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3" r:id="rId6"/>
    <p:sldId id="279" r:id="rId7"/>
    <p:sldId id="265" r:id="rId8"/>
    <p:sldId id="280" r:id="rId9"/>
    <p:sldId id="267" r:id="rId10"/>
    <p:sldId id="276" r:id="rId11"/>
    <p:sldId id="268" r:id="rId12"/>
    <p:sldId id="269" r:id="rId13"/>
    <p:sldId id="270" r:id="rId14"/>
    <p:sldId id="272" r:id="rId15"/>
    <p:sldId id="278" r:id="rId16"/>
    <p:sldId id="260" r:id="rId17"/>
    <p:sldId id="261" r:id="rId18"/>
    <p:sldId id="262" r:id="rId19"/>
    <p:sldId id="271" r:id="rId20"/>
    <p:sldId id="2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92F14B-711C-4595-904D-5A88F4917F77}" v="76" dt="2026-03-06T02:12:35.1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77" autoAdjust="0"/>
    <p:restoredTop sz="94608" autoAdjust="0"/>
  </p:normalViewPr>
  <p:slideViewPr>
    <p:cSldViewPr snapToGrid="0">
      <p:cViewPr varScale="1">
        <p:scale>
          <a:sx n="78" d="100"/>
          <a:sy n="78" d="100"/>
        </p:scale>
        <p:origin x="898" y="67"/>
      </p:cViewPr>
      <p:guideLst>
        <p:guide orient="horz" pos="2160"/>
        <p:guide pos="3840"/>
      </p:guideLst>
    </p:cSldViewPr>
  </p:slideViewPr>
  <p:notesTextViewPr>
    <p:cViewPr>
      <p:scale>
        <a:sx n="200" d="100"/>
        <a:sy n="2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ma Ijaz (2237202)" userId="678e8bfd-ac19-4ee6-b226-3b1c9d02a410" providerId="ADAL" clId="{3F8B5A70-6F8A-4EE3-9500-B9E627D95353}"/>
    <pc:docChg chg="undo custSel addSld modSld">
      <pc:chgData name="Saima Ijaz (2237202)" userId="678e8bfd-ac19-4ee6-b226-3b1c9d02a410" providerId="ADAL" clId="{3F8B5A70-6F8A-4EE3-9500-B9E627D95353}" dt="2026-03-06T07:31:10.041" v="444" actId="33524"/>
      <pc:docMkLst>
        <pc:docMk/>
      </pc:docMkLst>
      <pc:sldChg chg="addSp delSp modSp mod modTransition delAnim modAnim">
        <pc:chgData name="Saima Ijaz (2237202)" userId="678e8bfd-ac19-4ee6-b226-3b1c9d02a410" providerId="ADAL" clId="{3F8B5A70-6F8A-4EE3-9500-B9E627D95353}" dt="2026-03-06T00:12:20.782" v="220"/>
        <pc:sldMkLst>
          <pc:docMk/>
          <pc:sldMk cId="418563326" sldId="256"/>
        </pc:sldMkLst>
        <pc:picChg chg="add del mod">
          <ac:chgData name="Saima Ijaz (2237202)" userId="678e8bfd-ac19-4ee6-b226-3b1c9d02a410" providerId="ADAL" clId="{3F8B5A70-6F8A-4EE3-9500-B9E627D95353}" dt="2026-03-05T23:32:53.341" v="151"/>
          <ac:picMkLst>
            <pc:docMk/>
            <pc:sldMk cId="418563326" sldId="256"/>
            <ac:picMk id="9" creationId="{BE19D78A-E223-C18F-EF8B-C3391D07361C}"/>
          </ac:picMkLst>
        </pc:picChg>
        <pc:picChg chg="add del mod">
          <ac:chgData name="Saima Ijaz (2237202)" userId="678e8bfd-ac19-4ee6-b226-3b1c9d02a410" providerId="ADAL" clId="{3F8B5A70-6F8A-4EE3-9500-B9E627D95353}" dt="2026-03-05T23:33:01.078" v="153"/>
          <ac:picMkLst>
            <pc:docMk/>
            <pc:sldMk cId="418563326" sldId="256"/>
            <ac:picMk id="10" creationId="{856F67B2-3DFD-3FED-C0FC-437E0A263E82}"/>
          </ac:picMkLst>
        </pc:picChg>
        <pc:picChg chg="add del mod ord">
          <ac:chgData name="Saima Ijaz (2237202)" userId="678e8bfd-ac19-4ee6-b226-3b1c9d02a410" providerId="ADAL" clId="{3F8B5A70-6F8A-4EE3-9500-B9E627D95353}" dt="2026-03-05T23:33:04.447" v="154"/>
          <ac:picMkLst>
            <pc:docMk/>
            <pc:sldMk cId="418563326" sldId="256"/>
            <ac:picMk id="13" creationId="{BFFFCCFC-A7DE-C23B-7723-60A845D24A80}"/>
          </ac:picMkLst>
        </pc:picChg>
        <pc:picChg chg="add del mod">
          <ac:chgData name="Saima Ijaz (2237202)" userId="678e8bfd-ac19-4ee6-b226-3b1c9d02a410" providerId="ADAL" clId="{3F8B5A70-6F8A-4EE3-9500-B9E627D95353}" dt="2026-03-05T23:33:49.906" v="156"/>
          <ac:picMkLst>
            <pc:docMk/>
            <pc:sldMk cId="418563326" sldId="256"/>
            <ac:picMk id="14" creationId="{6BAA3E73-C147-1455-AB69-393D234FAF18}"/>
          </ac:picMkLst>
        </pc:picChg>
        <pc:picChg chg="add del mod ord">
          <ac:chgData name="Saima Ijaz (2237202)" userId="678e8bfd-ac19-4ee6-b226-3b1c9d02a410" providerId="ADAL" clId="{3F8B5A70-6F8A-4EE3-9500-B9E627D95353}" dt="2026-03-05T23:34:52.947" v="157"/>
          <ac:picMkLst>
            <pc:docMk/>
            <pc:sldMk cId="418563326" sldId="256"/>
            <ac:picMk id="17" creationId="{C8ECEB3D-EAA5-E172-6969-3EC7AE042A6D}"/>
          </ac:picMkLst>
        </pc:picChg>
        <pc:picChg chg="add del mod">
          <ac:chgData name="Saima Ijaz (2237202)" userId="678e8bfd-ac19-4ee6-b226-3b1c9d02a410" providerId="ADAL" clId="{3F8B5A70-6F8A-4EE3-9500-B9E627D95353}" dt="2026-03-05T23:36:21.815" v="159"/>
          <ac:picMkLst>
            <pc:docMk/>
            <pc:sldMk cId="418563326" sldId="256"/>
            <ac:picMk id="18" creationId="{5020BCF1-F520-F482-B994-C753BF6C6CB7}"/>
          </ac:picMkLst>
        </pc:picChg>
        <pc:picChg chg="add del mod ord">
          <ac:chgData name="Saima Ijaz (2237202)" userId="678e8bfd-ac19-4ee6-b226-3b1c9d02a410" providerId="ADAL" clId="{3F8B5A70-6F8A-4EE3-9500-B9E627D95353}" dt="2026-03-05T23:36:26.060" v="160"/>
          <ac:picMkLst>
            <pc:docMk/>
            <pc:sldMk cId="418563326" sldId="256"/>
            <ac:picMk id="21" creationId="{913C4F09-9EC2-2D28-6D3E-241960518A2E}"/>
          </ac:picMkLst>
        </pc:picChg>
        <pc:picChg chg="add del mod">
          <ac:chgData name="Saima Ijaz (2237202)" userId="678e8bfd-ac19-4ee6-b226-3b1c9d02a410" providerId="ADAL" clId="{3F8B5A70-6F8A-4EE3-9500-B9E627D95353}" dt="2026-03-05T23:36:59.490" v="161" actId="478"/>
          <ac:picMkLst>
            <pc:docMk/>
            <pc:sldMk cId="418563326" sldId="256"/>
            <ac:picMk id="22" creationId="{AF0B06D5-D8A2-1F33-AEFB-7B77C0427FA7}"/>
          </ac:picMkLst>
        </pc:picChg>
        <pc:picChg chg="add del mod">
          <ac:chgData name="Saima Ijaz (2237202)" userId="678e8bfd-ac19-4ee6-b226-3b1c9d02a410" providerId="ADAL" clId="{3F8B5A70-6F8A-4EE3-9500-B9E627D95353}" dt="2026-03-05T23:37:53.716" v="164"/>
          <ac:picMkLst>
            <pc:docMk/>
            <pc:sldMk cId="418563326" sldId="256"/>
            <ac:picMk id="29" creationId="{09243FA6-A85C-C700-9F44-76FEB5F51D88}"/>
          </ac:picMkLst>
        </pc:picChg>
        <pc:picChg chg="add del mod">
          <ac:chgData name="Saima Ijaz (2237202)" userId="678e8bfd-ac19-4ee6-b226-3b1c9d02a410" providerId="ADAL" clId="{3F8B5A70-6F8A-4EE3-9500-B9E627D95353}" dt="2026-03-05T23:50:04.215" v="185"/>
          <ac:picMkLst>
            <pc:docMk/>
            <pc:sldMk cId="418563326" sldId="256"/>
            <ac:picMk id="47" creationId="{D51C5ED5-6292-867F-7AA4-240E31A61216}"/>
          </ac:picMkLst>
        </pc:picChg>
        <pc:picChg chg="add del mod">
          <ac:chgData name="Saima Ijaz (2237202)" userId="678e8bfd-ac19-4ee6-b226-3b1c9d02a410" providerId="ADAL" clId="{3F8B5A70-6F8A-4EE3-9500-B9E627D95353}" dt="2026-03-05T23:50:16.008" v="187"/>
          <ac:picMkLst>
            <pc:docMk/>
            <pc:sldMk cId="418563326" sldId="256"/>
            <ac:picMk id="48" creationId="{A05945AB-0DF6-C5F6-F86C-16C8DD656D3A}"/>
          </ac:picMkLst>
        </pc:picChg>
        <pc:picChg chg="add del mod ord">
          <ac:chgData name="Saima Ijaz (2237202)" userId="678e8bfd-ac19-4ee6-b226-3b1c9d02a410" providerId="ADAL" clId="{3F8B5A70-6F8A-4EE3-9500-B9E627D95353}" dt="2026-03-05T23:50:43.650" v="188"/>
          <ac:picMkLst>
            <pc:docMk/>
            <pc:sldMk cId="418563326" sldId="256"/>
            <ac:picMk id="51" creationId="{3B3CAA09-5923-E826-3142-730BC173E590}"/>
          </ac:picMkLst>
        </pc:picChg>
        <pc:picChg chg="add del mod">
          <ac:chgData name="Saima Ijaz (2237202)" userId="678e8bfd-ac19-4ee6-b226-3b1c9d02a410" providerId="ADAL" clId="{3F8B5A70-6F8A-4EE3-9500-B9E627D95353}" dt="2026-03-05T23:51:13.580" v="191"/>
          <ac:picMkLst>
            <pc:docMk/>
            <pc:sldMk cId="418563326" sldId="256"/>
            <ac:picMk id="52" creationId="{7F61F600-6A49-AB34-26DB-2599EA1BDE9C}"/>
          </ac:picMkLst>
        </pc:picChg>
        <pc:picChg chg="add del mod ord">
          <ac:chgData name="Saima Ijaz (2237202)" userId="678e8bfd-ac19-4ee6-b226-3b1c9d02a410" providerId="ADAL" clId="{3F8B5A70-6F8A-4EE3-9500-B9E627D95353}" dt="2026-03-05T23:52:06.729" v="192"/>
          <ac:picMkLst>
            <pc:docMk/>
            <pc:sldMk cId="418563326" sldId="256"/>
            <ac:picMk id="53" creationId="{E2D5DD6E-CB9B-F6F0-C4FB-14363EFBF1FB}"/>
          </ac:picMkLst>
        </pc:picChg>
        <pc:picChg chg="add del mod">
          <ac:chgData name="Saima Ijaz (2237202)" userId="678e8bfd-ac19-4ee6-b226-3b1c9d02a410" providerId="ADAL" clId="{3F8B5A70-6F8A-4EE3-9500-B9E627D95353}" dt="2026-03-05T23:57:55.134" v="199"/>
          <ac:picMkLst>
            <pc:docMk/>
            <pc:sldMk cId="418563326" sldId="256"/>
            <ac:picMk id="54" creationId="{FA7544A8-2CD9-B874-7909-615798C2B5D7}"/>
          </ac:picMkLst>
        </pc:picChg>
        <pc:picChg chg="add del mod ord">
          <ac:chgData name="Saima Ijaz (2237202)" userId="678e8bfd-ac19-4ee6-b226-3b1c9d02a410" providerId="ADAL" clId="{3F8B5A70-6F8A-4EE3-9500-B9E627D95353}" dt="2026-03-06T00:00:51.467" v="200"/>
          <ac:picMkLst>
            <pc:docMk/>
            <pc:sldMk cId="418563326" sldId="256"/>
            <ac:picMk id="58" creationId="{E848BC80-4CDE-826F-C03F-B69B250168D6}"/>
          </ac:picMkLst>
        </pc:picChg>
        <pc:picChg chg="add del mod">
          <ac:chgData name="Saima Ijaz (2237202)" userId="678e8bfd-ac19-4ee6-b226-3b1c9d02a410" providerId="ADAL" clId="{3F8B5A70-6F8A-4EE3-9500-B9E627D95353}" dt="2026-03-06T00:11:52.621" v="217" actId="478"/>
          <ac:picMkLst>
            <pc:docMk/>
            <pc:sldMk cId="418563326" sldId="256"/>
            <ac:picMk id="59" creationId="{9B8BF654-AE43-347A-4428-7BABCCBE7D95}"/>
          </ac:picMkLst>
        </pc:picChg>
        <pc:picChg chg="add del mod">
          <ac:chgData name="Saima Ijaz (2237202)" userId="678e8bfd-ac19-4ee6-b226-3b1c9d02a410" providerId="ADAL" clId="{3F8B5A70-6F8A-4EE3-9500-B9E627D95353}" dt="2026-03-06T00:12:20.782" v="220"/>
          <ac:picMkLst>
            <pc:docMk/>
            <pc:sldMk cId="418563326" sldId="256"/>
            <ac:picMk id="61" creationId="{7C23A262-0371-B001-F6D6-7F1298B24F92}"/>
          </ac:picMkLst>
        </pc:picChg>
        <pc:picChg chg="add mod">
          <ac:chgData name="Saima Ijaz (2237202)" userId="678e8bfd-ac19-4ee6-b226-3b1c9d02a410" providerId="ADAL" clId="{3F8B5A70-6F8A-4EE3-9500-B9E627D95353}" dt="2026-03-06T00:12:20.782" v="220"/>
          <ac:picMkLst>
            <pc:docMk/>
            <pc:sldMk cId="418563326" sldId="256"/>
            <ac:picMk id="62" creationId="{95FBDEC7-A3E0-4693-7BB4-62FC7A09030C}"/>
          </ac:picMkLst>
        </pc:picChg>
      </pc:sldChg>
      <pc:sldChg chg="addSp delSp modSp mod modTransition delAnim modAnim">
        <pc:chgData name="Saima Ijaz (2237202)" userId="678e8bfd-ac19-4ee6-b226-3b1c9d02a410" providerId="ADAL" clId="{3F8B5A70-6F8A-4EE3-9500-B9E627D95353}" dt="2026-03-06T00:00:51.467" v="200"/>
        <pc:sldMkLst>
          <pc:docMk/>
          <pc:sldMk cId="90655934" sldId="257"/>
        </pc:sldMkLst>
        <pc:spChg chg="mod">
          <ac:chgData name="Saima Ijaz (2237202)" userId="678e8bfd-ac19-4ee6-b226-3b1c9d02a410" providerId="ADAL" clId="{3F8B5A70-6F8A-4EE3-9500-B9E627D95353}" dt="2026-03-05T19:44:41.914" v="131" actId="14100"/>
          <ac:spMkLst>
            <pc:docMk/>
            <pc:sldMk cId="90655934" sldId="257"/>
            <ac:spMk id="2" creationId="{5B9F7A88-9130-32B7-71BE-15159097CB78}"/>
          </ac:spMkLst>
        </pc:spChg>
        <pc:picChg chg="add del mod">
          <ac:chgData name="Saima Ijaz (2237202)" userId="678e8bfd-ac19-4ee6-b226-3b1c9d02a410" providerId="ADAL" clId="{3F8B5A70-6F8A-4EE3-9500-B9E627D95353}" dt="2026-03-05T23:40:24.005" v="165"/>
          <ac:picMkLst>
            <pc:docMk/>
            <pc:sldMk cId="90655934" sldId="257"/>
            <ac:picMk id="8" creationId="{30E92B84-E8DA-8E7E-D84D-6A7C3D168DB5}"/>
          </ac:picMkLst>
        </pc:picChg>
        <pc:picChg chg="add del mod">
          <ac:chgData name="Saima Ijaz (2237202)" userId="678e8bfd-ac19-4ee6-b226-3b1c9d02a410" providerId="ADAL" clId="{3F8B5A70-6F8A-4EE3-9500-B9E627D95353}" dt="2026-03-05T23:50:43.650" v="188"/>
          <ac:picMkLst>
            <pc:docMk/>
            <pc:sldMk cId="90655934" sldId="257"/>
            <ac:picMk id="14" creationId="{64A380AC-5603-85CA-571A-0C192C03CC68}"/>
          </ac:picMkLst>
        </pc:picChg>
        <pc:picChg chg="add del mod">
          <ac:chgData name="Saima Ijaz (2237202)" userId="678e8bfd-ac19-4ee6-b226-3b1c9d02a410" providerId="ADAL" clId="{3F8B5A70-6F8A-4EE3-9500-B9E627D95353}" dt="2026-03-05T23:51:13.580" v="191"/>
          <ac:picMkLst>
            <pc:docMk/>
            <pc:sldMk cId="90655934" sldId="257"/>
            <ac:picMk id="15" creationId="{F5537ABF-5B37-7CE2-705F-1857BE6A11A9}"/>
          </ac:picMkLst>
        </pc:picChg>
        <pc:picChg chg="add del mod ord">
          <ac:chgData name="Saima Ijaz (2237202)" userId="678e8bfd-ac19-4ee6-b226-3b1c9d02a410" providerId="ADAL" clId="{3F8B5A70-6F8A-4EE3-9500-B9E627D95353}" dt="2026-03-05T23:52:06.729" v="192"/>
          <ac:picMkLst>
            <pc:docMk/>
            <pc:sldMk cId="90655934" sldId="257"/>
            <ac:picMk id="18" creationId="{C1940FBA-3941-0CD3-733F-0163F2DD9CF8}"/>
          </ac:picMkLst>
        </pc:picChg>
        <pc:picChg chg="add del mod">
          <ac:chgData name="Saima Ijaz (2237202)" userId="678e8bfd-ac19-4ee6-b226-3b1c9d02a410" providerId="ADAL" clId="{3F8B5A70-6F8A-4EE3-9500-B9E627D95353}" dt="2026-03-05T23:53:45.556" v="193" actId="478"/>
          <ac:picMkLst>
            <pc:docMk/>
            <pc:sldMk cId="90655934" sldId="257"/>
            <ac:picMk id="19" creationId="{89303FE5-7F91-2B06-8692-8FB26ADD00F5}"/>
          </ac:picMkLst>
        </pc:picChg>
        <pc:picChg chg="add del mod">
          <ac:chgData name="Saima Ijaz (2237202)" userId="678e8bfd-ac19-4ee6-b226-3b1c9d02a410" providerId="ADAL" clId="{3F8B5A70-6F8A-4EE3-9500-B9E627D95353}" dt="2026-03-05T23:56:11.091" v="196"/>
          <ac:picMkLst>
            <pc:docMk/>
            <pc:sldMk cId="90655934" sldId="257"/>
            <ac:picMk id="24" creationId="{3D776D35-14C6-FFEA-5B2D-433CCE363E74}"/>
          </ac:picMkLst>
        </pc:picChg>
        <pc:picChg chg="add del mod">
          <ac:chgData name="Saima Ijaz (2237202)" userId="678e8bfd-ac19-4ee6-b226-3b1c9d02a410" providerId="ADAL" clId="{3F8B5A70-6F8A-4EE3-9500-B9E627D95353}" dt="2026-03-05T23:57:55.134" v="199"/>
          <ac:picMkLst>
            <pc:docMk/>
            <pc:sldMk cId="90655934" sldId="257"/>
            <ac:picMk id="25" creationId="{3E91571C-7B68-09EB-6AF2-4358DC2B6F32}"/>
          </ac:picMkLst>
        </pc:picChg>
        <pc:picChg chg="add del mod ord">
          <ac:chgData name="Saima Ijaz (2237202)" userId="678e8bfd-ac19-4ee6-b226-3b1c9d02a410" providerId="ADAL" clId="{3F8B5A70-6F8A-4EE3-9500-B9E627D95353}" dt="2026-03-06T00:00:51.467" v="200"/>
          <ac:picMkLst>
            <pc:docMk/>
            <pc:sldMk cId="90655934" sldId="257"/>
            <ac:picMk id="27" creationId="{BBDBC939-414A-82E0-B672-7FB837F75B8E}"/>
          </ac:picMkLst>
        </pc:picChg>
        <pc:picChg chg="add mod">
          <ac:chgData name="Saima Ijaz (2237202)" userId="678e8bfd-ac19-4ee6-b226-3b1c9d02a410" providerId="ADAL" clId="{3F8B5A70-6F8A-4EE3-9500-B9E627D95353}" dt="2026-03-06T00:00:51.467" v="200"/>
          <ac:picMkLst>
            <pc:docMk/>
            <pc:sldMk cId="90655934" sldId="257"/>
            <ac:picMk id="28" creationId="{98D4EC36-8FC5-885D-4E51-07D37413F85C}"/>
          </ac:picMkLst>
        </pc:picChg>
      </pc:sldChg>
      <pc:sldChg chg="addSp delSp modSp mod modTransition delAnim">
        <pc:chgData name="Saima Ijaz (2237202)" userId="678e8bfd-ac19-4ee6-b226-3b1c9d02a410" providerId="ADAL" clId="{3F8B5A70-6F8A-4EE3-9500-B9E627D95353}" dt="2026-03-06T00:10:41.608" v="216"/>
        <pc:sldMkLst>
          <pc:docMk/>
          <pc:sldMk cId="1040691763" sldId="258"/>
        </pc:sldMkLst>
        <pc:picChg chg="add del mod">
          <ac:chgData name="Saima Ijaz (2237202)" userId="678e8bfd-ac19-4ee6-b226-3b1c9d02a410" providerId="ADAL" clId="{3F8B5A70-6F8A-4EE3-9500-B9E627D95353}" dt="2026-03-05T23:42:42.512" v="167" actId="478"/>
          <ac:picMkLst>
            <pc:docMk/>
            <pc:sldMk cId="1040691763" sldId="258"/>
            <ac:picMk id="5" creationId="{EC20F93F-292A-C346-78B2-3A83E8D82AEC}"/>
          </ac:picMkLst>
        </pc:picChg>
        <pc:picChg chg="add del mod">
          <ac:chgData name="Saima Ijaz (2237202)" userId="678e8bfd-ac19-4ee6-b226-3b1c9d02a410" providerId="ADAL" clId="{3F8B5A70-6F8A-4EE3-9500-B9E627D95353}" dt="2026-03-06T00:02:32.854" v="202" actId="478"/>
          <ac:picMkLst>
            <pc:docMk/>
            <pc:sldMk cId="1040691763" sldId="258"/>
            <ac:picMk id="10" creationId="{A7003454-9D7D-858E-1B58-DCFD2A5316DA}"/>
          </ac:picMkLst>
        </pc:picChg>
        <pc:picChg chg="add del mod">
          <ac:chgData name="Saima Ijaz (2237202)" userId="678e8bfd-ac19-4ee6-b226-3b1c9d02a410" providerId="ADAL" clId="{3F8B5A70-6F8A-4EE3-9500-B9E627D95353}" dt="2026-03-06T00:04:20.004" v="205"/>
          <ac:picMkLst>
            <pc:docMk/>
            <pc:sldMk cId="1040691763" sldId="258"/>
            <ac:picMk id="12" creationId="{A53812A4-B98B-B8DE-B358-6EBB6C101917}"/>
          </ac:picMkLst>
        </pc:picChg>
        <pc:picChg chg="add del mod">
          <ac:chgData name="Saima Ijaz (2237202)" userId="678e8bfd-ac19-4ee6-b226-3b1c9d02a410" providerId="ADAL" clId="{3F8B5A70-6F8A-4EE3-9500-B9E627D95353}" dt="2026-03-06T00:04:40.559" v="206" actId="478"/>
          <ac:picMkLst>
            <pc:docMk/>
            <pc:sldMk cId="1040691763" sldId="258"/>
            <ac:picMk id="13" creationId="{F0A28A89-2098-D188-F609-7B0461487CCD}"/>
          </ac:picMkLst>
        </pc:picChg>
        <pc:picChg chg="add del mod">
          <ac:chgData name="Saima Ijaz (2237202)" userId="678e8bfd-ac19-4ee6-b226-3b1c9d02a410" providerId="ADAL" clId="{3F8B5A70-6F8A-4EE3-9500-B9E627D95353}" dt="2026-03-06T00:05:54.362" v="209"/>
          <ac:picMkLst>
            <pc:docMk/>
            <pc:sldMk cId="1040691763" sldId="258"/>
            <ac:picMk id="17" creationId="{4A15888D-4B63-95C2-C172-4D5827270F4A}"/>
          </ac:picMkLst>
        </pc:picChg>
        <pc:picChg chg="add del mod">
          <ac:chgData name="Saima Ijaz (2237202)" userId="678e8bfd-ac19-4ee6-b226-3b1c9d02a410" providerId="ADAL" clId="{3F8B5A70-6F8A-4EE3-9500-B9E627D95353}" dt="2026-03-06T00:09:45.056" v="213" actId="478"/>
          <ac:picMkLst>
            <pc:docMk/>
            <pc:sldMk cId="1040691763" sldId="258"/>
            <ac:picMk id="18" creationId="{BEDE3FE6-CD70-6340-F974-FC7460E1B129}"/>
          </ac:picMkLst>
        </pc:picChg>
        <pc:picChg chg="add del mod">
          <ac:chgData name="Saima Ijaz (2237202)" userId="678e8bfd-ac19-4ee6-b226-3b1c9d02a410" providerId="ADAL" clId="{3F8B5A70-6F8A-4EE3-9500-B9E627D95353}" dt="2026-03-06T00:10:41.608" v="216"/>
          <ac:picMkLst>
            <pc:docMk/>
            <pc:sldMk cId="1040691763" sldId="258"/>
            <ac:picMk id="21" creationId="{A98EA065-C61E-330A-B0E7-E0C3692DA692}"/>
          </ac:picMkLst>
        </pc:picChg>
        <pc:picChg chg="add mod">
          <ac:chgData name="Saima Ijaz (2237202)" userId="678e8bfd-ac19-4ee6-b226-3b1c9d02a410" providerId="ADAL" clId="{3F8B5A70-6F8A-4EE3-9500-B9E627D95353}" dt="2026-03-06T00:10:41.608" v="216"/>
          <ac:picMkLst>
            <pc:docMk/>
            <pc:sldMk cId="1040691763" sldId="258"/>
            <ac:picMk id="22" creationId="{6036BDB5-619B-DF69-50BF-377C9BBB8D05}"/>
          </ac:picMkLst>
        </pc:picChg>
      </pc:sldChg>
      <pc:sldChg chg="addSp delSp modSp mod modTransition delAnim">
        <pc:chgData name="Saima Ijaz (2237202)" userId="678e8bfd-ac19-4ee6-b226-3b1c9d02a410" providerId="ADAL" clId="{3F8B5A70-6F8A-4EE3-9500-B9E627D95353}" dt="2026-03-06T00:07:43.336" v="212"/>
        <pc:sldMkLst>
          <pc:docMk/>
          <pc:sldMk cId="1202992711" sldId="259"/>
        </pc:sldMkLst>
        <pc:picChg chg="add del mod">
          <ac:chgData name="Saima Ijaz (2237202)" userId="678e8bfd-ac19-4ee6-b226-3b1c9d02a410" providerId="ADAL" clId="{3F8B5A70-6F8A-4EE3-9500-B9E627D95353}" dt="2026-03-05T23:42:32.685" v="166" actId="21"/>
          <ac:picMkLst>
            <pc:docMk/>
            <pc:sldMk cId="1202992711" sldId="259"/>
            <ac:picMk id="4" creationId="{A624D038-2200-667F-382F-8034DBA7C55A}"/>
          </ac:picMkLst>
        </pc:picChg>
        <pc:picChg chg="add del mod">
          <ac:chgData name="Saima Ijaz (2237202)" userId="678e8bfd-ac19-4ee6-b226-3b1c9d02a410" providerId="ADAL" clId="{3F8B5A70-6F8A-4EE3-9500-B9E627D95353}" dt="2026-03-06T00:01:49.594" v="201" actId="478"/>
          <ac:picMkLst>
            <pc:docMk/>
            <pc:sldMk cId="1202992711" sldId="259"/>
            <ac:picMk id="8" creationId="{6DB55085-BAC1-FCA3-A521-89F0F37D6D8B}"/>
          </ac:picMkLst>
        </pc:picChg>
        <pc:picChg chg="add del mod">
          <ac:chgData name="Saima Ijaz (2237202)" userId="678e8bfd-ac19-4ee6-b226-3b1c9d02a410" providerId="ADAL" clId="{3F8B5A70-6F8A-4EE3-9500-B9E627D95353}" dt="2026-03-06T00:07:43.336" v="212"/>
          <ac:picMkLst>
            <pc:docMk/>
            <pc:sldMk cId="1202992711" sldId="259"/>
            <ac:picMk id="12" creationId="{6BEF6806-6EE9-1AB3-A55B-23306F1D9BA5}"/>
          </ac:picMkLst>
        </pc:picChg>
        <pc:picChg chg="add mod">
          <ac:chgData name="Saima Ijaz (2237202)" userId="678e8bfd-ac19-4ee6-b226-3b1c9d02a410" providerId="ADAL" clId="{3F8B5A70-6F8A-4EE3-9500-B9E627D95353}" dt="2026-03-06T00:07:43.336" v="212"/>
          <ac:picMkLst>
            <pc:docMk/>
            <pc:sldMk cId="1202992711" sldId="259"/>
            <ac:picMk id="13" creationId="{95C5A0DE-D31A-42BB-4952-AC20B83A3442}"/>
          </ac:picMkLst>
        </pc:picChg>
      </pc:sldChg>
      <pc:sldChg chg="addSp delSp modSp mod modTransition">
        <pc:chgData name="Saima Ijaz (2237202)" userId="678e8bfd-ac19-4ee6-b226-3b1c9d02a410" providerId="ADAL" clId="{3F8B5A70-6F8A-4EE3-9500-B9E627D95353}" dt="2026-03-05T23:57:55.134" v="199"/>
        <pc:sldMkLst>
          <pc:docMk/>
          <pc:sldMk cId="3892531011" sldId="260"/>
        </pc:sldMkLst>
        <pc:spChg chg="mod">
          <ac:chgData name="Saima Ijaz (2237202)" userId="678e8bfd-ac19-4ee6-b226-3b1c9d02a410" providerId="ADAL" clId="{3F8B5A70-6F8A-4EE3-9500-B9E627D95353}" dt="2026-02-08T09:22:59.742" v="117" actId="20577"/>
          <ac:spMkLst>
            <pc:docMk/>
            <pc:sldMk cId="3892531011" sldId="260"/>
            <ac:spMk id="2" creationId="{23EBD71F-3B2F-25AD-1C27-E44981C9D7B9}"/>
          </ac:spMkLst>
        </pc:spChg>
        <pc:picChg chg="add del mod">
          <ac:chgData name="Saima Ijaz (2237202)" userId="678e8bfd-ac19-4ee6-b226-3b1c9d02a410" providerId="ADAL" clId="{3F8B5A70-6F8A-4EE3-9500-B9E627D95353}" dt="2026-03-05T23:44:35.373" v="177" actId="478"/>
          <ac:picMkLst>
            <pc:docMk/>
            <pc:sldMk cId="3892531011" sldId="260"/>
            <ac:picMk id="4" creationId="{4466F36D-77DF-D9DD-7FFD-0DD0AF6D0EF1}"/>
          </ac:picMkLst>
        </pc:picChg>
      </pc:sldChg>
      <pc:sldChg chg="addSp delSp modSp mod modTransition">
        <pc:chgData name="Saima Ijaz (2237202)" userId="678e8bfd-ac19-4ee6-b226-3b1c9d02a410" providerId="ADAL" clId="{3F8B5A70-6F8A-4EE3-9500-B9E627D95353}" dt="2026-03-05T23:57:55.134" v="199"/>
        <pc:sldMkLst>
          <pc:docMk/>
          <pc:sldMk cId="0" sldId="261"/>
        </pc:sldMkLst>
        <pc:picChg chg="add del mod">
          <ac:chgData name="Saima Ijaz (2237202)" userId="678e8bfd-ac19-4ee6-b226-3b1c9d02a410" providerId="ADAL" clId="{3F8B5A70-6F8A-4EE3-9500-B9E627D95353}" dt="2026-03-05T23:44:49.650" v="178" actId="478"/>
          <ac:picMkLst>
            <pc:docMk/>
            <pc:sldMk cId="0" sldId="261"/>
            <ac:picMk id="4" creationId="{E0FD2F2A-1493-A6FE-C12E-A0CF88E042D7}"/>
          </ac:picMkLst>
        </pc:picChg>
      </pc:sldChg>
      <pc:sldChg chg="addSp delSp modSp mod modTransition">
        <pc:chgData name="Saima Ijaz (2237202)" userId="678e8bfd-ac19-4ee6-b226-3b1c9d02a410" providerId="ADAL" clId="{3F8B5A70-6F8A-4EE3-9500-B9E627D95353}" dt="2026-03-05T23:57:55.134" v="199"/>
        <pc:sldMkLst>
          <pc:docMk/>
          <pc:sldMk cId="0" sldId="262"/>
        </pc:sldMkLst>
        <pc:picChg chg="add del mod">
          <ac:chgData name="Saima Ijaz (2237202)" userId="678e8bfd-ac19-4ee6-b226-3b1c9d02a410" providerId="ADAL" clId="{3F8B5A70-6F8A-4EE3-9500-B9E627D95353}" dt="2026-03-05T23:44:57.539" v="179" actId="478"/>
          <ac:picMkLst>
            <pc:docMk/>
            <pc:sldMk cId="0" sldId="262"/>
            <ac:picMk id="4" creationId="{D0630B55-6772-11A8-582F-55196CBCFBA3}"/>
          </ac:picMkLst>
        </pc:picChg>
      </pc:sldChg>
      <pc:sldChg chg="addSp delSp modSp mod modTransition">
        <pc:chgData name="Saima Ijaz (2237202)" userId="678e8bfd-ac19-4ee6-b226-3b1c9d02a410" providerId="ADAL" clId="{3F8B5A70-6F8A-4EE3-9500-B9E627D95353}" dt="2026-03-06T00:45:23.818" v="307"/>
        <pc:sldMkLst>
          <pc:docMk/>
          <pc:sldMk cId="0" sldId="263"/>
        </pc:sldMkLst>
        <pc:spChg chg="mod">
          <ac:chgData name="Saima Ijaz (2237202)" userId="678e8bfd-ac19-4ee6-b226-3b1c9d02a410" providerId="ADAL" clId="{3F8B5A70-6F8A-4EE3-9500-B9E627D95353}" dt="2026-03-06T00:37:21.612" v="306" actId="20577"/>
          <ac:spMkLst>
            <pc:docMk/>
            <pc:sldMk cId="0" sldId="263"/>
            <ac:spMk id="3" creationId="{00000000-0000-0000-0000-000000000000}"/>
          </ac:spMkLst>
        </pc:spChg>
        <pc:picChg chg="add del mod">
          <ac:chgData name="Saima Ijaz (2237202)" userId="678e8bfd-ac19-4ee6-b226-3b1c9d02a410" providerId="ADAL" clId="{3F8B5A70-6F8A-4EE3-9500-B9E627D95353}" dt="2026-03-05T23:42:54.420" v="168" actId="478"/>
          <ac:picMkLst>
            <pc:docMk/>
            <pc:sldMk cId="0" sldId="263"/>
            <ac:picMk id="4" creationId="{ED8B3B54-4478-9210-D1E2-6669C5887D7D}"/>
          </ac:picMkLst>
        </pc:picChg>
        <pc:picChg chg="add mod">
          <ac:chgData name="Saima Ijaz (2237202)" userId="678e8bfd-ac19-4ee6-b226-3b1c9d02a410" providerId="ADAL" clId="{3F8B5A70-6F8A-4EE3-9500-B9E627D95353}" dt="2026-03-06T00:45:23.818" v="307"/>
          <ac:picMkLst>
            <pc:docMk/>
            <pc:sldMk cId="0" sldId="263"/>
            <ac:picMk id="7" creationId="{307901BF-72BD-99E2-AED9-877718056784}"/>
          </ac:picMkLst>
        </pc:picChg>
      </pc:sldChg>
      <pc:sldChg chg="addSp delSp modSp mod modTransition delAnim">
        <pc:chgData name="Saima Ijaz (2237202)" userId="678e8bfd-ac19-4ee6-b226-3b1c9d02a410" providerId="ADAL" clId="{3F8B5A70-6F8A-4EE3-9500-B9E627D95353}" dt="2026-03-06T01:13:19.051" v="356"/>
        <pc:sldMkLst>
          <pc:docMk/>
          <pc:sldMk cId="0" sldId="265"/>
        </pc:sldMkLst>
        <pc:spChg chg="mod">
          <ac:chgData name="Saima Ijaz (2237202)" userId="678e8bfd-ac19-4ee6-b226-3b1c9d02a410" providerId="ADAL" clId="{3F8B5A70-6F8A-4EE3-9500-B9E627D95353}" dt="2026-03-06T00:26:26.627" v="301" actId="14100"/>
          <ac:spMkLst>
            <pc:docMk/>
            <pc:sldMk cId="0" sldId="265"/>
            <ac:spMk id="2" creationId="{00000000-0000-0000-0000-000000000000}"/>
          </ac:spMkLst>
        </pc:spChg>
        <pc:spChg chg="mod">
          <ac:chgData name="Saima Ijaz (2237202)" userId="678e8bfd-ac19-4ee6-b226-3b1c9d02a410" providerId="ADAL" clId="{3F8B5A70-6F8A-4EE3-9500-B9E627D95353}" dt="2026-03-06T01:08:27.148" v="351" actId="20577"/>
          <ac:spMkLst>
            <pc:docMk/>
            <pc:sldMk cId="0" sldId="265"/>
            <ac:spMk id="3" creationId="{00000000-0000-0000-0000-000000000000}"/>
          </ac:spMkLst>
        </pc:spChg>
        <pc:picChg chg="add del mod">
          <ac:chgData name="Saima Ijaz (2237202)" userId="678e8bfd-ac19-4ee6-b226-3b1c9d02a410" providerId="ADAL" clId="{3F8B5A70-6F8A-4EE3-9500-B9E627D95353}" dt="2026-03-05T23:43:12.162" v="169" actId="478"/>
          <ac:picMkLst>
            <pc:docMk/>
            <pc:sldMk cId="0" sldId="265"/>
            <ac:picMk id="4" creationId="{EBDE8A5E-77B7-8DD2-28F7-FCF5B748933D}"/>
          </ac:picMkLst>
        </pc:picChg>
        <pc:picChg chg="add del mod">
          <ac:chgData name="Saima Ijaz (2237202)" userId="678e8bfd-ac19-4ee6-b226-3b1c9d02a410" providerId="ADAL" clId="{3F8B5A70-6F8A-4EE3-9500-B9E627D95353}" dt="2026-03-06T01:12:17.462" v="353" actId="478"/>
          <ac:picMkLst>
            <pc:docMk/>
            <pc:sldMk cId="0" sldId="265"/>
            <ac:picMk id="9" creationId="{F2EE46F2-29BB-884E-3ECE-9D70AC35444B}"/>
          </ac:picMkLst>
        </pc:picChg>
        <pc:picChg chg="add del mod">
          <ac:chgData name="Saima Ijaz (2237202)" userId="678e8bfd-ac19-4ee6-b226-3b1c9d02a410" providerId="ADAL" clId="{3F8B5A70-6F8A-4EE3-9500-B9E627D95353}" dt="2026-03-06T01:13:19.051" v="356"/>
          <ac:picMkLst>
            <pc:docMk/>
            <pc:sldMk cId="0" sldId="265"/>
            <ac:picMk id="11" creationId="{157105E2-4A83-8200-4C3D-799A6896B96A}"/>
          </ac:picMkLst>
        </pc:picChg>
        <pc:picChg chg="add mod">
          <ac:chgData name="Saima Ijaz (2237202)" userId="678e8bfd-ac19-4ee6-b226-3b1c9d02a410" providerId="ADAL" clId="{3F8B5A70-6F8A-4EE3-9500-B9E627D95353}" dt="2026-03-06T01:13:19.051" v="356"/>
          <ac:picMkLst>
            <pc:docMk/>
            <pc:sldMk cId="0" sldId="265"/>
            <ac:picMk id="12" creationId="{A56B871E-5782-E045-98B3-77EE9D1179FF}"/>
          </ac:picMkLst>
        </pc:picChg>
      </pc:sldChg>
      <pc:sldChg chg="addSp delSp modSp mod modTransition delAnim">
        <pc:chgData name="Saima Ijaz (2237202)" userId="678e8bfd-ac19-4ee6-b226-3b1c9d02a410" providerId="ADAL" clId="{3F8B5A70-6F8A-4EE3-9500-B9E627D95353}" dt="2026-03-06T01:58:55.152" v="410"/>
        <pc:sldMkLst>
          <pc:docMk/>
          <pc:sldMk cId="0" sldId="267"/>
        </pc:sldMkLst>
        <pc:spChg chg="mod">
          <ac:chgData name="Saima Ijaz (2237202)" userId="678e8bfd-ac19-4ee6-b226-3b1c9d02a410" providerId="ADAL" clId="{3F8B5A70-6F8A-4EE3-9500-B9E627D95353}" dt="2026-03-06T01:39:56.359" v="377" actId="20577"/>
          <ac:spMkLst>
            <pc:docMk/>
            <pc:sldMk cId="0" sldId="267"/>
            <ac:spMk id="3" creationId="{00000000-0000-0000-0000-000000000000}"/>
          </ac:spMkLst>
        </pc:spChg>
        <pc:picChg chg="add del mod">
          <ac:chgData name="Saima Ijaz (2237202)" userId="678e8bfd-ac19-4ee6-b226-3b1c9d02a410" providerId="ADAL" clId="{3F8B5A70-6F8A-4EE3-9500-B9E627D95353}" dt="2026-03-05T23:43:24.316" v="170" actId="478"/>
          <ac:picMkLst>
            <pc:docMk/>
            <pc:sldMk cId="0" sldId="267"/>
            <ac:picMk id="4" creationId="{1959DF85-CA93-F0B7-6794-75E56B1816F3}"/>
          </ac:picMkLst>
        </pc:picChg>
        <pc:picChg chg="add del mod">
          <ac:chgData name="Saima Ijaz (2237202)" userId="678e8bfd-ac19-4ee6-b226-3b1c9d02a410" providerId="ADAL" clId="{3F8B5A70-6F8A-4EE3-9500-B9E627D95353}" dt="2026-03-06T01:32:56.714" v="363" actId="478"/>
          <ac:picMkLst>
            <pc:docMk/>
            <pc:sldMk cId="0" sldId="267"/>
            <ac:picMk id="8" creationId="{DCCA3AFE-EC07-0826-D291-7E15BD84F076}"/>
          </ac:picMkLst>
        </pc:picChg>
        <pc:picChg chg="add del mod">
          <ac:chgData name="Saima Ijaz (2237202)" userId="678e8bfd-ac19-4ee6-b226-3b1c9d02a410" providerId="ADAL" clId="{3F8B5A70-6F8A-4EE3-9500-B9E627D95353}" dt="2026-03-06T01:34:07.081" v="366"/>
          <ac:picMkLst>
            <pc:docMk/>
            <pc:sldMk cId="0" sldId="267"/>
            <ac:picMk id="10" creationId="{7F82A799-F13A-C908-7ED1-BCFDC9A326C0}"/>
          </ac:picMkLst>
        </pc:picChg>
        <pc:picChg chg="add del mod">
          <ac:chgData name="Saima Ijaz (2237202)" userId="678e8bfd-ac19-4ee6-b226-3b1c9d02a410" providerId="ADAL" clId="{3F8B5A70-6F8A-4EE3-9500-B9E627D95353}" dt="2026-03-06T01:34:12.121" v="367" actId="478"/>
          <ac:picMkLst>
            <pc:docMk/>
            <pc:sldMk cId="0" sldId="267"/>
            <ac:picMk id="11" creationId="{7AA2434E-E0DD-541E-43A0-7569B74A5BB8}"/>
          </ac:picMkLst>
        </pc:picChg>
        <pc:picChg chg="add del mod">
          <ac:chgData name="Saima Ijaz (2237202)" userId="678e8bfd-ac19-4ee6-b226-3b1c9d02a410" providerId="ADAL" clId="{3F8B5A70-6F8A-4EE3-9500-B9E627D95353}" dt="2026-03-06T01:35:30.477" v="370"/>
          <ac:picMkLst>
            <pc:docMk/>
            <pc:sldMk cId="0" sldId="267"/>
            <ac:picMk id="13" creationId="{7E01A4F0-233E-09C5-932E-7601ECDC1688}"/>
          </ac:picMkLst>
        </pc:picChg>
        <pc:picChg chg="add del mod">
          <ac:chgData name="Saima Ijaz (2237202)" userId="678e8bfd-ac19-4ee6-b226-3b1c9d02a410" providerId="ADAL" clId="{3F8B5A70-6F8A-4EE3-9500-B9E627D95353}" dt="2026-03-06T01:35:35.828" v="371" actId="478"/>
          <ac:picMkLst>
            <pc:docMk/>
            <pc:sldMk cId="0" sldId="267"/>
            <ac:picMk id="14" creationId="{42C28CF8-C855-9EE5-42A6-489E757C3BBC}"/>
          </ac:picMkLst>
        </pc:picChg>
        <pc:picChg chg="add del mod">
          <ac:chgData name="Saima Ijaz (2237202)" userId="678e8bfd-ac19-4ee6-b226-3b1c9d02a410" providerId="ADAL" clId="{3F8B5A70-6F8A-4EE3-9500-B9E627D95353}" dt="2026-03-06T01:38:50.086" v="374"/>
          <ac:picMkLst>
            <pc:docMk/>
            <pc:sldMk cId="0" sldId="267"/>
            <ac:picMk id="18" creationId="{ACEA60F1-8B83-8FFF-1B29-8AF89D57C2D5}"/>
          </ac:picMkLst>
        </pc:picChg>
        <pc:picChg chg="add del mod">
          <ac:chgData name="Saima Ijaz (2237202)" userId="678e8bfd-ac19-4ee6-b226-3b1c9d02a410" providerId="ADAL" clId="{3F8B5A70-6F8A-4EE3-9500-B9E627D95353}" dt="2026-03-06T01:54:58.411" v="403" actId="478"/>
          <ac:picMkLst>
            <pc:docMk/>
            <pc:sldMk cId="0" sldId="267"/>
            <ac:picMk id="19" creationId="{079680A6-A528-5A8A-E038-27A9A4406191}"/>
          </ac:picMkLst>
        </pc:picChg>
        <pc:picChg chg="add del mod">
          <ac:chgData name="Saima Ijaz (2237202)" userId="678e8bfd-ac19-4ee6-b226-3b1c9d02a410" providerId="ADAL" clId="{3F8B5A70-6F8A-4EE3-9500-B9E627D95353}" dt="2026-03-06T01:56:35.583" v="406"/>
          <ac:picMkLst>
            <pc:docMk/>
            <pc:sldMk cId="0" sldId="267"/>
            <ac:picMk id="21" creationId="{391EF0E3-9236-9442-3DA2-7763A5EDD6BE}"/>
          </ac:picMkLst>
        </pc:picChg>
        <pc:picChg chg="add del mod">
          <ac:chgData name="Saima Ijaz (2237202)" userId="678e8bfd-ac19-4ee6-b226-3b1c9d02a410" providerId="ADAL" clId="{3F8B5A70-6F8A-4EE3-9500-B9E627D95353}" dt="2026-03-06T01:56:41.924" v="407" actId="478"/>
          <ac:picMkLst>
            <pc:docMk/>
            <pc:sldMk cId="0" sldId="267"/>
            <ac:picMk id="22" creationId="{3B4CD61F-1FEC-F5BC-6B1F-D7EB068D8EF1}"/>
          </ac:picMkLst>
        </pc:picChg>
        <pc:picChg chg="add del mod">
          <ac:chgData name="Saima Ijaz (2237202)" userId="678e8bfd-ac19-4ee6-b226-3b1c9d02a410" providerId="ADAL" clId="{3F8B5A70-6F8A-4EE3-9500-B9E627D95353}" dt="2026-03-06T01:58:55.152" v="410"/>
          <ac:picMkLst>
            <pc:docMk/>
            <pc:sldMk cId="0" sldId="267"/>
            <ac:picMk id="26" creationId="{A625CDDF-4C25-C11C-A383-1780766D07B4}"/>
          </ac:picMkLst>
        </pc:picChg>
        <pc:picChg chg="add mod">
          <ac:chgData name="Saima Ijaz (2237202)" userId="678e8bfd-ac19-4ee6-b226-3b1c9d02a410" providerId="ADAL" clId="{3F8B5A70-6F8A-4EE3-9500-B9E627D95353}" dt="2026-03-06T01:58:55.152" v="410"/>
          <ac:picMkLst>
            <pc:docMk/>
            <pc:sldMk cId="0" sldId="267"/>
            <ac:picMk id="27" creationId="{ECDF8384-8E6D-0683-8765-1B2590EEF0AB}"/>
          </ac:picMkLst>
        </pc:picChg>
      </pc:sldChg>
      <pc:sldChg chg="addSp delSp modSp mod modTransition delAnim">
        <pc:chgData name="Saima Ijaz (2237202)" userId="678e8bfd-ac19-4ee6-b226-3b1c9d02a410" providerId="ADAL" clId="{3F8B5A70-6F8A-4EE3-9500-B9E627D95353}" dt="2026-03-06T01:51:22.353" v="397" actId="20577"/>
        <pc:sldMkLst>
          <pc:docMk/>
          <pc:sldMk cId="0" sldId="268"/>
        </pc:sldMkLst>
        <pc:spChg chg="mod">
          <ac:chgData name="Saima Ijaz (2237202)" userId="678e8bfd-ac19-4ee6-b226-3b1c9d02a410" providerId="ADAL" clId="{3F8B5A70-6F8A-4EE3-9500-B9E627D95353}" dt="2026-03-06T01:44:49.322" v="383" actId="14100"/>
          <ac:spMkLst>
            <pc:docMk/>
            <pc:sldMk cId="0" sldId="268"/>
            <ac:spMk id="2" creationId="{00000000-0000-0000-0000-000000000000}"/>
          </ac:spMkLst>
        </pc:spChg>
        <pc:spChg chg="mod">
          <ac:chgData name="Saima Ijaz (2237202)" userId="678e8bfd-ac19-4ee6-b226-3b1c9d02a410" providerId="ADAL" clId="{3F8B5A70-6F8A-4EE3-9500-B9E627D95353}" dt="2026-03-06T01:51:22.353" v="397" actId="20577"/>
          <ac:spMkLst>
            <pc:docMk/>
            <pc:sldMk cId="0" sldId="268"/>
            <ac:spMk id="3" creationId="{00000000-0000-0000-0000-000000000000}"/>
          </ac:spMkLst>
        </pc:spChg>
        <pc:picChg chg="add del mod">
          <ac:chgData name="Saima Ijaz (2237202)" userId="678e8bfd-ac19-4ee6-b226-3b1c9d02a410" providerId="ADAL" clId="{3F8B5A70-6F8A-4EE3-9500-B9E627D95353}" dt="2026-03-05T23:43:51.338" v="172" actId="478"/>
          <ac:picMkLst>
            <pc:docMk/>
            <pc:sldMk cId="0" sldId="268"/>
            <ac:picMk id="4" creationId="{8915464C-D2D3-20FF-C88F-6905F974A4A5}"/>
          </ac:picMkLst>
        </pc:picChg>
        <pc:picChg chg="add del mod">
          <ac:chgData name="Saima Ijaz (2237202)" userId="678e8bfd-ac19-4ee6-b226-3b1c9d02a410" providerId="ADAL" clId="{3F8B5A70-6F8A-4EE3-9500-B9E627D95353}" dt="2026-03-06T01:46:58.489" v="385" actId="478"/>
          <ac:picMkLst>
            <pc:docMk/>
            <pc:sldMk cId="0" sldId="268"/>
            <ac:picMk id="9" creationId="{5EFC94D2-103E-24D7-CD6F-0AE001731CC4}"/>
          </ac:picMkLst>
        </pc:picChg>
        <pc:picChg chg="add del mod">
          <ac:chgData name="Saima Ijaz (2237202)" userId="678e8bfd-ac19-4ee6-b226-3b1c9d02a410" providerId="ADAL" clId="{3F8B5A70-6F8A-4EE3-9500-B9E627D95353}" dt="2026-03-06T01:47:49.370" v="388"/>
          <ac:picMkLst>
            <pc:docMk/>
            <pc:sldMk cId="0" sldId="268"/>
            <ac:picMk id="13" creationId="{83001FBE-4E1C-3A32-72C9-77F2CF66BE6D}"/>
          </ac:picMkLst>
        </pc:picChg>
        <pc:picChg chg="add del mod">
          <ac:chgData name="Saima Ijaz (2237202)" userId="678e8bfd-ac19-4ee6-b226-3b1c9d02a410" providerId="ADAL" clId="{3F8B5A70-6F8A-4EE3-9500-B9E627D95353}" dt="2026-03-06T01:47:55.275" v="389" actId="478"/>
          <ac:picMkLst>
            <pc:docMk/>
            <pc:sldMk cId="0" sldId="268"/>
            <ac:picMk id="14" creationId="{E627D60A-8C96-D47B-B2D5-12BE03B8D1F8}"/>
          </ac:picMkLst>
        </pc:picChg>
        <pc:picChg chg="add del mod">
          <ac:chgData name="Saima Ijaz (2237202)" userId="678e8bfd-ac19-4ee6-b226-3b1c9d02a410" providerId="ADAL" clId="{3F8B5A70-6F8A-4EE3-9500-B9E627D95353}" dt="2026-03-06T01:48:34.958" v="392"/>
          <ac:picMkLst>
            <pc:docMk/>
            <pc:sldMk cId="0" sldId="268"/>
            <ac:picMk id="18" creationId="{CDC2DFFE-2002-69C2-5192-169DA2887555}"/>
          </ac:picMkLst>
        </pc:picChg>
        <pc:picChg chg="add del mod">
          <ac:chgData name="Saima Ijaz (2237202)" userId="678e8bfd-ac19-4ee6-b226-3b1c9d02a410" providerId="ADAL" clId="{3F8B5A70-6F8A-4EE3-9500-B9E627D95353}" dt="2026-03-06T01:48:40.524" v="393" actId="478"/>
          <ac:picMkLst>
            <pc:docMk/>
            <pc:sldMk cId="0" sldId="268"/>
            <ac:picMk id="19" creationId="{C02AB126-43C4-1608-5D36-6AF320E555F0}"/>
          </ac:picMkLst>
        </pc:picChg>
        <pc:picChg chg="add del mod">
          <ac:chgData name="Saima Ijaz (2237202)" userId="678e8bfd-ac19-4ee6-b226-3b1c9d02a410" providerId="ADAL" clId="{3F8B5A70-6F8A-4EE3-9500-B9E627D95353}" dt="2026-03-06T01:50:15.724" v="396"/>
          <ac:picMkLst>
            <pc:docMk/>
            <pc:sldMk cId="0" sldId="268"/>
            <ac:picMk id="23" creationId="{671CBFE2-1651-52DB-5963-FFC48345C704}"/>
          </ac:picMkLst>
        </pc:picChg>
        <pc:picChg chg="add mod">
          <ac:chgData name="Saima Ijaz (2237202)" userId="678e8bfd-ac19-4ee6-b226-3b1c9d02a410" providerId="ADAL" clId="{3F8B5A70-6F8A-4EE3-9500-B9E627D95353}" dt="2026-03-06T01:50:15.724" v="396"/>
          <ac:picMkLst>
            <pc:docMk/>
            <pc:sldMk cId="0" sldId="268"/>
            <ac:picMk id="24" creationId="{99BCEB3F-AEC0-FA04-2A2A-0DEED92EB47F}"/>
          </ac:picMkLst>
        </pc:picChg>
      </pc:sldChg>
      <pc:sldChg chg="addSp delSp modSp mod modTransition delAnim">
        <pc:chgData name="Saima Ijaz (2237202)" userId="678e8bfd-ac19-4ee6-b226-3b1c9d02a410" providerId="ADAL" clId="{3F8B5A70-6F8A-4EE3-9500-B9E627D95353}" dt="2026-03-06T07:29:28.876" v="436" actId="20577"/>
        <pc:sldMkLst>
          <pc:docMk/>
          <pc:sldMk cId="0" sldId="269"/>
        </pc:sldMkLst>
        <pc:graphicFrameChg chg="modGraphic">
          <ac:chgData name="Saima Ijaz (2237202)" userId="678e8bfd-ac19-4ee6-b226-3b1c9d02a410" providerId="ADAL" clId="{3F8B5A70-6F8A-4EE3-9500-B9E627D95353}" dt="2026-03-06T07:29:28.876" v="436" actId="20577"/>
          <ac:graphicFrameMkLst>
            <pc:docMk/>
            <pc:sldMk cId="0" sldId="269"/>
            <ac:graphicFrameMk id="4" creationId="{00000000-0000-0000-0000-000000000000}"/>
          </ac:graphicFrameMkLst>
        </pc:graphicFrameChg>
        <pc:picChg chg="add del mod">
          <ac:chgData name="Saima Ijaz (2237202)" userId="678e8bfd-ac19-4ee6-b226-3b1c9d02a410" providerId="ADAL" clId="{3F8B5A70-6F8A-4EE3-9500-B9E627D95353}" dt="2026-03-05T23:43:59.597" v="173" actId="478"/>
          <ac:picMkLst>
            <pc:docMk/>
            <pc:sldMk cId="0" sldId="269"/>
            <ac:picMk id="5" creationId="{A3115A76-B3E0-D18E-717D-938541BFD897}"/>
          </ac:picMkLst>
        </pc:picChg>
        <pc:picChg chg="add del mod">
          <ac:chgData name="Saima Ijaz (2237202)" userId="678e8bfd-ac19-4ee6-b226-3b1c9d02a410" providerId="ADAL" clId="{3F8B5A70-6F8A-4EE3-9500-B9E627D95353}" dt="2026-03-06T01:53:02.741" v="399" actId="478"/>
          <ac:picMkLst>
            <pc:docMk/>
            <pc:sldMk cId="0" sldId="269"/>
            <ac:picMk id="12" creationId="{DBC3A3D4-CE62-1805-E6F2-3B9C8A8555DA}"/>
          </ac:picMkLst>
        </pc:picChg>
        <pc:picChg chg="add del mod">
          <ac:chgData name="Saima Ijaz (2237202)" userId="678e8bfd-ac19-4ee6-b226-3b1c9d02a410" providerId="ADAL" clId="{3F8B5A70-6F8A-4EE3-9500-B9E627D95353}" dt="2026-03-06T01:54:43.705" v="402"/>
          <ac:picMkLst>
            <pc:docMk/>
            <pc:sldMk cId="0" sldId="269"/>
            <ac:picMk id="16" creationId="{6E41DD97-70C3-F513-F3B1-6FB0482FD9AA}"/>
          </ac:picMkLst>
        </pc:picChg>
        <pc:picChg chg="add mod">
          <ac:chgData name="Saima Ijaz (2237202)" userId="678e8bfd-ac19-4ee6-b226-3b1c9d02a410" providerId="ADAL" clId="{3F8B5A70-6F8A-4EE3-9500-B9E627D95353}" dt="2026-03-06T01:54:43.705" v="402"/>
          <ac:picMkLst>
            <pc:docMk/>
            <pc:sldMk cId="0" sldId="269"/>
            <ac:picMk id="17" creationId="{272900C7-22E7-4BDC-D70F-F093932C615B}"/>
          </ac:picMkLst>
        </pc:picChg>
      </pc:sldChg>
      <pc:sldChg chg="addSp delSp modSp mod modTransition">
        <pc:chgData name="Saima Ijaz (2237202)" userId="678e8bfd-ac19-4ee6-b226-3b1c9d02a410" providerId="ADAL" clId="{3F8B5A70-6F8A-4EE3-9500-B9E627D95353}" dt="2026-03-06T02:03:00.626" v="411"/>
        <pc:sldMkLst>
          <pc:docMk/>
          <pc:sldMk cId="0" sldId="270"/>
        </pc:sldMkLst>
        <pc:picChg chg="add del mod">
          <ac:chgData name="Saima Ijaz (2237202)" userId="678e8bfd-ac19-4ee6-b226-3b1c9d02a410" providerId="ADAL" clId="{3F8B5A70-6F8A-4EE3-9500-B9E627D95353}" dt="2026-03-05T23:44:17.262" v="174" actId="478"/>
          <ac:picMkLst>
            <pc:docMk/>
            <pc:sldMk cId="0" sldId="270"/>
            <ac:picMk id="5" creationId="{3C173547-09FF-9967-9C7D-9B3C67588B39}"/>
          </ac:picMkLst>
        </pc:picChg>
        <pc:picChg chg="add mod">
          <ac:chgData name="Saima Ijaz (2237202)" userId="678e8bfd-ac19-4ee6-b226-3b1c9d02a410" providerId="ADAL" clId="{3F8B5A70-6F8A-4EE3-9500-B9E627D95353}" dt="2026-03-06T02:03:00.626" v="411"/>
          <ac:picMkLst>
            <pc:docMk/>
            <pc:sldMk cId="0" sldId="270"/>
            <ac:picMk id="13" creationId="{F1B69766-33CB-48D3-75C0-0E69D82E02F2}"/>
          </ac:picMkLst>
        </pc:picChg>
      </pc:sldChg>
      <pc:sldChg chg="addSp delSp modSp mod modTransition">
        <pc:chgData name="Saima Ijaz (2237202)" userId="678e8bfd-ac19-4ee6-b226-3b1c9d02a410" providerId="ADAL" clId="{3F8B5A70-6F8A-4EE3-9500-B9E627D95353}" dt="2026-03-05T23:57:55.134" v="199"/>
        <pc:sldMkLst>
          <pc:docMk/>
          <pc:sldMk cId="0" sldId="271"/>
        </pc:sldMkLst>
        <pc:picChg chg="add del mod">
          <ac:chgData name="Saima Ijaz (2237202)" userId="678e8bfd-ac19-4ee6-b226-3b1c9d02a410" providerId="ADAL" clId="{3F8B5A70-6F8A-4EE3-9500-B9E627D95353}" dt="2026-03-05T23:45:03.840" v="180" actId="478"/>
          <ac:picMkLst>
            <pc:docMk/>
            <pc:sldMk cId="0" sldId="271"/>
            <ac:picMk id="4" creationId="{E7CDB6D0-0D86-5351-69CF-F9688A740BAA}"/>
          </ac:picMkLst>
        </pc:picChg>
      </pc:sldChg>
      <pc:sldChg chg="addSp delSp modSp mod modTransition">
        <pc:chgData name="Saima Ijaz (2237202)" userId="678e8bfd-ac19-4ee6-b226-3b1c9d02a410" providerId="ADAL" clId="{3F8B5A70-6F8A-4EE3-9500-B9E627D95353}" dt="2026-03-06T02:05:29.243" v="412"/>
        <pc:sldMkLst>
          <pc:docMk/>
          <pc:sldMk cId="0" sldId="272"/>
        </pc:sldMkLst>
        <pc:picChg chg="add del mod">
          <ac:chgData name="Saima Ijaz (2237202)" userId="678e8bfd-ac19-4ee6-b226-3b1c9d02a410" providerId="ADAL" clId="{3F8B5A70-6F8A-4EE3-9500-B9E627D95353}" dt="2026-03-05T23:44:24.123" v="175" actId="478"/>
          <ac:picMkLst>
            <pc:docMk/>
            <pc:sldMk cId="0" sldId="272"/>
            <ac:picMk id="4" creationId="{8B7E53AB-1ABA-BF5D-70AD-010369FD6007}"/>
          </ac:picMkLst>
        </pc:picChg>
        <pc:picChg chg="add mod">
          <ac:chgData name="Saima Ijaz (2237202)" userId="678e8bfd-ac19-4ee6-b226-3b1c9d02a410" providerId="ADAL" clId="{3F8B5A70-6F8A-4EE3-9500-B9E627D95353}" dt="2026-03-06T02:05:29.243" v="412"/>
          <ac:picMkLst>
            <pc:docMk/>
            <pc:sldMk cId="0" sldId="272"/>
            <ac:picMk id="8" creationId="{0CC6A4ED-2DEE-804B-0688-410237A0266A}"/>
          </ac:picMkLst>
        </pc:picChg>
      </pc:sldChg>
      <pc:sldChg chg="addSp delSp modSp mod modTransition">
        <pc:chgData name="Saima Ijaz (2237202)" userId="678e8bfd-ac19-4ee6-b226-3b1c9d02a410" providerId="ADAL" clId="{3F8B5A70-6F8A-4EE3-9500-B9E627D95353}" dt="2026-03-05T23:57:55.134" v="199"/>
        <pc:sldMkLst>
          <pc:docMk/>
          <pc:sldMk cId="0" sldId="273"/>
        </pc:sldMkLst>
        <pc:picChg chg="add del mod">
          <ac:chgData name="Saima Ijaz (2237202)" userId="678e8bfd-ac19-4ee6-b226-3b1c9d02a410" providerId="ADAL" clId="{3F8B5A70-6F8A-4EE3-9500-B9E627D95353}" dt="2026-03-05T23:45:10.926" v="181" actId="478"/>
          <ac:picMkLst>
            <pc:docMk/>
            <pc:sldMk cId="0" sldId="273"/>
            <ac:picMk id="4" creationId="{67A6474E-9215-F024-A395-A619257A53E8}"/>
          </ac:picMkLst>
        </pc:picChg>
      </pc:sldChg>
      <pc:sldChg chg="addSp delSp modSp mod modTransition delAnim">
        <pc:chgData name="Saima Ijaz (2237202)" userId="678e8bfd-ac19-4ee6-b226-3b1c9d02a410" providerId="ADAL" clId="{3F8B5A70-6F8A-4EE3-9500-B9E627D95353}" dt="2026-03-06T07:30:07.829" v="438" actId="33524"/>
        <pc:sldMkLst>
          <pc:docMk/>
          <pc:sldMk cId="0" sldId="276"/>
        </pc:sldMkLst>
        <pc:spChg chg="mod">
          <ac:chgData name="Saima Ijaz (2237202)" userId="678e8bfd-ac19-4ee6-b226-3b1c9d02a410" providerId="ADAL" clId="{3F8B5A70-6F8A-4EE3-9500-B9E627D95353}" dt="2026-03-06T07:30:07.829" v="438" actId="33524"/>
          <ac:spMkLst>
            <pc:docMk/>
            <pc:sldMk cId="0" sldId="276"/>
            <ac:spMk id="2" creationId="{00000000-0000-0000-0000-000000000000}"/>
          </ac:spMkLst>
        </pc:spChg>
        <pc:picChg chg="add del mod">
          <ac:chgData name="Saima Ijaz (2237202)" userId="678e8bfd-ac19-4ee6-b226-3b1c9d02a410" providerId="ADAL" clId="{3F8B5A70-6F8A-4EE3-9500-B9E627D95353}" dt="2026-03-05T23:43:34.855" v="171" actId="478"/>
          <ac:picMkLst>
            <pc:docMk/>
            <pc:sldMk cId="0" sldId="276"/>
            <ac:picMk id="4" creationId="{ADBF2B7F-018B-D898-0961-C2411CAE203F}"/>
          </ac:picMkLst>
        </pc:picChg>
        <pc:picChg chg="add del mod">
          <ac:chgData name="Saima Ijaz (2237202)" userId="678e8bfd-ac19-4ee6-b226-3b1c9d02a410" providerId="ADAL" clId="{3F8B5A70-6F8A-4EE3-9500-B9E627D95353}" dt="2026-03-06T01:42:09.558" v="379" actId="478"/>
          <ac:picMkLst>
            <pc:docMk/>
            <pc:sldMk cId="0" sldId="276"/>
            <ac:picMk id="11" creationId="{02AC3623-4B8F-6E16-A43B-1882B51DE084}"/>
          </ac:picMkLst>
        </pc:picChg>
        <pc:picChg chg="add del mod">
          <ac:chgData name="Saima Ijaz (2237202)" userId="678e8bfd-ac19-4ee6-b226-3b1c9d02a410" providerId="ADAL" clId="{3F8B5A70-6F8A-4EE3-9500-B9E627D95353}" dt="2026-03-06T01:43:49.915" v="382"/>
          <ac:picMkLst>
            <pc:docMk/>
            <pc:sldMk cId="0" sldId="276"/>
            <ac:picMk id="15" creationId="{37488540-78F4-83F5-6119-80F8BE87BBF5}"/>
          </ac:picMkLst>
        </pc:picChg>
        <pc:picChg chg="add mod">
          <ac:chgData name="Saima Ijaz (2237202)" userId="678e8bfd-ac19-4ee6-b226-3b1c9d02a410" providerId="ADAL" clId="{3F8B5A70-6F8A-4EE3-9500-B9E627D95353}" dt="2026-03-06T01:43:49.915" v="382"/>
          <ac:picMkLst>
            <pc:docMk/>
            <pc:sldMk cId="0" sldId="276"/>
            <ac:picMk id="16" creationId="{2DCC9CC3-E03F-03E5-BABF-7E29E6636209}"/>
          </ac:picMkLst>
        </pc:picChg>
      </pc:sldChg>
      <pc:sldChg chg="addSp delSp modSp mod modTransition delAnim">
        <pc:chgData name="Saima Ijaz (2237202)" userId="678e8bfd-ac19-4ee6-b226-3b1c9d02a410" providerId="ADAL" clId="{3F8B5A70-6F8A-4EE3-9500-B9E627D95353}" dt="2026-03-06T07:29:01.018" v="430" actId="20577"/>
        <pc:sldMkLst>
          <pc:docMk/>
          <pc:sldMk cId="0" sldId="278"/>
        </pc:sldMkLst>
        <pc:spChg chg="mod">
          <ac:chgData name="Saima Ijaz (2237202)" userId="678e8bfd-ac19-4ee6-b226-3b1c9d02a410" providerId="ADAL" clId="{3F8B5A70-6F8A-4EE3-9500-B9E627D95353}" dt="2026-03-06T07:29:01.018" v="430" actId="20577"/>
          <ac:spMkLst>
            <pc:docMk/>
            <pc:sldMk cId="0" sldId="278"/>
            <ac:spMk id="2" creationId="{00000000-0000-0000-0000-000000000000}"/>
          </ac:spMkLst>
        </pc:spChg>
        <pc:picChg chg="add del mod">
          <ac:chgData name="Saima Ijaz (2237202)" userId="678e8bfd-ac19-4ee6-b226-3b1c9d02a410" providerId="ADAL" clId="{3F8B5A70-6F8A-4EE3-9500-B9E627D95353}" dt="2026-03-05T23:44:29.979" v="176" actId="478"/>
          <ac:picMkLst>
            <pc:docMk/>
            <pc:sldMk cId="0" sldId="278"/>
            <ac:picMk id="4" creationId="{7A056038-7F69-0687-14B3-AF62FA1041C1}"/>
          </ac:picMkLst>
        </pc:picChg>
        <pc:picChg chg="add del mod">
          <ac:chgData name="Saima Ijaz (2237202)" userId="678e8bfd-ac19-4ee6-b226-3b1c9d02a410" providerId="ADAL" clId="{3F8B5A70-6F8A-4EE3-9500-B9E627D95353}" dt="2026-03-06T02:07:21.204" v="414" actId="478"/>
          <ac:picMkLst>
            <pc:docMk/>
            <pc:sldMk cId="0" sldId="278"/>
            <ac:picMk id="8" creationId="{93D7A821-F493-D380-3F65-753658A6EB65}"/>
          </ac:picMkLst>
        </pc:picChg>
        <pc:picChg chg="add del mod">
          <ac:chgData name="Saima Ijaz (2237202)" userId="678e8bfd-ac19-4ee6-b226-3b1c9d02a410" providerId="ADAL" clId="{3F8B5A70-6F8A-4EE3-9500-B9E627D95353}" dt="2026-03-06T02:09:12.661" v="417"/>
          <ac:picMkLst>
            <pc:docMk/>
            <pc:sldMk cId="0" sldId="278"/>
            <ac:picMk id="12" creationId="{051F5A06-0890-D2A6-7388-2D14007F2BC6}"/>
          </ac:picMkLst>
        </pc:picChg>
        <pc:picChg chg="add del mod">
          <ac:chgData name="Saima Ijaz (2237202)" userId="678e8bfd-ac19-4ee6-b226-3b1c9d02a410" providerId="ADAL" clId="{3F8B5A70-6F8A-4EE3-9500-B9E627D95353}" dt="2026-03-06T02:09:19.243" v="418" actId="478"/>
          <ac:picMkLst>
            <pc:docMk/>
            <pc:sldMk cId="0" sldId="278"/>
            <ac:picMk id="13" creationId="{FF64D37E-5377-7FB8-BA29-E10829220CF6}"/>
          </ac:picMkLst>
        </pc:picChg>
        <pc:picChg chg="add del mod">
          <ac:chgData name="Saima Ijaz (2237202)" userId="678e8bfd-ac19-4ee6-b226-3b1c9d02a410" providerId="ADAL" clId="{3F8B5A70-6F8A-4EE3-9500-B9E627D95353}" dt="2026-03-06T02:10:40.322" v="421"/>
          <ac:picMkLst>
            <pc:docMk/>
            <pc:sldMk cId="0" sldId="278"/>
            <ac:picMk id="17" creationId="{C4A8C70E-AE0C-E3B5-A37A-358024152766}"/>
          </ac:picMkLst>
        </pc:picChg>
        <pc:picChg chg="add del mod">
          <ac:chgData name="Saima Ijaz (2237202)" userId="678e8bfd-ac19-4ee6-b226-3b1c9d02a410" providerId="ADAL" clId="{3F8B5A70-6F8A-4EE3-9500-B9E627D95353}" dt="2026-03-06T02:10:46.244" v="422" actId="478"/>
          <ac:picMkLst>
            <pc:docMk/>
            <pc:sldMk cId="0" sldId="278"/>
            <ac:picMk id="18" creationId="{BC829559-D99B-C715-33B4-0501AC11EA93}"/>
          </ac:picMkLst>
        </pc:picChg>
        <pc:picChg chg="add del mod">
          <ac:chgData name="Saima Ijaz (2237202)" userId="678e8bfd-ac19-4ee6-b226-3b1c9d02a410" providerId="ADAL" clId="{3F8B5A70-6F8A-4EE3-9500-B9E627D95353}" dt="2026-03-06T02:12:35.126" v="425"/>
          <ac:picMkLst>
            <pc:docMk/>
            <pc:sldMk cId="0" sldId="278"/>
            <ac:picMk id="22" creationId="{E6DCF650-7683-419E-0837-59F0DD517C97}"/>
          </ac:picMkLst>
        </pc:picChg>
        <pc:picChg chg="add mod">
          <ac:chgData name="Saima Ijaz (2237202)" userId="678e8bfd-ac19-4ee6-b226-3b1c9d02a410" providerId="ADAL" clId="{3F8B5A70-6F8A-4EE3-9500-B9E627D95353}" dt="2026-03-06T02:12:35.126" v="425"/>
          <ac:picMkLst>
            <pc:docMk/>
            <pc:sldMk cId="0" sldId="278"/>
            <ac:picMk id="23" creationId="{B07AB461-C24C-9F94-507D-90DCA284E909}"/>
          </ac:picMkLst>
        </pc:picChg>
      </pc:sldChg>
      <pc:sldChg chg="addSp delSp modSp new mod modTransition delAnim">
        <pc:chgData name="Saima Ijaz (2237202)" userId="678e8bfd-ac19-4ee6-b226-3b1c9d02a410" providerId="ADAL" clId="{3F8B5A70-6F8A-4EE3-9500-B9E627D95353}" dt="2026-03-06T07:31:10.041" v="444" actId="33524"/>
        <pc:sldMkLst>
          <pc:docMk/>
          <pc:sldMk cId="1526040548" sldId="279"/>
        </pc:sldMkLst>
        <pc:spChg chg="mod">
          <ac:chgData name="Saima Ijaz (2237202)" userId="678e8bfd-ac19-4ee6-b226-3b1c9d02a410" providerId="ADAL" clId="{3F8B5A70-6F8A-4EE3-9500-B9E627D95353}" dt="2026-03-06T07:31:10.041" v="444" actId="33524"/>
          <ac:spMkLst>
            <pc:docMk/>
            <pc:sldMk cId="1526040548" sldId="279"/>
            <ac:spMk id="2" creationId="{8FD4FE38-4DB8-3EAF-0AAC-2D7E37166302}"/>
          </ac:spMkLst>
        </pc:spChg>
        <pc:spChg chg="mod">
          <ac:chgData name="Saima Ijaz (2237202)" userId="678e8bfd-ac19-4ee6-b226-3b1c9d02a410" providerId="ADAL" clId="{3F8B5A70-6F8A-4EE3-9500-B9E627D95353}" dt="2026-03-06T00:17:40.756" v="225" actId="207"/>
          <ac:spMkLst>
            <pc:docMk/>
            <pc:sldMk cId="1526040548" sldId="279"/>
            <ac:spMk id="3" creationId="{32CFF382-52AB-2FCB-1A25-BCA4BB64098E}"/>
          </ac:spMkLst>
        </pc:spChg>
        <pc:picChg chg="add del mod">
          <ac:chgData name="Saima Ijaz (2237202)" userId="678e8bfd-ac19-4ee6-b226-3b1c9d02a410" providerId="ADAL" clId="{3F8B5A70-6F8A-4EE3-9500-B9E627D95353}" dt="2026-03-06T00:59:09.564" v="310" actId="478"/>
          <ac:picMkLst>
            <pc:docMk/>
            <pc:sldMk cId="1526040548" sldId="279"/>
            <ac:picMk id="7" creationId="{0E412D3C-D15C-87DC-1926-A0E1FCA57CD9}"/>
          </ac:picMkLst>
        </pc:picChg>
        <pc:picChg chg="add del mod">
          <ac:chgData name="Saima Ijaz (2237202)" userId="678e8bfd-ac19-4ee6-b226-3b1c9d02a410" providerId="ADAL" clId="{3F8B5A70-6F8A-4EE3-9500-B9E627D95353}" dt="2026-03-06T01:00:28.170" v="313"/>
          <ac:picMkLst>
            <pc:docMk/>
            <pc:sldMk cId="1526040548" sldId="279"/>
            <ac:picMk id="9" creationId="{C83D68CE-48BC-366A-5423-408F0DABE289}"/>
          </ac:picMkLst>
        </pc:picChg>
        <pc:picChg chg="add mod">
          <ac:chgData name="Saima Ijaz (2237202)" userId="678e8bfd-ac19-4ee6-b226-3b1c9d02a410" providerId="ADAL" clId="{3F8B5A70-6F8A-4EE3-9500-B9E627D95353}" dt="2026-03-06T01:00:28.170" v="313"/>
          <ac:picMkLst>
            <pc:docMk/>
            <pc:sldMk cId="1526040548" sldId="279"/>
            <ac:picMk id="10" creationId="{E8792A50-529B-A868-45A4-C2126F498940}"/>
          </ac:picMkLst>
        </pc:picChg>
      </pc:sldChg>
      <pc:sldChg chg="addSp modSp new mod">
        <pc:chgData name="Saima Ijaz (2237202)" userId="678e8bfd-ac19-4ee6-b226-3b1c9d02a410" providerId="ADAL" clId="{3F8B5A70-6F8A-4EE3-9500-B9E627D95353}" dt="2026-03-06T07:30:40.263" v="443" actId="20577"/>
        <pc:sldMkLst>
          <pc:docMk/>
          <pc:sldMk cId="3857008147" sldId="280"/>
        </pc:sldMkLst>
        <pc:spChg chg="mod">
          <ac:chgData name="Saima Ijaz (2237202)" userId="678e8bfd-ac19-4ee6-b226-3b1c9d02a410" providerId="ADAL" clId="{3F8B5A70-6F8A-4EE3-9500-B9E627D95353}" dt="2026-03-06T07:30:40.263" v="443" actId="20577"/>
          <ac:spMkLst>
            <pc:docMk/>
            <pc:sldMk cId="3857008147" sldId="280"/>
            <ac:spMk id="2" creationId="{46F713F2-CD9C-86B7-BF18-16C295378BE4}"/>
          </ac:spMkLst>
        </pc:spChg>
        <pc:spChg chg="mod">
          <ac:chgData name="Saima Ijaz (2237202)" userId="678e8bfd-ac19-4ee6-b226-3b1c9d02a410" providerId="ADAL" clId="{3F8B5A70-6F8A-4EE3-9500-B9E627D95353}" dt="2026-03-06T01:07:34.012" v="343" actId="207"/>
          <ac:spMkLst>
            <pc:docMk/>
            <pc:sldMk cId="3857008147" sldId="280"/>
            <ac:spMk id="3" creationId="{5824BC94-C934-B86C-6F87-957748FC23A6}"/>
          </ac:spMkLst>
        </pc:spChg>
        <pc:picChg chg="add mod">
          <ac:chgData name="Saima Ijaz (2237202)" userId="678e8bfd-ac19-4ee6-b226-3b1c9d02a410" providerId="ADAL" clId="{3F8B5A70-6F8A-4EE3-9500-B9E627D95353}" dt="2026-03-06T01:26:08.775" v="358"/>
          <ac:picMkLst>
            <pc:docMk/>
            <pc:sldMk cId="3857008147" sldId="280"/>
            <ac:picMk id="8" creationId="{1D862458-210C-6D33-AA74-4645389D950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BDAD9A-28AA-466C-8366-08308D2A8B44}" type="datetimeFigureOut">
              <a:rPr lang="en-GB" smtClean="0"/>
              <a:pPr/>
              <a:t>06/03/2026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6A0275-7340-4CF8-9032-DFEAD95EE540}" type="slidenum">
              <a:rPr lang="en-GB" smtClean="0"/>
              <a:pPr/>
              <a:t>‹#›</a:t>
            </a:fld>
            <a:endParaRPr lang="en-GB"/>
          </a:p>
        </p:txBody>
      </p:sp>
    </p:spTree>
    <p:extLst>
      <p:ext uri="{BB962C8B-B14F-4D97-AF65-F5344CB8AC3E}">
        <p14:creationId xmlns:p14="http://schemas.microsoft.com/office/powerpoint/2010/main" val="1587782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6A0275-7340-4CF8-9032-DFEAD95EE540}" type="slidenum">
              <a:rPr lang="en-GB" smtClean="0"/>
              <a:pPr/>
              <a:t>4</a:t>
            </a:fld>
            <a:endParaRPr lang="en-GB"/>
          </a:p>
        </p:txBody>
      </p:sp>
    </p:spTree>
    <p:extLst>
      <p:ext uri="{BB962C8B-B14F-4D97-AF65-F5344CB8AC3E}">
        <p14:creationId xmlns:p14="http://schemas.microsoft.com/office/powerpoint/2010/main" val="1988548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B6A0275-7340-4CF8-9032-DFEAD95EE540}" type="slidenum">
              <a:rPr lang="en-GB" smtClean="0"/>
              <a:pPr/>
              <a:t>19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0516D-08F5-0BCE-950A-2506F62F15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A312B9A-F9FD-4275-5FF3-227968ECDB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6E5AFC-2740-95D5-4F36-62288444E715}"/>
              </a:ext>
            </a:extLst>
          </p:cNvPr>
          <p:cNvSpPr>
            <a:spLocks noGrp="1"/>
          </p:cNvSpPr>
          <p:nvPr>
            <p:ph type="dt" sz="half" idx="10"/>
          </p:nvPr>
        </p:nvSpPr>
        <p:spPr/>
        <p:txBody>
          <a:bodyPr/>
          <a:lstStyle/>
          <a:p>
            <a:fld id="{9E3B7597-8380-4718-80CE-118A3BA0E263}" type="datetime1">
              <a:rPr lang="en-GB" smtClean="0"/>
              <a:pPr/>
              <a:t>06/03/2026</a:t>
            </a:fld>
            <a:endParaRPr lang="en-GB"/>
          </a:p>
        </p:txBody>
      </p:sp>
      <p:sp>
        <p:nvSpPr>
          <p:cNvPr id="5" name="Footer Placeholder 4">
            <a:extLst>
              <a:ext uri="{FF2B5EF4-FFF2-40B4-BE49-F238E27FC236}">
                <a16:creationId xmlns:a16="http://schemas.microsoft.com/office/drawing/2014/main" id="{B447B878-FD84-075E-C72B-2450251324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1BE20C-49F9-5EDD-F6FB-99C8FADDA67B}"/>
              </a:ext>
            </a:extLst>
          </p:cNvPr>
          <p:cNvSpPr>
            <a:spLocks noGrp="1"/>
          </p:cNvSpPr>
          <p:nvPr>
            <p:ph type="sldNum" sz="quarter" idx="12"/>
          </p:nvPr>
        </p:nvSpPr>
        <p:spPr/>
        <p:txBody>
          <a:bodyPr/>
          <a:lstStyle/>
          <a:p>
            <a:fld id="{C878779B-72BA-438F-83A2-69135E6B6C0A}" type="slidenum">
              <a:rPr lang="en-GB" smtClean="0"/>
              <a:pPr/>
              <a:t>‹#›</a:t>
            </a:fld>
            <a:endParaRPr lang="en-GB"/>
          </a:p>
        </p:txBody>
      </p:sp>
    </p:spTree>
    <p:extLst>
      <p:ext uri="{BB962C8B-B14F-4D97-AF65-F5344CB8AC3E}">
        <p14:creationId xmlns:p14="http://schemas.microsoft.com/office/powerpoint/2010/main" val="1667480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43A43-45AE-8AD7-7CC2-AF370CCDD3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7D1955-4F9A-9D3C-D276-35758F8DC8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0A92D2-35BB-1BFA-5ABC-E76DBA2702BD}"/>
              </a:ext>
            </a:extLst>
          </p:cNvPr>
          <p:cNvSpPr>
            <a:spLocks noGrp="1"/>
          </p:cNvSpPr>
          <p:nvPr>
            <p:ph type="dt" sz="half" idx="10"/>
          </p:nvPr>
        </p:nvSpPr>
        <p:spPr/>
        <p:txBody>
          <a:bodyPr/>
          <a:lstStyle/>
          <a:p>
            <a:fld id="{A3FCE6C9-AF46-4453-BBF4-E8A72FCCCBB5}" type="datetime1">
              <a:rPr lang="en-GB" smtClean="0"/>
              <a:pPr/>
              <a:t>06/03/2026</a:t>
            </a:fld>
            <a:endParaRPr lang="en-GB"/>
          </a:p>
        </p:txBody>
      </p:sp>
      <p:sp>
        <p:nvSpPr>
          <p:cNvPr id="5" name="Footer Placeholder 4">
            <a:extLst>
              <a:ext uri="{FF2B5EF4-FFF2-40B4-BE49-F238E27FC236}">
                <a16:creationId xmlns:a16="http://schemas.microsoft.com/office/drawing/2014/main" id="{BF999A7D-1B25-9EDD-A656-A5D2BF3DDC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94E164-51E0-1214-C2E2-2CAAECFA7DF3}"/>
              </a:ext>
            </a:extLst>
          </p:cNvPr>
          <p:cNvSpPr>
            <a:spLocks noGrp="1"/>
          </p:cNvSpPr>
          <p:nvPr>
            <p:ph type="sldNum" sz="quarter" idx="12"/>
          </p:nvPr>
        </p:nvSpPr>
        <p:spPr/>
        <p:txBody>
          <a:bodyPr/>
          <a:lstStyle/>
          <a:p>
            <a:fld id="{C878779B-72BA-438F-83A2-69135E6B6C0A}" type="slidenum">
              <a:rPr lang="en-GB" smtClean="0"/>
              <a:pPr/>
              <a:t>‹#›</a:t>
            </a:fld>
            <a:endParaRPr lang="en-GB"/>
          </a:p>
        </p:txBody>
      </p:sp>
    </p:spTree>
    <p:extLst>
      <p:ext uri="{BB962C8B-B14F-4D97-AF65-F5344CB8AC3E}">
        <p14:creationId xmlns:p14="http://schemas.microsoft.com/office/powerpoint/2010/main" val="2808714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A44AB-8107-1644-399E-550AFF5362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FD916D-37D5-3710-F7D6-C683F13AA59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8B9533-2401-4339-1012-C8745ADB5C03}"/>
              </a:ext>
            </a:extLst>
          </p:cNvPr>
          <p:cNvSpPr>
            <a:spLocks noGrp="1"/>
          </p:cNvSpPr>
          <p:nvPr>
            <p:ph type="dt" sz="half" idx="10"/>
          </p:nvPr>
        </p:nvSpPr>
        <p:spPr/>
        <p:txBody>
          <a:bodyPr/>
          <a:lstStyle/>
          <a:p>
            <a:fld id="{551E3A73-A5D4-4695-AF87-CA9342016216}" type="datetime1">
              <a:rPr lang="en-GB" smtClean="0"/>
              <a:pPr/>
              <a:t>06/03/2026</a:t>
            </a:fld>
            <a:endParaRPr lang="en-GB"/>
          </a:p>
        </p:txBody>
      </p:sp>
      <p:sp>
        <p:nvSpPr>
          <p:cNvPr id="5" name="Footer Placeholder 4">
            <a:extLst>
              <a:ext uri="{FF2B5EF4-FFF2-40B4-BE49-F238E27FC236}">
                <a16:creationId xmlns:a16="http://schemas.microsoft.com/office/drawing/2014/main" id="{DC936BB9-D6DB-0C20-03BD-A2086DD817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74C0A4-B75F-D95E-404F-276DDC9BAF4A}"/>
              </a:ext>
            </a:extLst>
          </p:cNvPr>
          <p:cNvSpPr>
            <a:spLocks noGrp="1"/>
          </p:cNvSpPr>
          <p:nvPr>
            <p:ph type="sldNum" sz="quarter" idx="12"/>
          </p:nvPr>
        </p:nvSpPr>
        <p:spPr/>
        <p:txBody>
          <a:bodyPr/>
          <a:lstStyle/>
          <a:p>
            <a:fld id="{C878779B-72BA-438F-83A2-69135E6B6C0A}" type="slidenum">
              <a:rPr lang="en-GB" smtClean="0"/>
              <a:pPr/>
              <a:t>‹#›</a:t>
            </a:fld>
            <a:endParaRPr lang="en-GB"/>
          </a:p>
        </p:txBody>
      </p:sp>
    </p:spTree>
    <p:extLst>
      <p:ext uri="{BB962C8B-B14F-4D97-AF65-F5344CB8AC3E}">
        <p14:creationId xmlns:p14="http://schemas.microsoft.com/office/powerpoint/2010/main" val="2638784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1FFA2-4454-2612-C5BE-BCD82D9CA7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2A0EE6-E7C5-5B4D-2D39-165849966C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0AFC3C-8A7F-7EC2-96B1-1D1CC8100B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5234C5D-A26B-A367-0611-9FB4C527AE3C}"/>
              </a:ext>
            </a:extLst>
          </p:cNvPr>
          <p:cNvSpPr>
            <a:spLocks noGrp="1"/>
          </p:cNvSpPr>
          <p:nvPr>
            <p:ph type="dt" sz="half" idx="10"/>
          </p:nvPr>
        </p:nvSpPr>
        <p:spPr/>
        <p:txBody>
          <a:bodyPr/>
          <a:lstStyle/>
          <a:p>
            <a:fld id="{53059F63-8153-47DC-A71D-6C9FD2350720}" type="datetime1">
              <a:rPr lang="en-GB" smtClean="0"/>
              <a:pPr/>
              <a:t>06/03/2026</a:t>
            </a:fld>
            <a:endParaRPr lang="en-GB"/>
          </a:p>
        </p:txBody>
      </p:sp>
      <p:sp>
        <p:nvSpPr>
          <p:cNvPr id="6" name="Footer Placeholder 5">
            <a:extLst>
              <a:ext uri="{FF2B5EF4-FFF2-40B4-BE49-F238E27FC236}">
                <a16:creationId xmlns:a16="http://schemas.microsoft.com/office/drawing/2014/main" id="{4079522A-3A83-D253-C4F6-685357DBFB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56A1D8-23E2-64A3-5926-8432BC6E8AA8}"/>
              </a:ext>
            </a:extLst>
          </p:cNvPr>
          <p:cNvSpPr>
            <a:spLocks noGrp="1"/>
          </p:cNvSpPr>
          <p:nvPr>
            <p:ph type="sldNum" sz="quarter" idx="12"/>
          </p:nvPr>
        </p:nvSpPr>
        <p:spPr/>
        <p:txBody>
          <a:bodyPr/>
          <a:lstStyle/>
          <a:p>
            <a:fld id="{C878779B-72BA-438F-83A2-69135E6B6C0A}" type="slidenum">
              <a:rPr lang="en-GB" smtClean="0"/>
              <a:pPr/>
              <a:t>‹#›</a:t>
            </a:fld>
            <a:endParaRPr lang="en-GB"/>
          </a:p>
        </p:txBody>
      </p:sp>
    </p:spTree>
    <p:extLst>
      <p:ext uri="{BB962C8B-B14F-4D97-AF65-F5344CB8AC3E}">
        <p14:creationId xmlns:p14="http://schemas.microsoft.com/office/powerpoint/2010/main" val="2861218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63CDD-A69F-3A9D-8AE3-C393EC850DC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F04FE9-F796-866D-3AB8-517AAEF330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B2AE54-1735-7DD8-7A45-1ABDF6991C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0EAA0B-16E7-538A-D908-52DC29B711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7CACE0-CD9A-9D96-706B-937F333AC4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D70846-7C0F-E3CD-82E1-975C2CA2DEFD}"/>
              </a:ext>
            </a:extLst>
          </p:cNvPr>
          <p:cNvSpPr>
            <a:spLocks noGrp="1"/>
          </p:cNvSpPr>
          <p:nvPr>
            <p:ph type="dt" sz="half" idx="10"/>
          </p:nvPr>
        </p:nvSpPr>
        <p:spPr/>
        <p:txBody>
          <a:bodyPr/>
          <a:lstStyle/>
          <a:p>
            <a:fld id="{DED855AA-3F03-490C-B55A-3942D57AD7F6}" type="datetime1">
              <a:rPr lang="en-GB" smtClean="0"/>
              <a:pPr/>
              <a:t>06/03/2026</a:t>
            </a:fld>
            <a:endParaRPr lang="en-GB"/>
          </a:p>
        </p:txBody>
      </p:sp>
      <p:sp>
        <p:nvSpPr>
          <p:cNvPr id="8" name="Footer Placeholder 7">
            <a:extLst>
              <a:ext uri="{FF2B5EF4-FFF2-40B4-BE49-F238E27FC236}">
                <a16:creationId xmlns:a16="http://schemas.microsoft.com/office/drawing/2014/main" id="{10FBF76E-73C2-3CC8-C0F9-4F75D26D823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3EF8927-0C60-796C-E493-3526573A51F8}"/>
              </a:ext>
            </a:extLst>
          </p:cNvPr>
          <p:cNvSpPr>
            <a:spLocks noGrp="1"/>
          </p:cNvSpPr>
          <p:nvPr>
            <p:ph type="sldNum" sz="quarter" idx="12"/>
          </p:nvPr>
        </p:nvSpPr>
        <p:spPr/>
        <p:txBody>
          <a:bodyPr/>
          <a:lstStyle/>
          <a:p>
            <a:fld id="{C878779B-72BA-438F-83A2-69135E6B6C0A}" type="slidenum">
              <a:rPr lang="en-GB" smtClean="0"/>
              <a:pPr/>
              <a:t>‹#›</a:t>
            </a:fld>
            <a:endParaRPr lang="en-GB"/>
          </a:p>
        </p:txBody>
      </p:sp>
    </p:spTree>
    <p:extLst>
      <p:ext uri="{BB962C8B-B14F-4D97-AF65-F5344CB8AC3E}">
        <p14:creationId xmlns:p14="http://schemas.microsoft.com/office/powerpoint/2010/main" val="3168168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3B05C-FE41-E70A-BDEA-AAC290D60ED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50AC83-8764-BEC6-C629-3C326AB1C4C7}"/>
              </a:ext>
            </a:extLst>
          </p:cNvPr>
          <p:cNvSpPr>
            <a:spLocks noGrp="1"/>
          </p:cNvSpPr>
          <p:nvPr>
            <p:ph type="dt" sz="half" idx="10"/>
          </p:nvPr>
        </p:nvSpPr>
        <p:spPr/>
        <p:txBody>
          <a:bodyPr/>
          <a:lstStyle/>
          <a:p>
            <a:fld id="{4ECBC343-B41A-4D10-A613-B0E8691928B8}" type="datetime1">
              <a:rPr lang="en-GB" smtClean="0"/>
              <a:pPr/>
              <a:t>06/03/2026</a:t>
            </a:fld>
            <a:endParaRPr lang="en-GB"/>
          </a:p>
        </p:txBody>
      </p:sp>
      <p:sp>
        <p:nvSpPr>
          <p:cNvPr id="4" name="Footer Placeholder 3">
            <a:extLst>
              <a:ext uri="{FF2B5EF4-FFF2-40B4-BE49-F238E27FC236}">
                <a16:creationId xmlns:a16="http://schemas.microsoft.com/office/drawing/2014/main" id="{21283EDC-D71F-E67C-D964-AE974AABBE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C957882-EE1E-D9CB-E7CD-8E8D873804B7}"/>
              </a:ext>
            </a:extLst>
          </p:cNvPr>
          <p:cNvSpPr>
            <a:spLocks noGrp="1"/>
          </p:cNvSpPr>
          <p:nvPr>
            <p:ph type="sldNum" sz="quarter" idx="12"/>
          </p:nvPr>
        </p:nvSpPr>
        <p:spPr/>
        <p:txBody>
          <a:bodyPr/>
          <a:lstStyle/>
          <a:p>
            <a:fld id="{C878779B-72BA-438F-83A2-69135E6B6C0A}" type="slidenum">
              <a:rPr lang="en-GB" smtClean="0"/>
              <a:pPr/>
              <a:t>‹#›</a:t>
            </a:fld>
            <a:endParaRPr lang="en-GB"/>
          </a:p>
        </p:txBody>
      </p:sp>
    </p:spTree>
    <p:extLst>
      <p:ext uri="{BB962C8B-B14F-4D97-AF65-F5344CB8AC3E}">
        <p14:creationId xmlns:p14="http://schemas.microsoft.com/office/powerpoint/2010/main" val="3473622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D4C451-8744-A607-62AF-B7DC4960CD36}"/>
              </a:ext>
            </a:extLst>
          </p:cNvPr>
          <p:cNvSpPr>
            <a:spLocks noGrp="1"/>
          </p:cNvSpPr>
          <p:nvPr>
            <p:ph type="dt" sz="half" idx="10"/>
          </p:nvPr>
        </p:nvSpPr>
        <p:spPr/>
        <p:txBody>
          <a:bodyPr/>
          <a:lstStyle/>
          <a:p>
            <a:fld id="{E90F2E7F-4B47-4020-990F-C09FF02EC61F}" type="datetime1">
              <a:rPr lang="en-GB" smtClean="0"/>
              <a:pPr/>
              <a:t>06/03/2026</a:t>
            </a:fld>
            <a:endParaRPr lang="en-GB"/>
          </a:p>
        </p:txBody>
      </p:sp>
      <p:sp>
        <p:nvSpPr>
          <p:cNvPr id="3" name="Footer Placeholder 2">
            <a:extLst>
              <a:ext uri="{FF2B5EF4-FFF2-40B4-BE49-F238E27FC236}">
                <a16:creationId xmlns:a16="http://schemas.microsoft.com/office/drawing/2014/main" id="{2EA0824D-5664-9658-9C2D-54254EE0E44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56AC4BA-A616-3302-53F9-B25C9443A756}"/>
              </a:ext>
            </a:extLst>
          </p:cNvPr>
          <p:cNvSpPr>
            <a:spLocks noGrp="1"/>
          </p:cNvSpPr>
          <p:nvPr>
            <p:ph type="sldNum" sz="quarter" idx="12"/>
          </p:nvPr>
        </p:nvSpPr>
        <p:spPr/>
        <p:txBody>
          <a:bodyPr/>
          <a:lstStyle/>
          <a:p>
            <a:fld id="{C878779B-72BA-438F-83A2-69135E6B6C0A}" type="slidenum">
              <a:rPr lang="en-GB" smtClean="0"/>
              <a:pPr/>
              <a:t>‹#›</a:t>
            </a:fld>
            <a:endParaRPr lang="en-GB"/>
          </a:p>
        </p:txBody>
      </p:sp>
    </p:spTree>
    <p:extLst>
      <p:ext uri="{BB962C8B-B14F-4D97-AF65-F5344CB8AC3E}">
        <p14:creationId xmlns:p14="http://schemas.microsoft.com/office/powerpoint/2010/main" val="1898882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898D9-800B-9D31-AED7-61D25EC9BD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037448-5C35-15F0-41F5-EC4B2EDF51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87D104-D230-B32F-956A-2B4241BC6E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7F5755-9B78-4F1C-6A3F-4F07D9DC8823}"/>
              </a:ext>
            </a:extLst>
          </p:cNvPr>
          <p:cNvSpPr>
            <a:spLocks noGrp="1"/>
          </p:cNvSpPr>
          <p:nvPr>
            <p:ph type="dt" sz="half" idx="10"/>
          </p:nvPr>
        </p:nvSpPr>
        <p:spPr/>
        <p:txBody>
          <a:bodyPr/>
          <a:lstStyle/>
          <a:p>
            <a:fld id="{545FB95E-3551-4140-BA4A-B803119C11FA}" type="datetime1">
              <a:rPr lang="en-GB" smtClean="0"/>
              <a:pPr/>
              <a:t>06/03/2026</a:t>
            </a:fld>
            <a:endParaRPr lang="en-GB"/>
          </a:p>
        </p:txBody>
      </p:sp>
      <p:sp>
        <p:nvSpPr>
          <p:cNvPr id="6" name="Footer Placeholder 5">
            <a:extLst>
              <a:ext uri="{FF2B5EF4-FFF2-40B4-BE49-F238E27FC236}">
                <a16:creationId xmlns:a16="http://schemas.microsoft.com/office/drawing/2014/main" id="{120D3D36-C00F-AD3C-F74D-FF47ABF8EB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3147B9-4323-462E-B52E-119D86A87584}"/>
              </a:ext>
            </a:extLst>
          </p:cNvPr>
          <p:cNvSpPr>
            <a:spLocks noGrp="1"/>
          </p:cNvSpPr>
          <p:nvPr>
            <p:ph type="sldNum" sz="quarter" idx="12"/>
          </p:nvPr>
        </p:nvSpPr>
        <p:spPr/>
        <p:txBody>
          <a:bodyPr/>
          <a:lstStyle/>
          <a:p>
            <a:fld id="{C878779B-72BA-438F-83A2-69135E6B6C0A}" type="slidenum">
              <a:rPr lang="en-GB" smtClean="0"/>
              <a:pPr/>
              <a:t>‹#›</a:t>
            </a:fld>
            <a:endParaRPr lang="en-GB"/>
          </a:p>
        </p:txBody>
      </p:sp>
    </p:spTree>
    <p:extLst>
      <p:ext uri="{BB962C8B-B14F-4D97-AF65-F5344CB8AC3E}">
        <p14:creationId xmlns:p14="http://schemas.microsoft.com/office/powerpoint/2010/main" val="1062120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396ED-176A-B38E-96E8-584E3AC0BE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C2E0F35-1302-0B06-CEF8-20A911631E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E32D9390-178D-B906-C117-1F8FFEFF1B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2CF4B6-F4BE-84A4-213A-95CECEF636D1}"/>
              </a:ext>
            </a:extLst>
          </p:cNvPr>
          <p:cNvSpPr>
            <a:spLocks noGrp="1"/>
          </p:cNvSpPr>
          <p:nvPr>
            <p:ph type="dt" sz="half" idx="10"/>
          </p:nvPr>
        </p:nvSpPr>
        <p:spPr/>
        <p:txBody>
          <a:bodyPr/>
          <a:lstStyle/>
          <a:p>
            <a:fld id="{CC2B71ED-98FE-4083-AC48-94A1109C7E95}" type="datetime1">
              <a:rPr lang="en-GB" smtClean="0"/>
              <a:pPr/>
              <a:t>06/03/2026</a:t>
            </a:fld>
            <a:endParaRPr lang="en-GB"/>
          </a:p>
        </p:txBody>
      </p:sp>
      <p:sp>
        <p:nvSpPr>
          <p:cNvPr id="6" name="Footer Placeholder 5">
            <a:extLst>
              <a:ext uri="{FF2B5EF4-FFF2-40B4-BE49-F238E27FC236}">
                <a16:creationId xmlns:a16="http://schemas.microsoft.com/office/drawing/2014/main" id="{F1778C4C-546C-60CC-4BDB-681E94B6D2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120987-A687-D856-6880-B166A99C5775}"/>
              </a:ext>
            </a:extLst>
          </p:cNvPr>
          <p:cNvSpPr>
            <a:spLocks noGrp="1"/>
          </p:cNvSpPr>
          <p:nvPr>
            <p:ph type="sldNum" sz="quarter" idx="12"/>
          </p:nvPr>
        </p:nvSpPr>
        <p:spPr/>
        <p:txBody>
          <a:bodyPr/>
          <a:lstStyle/>
          <a:p>
            <a:fld id="{C878779B-72BA-438F-83A2-69135E6B6C0A}" type="slidenum">
              <a:rPr lang="en-GB" smtClean="0"/>
              <a:pPr/>
              <a:t>‹#›</a:t>
            </a:fld>
            <a:endParaRPr lang="en-GB"/>
          </a:p>
        </p:txBody>
      </p:sp>
    </p:spTree>
    <p:extLst>
      <p:ext uri="{BB962C8B-B14F-4D97-AF65-F5344CB8AC3E}">
        <p14:creationId xmlns:p14="http://schemas.microsoft.com/office/powerpoint/2010/main" val="1128072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247B6-33ED-CF08-43D6-D84BBDE6E06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B09FC8-BA2E-64FC-BA9D-3FDBEBBE44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609A2-FFF5-2F6B-1EA8-2A8522DF20AB}"/>
              </a:ext>
            </a:extLst>
          </p:cNvPr>
          <p:cNvSpPr>
            <a:spLocks noGrp="1"/>
          </p:cNvSpPr>
          <p:nvPr>
            <p:ph type="dt" sz="half" idx="10"/>
          </p:nvPr>
        </p:nvSpPr>
        <p:spPr/>
        <p:txBody>
          <a:bodyPr/>
          <a:lstStyle/>
          <a:p>
            <a:fld id="{D8F9FB9B-C85F-48AB-87E6-67B66FCE4E3B}" type="datetime1">
              <a:rPr lang="en-GB" smtClean="0"/>
              <a:pPr/>
              <a:t>06/03/2026</a:t>
            </a:fld>
            <a:endParaRPr lang="en-GB"/>
          </a:p>
        </p:txBody>
      </p:sp>
      <p:sp>
        <p:nvSpPr>
          <p:cNvPr id="5" name="Footer Placeholder 4">
            <a:extLst>
              <a:ext uri="{FF2B5EF4-FFF2-40B4-BE49-F238E27FC236}">
                <a16:creationId xmlns:a16="http://schemas.microsoft.com/office/drawing/2014/main" id="{51584226-88C9-6E3D-2256-483725166B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3FC9C9-3F23-8D0E-3CD9-6B1474DD5756}"/>
              </a:ext>
            </a:extLst>
          </p:cNvPr>
          <p:cNvSpPr>
            <a:spLocks noGrp="1"/>
          </p:cNvSpPr>
          <p:nvPr>
            <p:ph type="sldNum" sz="quarter" idx="12"/>
          </p:nvPr>
        </p:nvSpPr>
        <p:spPr/>
        <p:txBody>
          <a:bodyPr/>
          <a:lstStyle/>
          <a:p>
            <a:fld id="{C878779B-72BA-438F-83A2-69135E6B6C0A}" type="slidenum">
              <a:rPr lang="en-GB" smtClean="0"/>
              <a:pPr/>
              <a:t>‹#›</a:t>
            </a:fld>
            <a:endParaRPr lang="en-GB"/>
          </a:p>
        </p:txBody>
      </p:sp>
    </p:spTree>
    <p:extLst>
      <p:ext uri="{BB962C8B-B14F-4D97-AF65-F5344CB8AC3E}">
        <p14:creationId xmlns:p14="http://schemas.microsoft.com/office/powerpoint/2010/main" val="26998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FF3E70-FDAC-713E-DF02-EC4C4FE2C2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54BCFF-C91E-C0B6-4C9E-C4942A19F07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0F15CB-9B0A-BC66-8EDC-EE05BF14D524}"/>
              </a:ext>
            </a:extLst>
          </p:cNvPr>
          <p:cNvSpPr>
            <a:spLocks noGrp="1"/>
          </p:cNvSpPr>
          <p:nvPr>
            <p:ph type="dt" sz="half" idx="10"/>
          </p:nvPr>
        </p:nvSpPr>
        <p:spPr/>
        <p:txBody>
          <a:bodyPr/>
          <a:lstStyle/>
          <a:p>
            <a:fld id="{E3964554-20CB-45A3-A10D-38B6A5A1E550}" type="datetime1">
              <a:rPr lang="en-GB" smtClean="0"/>
              <a:pPr/>
              <a:t>06/03/2026</a:t>
            </a:fld>
            <a:endParaRPr lang="en-GB"/>
          </a:p>
        </p:txBody>
      </p:sp>
      <p:sp>
        <p:nvSpPr>
          <p:cNvPr id="5" name="Footer Placeholder 4">
            <a:extLst>
              <a:ext uri="{FF2B5EF4-FFF2-40B4-BE49-F238E27FC236}">
                <a16:creationId xmlns:a16="http://schemas.microsoft.com/office/drawing/2014/main" id="{7821AB3E-6A27-ACD9-F68B-2A077E35C8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3CC631-1B42-46FB-525B-3DCB6020758B}"/>
              </a:ext>
            </a:extLst>
          </p:cNvPr>
          <p:cNvSpPr>
            <a:spLocks noGrp="1"/>
          </p:cNvSpPr>
          <p:nvPr>
            <p:ph type="sldNum" sz="quarter" idx="12"/>
          </p:nvPr>
        </p:nvSpPr>
        <p:spPr/>
        <p:txBody>
          <a:bodyPr/>
          <a:lstStyle/>
          <a:p>
            <a:fld id="{C878779B-72BA-438F-83A2-69135E6B6C0A}" type="slidenum">
              <a:rPr lang="en-GB" smtClean="0"/>
              <a:pPr/>
              <a:t>‹#›</a:t>
            </a:fld>
            <a:endParaRPr lang="en-GB"/>
          </a:p>
        </p:txBody>
      </p:sp>
    </p:spTree>
    <p:extLst>
      <p:ext uri="{BB962C8B-B14F-4D97-AF65-F5344CB8AC3E}">
        <p14:creationId xmlns:p14="http://schemas.microsoft.com/office/powerpoint/2010/main" val="1166365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52FEA5-8978-710B-FC56-9A4EC365AC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27390D-3ED1-C3B9-6359-2504A1BAF7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E623B1-1CC8-6DC9-55CF-F3A0143E94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9340D11-2CFE-466E-99B3-7A46177D2286}" type="datetime1">
              <a:rPr lang="en-GB" smtClean="0"/>
              <a:pPr/>
              <a:t>06/03/2026</a:t>
            </a:fld>
            <a:endParaRPr lang="en-GB"/>
          </a:p>
        </p:txBody>
      </p:sp>
      <p:sp>
        <p:nvSpPr>
          <p:cNvPr id="5" name="Footer Placeholder 4">
            <a:extLst>
              <a:ext uri="{FF2B5EF4-FFF2-40B4-BE49-F238E27FC236}">
                <a16:creationId xmlns:a16="http://schemas.microsoft.com/office/drawing/2014/main" id="{9F3B485B-2E0B-2BE6-9EF9-B72865182B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902D4DC-CD07-DA84-CDE7-955048BACA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878779B-72BA-438F-83A2-69135E6B6C0A}" type="slidenum">
              <a:rPr lang="en-GB" smtClean="0"/>
              <a:pPr/>
              <a:t>‹#›</a:t>
            </a:fld>
            <a:endParaRPr lang="en-GB"/>
          </a:p>
        </p:txBody>
      </p:sp>
    </p:spTree>
    <p:extLst>
      <p:ext uri="{BB962C8B-B14F-4D97-AF65-F5344CB8AC3E}">
        <p14:creationId xmlns:p14="http://schemas.microsoft.com/office/powerpoint/2010/main" val="33954828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slideLayout" Target="../slideLayouts/slideLayout7.xml"/><Relationship Id="rId7" Type="http://schemas.openxmlformats.org/officeDocument/2006/relationships/image" Target="../media/image9.jpe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8.jpeg"/><Relationship Id="rId5" Type="http://schemas.openxmlformats.org/officeDocument/2006/relationships/image" Target="../media/image7.jpeg"/><Relationship Id="rId10" Type="http://schemas.openxmlformats.org/officeDocument/2006/relationships/image" Target="../media/image1.png"/><Relationship Id="rId4" Type="http://schemas.openxmlformats.org/officeDocument/2006/relationships/image" Target="../media/image6.png"/><Relationship Id="rId9"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8" Type="http://schemas.openxmlformats.org/officeDocument/2006/relationships/hyperlink" Target="https://www.forbes.com/health/healthy-aging/best-gps-trackers-for-seniors/" TargetMode="External"/><Relationship Id="rId3" Type="http://schemas.openxmlformats.org/officeDocument/2006/relationships/hyperlink" Target="https://www.annualreviews.org/content/journals/10.1146/annurev.genet.39.110304.095751" TargetMode="External"/><Relationship Id="rId7" Type="http://schemas.openxmlformats.org/officeDocument/2006/relationships/hyperlink" Target="https://www.facebook.com/smarteldertech/" TargetMode="External"/><Relationship Id="rId2" Type="http://schemas.openxmlformats.org/officeDocument/2006/relationships/hyperlink" Target="https://www.ageuk.org.uk/our-impact/programmes/how-we-deliver-advice/later-life-goals/" TargetMode="External"/><Relationship Id="rId1" Type="http://schemas.openxmlformats.org/officeDocument/2006/relationships/slideLayout" Target="../slideLayouts/slideLayout6.xml"/><Relationship Id="rId6" Type="http://schemas.openxmlformats.org/officeDocument/2006/relationships/hyperlink" Target="https://www.dreamstime.com/illustration/help-old-people-cartoon.html" TargetMode="External"/><Relationship Id="rId5" Type="http://schemas.openxmlformats.org/officeDocument/2006/relationships/hyperlink" Target="https://www.cqc.org.uk/" TargetMode="External"/><Relationship Id="rId10" Type="http://schemas.openxmlformats.org/officeDocument/2006/relationships/hyperlink" Target="https://www.gov.uk/government/statistics/adult-social-care-finance-report-england-2024-to-2025/adult-social-care-finance-report-england-2024-to-2025" TargetMode="External"/><Relationship Id="rId4" Type="http://schemas.openxmlformats.org/officeDocument/2006/relationships/hyperlink" Target="https://www.cambridge.org/core/journals/ageing-and-society/article/abs/cumming-e-and-henry-w-growing-old-the-process-of-disengagement-basic-books-new-york-1961-reprint-arno-new-york-1979-isbn-0405-118147/8902DA0CA80B97235183711DA0BFB59A" TargetMode="External"/><Relationship Id="rId9" Type="http://schemas.openxmlformats.org/officeDocument/2006/relationships/hyperlink" Target="https://www.freestyle.abbott/uk-en/products/freestyle-libre-2.html"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legislation.gov.uk/ukpga/2005/9/contents" TargetMode="External"/><Relationship Id="rId13" Type="http://schemas.openxmlformats.org/officeDocument/2006/relationships/hyperlink" Target="https://pubmed.ncbi.nlm.nih.gov/24529817/" TargetMode="External"/><Relationship Id="rId3" Type="http://schemas.openxmlformats.org/officeDocument/2006/relationships/hyperlink" Target="https://jetsetmag.com/lifestyle/technology/humanoid-helpers-5-reliable-robots-for-work-or-play/" TargetMode="External"/><Relationship Id="rId7" Type="http://schemas.openxmlformats.org/officeDocument/2006/relationships/hyperlink" Target="https://www.legislation.gov.uk/ukpga/2014/23/contents" TargetMode="External"/><Relationship Id="rId12" Type="http://schemas.openxmlformats.org/officeDocument/2006/relationships/hyperlink" Target="https://pubmed.ncbi.nlm.nih.gov/15734677/" TargetMode="External"/><Relationship Id="rId2" Type="http://schemas.openxmlformats.org/officeDocument/2006/relationships/hyperlink" Target="https://www.grandpad.net/" TargetMode="External"/><Relationship Id="rId1" Type="http://schemas.openxmlformats.org/officeDocument/2006/relationships/slideLayout" Target="../slideLayouts/slideLayout7.xml"/><Relationship Id="rId6" Type="http://schemas.openxmlformats.org/officeDocument/2006/relationships/hyperlink" Target="https://www.legislation.gov.uk/ukpga/2012/7/contents" TargetMode="External"/><Relationship Id="rId11" Type="http://schemas.openxmlformats.org/officeDocument/2006/relationships/hyperlink" Target="https://pubmed.ncbi.nlm.nih.gov/17118601/" TargetMode="External"/><Relationship Id="rId5" Type="http://schemas.openxmlformats.org/officeDocument/2006/relationships/hyperlink" Target="https://www.legislation.gov.uk/ukpga/2010/15/contents" TargetMode="External"/><Relationship Id="rId10" Type="http://schemas.openxmlformats.org/officeDocument/2006/relationships/hyperlink" Target="https://www.mentalhealth.org.uk/explore-mental-health/statistics/older-people-statistics" TargetMode="External"/><Relationship Id="rId4" Type="http://schemas.openxmlformats.org/officeDocument/2006/relationships/hyperlink" Target="https://www.legislation.gov.uk/ukpga/1998/42/contents" TargetMode="External"/><Relationship Id="rId9" Type="http://schemas.openxmlformats.org/officeDocument/2006/relationships/hyperlink" Target="https://www.mariecurie.org.uk/research-and-policy/policy/better-end-life-report"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pubmed.ncbi.nlm.nih.gov/12646596/" TargetMode="External"/><Relationship Id="rId3" Type="http://schemas.openxmlformats.org/officeDocument/2006/relationships/hyperlink" Target="https://pubmed.ncbi.nlm.nih.gov/18339351/" TargetMode="External"/><Relationship Id="rId7" Type="http://schemas.openxmlformats.org/officeDocument/2006/relationships/hyperlink" Target="https://pubmed.ncbi.nlm.nih.gov/15576544/" TargetMode="External"/><Relationship Id="rId12" Type="http://schemas.openxmlformats.org/officeDocument/2006/relationships/hyperlink" Target="https://england.nhs.uk/ourwork/clinical-policy/older-people/" TargetMode="External"/><Relationship Id="rId2" Type="http://schemas.openxmlformats.org/officeDocument/2006/relationships/hyperlink" Target="https://pmc.ncbi.nlm.nih.gov/articles/PMC5946917/" TargetMode="External"/><Relationship Id="rId1" Type="http://schemas.openxmlformats.org/officeDocument/2006/relationships/slideLayout" Target="../slideLayouts/slideLayout7.xml"/><Relationship Id="rId6" Type="http://schemas.openxmlformats.org/officeDocument/2006/relationships/hyperlink" Target="https://pubmed.ncbi.nlm.nih.gov/25910392/" TargetMode="External"/><Relationship Id="rId11" Type="http://schemas.openxmlformats.org/officeDocument/2006/relationships/hyperlink" Target="https://webarchive.nationalarchives.gov.uk/ukgwa/20250707103655/https:/www.longtermplan.nhs.uk/" TargetMode="External"/><Relationship Id="rId5" Type="http://schemas.openxmlformats.org/officeDocument/2006/relationships/hyperlink" Target="https://pubmed.ncbi.nlm.nih.gov/2519525/" TargetMode="External"/><Relationship Id="rId10" Type="http://schemas.openxmlformats.org/officeDocument/2006/relationships/hyperlink" Target="https://www.service-manual.nhs.uk/content/inclusive-content/age" TargetMode="External"/><Relationship Id="rId4" Type="http://schemas.openxmlformats.org/officeDocument/2006/relationships/hyperlink" Target="https://pubmed.ncbi.nlm.nih.gov/14570959/" TargetMode="External"/><Relationship Id="rId9" Type="http://schemas.openxmlformats.org/officeDocument/2006/relationships/hyperlink" Target="https://www.nice.org.uk/guidance/population-groups/older-people/products?Status=Published"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1080/03060497.2017.1334986?urlappend=?utm_source=researchgate.net&amp;utm_medium=article" TargetMode="External"/><Relationship Id="rId3" Type="http://schemas.openxmlformats.org/officeDocument/2006/relationships/hyperlink" Target="https://www.nhs.uk/mental-health/feelings-symptoms-behaviours/feelings-and-symptoms/loneliness-in-older-people/" TargetMode="External"/><Relationship Id="rId7" Type="http://schemas.openxmlformats.org/officeDocument/2006/relationships/hyperlink" Target="https://academic.oup.com/gerontologist/article-abstract/1/1/8/551930"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hyperlink" Target="https://www.ons.gov.uk/peoplepopulationandcommunity/birthsdeathsandmarriages/ageing/articles/livinglongerhowourpopulationischangingandwhyitmatters/2018-08-13" TargetMode="External"/><Relationship Id="rId11" Type="http://schemas.openxmlformats.org/officeDocument/2006/relationships/hyperlink" Target="https://doi.org/10.1016/j.hlpt.2024.100935" TargetMode="External"/><Relationship Id="rId5" Type="http://schemas.openxmlformats.org/officeDocument/2006/relationships/hyperlink" Target="https://www.ons.gov.uk/peoplepopulationandcommunity/birthsdeathsandmarriages/ageing/bulletins/estimatesoftheveryoldincludingcentenarians/2002to2024" TargetMode="External"/><Relationship Id="rId10" Type="http://schemas.openxmlformats.org/officeDocument/2006/relationships/hyperlink" Target="https://www.slideshare.net/slideshow/3-theories-of-aging/123056497" TargetMode="External"/><Relationship Id="rId4" Type="http://schemas.openxmlformats.org/officeDocument/2006/relationships/hyperlink" Target="https://www.nuffieldtrust.org.uk/resource/adult-social-care-services" TargetMode="External"/><Relationship Id="rId9" Type="http://schemas.openxmlformats.org/officeDocument/2006/relationships/hyperlink" Target="https://www.sciencedirect.com/science/article/abs/pii/0014482765902119?via=ihub"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vecteezy.com/vector-art/25465366-smart-home-tiny-people-control-of-lighting-heating-ventilation-and-air-conditioning-security-and-video-surveillance-with-smartphone-app-modern-flat-cartoon-style-vector-illustration" TargetMode="External"/><Relationship Id="rId3" Type="http://schemas.openxmlformats.org/officeDocument/2006/relationships/hyperlink" Target="https://www.kingsfund.org.uk/insight-and-analysis/projects/end-of-life-care-at-home" TargetMode="External"/><Relationship Id="rId7" Type="http://schemas.openxmlformats.org/officeDocument/2006/relationships/hyperlink" Target="https://www.vecteezy.com/search?qterm=old-people-cartoon-images&amp;content_type=vector" TargetMode="External"/><Relationship Id="rId2" Type="http://schemas.openxmlformats.org/officeDocument/2006/relationships/hyperlink" Target="https://www.kingsfund.org.uk/insight-and-analysis/long-reads/social-care-360" TargetMode="External"/><Relationship Id="rId1" Type="http://schemas.openxmlformats.org/officeDocument/2006/relationships/slideLayout" Target="../slideLayouts/slideLayout7.xml"/><Relationship Id="rId6" Type="http://schemas.openxmlformats.org/officeDocument/2006/relationships/hyperlink" Target="https://commonslibrary.parliament.uk/research-briefings/cbp-10338/" TargetMode="External"/><Relationship Id="rId5" Type="http://schemas.openxmlformats.org/officeDocument/2006/relationships/hyperlink" Target="https://www.ubeequee.com/seniors-tracker/" TargetMode="External"/><Relationship Id="rId10" Type="http://schemas.openxmlformats.org/officeDocument/2006/relationships/hyperlink" Target="https://doi.org/10.1093/oxfordhb/9780199746521.001.0001" TargetMode="External"/><Relationship Id="rId4" Type="http://schemas.openxmlformats.org/officeDocument/2006/relationships/hyperlink" Target="https://www.taylorfrancis.com/books/mono/10.4324/9780429501739/children-great-depression-glen-elder" TargetMode="External"/><Relationship Id="rId9" Type="http://schemas.openxmlformats.org/officeDocument/2006/relationships/hyperlink" Target="https://wecovr.com/guides/uk-caregiver-crisis-%C2%A345m-burden-on-famil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65ABB-4B7C-3989-FF29-1DE1AE91685C}"/>
              </a:ext>
            </a:extLst>
          </p:cNvPr>
          <p:cNvSpPr>
            <a:spLocks noGrp="1"/>
          </p:cNvSpPr>
          <p:nvPr>
            <p:ph type="ctrTitle"/>
          </p:nvPr>
        </p:nvSpPr>
        <p:spPr>
          <a:xfrm>
            <a:off x="427383" y="477078"/>
            <a:ext cx="11469756" cy="5879272"/>
          </a:xfrm>
          <a:solidFill>
            <a:schemeClr val="accent5">
              <a:lumMod val="60000"/>
              <a:lumOff val="40000"/>
            </a:schemeClr>
          </a:solidFill>
        </p:spPr>
        <p:txBody>
          <a:bodyPr>
            <a:noAutofit/>
          </a:bodyPr>
          <a:lstStyle/>
          <a:p>
            <a:r>
              <a:rPr lang="en-GB" sz="2800" b="1" u="sng" dirty="0">
                <a:latin typeface="Arial" panose="020B0604020202020204" pitchFamily="34" charset="0"/>
                <a:cs typeface="Arial" panose="020B0604020202020204" pitchFamily="34" charset="0"/>
              </a:rPr>
              <a:t>Evaluating the care and support needs of older people </a:t>
            </a:r>
            <a:br>
              <a:rPr lang="en-GB" sz="2800" b="1" u="sng"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(Power Point with Voice-Over)</a:t>
            </a:r>
            <a:br>
              <a:rPr lang="en-GB" sz="2800" b="1" dirty="0">
                <a:latin typeface="Arial" panose="020B0604020202020204" pitchFamily="34" charset="0"/>
                <a:cs typeface="Arial" panose="020B0604020202020204" pitchFamily="34" charset="0"/>
              </a:rPr>
            </a:br>
            <a:br>
              <a:rPr lang="en-GB" sz="2800" b="1" u="sng" dirty="0">
                <a:latin typeface="Arial" panose="020B0604020202020204" pitchFamily="34" charset="0"/>
                <a:cs typeface="Arial" panose="020B0604020202020204" pitchFamily="34" charset="0"/>
              </a:rPr>
            </a:br>
            <a:r>
              <a:rPr lang="en-GB" sz="2800" b="1" u="sng" dirty="0">
                <a:latin typeface="Arial" panose="020B0604020202020204" pitchFamily="34" charset="0"/>
                <a:cs typeface="Arial" panose="020B0604020202020204" pitchFamily="34" charset="0"/>
              </a:rPr>
              <a:t>Saima Ijaz</a:t>
            </a:r>
            <a:br>
              <a:rPr lang="en-GB" sz="2800" b="1" u="sng" dirty="0">
                <a:latin typeface="Arial" panose="020B0604020202020204" pitchFamily="34" charset="0"/>
                <a:cs typeface="Arial" panose="020B0604020202020204" pitchFamily="34" charset="0"/>
              </a:rPr>
            </a:br>
            <a:br>
              <a:rPr lang="en-GB" sz="2800" b="1" u="sng" dirty="0">
                <a:latin typeface="Arial" panose="020B0604020202020204" pitchFamily="34" charset="0"/>
                <a:cs typeface="Arial" panose="020B0604020202020204" pitchFamily="34" charset="0"/>
              </a:rPr>
            </a:br>
            <a:r>
              <a:rPr lang="en-GB" sz="2800" b="1" u="sng" dirty="0">
                <a:latin typeface="Arial" panose="020B0604020202020204" pitchFamily="34" charset="0"/>
                <a:cs typeface="Arial" panose="020B0604020202020204" pitchFamily="34" charset="0"/>
              </a:rPr>
              <a:t>2237202</a:t>
            </a:r>
            <a:br>
              <a:rPr lang="en-GB" sz="2800" b="1" u="sng" dirty="0">
                <a:latin typeface="Arial" panose="020B0604020202020204" pitchFamily="34" charset="0"/>
                <a:cs typeface="Arial" panose="020B0604020202020204" pitchFamily="34" charset="0"/>
              </a:rPr>
            </a:br>
            <a:br>
              <a:rPr lang="en-GB" sz="2800" b="1" u="sng" dirty="0">
                <a:latin typeface="Arial" panose="020B0604020202020204" pitchFamily="34" charset="0"/>
                <a:cs typeface="Arial" panose="020B0604020202020204" pitchFamily="34" charset="0"/>
              </a:rPr>
            </a:br>
            <a:r>
              <a:rPr lang="en-GB" sz="2800" b="1" u="sng" dirty="0">
                <a:latin typeface="Arial" panose="020B0604020202020204" pitchFamily="34" charset="0"/>
                <a:cs typeface="Arial" panose="020B0604020202020204" pitchFamily="34" charset="0"/>
              </a:rPr>
              <a:t>Empowering the Older Person (BMHP-6027) </a:t>
            </a:r>
            <a:br>
              <a:rPr lang="en-GB" sz="2800" b="1" u="sng" dirty="0">
                <a:latin typeface="Arial" panose="020B0604020202020204" pitchFamily="34" charset="0"/>
                <a:cs typeface="Arial" panose="020B0604020202020204" pitchFamily="34" charset="0"/>
              </a:rPr>
            </a:br>
            <a:br>
              <a:rPr lang="en-GB" sz="2800" b="1" u="sng" dirty="0">
                <a:latin typeface="Arial" panose="020B0604020202020204" pitchFamily="34" charset="0"/>
                <a:cs typeface="Arial" panose="020B0604020202020204" pitchFamily="34" charset="0"/>
              </a:rPr>
            </a:br>
            <a:r>
              <a:rPr lang="en-GB" sz="2800" b="1" u="sng" dirty="0" err="1">
                <a:latin typeface="Arial" panose="020B0604020202020204" pitchFamily="34" charset="0"/>
                <a:cs typeface="Arial" panose="020B0604020202020204" pitchFamily="34" charset="0"/>
              </a:rPr>
              <a:t>Rizwan</a:t>
            </a:r>
            <a:r>
              <a:rPr lang="en-GB" sz="2800" b="1" u="sng" dirty="0">
                <a:latin typeface="Arial" panose="020B0604020202020204" pitchFamily="34" charset="0"/>
                <a:cs typeface="Arial" panose="020B0604020202020204" pitchFamily="34" charset="0"/>
              </a:rPr>
              <a:t> </a:t>
            </a:r>
            <a:r>
              <a:rPr lang="en-GB" sz="2800" b="1" u="sng" dirty="0" err="1">
                <a:latin typeface="Arial" panose="020B0604020202020204" pitchFamily="34" charset="0"/>
                <a:cs typeface="Arial" panose="020B0604020202020204" pitchFamily="34" charset="0"/>
              </a:rPr>
              <a:t>Nadim</a:t>
            </a:r>
            <a:br>
              <a:rPr lang="en-GB" sz="2800" b="1" u="sng" dirty="0">
                <a:latin typeface="Arial" panose="020B0604020202020204" pitchFamily="34" charset="0"/>
                <a:cs typeface="Arial" panose="020B0604020202020204" pitchFamily="34" charset="0"/>
              </a:rPr>
            </a:br>
            <a:br>
              <a:rPr lang="en-GB" sz="2800" b="1" u="sng" dirty="0">
                <a:latin typeface="Arial" panose="020B0604020202020204" pitchFamily="34" charset="0"/>
                <a:cs typeface="Arial" panose="020B0604020202020204" pitchFamily="34" charset="0"/>
              </a:rPr>
            </a:br>
            <a:endParaRPr lang="en-GB" sz="2800" b="1" dirty="0"/>
          </a:p>
        </p:txBody>
      </p:sp>
      <p:sp>
        <p:nvSpPr>
          <p:cNvPr id="4" name="Slide Number Placeholder 3">
            <a:extLst>
              <a:ext uri="{FF2B5EF4-FFF2-40B4-BE49-F238E27FC236}">
                <a16:creationId xmlns:a16="http://schemas.microsoft.com/office/drawing/2014/main" id="{BE3B98C0-CB4F-7B46-0EAC-EC50660074DC}"/>
              </a:ext>
            </a:extLst>
          </p:cNvPr>
          <p:cNvSpPr>
            <a:spLocks noGrp="1"/>
          </p:cNvSpPr>
          <p:nvPr>
            <p:ph type="sldNum" sz="quarter" idx="12"/>
          </p:nvPr>
        </p:nvSpPr>
        <p:spPr/>
        <p:txBody>
          <a:bodyPr/>
          <a:lstStyle/>
          <a:p>
            <a:fld id="{C878779B-72BA-438F-83A2-69135E6B6C0A}" type="slidenum">
              <a:rPr lang="en-GB" smtClean="0">
                <a:solidFill>
                  <a:schemeClr val="tx1"/>
                </a:solidFill>
                <a:latin typeface="Arial" pitchFamily="34" charset="0"/>
                <a:cs typeface="Arial" pitchFamily="34" charset="0"/>
              </a:rPr>
              <a:pPr/>
              <a:t>1</a:t>
            </a:fld>
            <a:endParaRPr lang="en-GB" dirty="0">
              <a:solidFill>
                <a:schemeClr val="tx1"/>
              </a:solidFill>
              <a:latin typeface="Arial" pitchFamily="34" charset="0"/>
              <a:cs typeface="Arial" pitchFamily="34" charset="0"/>
            </a:endParaRPr>
          </a:p>
        </p:txBody>
      </p:sp>
      <p:pic>
        <p:nvPicPr>
          <p:cNvPr id="62" name="Audio 61">
            <a:hlinkClick r:id="" action="ppaction://media"/>
            <a:extLst>
              <a:ext uri="{FF2B5EF4-FFF2-40B4-BE49-F238E27FC236}">
                <a16:creationId xmlns:a16="http://schemas.microsoft.com/office/drawing/2014/main" id="{95FBDEC7-A3E0-4693-7BB4-62FC7A09030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8563326"/>
      </p:ext>
    </p:extLst>
  </p:cSld>
  <p:clrMapOvr>
    <a:masterClrMapping/>
  </p:clrMapOvr>
  <p:transition advTm="1201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F7A88-9130-32B7-71BE-15159097CB78}"/>
              </a:ext>
            </a:extLst>
          </p:cNvPr>
          <p:cNvSpPr>
            <a:spLocks noGrp="1"/>
          </p:cNvSpPr>
          <p:nvPr>
            <p:ph type="title"/>
          </p:nvPr>
        </p:nvSpPr>
        <p:spPr>
          <a:xfrm>
            <a:off x="347870" y="136525"/>
            <a:ext cx="11549269" cy="6584950"/>
          </a:xfrm>
          <a:solidFill>
            <a:schemeClr val="accent5">
              <a:lumMod val="60000"/>
              <a:lumOff val="40000"/>
            </a:schemeClr>
          </a:solidFill>
        </p:spPr>
        <p:txBody>
          <a:bodyPr>
            <a:normAutofit fontScale="90000"/>
          </a:bodyPr>
          <a:lstStyle/>
          <a:p>
            <a:pPr>
              <a:lnSpc>
                <a:spcPct val="150000"/>
              </a:lnSpc>
            </a:pPr>
            <a:br>
              <a:rPr lang="en-GB" sz="2700" b="1" u="sng" dirty="0">
                <a:latin typeface="Arial" panose="020B0604020202020204" pitchFamily="34" charset="0"/>
                <a:cs typeface="Arial" panose="020B0604020202020204" pitchFamily="34" charset="0"/>
              </a:rPr>
            </a:br>
            <a:br>
              <a:rPr lang="en-GB" sz="2700" b="1" u="sng" dirty="0">
                <a:latin typeface="Arial" panose="020B0604020202020204" pitchFamily="34" charset="0"/>
                <a:cs typeface="Arial" panose="020B0604020202020204" pitchFamily="34" charset="0"/>
              </a:rPr>
            </a:br>
            <a:br>
              <a:rPr lang="en-GB" sz="2700" b="1" u="sng" dirty="0">
                <a:latin typeface="Arial" panose="020B0604020202020204" pitchFamily="34" charset="0"/>
                <a:cs typeface="Arial" panose="020B0604020202020204" pitchFamily="34" charset="0"/>
              </a:rPr>
            </a:br>
            <a:br>
              <a:rPr lang="en-GB" sz="2700" b="1" u="sng" dirty="0">
                <a:latin typeface="Arial" panose="020B0604020202020204" pitchFamily="34" charset="0"/>
                <a:cs typeface="Arial" panose="020B0604020202020204" pitchFamily="34" charset="0"/>
              </a:rPr>
            </a:br>
            <a:r>
              <a:rPr lang="en-GB" sz="2700" b="1" u="sng" dirty="0">
                <a:latin typeface="Arial" panose="020B0604020202020204" pitchFamily="34" charset="0"/>
                <a:cs typeface="Arial" panose="020B0604020202020204" pitchFamily="34" charset="0"/>
              </a:rPr>
              <a:t>Introduction</a:t>
            </a:r>
            <a:br>
              <a:rPr lang="en-GB" sz="2800" b="1" u="sng"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The purpose of the presentation is to evaluate the care and support needs of older people as well as theories of ageing, technological innovations and discuss policy and legislation which shape the care for older people.</a:t>
            </a:r>
            <a:r>
              <a:rPr lang="en-GB" sz="2000" dirty="0">
                <a:latin typeface="Arial" panose="020B0604020202020204" pitchFamily="34" charset="0"/>
                <a:cs typeface="Arial" panose="020B0604020202020204" pitchFamily="34" charset="0"/>
              </a:rPr>
              <a:t> </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200" b="1" u="sng" dirty="0">
                <a:latin typeface="Arial" panose="020B0604020202020204" pitchFamily="34" charset="0"/>
                <a:cs typeface="Arial" panose="020B0604020202020204" pitchFamily="34" charset="0"/>
              </a:rPr>
              <a:t>What is old age?</a:t>
            </a:r>
            <a:br>
              <a:rPr lang="en-GB" sz="2200" b="1" u="sng"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The concept of old age varies form culture to culture. According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to NHS (2020), generally people over age 65 might be considered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an old person regardless a strict definition because people can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biologically aged at different rate.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Robertson (2017) explains that ageing is the process of becoming</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older. Ageing represents the accumulation of changes in a human		 			(</a:t>
            </a:r>
            <a:r>
              <a:rPr lang="en-GB" sz="1600" dirty="0" err="1">
                <a:latin typeface="Arial" panose="020B0604020202020204" pitchFamily="34" charset="0"/>
                <a:cs typeface="Arial" panose="020B0604020202020204" pitchFamily="34" charset="0"/>
              </a:rPr>
              <a:t>Vecteezy</a:t>
            </a:r>
            <a:r>
              <a:rPr lang="en-GB" sz="1600" dirty="0">
                <a:latin typeface="Arial" panose="020B0604020202020204" pitchFamily="34" charset="0"/>
                <a:cs typeface="Arial" panose="020B0604020202020204" pitchFamily="34" charset="0"/>
              </a:rPr>
              <a:t>, 2026)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being over time and can include physical, psychological, and social</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changes.</a:t>
            </a:r>
            <a:br>
              <a:rPr lang="en-GB" sz="1600" dirty="0">
                <a:latin typeface="Arial" panose="020B0604020202020204" pitchFamily="34" charset="0"/>
                <a:cs typeface="Arial" panose="020B0604020202020204" pitchFamily="34" charset="0"/>
              </a:rPr>
            </a:br>
            <a:br>
              <a:rPr lang="en-GB" sz="2000" b="1" u="sng" dirty="0">
                <a:latin typeface="Arial" panose="020B0604020202020204" pitchFamily="34" charset="0"/>
                <a:cs typeface="Arial" panose="020B0604020202020204" pitchFamily="34" charset="0"/>
              </a:rPr>
            </a:br>
            <a:r>
              <a:rPr lang="en-GB" sz="2000" b="1" u="sng" dirty="0">
                <a:latin typeface="Arial" panose="020B0604020202020204" pitchFamily="34" charset="0"/>
                <a:cs typeface="Arial" panose="020B0604020202020204" pitchFamily="34" charset="0"/>
              </a:rPr>
              <a:t> </a:t>
            </a:r>
            <a:br>
              <a:rPr lang="en-GB" sz="2000" dirty="0">
                <a:latin typeface="Arial" pitchFamily="34" charset="0"/>
                <a:cs typeface="Arial" pitchFamily="34" charset="0"/>
              </a:rPr>
            </a:br>
            <a:br>
              <a:rPr lang="en-GB" sz="2000" dirty="0">
                <a:latin typeface="Arial" pitchFamily="34" charset="0"/>
                <a:cs typeface="Arial" pitchFamily="34" charset="0"/>
              </a:rPr>
            </a:br>
            <a:br>
              <a:rPr lang="en-GB" sz="2000" dirty="0">
                <a:latin typeface="Arial" pitchFamily="34" charset="0"/>
                <a:cs typeface="Arial" pitchFamily="34" charset="0"/>
              </a:rPr>
            </a:br>
            <a:br>
              <a:rPr lang="en-GB" sz="2000" dirty="0">
                <a:latin typeface="Arial" pitchFamily="34" charset="0"/>
                <a:cs typeface="Arial" pitchFamily="34" charset="0"/>
              </a:rPr>
            </a:br>
            <a:endParaRPr lang="en-GB" sz="2200" b="1" u="sng" dirty="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17A0FF32-1005-3CBA-F2A9-E9813382E651}"/>
              </a:ext>
            </a:extLst>
          </p:cNvPr>
          <p:cNvSpPr>
            <a:spLocks noGrp="1"/>
          </p:cNvSpPr>
          <p:nvPr>
            <p:ph type="sldNum" sz="quarter" idx="12"/>
          </p:nvPr>
        </p:nvSpPr>
        <p:spPr/>
        <p:txBody>
          <a:bodyPr/>
          <a:lstStyle/>
          <a:p>
            <a:r>
              <a:rPr lang="en-GB" dirty="0">
                <a:solidFill>
                  <a:schemeClr val="tx1"/>
                </a:solidFill>
                <a:latin typeface="Arial" pitchFamily="34" charset="0"/>
                <a:cs typeface="Arial" pitchFamily="34" charset="0"/>
              </a:rPr>
              <a:t>2</a:t>
            </a:r>
          </a:p>
        </p:txBody>
      </p:sp>
      <p:pic>
        <p:nvPicPr>
          <p:cNvPr id="4" name="Picture 3">
            <a:extLst>
              <a:ext uri="{FF2B5EF4-FFF2-40B4-BE49-F238E27FC236}">
                <a16:creationId xmlns:a16="http://schemas.microsoft.com/office/drawing/2014/main" id="{F17E0307-F72F-C438-E315-8B86F69FE409}"/>
              </a:ext>
            </a:extLst>
          </p:cNvPr>
          <p:cNvPicPr>
            <a:picLocks noChangeAspect="1"/>
          </p:cNvPicPr>
          <p:nvPr/>
        </p:nvPicPr>
        <p:blipFill>
          <a:blip r:embed="rId4"/>
          <a:stretch>
            <a:fillRect/>
          </a:stretch>
        </p:blipFill>
        <p:spPr>
          <a:xfrm>
            <a:off x="7427168" y="1847461"/>
            <a:ext cx="4469972" cy="3060441"/>
          </a:xfrm>
          <a:prstGeom prst="rect">
            <a:avLst/>
          </a:prstGeom>
        </p:spPr>
      </p:pic>
      <p:pic>
        <p:nvPicPr>
          <p:cNvPr id="28" name="Audio 27">
            <a:hlinkClick r:id="" action="ppaction://media"/>
            <a:extLst>
              <a:ext uri="{FF2B5EF4-FFF2-40B4-BE49-F238E27FC236}">
                <a16:creationId xmlns:a16="http://schemas.microsoft.com/office/drawing/2014/main" id="{98D4EC36-8FC5-885D-4E51-07D37413F85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0655934"/>
      </p:ext>
    </p:extLst>
  </p:cSld>
  <p:clrMapOvr>
    <a:masterClrMapping/>
  </p:clrMapOvr>
  <p:transition advTm="4524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0EC93-AB3E-ECA4-0F31-4688CD0B78D0}"/>
              </a:ext>
            </a:extLst>
          </p:cNvPr>
          <p:cNvSpPr>
            <a:spLocks noGrp="1"/>
          </p:cNvSpPr>
          <p:nvPr>
            <p:ph type="title"/>
          </p:nvPr>
        </p:nvSpPr>
        <p:spPr>
          <a:xfrm>
            <a:off x="373224" y="365124"/>
            <a:ext cx="11485983" cy="6278271"/>
          </a:xfrm>
          <a:solidFill>
            <a:schemeClr val="accent5">
              <a:lumMod val="60000"/>
              <a:lumOff val="40000"/>
            </a:schemeClr>
          </a:solidFill>
        </p:spPr>
        <p:txBody>
          <a:bodyPr>
            <a:normAutofit/>
          </a:bodyPr>
          <a:lstStyle/>
          <a:p>
            <a:br>
              <a:rPr lang="en-GB" sz="2400" b="1" u="sng" dirty="0">
                <a:latin typeface="Arial" panose="020B0604020202020204" pitchFamily="34" charset="0"/>
                <a:cs typeface="Arial" panose="020B0604020202020204" pitchFamily="34" charset="0"/>
              </a:rPr>
            </a:br>
            <a:br>
              <a:rPr lang="en-GB" sz="2400" b="1" u="sng" dirty="0">
                <a:latin typeface="Arial" panose="020B0604020202020204" pitchFamily="34" charset="0"/>
                <a:cs typeface="Arial" panose="020B0604020202020204" pitchFamily="34" charset="0"/>
              </a:rPr>
            </a:br>
            <a:br>
              <a:rPr lang="en-GB" sz="2400" b="1" u="sng" dirty="0">
                <a:latin typeface="Arial" panose="020B0604020202020204" pitchFamily="34" charset="0"/>
                <a:cs typeface="Arial" panose="020B0604020202020204" pitchFamily="34" charset="0"/>
              </a:rPr>
            </a:br>
            <a:br>
              <a:rPr lang="en-GB" sz="2400" b="1" u="sng" dirty="0">
                <a:latin typeface="Arial" panose="020B0604020202020204" pitchFamily="34" charset="0"/>
                <a:cs typeface="Arial" panose="020B0604020202020204" pitchFamily="34" charset="0"/>
              </a:rPr>
            </a:br>
            <a:br>
              <a:rPr lang="en-GB" sz="2400" b="1" u="sng" dirty="0">
                <a:latin typeface="Arial" panose="020B0604020202020204" pitchFamily="34" charset="0"/>
                <a:cs typeface="Arial" panose="020B0604020202020204" pitchFamily="34" charset="0"/>
              </a:rPr>
            </a:br>
            <a:br>
              <a:rPr lang="en-GB" sz="2400" b="1" u="sng"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400" b="1" u="sng" dirty="0">
                <a:latin typeface="Arial" panose="020B0604020202020204" pitchFamily="34" charset="0"/>
                <a:cs typeface="Arial" panose="020B0604020202020204" pitchFamily="34" charset="0"/>
              </a:rPr>
            </a:br>
            <a:br>
              <a:rPr lang="en-GB" sz="2400" b="1" u="sng" dirty="0">
                <a:latin typeface="Arial" panose="020B0604020202020204" pitchFamily="34" charset="0"/>
                <a:cs typeface="Arial" panose="020B0604020202020204" pitchFamily="34" charset="0"/>
              </a:rPr>
            </a:br>
            <a:br>
              <a:rPr lang="en-GB" sz="2400" b="1" u="sng" dirty="0">
                <a:latin typeface="Arial" panose="020B0604020202020204" pitchFamily="34" charset="0"/>
                <a:cs typeface="Arial" panose="020B0604020202020204" pitchFamily="34" charset="0"/>
              </a:rPr>
            </a:br>
            <a:br>
              <a:rPr lang="en-GB" sz="2400" b="1" u="sng" dirty="0">
                <a:latin typeface="Arial" panose="020B0604020202020204" pitchFamily="34" charset="0"/>
                <a:cs typeface="Arial" panose="020B0604020202020204" pitchFamily="34" charset="0"/>
              </a:rPr>
            </a:br>
            <a:br>
              <a:rPr lang="en-GB" sz="2400" b="1" u="sng" dirty="0">
                <a:latin typeface="Arial" panose="020B0604020202020204" pitchFamily="34" charset="0"/>
                <a:cs typeface="Arial" panose="020B0604020202020204" pitchFamily="34" charset="0"/>
              </a:rPr>
            </a:br>
            <a:br>
              <a:rPr lang="en-GB" sz="2400" b="1" u="sng" dirty="0">
                <a:latin typeface="Arial" panose="020B0604020202020204" pitchFamily="34" charset="0"/>
                <a:cs typeface="Arial" panose="020B0604020202020204" pitchFamily="34" charset="0"/>
              </a:rPr>
            </a:br>
            <a:br>
              <a:rPr lang="en-GB" sz="2400" b="1" u="sng" dirty="0">
                <a:latin typeface="Arial" panose="020B0604020202020204" pitchFamily="34" charset="0"/>
                <a:cs typeface="Arial" panose="020B0604020202020204" pitchFamily="34" charset="0"/>
              </a:rPr>
            </a:br>
            <a:br>
              <a:rPr lang="en-GB" sz="2400" b="1" u="sng"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Slideshare</a:t>
            </a:r>
            <a:r>
              <a:rPr lang="en-GB" sz="1800" dirty="0">
                <a:latin typeface="Arial" panose="020B0604020202020204" pitchFamily="34" charset="0"/>
                <a:cs typeface="Arial" panose="020B0604020202020204" pitchFamily="34" charset="0"/>
              </a:rPr>
              <a:t>, 2026)</a:t>
            </a:r>
            <a:endParaRPr lang="en-GB" sz="2400" dirty="0"/>
          </a:p>
        </p:txBody>
      </p:sp>
      <p:sp>
        <p:nvSpPr>
          <p:cNvPr id="3" name="Slide Number Placeholder 2">
            <a:extLst>
              <a:ext uri="{FF2B5EF4-FFF2-40B4-BE49-F238E27FC236}">
                <a16:creationId xmlns:a16="http://schemas.microsoft.com/office/drawing/2014/main" id="{D1AC87B6-B09F-1C71-83B2-6A82ED7A8620}"/>
              </a:ext>
            </a:extLst>
          </p:cNvPr>
          <p:cNvSpPr>
            <a:spLocks noGrp="1"/>
          </p:cNvSpPr>
          <p:nvPr>
            <p:ph type="sldNum" sz="quarter" idx="12"/>
          </p:nvPr>
        </p:nvSpPr>
        <p:spPr>
          <a:xfrm>
            <a:off x="8610599" y="6512767"/>
            <a:ext cx="2744755" cy="208708"/>
          </a:xfrm>
        </p:spPr>
        <p:txBody>
          <a:bodyPr/>
          <a:lstStyle/>
          <a:p>
            <a:r>
              <a:rPr lang="en-GB" dirty="0">
                <a:solidFill>
                  <a:schemeClr val="tx1"/>
                </a:solidFill>
                <a:latin typeface="Arial" pitchFamily="34" charset="0"/>
                <a:cs typeface="Arial" pitchFamily="34" charset="0"/>
              </a:rPr>
              <a:t>3</a:t>
            </a:r>
          </a:p>
        </p:txBody>
      </p:sp>
      <p:sp>
        <p:nvSpPr>
          <p:cNvPr id="4" name="Rectangle 3"/>
          <p:cNvSpPr/>
          <p:nvPr/>
        </p:nvSpPr>
        <p:spPr>
          <a:xfrm>
            <a:off x="354562" y="1"/>
            <a:ext cx="11504645" cy="6832640"/>
          </a:xfrm>
          <a:prstGeom prst="rect">
            <a:avLst/>
          </a:prstGeom>
        </p:spPr>
        <p:txBody>
          <a:bodyPr wrap="square">
            <a:spAutoFit/>
          </a:bodyPr>
          <a:lstStyle/>
          <a:p>
            <a:pPr>
              <a:lnSpc>
                <a:spcPct val="150000"/>
              </a:lnSpc>
            </a:pPr>
            <a:endParaRPr lang="en-GB" sz="2000" b="1" u="sng" dirty="0">
              <a:latin typeface="Arial" panose="020B0604020202020204" pitchFamily="34" charset="0"/>
              <a:cs typeface="Arial" panose="020B0604020202020204" pitchFamily="34" charset="0"/>
            </a:endParaRPr>
          </a:p>
          <a:p>
            <a:pPr>
              <a:lnSpc>
                <a:spcPct val="150000"/>
              </a:lnSpc>
            </a:pPr>
            <a:r>
              <a:rPr lang="en-GB" sz="2000" b="1" u="sng" dirty="0">
                <a:latin typeface="Arial" panose="020B0604020202020204" pitchFamily="34" charset="0"/>
                <a:cs typeface="Arial" panose="020B0604020202020204" pitchFamily="34" charset="0"/>
              </a:rPr>
              <a:t>Biological Theories of Ageing</a:t>
            </a:r>
            <a:endParaRPr lang="en-GB" sz="20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Biological theories of ageing are:</a:t>
            </a:r>
          </a:p>
          <a:p>
            <a:pPr>
              <a:lnSpc>
                <a:spcPct val="150000"/>
              </a:lnSpc>
              <a:buFont typeface="Wingdings" pitchFamily="2" charset="2"/>
              <a:buChar char="Ø"/>
            </a:pPr>
            <a:r>
              <a:rPr lang="en-GB" sz="1400" dirty="0"/>
              <a:t> </a:t>
            </a:r>
            <a:r>
              <a:rPr lang="en-GB" sz="1400" b="1" dirty="0">
                <a:latin typeface="Arial" pitchFamily="34" charset="0"/>
                <a:cs typeface="Arial" pitchFamily="34" charset="0"/>
              </a:rPr>
              <a:t>Genetic theory:</a:t>
            </a:r>
            <a:r>
              <a:rPr lang="en-GB" sz="1400" dirty="0">
                <a:latin typeface="Arial" pitchFamily="34" charset="0"/>
                <a:cs typeface="Arial" pitchFamily="34" charset="0"/>
              </a:rPr>
              <a:t> This theory suggests that ageing is programmed by genes. Lifespan is an inherited trait, with damage of genes limiting cellular longevity (Science Direct, 2004). </a:t>
            </a:r>
            <a:endParaRPr lang="en-GB" sz="1400" dirty="0"/>
          </a:p>
          <a:p>
            <a:pPr>
              <a:lnSpc>
                <a:spcPct val="150000"/>
              </a:lnSpc>
              <a:buFont typeface="Wingdings" pitchFamily="2" charset="2"/>
              <a:buChar char="Ø"/>
            </a:pPr>
            <a:r>
              <a:rPr lang="en-GB" sz="1400" dirty="0"/>
              <a:t> </a:t>
            </a:r>
            <a:r>
              <a:rPr lang="en-GB" sz="1400" b="1" dirty="0">
                <a:latin typeface="Arial" pitchFamily="34" charset="0"/>
                <a:cs typeface="Arial" pitchFamily="34" charset="0"/>
              </a:rPr>
              <a:t>Damage/Error theory:</a:t>
            </a:r>
            <a:r>
              <a:rPr lang="en-GB" sz="1400" dirty="0">
                <a:latin typeface="Arial" pitchFamily="34" charset="0"/>
                <a:cs typeface="Arial" pitchFamily="34" charset="0"/>
              </a:rPr>
              <a:t> This theory proposes that ageing is caused by accumulation of  molecular and cellular damage due to environmental and internal metabolic errors overtime (Annual Reviews, 2005).</a:t>
            </a:r>
          </a:p>
          <a:p>
            <a:pPr>
              <a:lnSpc>
                <a:spcPct val="150000"/>
              </a:lnSpc>
              <a:buFont typeface="Wingdings" pitchFamily="2" charset="2"/>
              <a:buChar char="Ø"/>
            </a:pPr>
            <a:r>
              <a:rPr lang="en-GB" sz="1400" b="1" dirty="0">
                <a:latin typeface="Arial" pitchFamily="34" charset="0"/>
                <a:cs typeface="Arial" pitchFamily="34" charset="0"/>
              </a:rPr>
              <a:t> Mitochondrial theory:</a:t>
            </a:r>
            <a:r>
              <a:rPr lang="en-GB" sz="1400" dirty="0">
                <a:latin typeface="Arial" pitchFamily="34" charset="0"/>
                <a:cs typeface="Arial" pitchFamily="34" charset="0"/>
              </a:rPr>
              <a:t> This theory explains that damage to mitochondrial DNA reduces energy, functional decline of mitochondria  and increase dysfunction (</a:t>
            </a:r>
            <a:r>
              <a:rPr lang="en-GB" sz="1400" dirty="0"/>
              <a:t>National Library of Medicine (2005).</a:t>
            </a:r>
            <a:endParaRPr lang="en-GB" sz="1400" dirty="0">
              <a:latin typeface="Arial" pitchFamily="34" charset="0"/>
              <a:cs typeface="Arial" pitchFamily="34" charset="0"/>
            </a:endParaRPr>
          </a:p>
          <a:p>
            <a:pPr>
              <a:lnSpc>
                <a:spcPct val="150000"/>
              </a:lnSpc>
              <a:buFont typeface="Wingdings" pitchFamily="2" charset="2"/>
              <a:buChar char="Ø"/>
            </a:pPr>
            <a:r>
              <a:rPr lang="en-GB" sz="1400" dirty="0">
                <a:latin typeface="Arial" pitchFamily="34" charset="0"/>
                <a:cs typeface="Arial" pitchFamily="34" charset="0"/>
              </a:rPr>
              <a:t> </a:t>
            </a:r>
            <a:r>
              <a:rPr lang="en-GB" sz="1400" b="1" dirty="0">
                <a:latin typeface="Arial" pitchFamily="34" charset="0"/>
                <a:cs typeface="Arial" pitchFamily="34" charset="0"/>
              </a:rPr>
              <a:t>Immune system theory:</a:t>
            </a:r>
            <a:r>
              <a:rPr lang="en-GB" sz="1400" dirty="0">
                <a:latin typeface="Arial" pitchFamily="34" charset="0"/>
                <a:cs typeface="Arial" pitchFamily="34" charset="0"/>
              </a:rPr>
              <a:t> This theory proposes that decline of immune system is a primary driver of age process and increase vulnerability to diseases (</a:t>
            </a:r>
            <a:r>
              <a:rPr lang="en-GB" sz="1400" dirty="0"/>
              <a:t>National Library of Medicine</a:t>
            </a:r>
            <a:r>
              <a:rPr lang="en-GB" sz="1400" dirty="0">
                <a:latin typeface="Arial" pitchFamily="34" charset="0"/>
                <a:cs typeface="Arial" pitchFamily="34" charset="0"/>
              </a:rPr>
              <a:t>, 2006).</a:t>
            </a:r>
          </a:p>
          <a:p>
            <a:pPr>
              <a:lnSpc>
                <a:spcPct val="150000"/>
              </a:lnSpc>
            </a:pPr>
            <a:endParaRPr lang="en-GB" b="1" dirty="0">
              <a:latin typeface="Arial" pitchFamily="34" charset="0"/>
              <a:cs typeface="Arial" pitchFamily="34" charset="0"/>
            </a:endParaRPr>
          </a:p>
          <a:p>
            <a:endParaRPr lang="en-GB" b="1" dirty="0">
              <a:latin typeface="Arial" pitchFamily="34" charset="0"/>
              <a:cs typeface="Arial" pitchFamily="34" charset="0"/>
            </a:endParaRPr>
          </a:p>
          <a:p>
            <a:endParaRPr lang="en-GB" b="1" dirty="0">
              <a:latin typeface="Arial" pitchFamily="34" charset="0"/>
              <a:cs typeface="Arial" pitchFamily="34" charset="0"/>
            </a:endParaRPr>
          </a:p>
          <a:p>
            <a:endParaRPr lang="en-GB" b="1" dirty="0">
              <a:latin typeface="Arial" pitchFamily="34" charset="0"/>
              <a:cs typeface="Arial" pitchFamily="34" charset="0"/>
            </a:endParaRPr>
          </a:p>
          <a:p>
            <a:endParaRPr lang="en-GB" b="1" dirty="0">
              <a:latin typeface="Arial" pitchFamily="34" charset="0"/>
              <a:cs typeface="Arial" pitchFamily="34" charset="0"/>
            </a:endParaRPr>
          </a:p>
          <a:p>
            <a:endParaRPr lang="en-GB" b="1" dirty="0">
              <a:latin typeface="Arial" pitchFamily="34" charset="0"/>
              <a:cs typeface="Arial" pitchFamily="34" charset="0"/>
            </a:endParaRPr>
          </a:p>
          <a:p>
            <a:endParaRPr lang="en-GB" b="1" dirty="0">
              <a:latin typeface="Arial" pitchFamily="34" charset="0"/>
              <a:cs typeface="Arial" pitchFamily="34" charset="0"/>
            </a:endParaRPr>
          </a:p>
          <a:p>
            <a:endParaRPr lang="en-GB" b="1" dirty="0">
              <a:latin typeface="Arial" pitchFamily="34" charset="0"/>
              <a:cs typeface="Arial" pitchFamily="34" charset="0"/>
            </a:endParaRPr>
          </a:p>
          <a:p>
            <a:endParaRPr lang="en-GB" b="1" dirty="0">
              <a:latin typeface="Arial" pitchFamily="34" charset="0"/>
              <a:cs typeface="Arial" pitchFamily="34" charset="0"/>
            </a:endParaRPr>
          </a:p>
          <a:p>
            <a:endParaRPr lang="en-GB" b="1" dirty="0">
              <a:latin typeface="Arial" pitchFamily="34" charset="0"/>
              <a:cs typeface="Arial" pitchFamily="34" charset="0"/>
            </a:endParaRPr>
          </a:p>
        </p:txBody>
      </p:sp>
      <p:pic>
        <p:nvPicPr>
          <p:cNvPr id="6" name="Picture 5" descr="cid:7B583E44-B5A6-4AA9-AED4-116CF321EC32"/>
          <p:cNvPicPr/>
          <p:nvPr/>
        </p:nvPicPr>
        <p:blipFill>
          <a:blip r:embed="rId4" cstate="print"/>
          <a:srcRect/>
          <a:stretch>
            <a:fillRect/>
          </a:stretch>
        </p:blipFill>
        <p:spPr bwMode="auto">
          <a:xfrm>
            <a:off x="373224" y="3853543"/>
            <a:ext cx="11467323" cy="2276668"/>
          </a:xfrm>
          <a:prstGeom prst="rect">
            <a:avLst/>
          </a:prstGeom>
          <a:noFill/>
          <a:ln w="9525">
            <a:noFill/>
            <a:miter lim="800000"/>
            <a:headEnd/>
            <a:tailEnd/>
          </a:ln>
        </p:spPr>
      </p:pic>
      <p:pic>
        <p:nvPicPr>
          <p:cNvPr id="22" name="Audio 21">
            <a:hlinkClick r:id="" action="ppaction://media"/>
            <a:extLst>
              <a:ext uri="{FF2B5EF4-FFF2-40B4-BE49-F238E27FC236}">
                <a16:creationId xmlns:a16="http://schemas.microsoft.com/office/drawing/2014/main" id="{6036BDB5-619B-DF69-50BF-377C9BBB8D0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40691763"/>
      </p:ext>
    </p:extLst>
  </p:cSld>
  <p:clrMapOvr>
    <a:masterClrMapping/>
  </p:clrMapOvr>
  <p:transition advTm="3211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A05E-C83D-FEA8-69F2-D05157B157B5}"/>
              </a:ext>
            </a:extLst>
          </p:cNvPr>
          <p:cNvSpPr>
            <a:spLocks noGrp="1"/>
          </p:cNvSpPr>
          <p:nvPr>
            <p:ph type="title"/>
          </p:nvPr>
        </p:nvSpPr>
        <p:spPr>
          <a:xfrm>
            <a:off x="307909" y="0"/>
            <a:ext cx="11560629" cy="6858000"/>
          </a:xfrm>
          <a:solidFill>
            <a:schemeClr val="accent5">
              <a:lumMod val="60000"/>
              <a:lumOff val="40000"/>
            </a:schemeClr>
          </a:solidFill>
        </p:spPr>
        <p:txBody>
          <a:bodyPr>
            <a:normAutofit fontScale="90000"/>
          </a:bodyPr>
          <a:lstStyle/>
          <a:p>
            <a:pPr>
              <a:lnSpc>
                <a:spcPct val="150000"/>
              </a:lnSpc>
            </a:pPr>
            <a:br>
              <a:rPr lang="en-GB" sz="2000" b="1" u="sng" dirty="0">
                <a:latin typeface="Arial" pitchFamily="34" charset="0"/>
                <a:cs typeface="Arial" pitchFamily="34" charset="0"/>
              </a:rPr>
            </a:br>
            <a:br>
              <a:rPr lang="en-GB" sz="2000" b="1" u="sng" dirty="0">
                <a:latin typeface="Arial" pitchFamily="34" charset="0"/>
                <a:cs typeface="Arial" pitchFamily="34" charset="0"/>
              </a:rPr>
            </a:br>
            <a:br>
              <a:rPr lang="en-GB" sz="2000" b="1" u="sng" dirty="0">
                <a:latin typeface="Arial" pitchFamily="34" charset="0"/>
                <a:cs typeface="Arial" pitchFamily="34" charset="0"/>
              </a:rPr>
            </a:br>
            <a:br>
              <a:rPr lang="en-GB" sz="2000" b="1" u="sng" dirty="0">
                <a:latin typeface="Arial" pitchFamily="34" charset="0"/>
                <a:cs typeface="Arial" pitchFamily="34" charset="0"/>
              </a:rPr>
            </a:br>
            <a:br>
              <a:rPr lang="en-GB" sz="2000" b="1" u="sng" dirty="0">
                <a:latin typeface="Arial" pitchFamily="34" charset="0"/>
                <a:cs typeface="Arial" pitchFamily="34" charset="0"/>
              </a:rPr>
            </a:br>
            <a:br>
              <a:rPr lang="en-GB" sz="2000" b="1" u="sng" dirty="0">
                <a:latin typeface="Arial" pitchFamily="34" charset="0"/>
                <a:cs typeface="Arial" pitchFamily="34" charset="0"/>
              </a:rPr>
            </a:br>
            <a:r>
              <a:rPr lang="en-GB" sz="2200" b="1" u="sng" dirty="0">
                <a:latin typeface="Arial" pitchFamily="34" charset="0"/>
                <a:cs typeface="Arial" pitchFamily="34" charset="0"/>
              </a:rPr>
              <a:t>Why ageing matter?</a:t>
            </a:r>
            <a:br>
              <a:rPr lang="en-GB" sz="1400" b="1" u="sng" dirty="0">
                <a:latin typeface="Arial" pitchFamily="34" charset="0"/>
                <a:cs typeface="Arial" pitchFamily="34" charset="0"/>
              </a:rPr>
            </a:br>
            <a:r>
              <a:rPr lang="en-GB" sz="1600" dirty="0">
                <a:latin typeface="Arial" pitchFamily="34" charset="0"/>
                <a:cs typeface="Arial" pitchFamily="34" charset="0"/>
              </a:rPr>
              <a:t>The UK’s elderly population is growing rapidly. In 2024, 625,000 people </a:t>
            </a:r>
            <a:br>
              <a:rPr lang="en-GB" sz="1600" dirty="0">
                <a:latin typeface="Arial" pitchFamily="34" charset="0"/>
                <a:cs typeface="Arial" pitchFamily="34" charset="0"/>
              </a:rPr>
            </a:br>
            <a:r>
              <a:rPr lang="en-GB" sz="1600" dirty="0">
                <a:latin typeface="Arial" pitchFamily="34" charset="0"/>
                <a:cs typeface="Arial" pitchFamily="34" charset="0"/>
              </a:rPr>
              <a:t>reached the aged of 90 years. Growth has been faster in men as compare </a:t>
            </a:r>
            <a:br>
              <a:rPr lang="en-GB" sz="1600" dirty="0">
                <a:latin typeface="Arial" pitchFamily="34" charset="0"/>
                <a:cs typeface="Arial" pitchFamily="34" charset="0"/>
              </a:rPr>
            </a:br>
            <a:r>
              <a:rPr lang="en-GB" sz="1600" dirty="0">
                <a:latin typeface="Arial" pitchFamily="34" charset="0"/>
                <a:cs typeface="Arial" pitchFamily="34" charset="0"/>
              </a:rPr>
              <a:t>to women, nearly 16,600 are centenarians. Wales has the highest rate of </a:t>
            </a:r>
            <a:br>
              <a:rPr lang="en-GB" sz="1600" dirty="0">
                <a:latin typeface="Arial" pitchFamily="34" charset="0"/>
                <a:cs typeface="Arial" pitchFamily="34" charset="0"/>
              </a:rPr>
            </a:br>
            <a:r>
              <a:rPr lang="en-GB" sz="1600" dirty="0">
                <a:latin typeface="Arial" pitchFamily="34" charset="0"/>
                <a:cs typeface="Arial" pitchFamily="34" charset="0"/>
              </a:rPr>
              <a:t>centenarians at 25.9 per 100,00 people (Office </a:t>
            </a:r>
            <a:br>
              <a:rPr lang="en-GB" sz="1600" dirty="0">
                <a:latin typeface="Arial" pitchFamily="34" charset="0"/>
                <a:cs typeface="Arial" pitchFamily="34" charset="0"/>
              </a:rPr>
            </a:br>
            <a:r>
              <a:rPr lang="en-GB" sz="1600" dirty="0">
                <a:latin typeface="Arial" pitchFamily="34" charset="0"/>
                <a:cs typeface="Arial" pitchFamily="34" charset="0"/>
              </a:rPr>
              <a:t>for National Statistics, 2025). </a:t>
            </a:r>
            <a:br>
              <a:rPr lang="en-GB" sz="1800" dirty="0">
                <a:latin typeface="Arial" pitchFamily="34" charset="0"/>
                <a:cs typeface="Arial" pitchFamily="34" charset="0"/>
              </a:rPr>
            </a:br>
            <a:br>
              <a:rPr lang="en-GB" sz="1600" dirty="0">
                <a:latin typeface="Arial" pitchFamily="34" charset="0"/>
                <a:cs typeface="Arial" pitchFamily="34" charset="0"/>
              </a:rPr>
            </a:br>
            <a:r>
              <a:rPr lang="en-GB" sz="1600" dirty="0">
                <a:latin typeface="Arial" pitchFamily="34" charset="0"/>
                <a:cs typeface="Arial" pitchFamily="34" charset="0"/>
              </a:rPr>
              <a:t> 									(Office for National Statistics, 2018) Getting older trend is projected to continue in future. According to Office </a:t>
            </a:r>
            <a:br>
              <a:rPr lang="en-GB" sz="1600" dirty="0">
                <a:latin typeface="Arial" pitchFamily="34" charset="0"/>
                <a:cs typeface="Arial" pitchFamily="34" charset="0"/>
              </a:rPr>
            </a:br>
            <a:r>
              <a:rPr lang="en-GB" sz="1600" dirty="0">
                <a:latin typeface="Arial" pitchFamily="34" charset="0"/>
                <a:cs typeface="Arial" pitchFamily="34" charset="0"/>
              </a:rPr>
              <a:t>for National Statistics(2018), A rapid increase noticed in 85 years and over</a:t>
            </a:r>
            <a:br>
              <a:rPr lang="en-GB" sz="1600" dirty="0">
                <a:latin typeface="Arial" pitchFamily="34" charset="0"/>
                <a:cs typeface="Arial" pitchFamily="34" charset="0"/>
              </a:rPr>
            </a:br>
            <a:r>
              <a:rPr lang="en-GB" sz="1600" dirty="0">
                <a:latin typeface="Arial" pitchFamily="34" charset="0"/>
                <a:cs typeface="Arial" pitchFamily="34" charset="0"/>
              </a:rPr>
              <a:t> age group. In 2016, 1.6 million were in their 85’s but by mid of 2041, this </a:t>
            </a:r>
            <a:br>
              <a:rPr lang="en-GB" sz="1600" dirty="0">
                <a:latin typeface="Arial" pitchFamily="34" charset="0"/>
                <a:cs typeface="Arial" pitchFamily="34" charset="0"/>
              </a:rPr>
            </a:br>
            <a:r>
              <a:rPr lang="en-GB" sz="1600" dirty="0">
                <a:latin typeface="Arial" pitchFamily="34" charset="0"/>
                <a:cs typeface="Arial" pitchFamily="34" charset="0"/>
              </a:rPr>
              <a:t>is projected to double to 3.2 million and by 2066 to treble.</a:t>
            </a:r>
            <a:r>
              <a:rPr lang="en-GB" sz="1800" dirty="0">
                <a:latin typeface="Arial" pitchFamily="34" charset="0"/>
                <a:cs typeface="Arial" pitchFamily="34" charset="0"/>
              </a:rPr>
              <a:t> 	 </a:t>
            </a:r>
            <a:br>
              <a:rPr lang="en-GB" sz="1600" dirty="0">
                <a:latin typeface="Arial" pitchFamily="34" charset="0"/>
                <a:cs typeface="Arial" pitchFamily="34" charset="0"/>
              </a:rPr>
            </a:br>
            <a:r>
              <a:rPr lang="en-GB" sz="1600" dirty="0">
                <a:latin typeface="Arial" pitchFamily="34" charset="0"/>
                <a:cs typeface="Arial" pitchFamily="34" charset="0"/>
              </a:rPr>
              <a:t>									</a:t>
            </a:r>
            <a:br>
              <a:rPr lang="en-GB" sz="1600" dirty="0">
                <a:latin typeface="Arial" pitchFamily="34" charset="0"/>
                <a:cs typeface="Arial" pitchFamily="34" charset="0"/>
              </a:rPr>
            </a:br>
            <a:br>
              <a:rPr lang="en-GB" sz="1600" dirty="0">
                <a:latin typeface="Arial" pitchFamily="34" charset="0"/>
                <a:cs typeface="Arial" pitchFamily="34" charset="0"/>
              </a:rPr>
            </a:br>
            <a:br>
              <a:rPr lang="en-GB" sz="1600" dirty="0">
                <a:latin typeface="Arial" pitchFamily="34" charset="0"/>
                <a:cs typeface="Arial" pitchFamily="34" charset="0"/>
              </a:rPr>
            </a:br>
            <a:r>
              <a:rPr lang="en-GB" sz="1600" dirty="0">
                <a:latin typeface="Arial" pitchFamily="34" charset="0"/>
                <a:cs typeface="Arial" pitchFamily="34" charset="0"/>
              </a:rPr>
              <a:t>							 </a:t>
            </a:r>
            <a:r>
              <a:rPr lang="en-GB" sz="1600" b="1" dirty="0">
                <a:latin typeface="Arial" pitchFamily="34" charset="0"/>
                <a:cs typeface="Arial" pitchFamily="34" charset="0"/>
              </a:rPr>
              <a:t>		</a:t>
            </a:r>
            <a:r>
              <a:rPr lang="en-GB" sz="1600" dirty="0">
                <a:latin typeface="Arial" pitchFamily="34" charset="0"/>
                <a:cs typeface="Arial" pitchFamily="34" charset="0"/>
              </a:rPr>
              <a:t>(Office for National Statistics, 2025)</a:t>
            </a:r>
            <a:r>
              <a:rPr lang="en-GB" sz="1800" dirty="0">
                <a:latin typeface="Arial" pitchFamily="34" charset="0"/>
                <a:cs typeface="Arial" pitchFamily="34" charset="0"/>
              </a:rPr>
              <a:t> 													</a:t>
            </a: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r>
              <a:rPr lang="en-GB" sz="1400" dirty="0">
                <a:latin typeface="Arial" pitchFamily="34" charset="0"/>
                <a:cs typeface="Arial" pitchFamily="34" charset="0"/>
              </a:rPr>
              <a:t>									</a:t>
            </a:r>
            <a:endParaRPr lang="en-GB" sz="1400" b="1" u="sng" dirty="0">
              <a:latin typeface="Arial" pitchFamily="34" charset="0"/>
              <a:cs typeface="Arial" pitchFamily="34" charset="0"/>
            </a:endParaRPr>
          </a:p>
        </p:txBody>
      </p:sp>
      <p:sp>
        <p:nvSpPr>
          <p:cNvPr id="3" name="Slide Number Placeholder 2">
            <a:extLst>
              <a:ext uri="{FF2B5EF4-FFF2-40B4-BE49-F238E27FC236}">
                <a16:creationId xmlns:a16="http://schemas.microsoft.com/office/drawing/2014/main" id="{279A6489-AE39-0D6D-A910-EA5BD1B2A8C3}"/>
              </a:ext>
            </a:extLst>
          </p:cNvPr>
          <p:cNvSpPr>
            <a:spLocks noGrp="1"/>
          </p:cNvSpPr>
          <p:nvPr>
            <p:ph type="sldNum" sz="quarter" idx="12"/>
          </p:nvPr>
        </p:nvSpPr>
        <p:spPr/>
        <p:txBody>
          <a:bodyPr/>
          <a:lstStyle/>
          <a:p>
            <a:fld id="{C878779B-72BA-438F-83A2-69135E6B6C0A}" type="slidenum">
              <a:rPr lang="en-GB" smtClean="0">
                <a:solidFill>
                  <a:schemeClr val="tx1"/>
                </a:solidFill>
                <a:latin typeface="Arial" pitchFamily="34" charset="0"/>
                <a:cs typeface="Arial" pitchFamily="34" charset="0"/>
              </a:rPr>
              <a:pPr/>
              <a:t>4</a:t>
            </a:fld>
            <a:endParaRPr lang="en-GB" dirty="0">
              <a:solidFill>
                <a:schemeClr val="tx1"/>
              </a:solidFill>
              <a:latin typeface="Arial" pitchFamily="34" charset="0"/>
              <a:cs typeface="Arial" pitchFamily="34" charset="0"/>
            </a:endParaRPr>
          </a:p>
        </p:txBody>
      </p:sp>
      <p:pic>
        <p:nvPicPr>
          <p:cNvPr id="6" name="Picture 5"/>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170921" y="4562669"/>
            <a:ext cx="5131838" cy="2108719"/>
          </a:xfrm>
          <a:prstGeom prst="rect">
            <a:avLst/>
          </a:prstGeom>
          <a:noFill/>
          <a:ln>
            <a:noFill/>
          </a:ln>
        </p:spPr>
      </p:pic>
      <p:pic>
        <p:nvPicPr>
          <p:cNvPr id="7" name="Picture 6" descr="C:\Users\Saima Ijaz\Downloads\Figure 2_ Population by age group, selected years, UK.png"/>
          <p:cNvPicPr/>
          <p:nvPr/>
        </p:nvPicPr>
        <p:blipFill>
          <a:blip r:embed="rId6"/>
          <a:srcRect/>
          <a:stretch>
            <a:fillRect/>
          </a:stretch>
        </p:blipFill>
        <p:spPr bwMode="auto">
          <a:xfrm>
            <a:off x="7399177" y="438538"/>
            <a:ext cx="4460031" cy="2099388"/>
          </a:xfrm>
          <a:prstGeom prst="rect">
            <a:avLst/>
          </a:prstGeom>
          <a:noFill/>
          <a:ln w="9525">
            <a:noFill/>
            <a:miter lim="800000"/>
            <a:headEnd/>
            <a:tailEnd/>
          </a:ln>
        </p:spPr>
      </p:pic>
      <p:pic>
        <p:nvPicPr>
          <p:cNvPr id="13" name="Audio 12">
            <a:hlinkClick r:id="" action="ppaction://media"/>
            <a:extLst>
              <a:ext uri="{FF2B5EF4-FFF2-40B4-BE49-F238E27FC236}">
                <a16:creationId xmlns:a16="http://schemas.microsoft.com/office/drawing/2014/main" id="{95C5A0DE-D31A-42BB-4952-AC20B83A344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02992711"/>
      </p:ext>
    </p:extLst>
  </p:cSld>
  <p:clrMapOvr>
    <a:masterClrMapping/>
  </p:clrMapOvr>
  <p:transition advTm="4273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11551297" y="6356350"/>
            <a:ext cx="382555" cy="365125"/>
          </a:xfrm>
        </p:spPr>
        <p:txBody>
          <a:bodyPr/>
          <a:lstStyle/>
          <a:p>
            <a:fld id="{C878779B-72BA-438F-83A2-69135E6B6C0A}" type="slidenum">
              <a:rPr lang="en-GB" smtClean="0">
                <a:solidFill>
                  <a:schemeClr val="tx1"/>
                </a:solidFill>
                <a:latin typeface="Arial" pitchFamily="34" charset="0"/>
                <a:cs typeface="Arial" pitchFamily="34" charset="0"/>
              </a:rPr>
              <a:pPr/>
              <a:t>5</a:t>
            </a:fld>
            <a:endParaRPr lang="en-GB" dirty="0">
              <a:solidFill>
                <a:schemeClr val="tx1"/>
              </a:solidFill>
              <a:latin typeface="Arial" pitchFamily="34" charset="0"/>
              <a:cs typeface="Arial" pitchFamily="34" charset="0"/>
            </a:endParaRPr>
          </a:p>
        </p:txBody>
      </p:sp>
      <p:sp>
        <p:nvSpPr>
          <p:cNvPr id="3" name="Rectangle 2"/>
          <p:cNvSpPr/>
          <p:nvPr/>
        </p:nvSpPr>
        <p:spPr>
          <a:xfrm>
            <a:off x="177282" y="1"/>
            <a:ext cx="11837737" cy="5176866"/>
          </a:xfrm>
          <a:prstGeom prst="rect">
            <a:avLst/>
          </a:prstGeom>
          <a:solidFill>
            <a:schemeClr val="accent5">
              <a:lumMod val="60000"/>
              <a:lumOff val="40000"/>
            </a:schemeClr>
          </a:solidFill>
        </p:spPr>
        <p:txBody>
          <a:bodyPr wrap="square">
            <a:spAutoFit/>
          </a:bodyPr>
          <a:lstStyle/>
          <a:p>
            <a:pPr>
              <a:lnSpc>
                <a:spcPct val="150000"/>
              </a:lnSpc>
            </a:pPr>
            <a:endParaRPr lang="en-GB" sz="2000" b="1" u="sng" dirty="0">
              <a:latin typeface="Arial" pitchFamily="34" charset="0"/>
              <a:cs typeface="Arial" pitchFamily="34" charset="0"/>
            </a:endParaRPr>
          </a:p>
          <a:p>
            <a:pPr>
              <a:lnSpc>
                <a:spcPct val="150000"/>
              </a:lnSpc>
            </a:pPr>
            <a:r>
              <a:rPr lang="en-GB" sz="2000" b="1" u="sng" dirty="0">
                <a:latin typeface="Arial" pitchFamily="34" charset="0"/>
                <a:cs typeface="Arial" pitchFamily="34" charset="0"/>
              </a:rPr>
              <a:t>Main care needs of ageing people</a:t>
            </a:r>
          </a:p>
          <a:p>
            <a:pPr>
              <a:lnSpc>
                <a:spcPct val="150000"/>
              </a:lnSpc>
            </a:pPr>
            <a:r>
              <a:rPr lang="en-GB" sz="1400" dirty="0">
                <a:latin typeface="Arial" pitchFamily="34" charset="0"/>
                <a:cs typeface="Arial" pitchFamily="34" charset="0"/>
              </a:rPr>
              <a:t>Ageing population have a range of physical, emotional, social and psychological care needs. Meeting such needs helps empowerment, independence, wellbeing and quality of life.</a:t>
            </a:r>
          </a:p>
          <a:p>
            <a:pPr>
              <a:lnSpc>
                <a:spcPct val="150000"/>
              </a:lnSpc>
              <a:buFont typeface="Wingdings" pitchFamily="2" charset="2"/>
              <a:buChar char="Ø"/>
            </a:pPr>
            <a:r>
              <a:rPr lang="en-GB" sz="1400" dirty="0">
                <a:latin typeface="Arial" pitchFamily="34" charset="0"/>
                <a:cs typeface="Arial" pitchFamily="34" charset="0"/>
              </a:rPr>
              <a:t> Physical needs require to maintain health, mobility and daily living activities. Older adults mostly have long term health conditions which increase the needs for healthcare and support services (NHS, 2022).</a:t>
            </a:r>
          </a:p>
          <a:p>
            <a:pPr>
              <a:lnSpc>
                <a:spcPct val="150000"/>
              </a:lnSpc>
              <a:buFont typeface="Wingdings" pitchFamily="2" charset="2"/>
              <a:buChar char="Ø"/>
            </a:pPr>
            <a:r>
              <a:rPr lang="en-GB" sz="1400" dirty="0">
                <a:latin typeface="Arial" pitchFamily="34" charset="0"/>
                <a:cs typeface="Arial" pitchFamily="34" charset="0"/>
              </a:rPr>
              <a:t> Emotional needs involve in feeling safe, respect and well supported. According to Age UK (2022), ageing population is at higher risk of loneliness which affect negatively their physical and mental health.</a:t>
            </a:r>
          </a:p>
          <a:p>
            <a:pPr>
              <a:lnSpc>
                <a:spcPct val="150000"/>
              </a:lnSpc>
              <a:buFont typeface="Wingdings" pitchFamily="2" charset="2"/>
              <a:buChar char="Ø"/>
            </a:pPr>
            <a:r>
              <a:rPr lang="en-GB" sz="1400" dirty="0">
                <a:latin typeface="Arial" pitchFamily="34" charset="0"/>
                <a:cs typeface="Arial" pitchFamily="34" charset="0"/>
              </a:rPr>
              <a:t> Social needs demand to maintain relationships and community involvement. Research conducted by NHS (2022) shows that social isolation is very common in old people, especially who were living alone in their young age.</a:t>
            </a:r>
          </a:p>
          <a:p>
            <a:pPr>
              <a:lnSpc>
                <a:spcPct val="150000"/>
              </a:lnSpc>
              <a:buFont typeface="Wingdings" pitchFamily="2" charset="2"/>
              <a:buChar char="Ø"/>
            </a:pPr>
            <a:r>
              <a:rPr lang="en-GB" sz="1400" dirty="0">
                <a:latin typeface="Arial" pitchFamily="34" charset="0"/>
                <a:cs typeface="Arial" pitchFamily="34" charset="0"/>
              </a:rPr>
              <a:t> Psychological needs relate to cognitive wellbeing and good mental health. Mental Health Foundation (2026) described that ageing population may experience depression or dementia which require psychological support.</a:t>
            </a:r>
          </a:p>
          <a:p>
            <a:pPr>
              <a:lnSpc>
                <a:spcPct val="150000"/>
              </a:lnSpc>
              <a:buFont typeface="Wingdings" pitchFamily="2" charset="2"/>
              <a:buChar char="Ø"/>
            </a:pPr>
            <a:endParaRPr lang="en-GB" sz="1400" dirty="0">
              <a:latin typeface="Arial" pitchFamily="34" charset="0"/>
              <a:cs typeface="Arial" pitchFamily="34" charset="0"/>
            </a:endParaRPr>
          </a:p>
          <a:p>
            <a:pPr>
              <a:lnSpc>
                <a:spcPct val="150000"/>
              </a:lnSpc>
              <a:buFont typeface="Wingdings" pitchFamily="2" charset="2"/>
              <a:buChar char="Ø"/>
            </a:pPr>
            <a:endParaRPr lang="en-GB" sz="1400" dirty="0">
              <a:latin typeface="Arial" pitchFamily="34" charset="0"/>
              <a:cs typeface="Arial" pitchFamily="34" charset="0"/>
            </a:endParaRPr>
          </a:p>
          <a:p>
            <a:pPr>
              <a:lnSpc>
                <a:spcPct val="150000"/>
              </a:lnSpc>
            </a:pPr>
            <a:r>
              <a:rPr lang="en-GB" sz="1400" dirty="0">
                <a:latin typeface="Arial" pitchFamily="34" charset="0"/>
                <a:cs typeface="Arial" pitchFamily="34" charset="0"/>
              </a:rPr>
              <a:t>			</a:t>
            </a:r>
          </a:p>
        </p:txBody>
      </p:sp>
      <p:pic>
        <p:nvPicPr>
          <p:cNvPr id="7" name="Audio 6">
            <a:hlinkClick r:id="" action="ppaction://media"/>
            <a:extLst>
              <a:ext uri="{FF2B5EF4-FFF2-40B4-BE49-F238E27FC236}">
                <a16:creationId xmlns:a16="http://schemas.microsoft.com/office/drawing/2014/main" id="{307901BF-72BD-99E2-AED9-87771805678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p:transition advTm="6467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4FE38-4DB8-3EAF-0AAC-2D7E37166302}"/>
              </a:ext>
            </a:extLst>
          </p:cNvPr>
          <p:cNvSpPr>
            <a:spLocks noGrp="1"/>
          </p:cNvSpPr>
          <p:nvPr>
            <p:ph type="title"/>
          </p:nvPr>
        </p:nvSpPr>
        <p:spPr>
          <a:xfrm>
            <a:off x="245806" y="226143"/>
            <a:ext cx="11700388" cy="5545392"/>
          </a:xfrm>
          <a:solidFill>
            <a:schemeClr val="accent5">
              <a:lumMod val="60000"/>
              <a:lumOff val="40000"/>
            </a:schemeClr>
          </a:solidFill>
        </p:spPr>
        <p:txBody>
          <a:bodyPr>
            <a:normAutofit fontScale="90000"/>
          </a:bodyPr>
          <a:lstStyle/>
          <a:p>
            <a:pPr>
              <a:lnSpc>
                <a:spcPct val="150000"/>
              </a:lnSpc>
            </a:pPr>
            <a:r>
              <a:rPr lang="en-GB" sz="2200" b="1" u="sng" dirty="0">
                <a:latin typeface="Arial" pitchFamily="34" charset="0"/>
                <a:cs typeface="Arial" pitchFamily="34" charset="0"/>
              </a:rPr>
              <a:t>Theoretical Framework</a:t>
            </a:r>
            <a:br>
              <a:rPr lang="en-GB" sz="4800" dirty="0">
                <a:latin typeface="Arial" pitchFamily="34" charset="0"/>
                <a:cs typeface="Arial" pitchFamily="34" charset="0"/>
              </a:rPr>
            </a:br>
            <a:r>
              <a:rPr lang="en-GB" sz="1600" b="1" u="sng" dirty="0">
                <a:latin typeface="Arial" pitchFamily="34" charset="0"/>
                <a:cs typeface="Arial" pitchFamily="34" charset="0"/>
              </a:rPr>
              <a:t>Social/Psychosocial Theories of Ageing</a:t>
            </a:r>
            <a:br>
              <a:rPr lang="en-GB" sz="1600" b="1" u="sng" dirty="0">
                <a:latin typeface="Arial" pitchFamily="34" charset="0"/>
                <a:cs typeface="Arial" pitchFamily="34" charset="0"/>
              </a:rPr>
            </a:br>
            <a:r>
              <a:rPr lang="en-GB" sz="1600" dirty="0">
                <a:latin typeface="Arial" pitchFamily="34" charset="0"/>
                <a:cs typeface="Arial" pitchFamily="34" charset="0"/>
              </a:rPr>
              <a:t>There is a brief introduction of social/psychosocial theories of ageing, such as:</a:t>
            </a:r>
            <a:br>
              <a:rPr lang="en-GB" dirty="0">
                <a:latin typeface="Arial" pitchFamily="34" charset="0"/>
                <a:cs typeface="Arial" pitchFamily="34" charset="0"/>
              </a:rPr>
            </a:br>
            <a:r>
              <a:rPr lang="en-GB" sz="1600" b="1" dirty="0">
                <a:latin typeface="Arial" pitchFamily="34" charset="0"/>
                <a:cs typeface="Arial" pitchFamily="34" charset="0"/>
              </a:rPr>
              <a:t>Disengagement Theory:</a:t>
            </a:r>
            <a:r>
              <a:rPr lang="en-GB" sz="1600" dirty="0">
                <a:latin typeface="Arial" pitchFamily="34" charset="0"/>
                <a:cs typeface="Arial" pitchFamily="34" charset="0"/>
              </a:rPr>
              <a:t> This theory suggests that older adults gradually withdraw from society and relationships, but this withdrawal is natural and necessary for individuals and society (Zhang and Lin, 2022).</a:t>
            </a:r>
            <a:br>
              <a:rPr lang="en-GB" sz="1600" dirty="0">
                <a:latin typeface="Arial" pitchFamily="34" charset="0"/>
                <a:cs typeface="Arial" pitchFamily="34" charset="0"/>
              </a:rPr>
            </a:br>
            <a:r>
              <a:rPr lang="en-GB" sz="1600" b="1" dirty="0">
                <a:latin typeface="Arial" pitchFamily="34" charset="0"/>
                <a:cs typeface="Arial" pitchFamily="34" charset="0"/>
              </a:rPr>
              <a:t>Activity Theory:</a:t>
            </a:r>
            <a:r>
              <a:rPr lang="en-GB" sz="1600" dirty="0">
                <a:latin typeface="Arial" pitchFamily="34" charset="0"/>
                <a:cs typeface="Arial" pitchFamily="34" charset="0"/>
              </a:rPr>
              <a:t> This theory argues that older people who try to be active socially and physically, experiences higher satisfaction and successful ageing (Giddens and Sutton, 2017).</a:t>
            </a:r>
            <a:br>
              <a:rPr lang="en-GB" sz="1600" dirty="0">
                <a:latin typeface="Arial" pitchFamily="34" charset="0"/>
                <a:cs typeface="Arial" pitchFamily="34" charset="0"/>
              </a:rPr>
            </a:br>
            <a:r>
              <a:rPr lang="en-GB" sz="1600" b="1" dirty="0">
                <a:latin typeface="Arial" pitchFamily="34" charset="0"/>
                <a:cs typeface="Arial" pitchFamily="34" charset="0"/>
              </a:rPr>
              <a:t>Continuity Theory:</a:t>
            </a:r>
            <a:r>
              <a:rPr lang="en-GB" sz="1600" dirty="0">
                <a:latin typeface="Arial" pitchFamily="34" charset="0"/>
                <a:cs typeface="Arial" pitchFamily="34" charset="0"/>
              </a:rPr>
              <a:t> This theory describes that older adults consistently maintain patterns of behaviour, relationships, roles and activities as they aged. Old people try to preserve their identities  and lifestyle rather than withdrawing from society (Wang, 2012).</a:t>
            </a:r>
            <a:br>
              <a:rPr lang="en-GB" sz="1600" dirty="0">
                <a:latin typeface="Arial" pitchFamily="34" charset="0"/>
                <a:cs typeface="Arial" pitchFamily="34" charset="0"/>
              </a:rPr>
            </a:br>
            <a:r>
              <a:rPr lang="en-GB" sz="1600" b="1" dirty="0">
                <a:latin typeface="Arial" pitchFamily="34" charset="0"/>
                <a:cs typeface="Arial" pitchFamily="34" charset="0"/>
              </a:rPr>
              <a:t>Life Course Theory:</a:t>
            </a:r>
            <a:r>
              <a:rPr lang="en-GB" sz="1600" dirty="0">
                <a:latin typeface="Arial" pitchFamily="34" charset="0"/>
                <a:cs typeface="Arial" pitchFamily="34" charset="0"/>
              </a:rPr>
              <a:t> This theory argues that life experiences, historical events and social roles shaped up an individual’s life (Giddens and Sutton, 2017).</a:t>
            </a:r>
            <a:r>
              <a:rPr lang="en-GB" sz="1800" dirty="0">
                <a:latin typeface="Arial" pitchFamily="34" charset="0"/>
                <a:cs typeface="Arial" pitchFamily="34" charset="0"/>
              </a:rPr>
              <a:t> </a:t>
            </a:r>
            <a:br>
              <a:rPr lang="en-GB" sz="1800" dirty="0">
                <a:latin typeface="Arial" pitchFamily="34" charset="0"/>
                <a:cs typeface="Arial" pitchFamily="34" charset="0"/>
              </a:rPr>
            </a:br>
            <a:r>
              <a:rPr lang="en-GB" sz="1600" dirty="0">
                <a:latin typeface="Arial" pitchFamily="34" charset="0"/>
                <a:cs typeface="Arial" pitchFamily="34" charset="0"/>
              </a:rPr>
              <a:t> 		</a:t>
            </a:r>
            <a:br>
              <a:rPr lang="en-GB" sz="1600" dirty="0">
                <a:latin typeface="Arial" pitchFamily="34" charset="0"/>
                <a:cs typeface="Arial" pitchFamily="34" charset="0"/>
              </a:rPr>
            </a:br>
            <a:endParaRPr lang="en-GB" dirty="0"/>
          </a:p>
        </p:txBody>
      </p:sp>
      <p:sp>
        <p:nvSpPr>
          <p:cNvPr id="3" name="Slide Number Placeholder 2">
            <a:extLst>
              <a:ext uri="{FF2B5EF4-FFF2-40B4-BE49-F238E27FC236}">
                <a16:creationId xmlns:a16="http://schemas.microsoft.com/office/drawing/2014/main" id="{32CFF382-52AB-2FCB-1A25-BCA4BB64098E}"/>
              </a:ext>
            </a:extLst>
          </p:cNvPr>
          <p:cNvSpPr>
            <a:spLocks noGrp="1"/>
          </p:cNvSpPr>
          <p:nvPr>
            <p:ph type="sldNum" sz="quarter" idx="12"/>
          </p:nvPr>
        </p:nvSpPr>
        <p:spPr/>
        <p:txBody>
          <a:bodyPr/>
          <a:lstStyle/>
          <a:p>
            <a:fld id="{C878779B-72BA-438F-83A2-69135E6B6C0A}" type="slidenum">
              <a:rPr lang="en-GB" smtClean="0">
                <a:solidFill>
                  <a:schemeClr val="tx1"/>
                </a:solidFill>
                <a:latin typeface="Arial" panose="020B0604020202020204" pitchFamily="34" charset="0"/>
                <a:cs typeface="Arial" panose="020B0604020202020204" pitchFamily="34" charset="0"/>
              </a:rPr>
              <a:pPr/>
              <a:t>6</a:t>
            </a:fld>
            <a:endParaRPr lang="en-GB" dirty="0">
              <a:solidFill>
                <a:schemeClr val="tx1"/>
              </a:solidFill>
              <a:latin typeface="Arial" panose="020B0604020202020204" pitchFamily="34" charset="0"/>
              <a:cs typeface="Arial" panose="020B0604020202020204" pitchFamily="34" charset="0"/>
            </a:endParaRPr>
          </a:p>
        </p:txBody>
      </p:sp>
      <p:pic>
        <p:nvPicPr>
          <p:cNvPr id="10" name="Audio 9">
            <a:hlinkClick r:id="" action="ppaction://media"/>
            <a:extLst>
              <a:ext uri="{FF2B5EF4-FFF2-40B4-BE49-F238E27FC236}">
                <a16:creationId xmlns:a16="http://schemas.microsoft.com/office/drawing/2014/main" id="{E8792A50-529B-A868-45A4-C2126F49894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26040548"/>
      </p:ext>
    </p:extLst>
  </p:cSld>
  <p:clrMapOvr>
    <a:masterClrMapping/>
  </p:clrMapOvr>
  <mc:AlternateContent xmlns:mc="http://schemas.openxmlformats.org/markup-compatibility/2006" xmlns:p14="http://schemas.microsoft.com/office/powerpoint/2010/main">
    <mc:Choice Requires="p14">
      <p:transition spd="slow" p14:dur="2000" advTm="51026"/>
    </mc:Choice>
    <mc:Fallback xmlns="">
      <p:transition spd="slow" advTm="51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10933471" y="6365681"/>
            <a:ext cx="668594" cy="365125"/>
          </a:xfrm>
        </p:spPr>
        <p:txBody>
          <a:bodyPr/>
          <a:lstStyle/>
          <a:p>
            <a:fld id="{C878779B-72BA-438F-83A2-69135E6B6C0A}" type="slidenum">
              <a:rPr lang="en-GB" smtClean="0">
                <a:solidFill>
                  <a:schemeClr val="tx1"/>
                </a:solidFill>
                <a:latin typeface="Arial" pitchFamily="34" charset="0"/>
                <a:cs typeface="Arial" pitchFamily="34" charset="0"/>
              </a:rPr>
              <a:pPr/>
              <a:t>7</a:t>
            </a:fld>
            <a:endParaRPr lang="en-GB" dirty="0">
              <a:solidFill>
                <a:schemeClr val="tx1"/>
              </a:solidFill>
              <a:latin typeface="Arial" pitchFamily="34" charset="0"/>
              <a:cs typeface="Arial" pitchFamily="34" charset="0"/>
            </a:endParaRPr>
          </a:p>
        </p:txBody>
      </p:sp>
      <p:sp>
        <p:nvSpPr>
          <p:cNvPr id="3" name="Rectangle 2"/>
          <p:cNvSpPr/>
          <p:nvPr/>
        </p:nvSpPr>
        <p:spPr>
          <a:xfrm>
            <a:off x="205274" y="0"/>
            <a:ext cx="11765901" cy="3416833"/>
          </a:xfrm>
          <a:prstGeom prst="rect">
            <a:avLst/>
          </a:prstGeom>
          <a:solidFill>
            <a:schemeClr val="accent5">
              <a:lumMod val="60000"/>
              <a:lumOff val="40000"/>
            </a:schemeClr>
          </a:solidFill>
        </p:spPr>
        <p:txBody>
          <a:bodyPr wrap="square">
            <a:spAutoFit/>
          </a:bodyPr>
          <a:lstStyle/>
          <a:p>
            <a:pPr>
              <a:lnSpc>
                <a:spcPct val="150000"/>
              </a:lnSpc>
            </a:pPr>
            <a:endParaRPr lang="en-GB" sz="1600" b="1" u="sng" dirty="0">
              <a:latin typeface="Arial" pitchFamily="34" charset="0"/>
              <a:cs typeface="Arial" pitchFamily="34" charset="0"/>
            </a:endParaRPr>
          </a:p>
          <a:p>
            <a:pPr>
              <a:lnSpc>
                <a:spcPct val="150000"/>
              </a:lnSpc>
            </a:pPr>
            <a:r>
              <a:rPr lang="en-GB" sz="1600" b="1" u="sng" dirty="0">
                <a:latin typeface="Arial" pitchFamily="34" charset="0"/>
                <a:cs typeface="Arial" pitchFamily="34" charset="0"/>
              </a:rPr>
              <a:t>Implications of Ageing Theories in Health and Social Care, Emotional and Social Wellbeing</a:t>
            </a:r>
          </a:p>
          <a:p>
            <a:pPr>
              <a:lnSpc>
                <a:spcPct val="150000"/>
              </a:lnSpc>
            </a:pPr>
            <a:r>
              <a:rPr lang="en-GB" sz="1400" dirty="0">
                <a:latin typeface="Arial" pitchFamily="34" charset="0"/>
                <a:cs typeface="Arial" pitchFamily="34" charset="0"/>
              </a:rPr>
              <a:t>These ageing theories have significant implications in Health and social care as well as for emotional and social wellbeing, such as:</a:t>
            </a:r>
          </a:p>
          <a:p>
            <a:pPr>
              <a:lnSpc>
                <a:spcPct val="150000"/>
              </a:lnSpc>
              <a:buFont typeface="Wingdings" pitchFamily="2" charset="2"/>
              <a:buChar char="v"/>
            </a:pPr>
            <a:r>
              <a:rPr lang="en-GB" sz="1400" dirty="0">
                <a:latin typeface="Arial" pitchFamily="34" charset="0"/>
                <a:cs typeface="Arial" pitchFamily="34" charset="0"/>
              </a:rPr>
              <a:t> Promote social engagement in society and community</a:t>
            </a:r>
          </a:p>
          <a:p>
            <a:pPr>
              <a:lnSpc>
                <a:spcPct val="150000"/>
              </a:lnSpc>
              <a:buFont typeface="Wingdings" pitchFamily="2" charset="2"/>
              <a:buChar char="v"/>
            </a:pPr>
            <a:r>
              <a:rPr lang="en-GB" sz="1400" dirty="0">
                <a:latin typeface="Arial" pitchFamily="34" charset="0"/>
                <a:cs typeface="Arial" pitchFamily="34" charset="0"/>
              </a:rPr>
              <a:t> Fostering meaningful relationships</a:t>
            </a:r>
          </a:p>
          <a:p>
            <a:pPr>
              <a:lnSpc>
                <a:spcPct val="150000"/>
              </a:lnSpc>
              <a:buFont typeface="Wingdings" pitchFamily="2" charset="2"/>
              <a:buChar char="v"/>
            </a:pPr>
            <a:r>
              <a:rPr lang="en-GB" sz="1400" dirty="0">
                <a:latin typeface="Arial" pitchFamily="34" charset="0"/>
                <a:cs typeface="Arial" pitchFamily="34" charset="0"/>
              </a:rPr>
              <a:t> Provide tailored support  to meet individuals needs</a:t>
            </a:r>
          </a:p>
          <a:p>
            <a:pPr>
              <a:lnSpc>
                <a:spcPct val="150000"/>
              </a:lnSpc>
              <a:buFont typeface="Wingdings" pitchFamily="2" charset="2"/>
              <a:buChar char="v"/>
            </a:pPr>
            <a:r>
              <a:rPr lang="en-GB" sz="1400" dirty="0">
                <a:latin typeface="Arial" pitchFamily="34" charset="0"/>
                <a:cs typeface="Arial" pitchFamily="34" charset="0"/>
              </a:rPr>
              <a:t> Shape services and framework </a:t>
            </a:r>
          </a:p>
          <a:p>
            <a:pPr>
              <a:lnSpc>
                <a:spcPct val="150000"/>
              </a:lnSpc>
              <a:buFont typeface="Wingdings" pitchFamily="2" charset="2"/>
              <a:buChar char="v"/>
            </a:pPr>
            <a:r>
              <a:rPr lang="en-GB" sz="1400" dirty="0">
                <a:latin typeface="Arial" pitchFamily="34" charset="0"/>
                <a:cs typeface="Arial" pitchFamily="34" charset="0"/>
              </a:rPr>
              <a:t>Influence the quality and type of care </a:t>
            </a:r>
          </a:p>
          <a:p>
            <a:pPr>
              <a:lnSpc>
                <a:spcPct val="150000"/>
              </a:lnSpc>
              <a:buFont typeface="Wingdings" pitchFamily="2" charset="2"/>
              <a:buChar char="v"/>
            </a:pPr>
            <a:r>
              <a:rPr lang="en-GB" sz="1400" dirty="0">
                <a:latin typeface="Arial" pitchFamily="34" charset="0"/>
                <a:cs typeface="Arial" pitchFamily="34" charset="0"/>
              </a:rPr>
              <a:t>Shape attitudes towards older people </a:t>
            </a:r>
          </a:p>
          <a:p>
            <a:pPr>
              <a:lnSpc>
                <a:spcPct val="150000"/>
              </a:lnSpc>
            </a:pPr>
            <a:endParaRPr lang="en-GB" sz="1600" b="1" u="sng" dirty="0">
              <a:latin typeface="Arial" pitchFamily="34" charset="0"/>
              <a:cs typeface="Arial" pitchFamily="34" charset="0"/>
            </a:endParaRPr>
          </a:p>
        </p:txBody>
      </p:sp>
      <p:pic>
        <p:nvPicPr>
          <p:cNvPr id="12" name="Audio 11">
            <a:hlinkClick r:id="" action="ppaction://media"/>
            <a:extLst>
              <a:ext uri="{FF2B5EF4-FFF2-40B4-BE49-F238E27FC236}">
                <a16:creationId xmlns:a16="http://schemas.microsoft.com/office/drawing/2014/main" id="{A56B871E-5782-E045-98B3-77EE9D1179F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p:transition advTm="4020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713F2-CD9C-86B7-BF18-16C295378BE4}"/>
              </a:ext>
            </a:extLst>
          </p:cNvPr>
          <p:cNvSpPr>
            <a:spLocks noGrp="1"/>
          </p:cNvSpPr>
          <p:nvPr>
            <p:ph type="title"/>
          </p:nvPr>
        </p:nvSpPr>
        <p:spPr>
          <a:xfrm>
            <a:off x="235973" y="365125"/>
            <a:ext cx="11690555" cy="4560836"/>
          </a:xfrm>
          <a:solidFill>
            <a:schemeClr val="accent5">
              <a:lumMod val="60000"/>
              <a:lumOff val="40000"/>
            </a:schemeClr>
          </a:solidFill>
        </p:spPr>
        <p:txBody>
          <a:bodyPr>
            <a:normAutofit/>
          </a:bodyPr>
          <a:lstStyle/>
          <a:p>
            <a:pPr>
              <a:lnSpc>
                <a:spcPct val="150000"/>
              </a:lnSpc>
            </a:pPr>
            <a:r>
              <a:rPr lang="en-GB" sz="1600" b="1" u="sng" dirty="0">
                <a:latin typeface="Arial" pitchFamily="34" charset="0"/>
                <a:cs typeface="Arial" pitchFamily="34" charset="0"/>
              </a:rPr>
              <a:t>How theories help us to evaluate care and ageing</a:t>
            </a:r>
            <a:br>
              <a:rPr lang="en-GB" sz="1600" b="1" u="sng" dirty="0">
                <a:latin typeface="Arial" pitchFamily="34" charset="0"/>
                <a:cs typeface="Arial" pitchFamily="34" charset="0"/>
              </a:rPr>
            </a:br>
            <a:r>
              <a:rPr lang="en-GB" sz="1400" dirty="0">
                <a:latin typeface="Arial" pitchFamily="34" charset="0"/>
                <a:cs typeface="Arial" pitchFamily="34" charset="0"/>
              </a:rPr>
              <a:t>Practitioners, researchers and policy makers receive conceptual framework from ageing theories to understand about later life and evaluate current care systems. These theories influence care settings such as residential care to community-based interventions and person-centred practice. </a:t>
            </a:r>
            <a:br>
              <a:rPr lang="en-GB" sz="1400" dirty="0">
                <a:latin typeface="Arial" pitchFamily="34" charset="0"/>
                <a:cs typeface="Arial" pitchFamily="34" charset="0"/>
              </a:rPr>
            </a:br>
            <a:r>
              <a:rPr lang="en-GB" sz="1400" dirty="0">
                <a:latin typeface="Arial" pitchFamily="34" charset="0"/>
                <a:cs typeface="Arial" pitchFamily="34" charset="0"/>
              </a:rPr>
              <a:t>Disengagement theory helps professionals to differ between solitude and social isolation. However, this theory does not align modern person- centred care which promotes autonomy and empowerment (Cambridge University Press, 2008). Activity theory engages older adults socially. It encourages them to carry their hobbies, volunteering and active in community but sometimes older people feel pressure to be active due to poverty or health issues. It encourages care providers to maintain roles and identities (Oxford Academic, 2026). Continuity theory helps older people to continue their past routines and patterns as well as this theory strongly supports person centred care model in healthcare and widely reflects in dementia care approaches. Continuity theory promotes dignity and identity of every individual (National Library of Medicine, 1989).</a:t>
            </a:r>
            <a:br>
              <a:rPr lang="en-GB" sz="1400" dirty="0">
                <a:latin typeface="Arial" pitchFamily="34" charset="0"/>
                <a:cs typeface="Arial" pitchFamily="34" charset="0"/>
              </a:rPr>
            </a:br>
            <a:endParaRPr lang="en-GB" sz="1400" dirty="0">
              <a:latin typeface="Arial" pitchFamily="34" charset="0"/>
              <a:cs typeface="Arial" pitchFamily="34" charset="0"/>
            </a:endParaRPr>
          </a:p>
        </p:txBody>
      </p:sp>
      <p:sp>
        <p:nvSpPr>
          <p:cNvPr id="3" name="Slide Number Placeholder 2">
            <a:extLst>
              <a:ext uri="{FF2B5EF4-FFF2-40B4-BE49-F238E27FC236}">
                <a16:creationId xmlns:a16="http://schemas.microsoft.com/office/drawing/2014/main" id="{5824BC94-C934-B86C-6F87-957748FC23A6}"/>
              </a:ext>
            </a:extLst>
          </p:cNvPr>
          <p:cNvSpPr>
            <a:spLocks noGrp="1"/>
          </p:cNvSpPr>
          <p:nvPr>
            <p:ph type="sldNum" sz="quarter" idx="12"/>
          </p:nvPr>
        </p:nvSpPr>
        <p:spPr/>
        <p:txBody>
          <a:bodyPr/>
          <a:lstStyle/>
          <a:p>
            <a:fld id="{C878779B-72BA-438F-83A2-69135E6B6C0A}" type="slidenum">
              <a:rPr lang="en-GB" smtClean="0">
                <a:solidFill>
                  <a:schemeClr val="tx1"/>
                </a:solidFill>
                <a:latin typeface="Arial" panose="020B0604020202020204" pitchFamily="34" charset="0"/>
                <a:cs typeface="Arial" panose="020B0604020202020204" pitchFamily="34" charset="0"/>
              </a:rPr>
              <a:pPr/>
              <a:t>8</a:t>
            </a:fld>
            <a:endParaRPr lang="en-GB" dirty="0">
              <a:solidFill>
                <a:schemeClr val="tx1"/>
              </a:solidFill>
              <a:latin typeface="Arial" panose="020B0604020202020204" pitchFamily="34" charset="0"/>
              <a:cs typeface="Arial" panose="020B0604020202020204" pitchFamily="34" charset="0"/>
            </a:endParaRPr>
          </a:p>
        </p:txBody>
      </p:sp>
      <p:pic>
        <p:nvPicPr>
          <p:cNvPr id="8" name="Audio 7">
            <a:hlinkClick r:id="" action="ppaction://media"/>
            <a:extLst>
              <a:ext uri="{FF2B5EF4-FFF2-40B4-BE49-F238E27FC236}">
                <a16:creationId xmlns:a16="http://schemas.microsoft.com/office/drawing/2014/main" id="{1D862458-210C-6D33-AA74-4645389D950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57008147"/>
      </p:ext>
    </p:extLst>
  </p:cSld>
  <p:clrMapOvr>
    <a:masterClrMapping/>
  </p:clrMapOvr>
  <mc:AlternateContent xmlns:mc="http://schemas.openxmlformats.org/markup-compatibility/2006" xmlns:p14="http://schemas.microsoft.com/office/powerpoint/2010/main">
    <mc:Choice Requires="p14">
      <p:transition spd="slow" p14:dur="2000" advTm="64956"/>
    </mc:Choice>
    <mc:Fallback xmlns="">
      <p:transition spd="slow" advTm="649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C878779B-72BA-438F-83A2-69135E6B6C0A}" type="slidenum">
              <a:rPr lang="en-GB" smtClean="0">
                <a:solidFill>
                  <a:schemeClr val="tx1"/>
                </a:solidFill>
                <a:latin typeface="Arial" pitchFamily="34" charset="0"/>
                <a:cs typeface="Arial" pitchFamily="34" charset="0"/>
              </a:rPr>
              <a:pPr/>
              <a:t>9</a:t>
            </a:fld>
            <a:endParaRPr lang="en-GB" dirty="0">
              <a:solidFill>
                <a:schemeClr val="tx1"/>
              </a:solidFill>
              <a:latin typeface="Arial" pitchFamily="34" charset="0"/>
              <a:cs typeface="Arial" pitchFamily="34" charset="0"/>
            </a:endParaRPr>
          </a:p>
        </p:txBody>
      </p:sp>
      <p:sp>
        <p:nvSpPr>
          <p:cNvPr id="3" name="Rectangle 2"/>
          <p:cNvSpPr/>
          <p:nvPr/>
        </p:nvSpPr>
        <p:spPr>
          <a:xfrm>
            <a:off x="195943" y="214604"/>
            <a:ext cx="11728580" cy="6047809"/>
          </a:xfrm>
          <a:prstGeom prst="rect">
            <a:avLst/>
          </a:prstGeom>
          <a:solidFill>
            <a:schemeClr val="accent5">
              <a:lumMod val="60000"/>
              <a:lumOff val="40000"/>
            </a:schemeClr>
          </a:solidFill>
        </p:spPr>
        <p:txBody>
          <a:bodyPr wrap="square">
            <a:spAutoFit/>
          </a:bodyPr>
          <a:lstStyle/>
          <a:p>
            <a:pPr>
              <a:lnSpc>
                <a:spcPct val="150000"/>
              </a:lnSpc>
            </a:pPr>
            <a:r>
              <a:rPr lang="en-GB" sz="2000" b="1" u="sng" dirty="0">
                <a:latin typeface="Arial" pitchFamily="34" charset="0"/>
                <a:cs typeface="Arial" pitchFamily="34" charset="0"/>
              </a:rPr>
              <a:t>Policy and Legislation</a:t>
            </a:r>
            <a:endParaRPr lang="en-GB" sz="1400" dirty="0">
              <a:latin typeface="Arial" pitchFamily="34" charset="0"/>
              <a:cs typeface="Arial" pitchFamily="34" charset="0"/>
            </a:endParaRPr>
          </a:p>
          <a:p>
            <a:pPr>
              <a:lnSpc>
                <a:spcPct val="150000"/>
              </a:lnSpc>
            </a:pPr>
            <a:r>
              <a:rPr lang="en-GB" sz="1400" dirty="0">
                <a:latin typeface="Arial" pitchFamily="34" charset="0"/>
                <a:cs typeface="Arial" pitchFamily="34" charset="0"/>
              </a:rPr>
              <a:t>Policy and legislation affect care of older people and shape practice, funding and empowerment.</a:t>
            </a:r>
          </a:p>
          <a:p>
            <a:pPr>
              <a:lnSpc>
                <a:spcPct val="150000"/>
              </a:lnSpc>
              <a:buFont typeface="Wingdings" pitchFamily="2" charset="2"/>
              <a:buChar char="ü"/>
            </a:pPr>
            <a:r>
              <a:rPr lang="en-GB" sz="1400" dirty="0">
                <a:latin typeface="Arial" pitchFamily="34" charset="0"/>
                <a:cs typeface="Arial" pitchFamily="34" charset="0"/>
              </a:rPr>
              <a:t> </a:t>
            </a:r>
            <a:r>
              <a:rPr lang="en-GB" sz="1400" b="1" dirty="0">
                <a:latin typeface="Arial" pitchFamily="34" charset="0"/>
                <a:cs typeface="Arial" pitchFamily="34" charset="0"/>
              </a:rPr>
              <a:t>The Human Rights Act 1998</a:t>
            </a:r>
            <a:r>
              <a:rPr lang="en-GB" sz="1400" dirty="0">
                <a:latin typeface="Arial" pitchFamily="34" charset="0"/>
                <a:cs typeface="Arial" pitchFamily="34" charset="0"/>
              </a:rPr>
              <a:t> protects rights and dignity of older people who need care and support. Human Rights Act ensures that older people and receiving care and support with safety and protection, dignity and respect, freedom and independence, equality in treatments, privacy and family life. These rights are important for safeguarding of older people in Health and social care  (HSC) settings (Legislation.gov.uk, 1998).</a:t>
            </a:r>
          </a:p>
          <a:p>
            <a:pPr>
              <a:lnSpc>
                <a:spcPct val="150000"/>
              </a:lnSpc>
              <a:buFont typeface="Wingdings" pitchFamily="2" charset="2"/>
              <a:buChar char="ü"/>
            </a:pPr>
            <a:r>
              <a:rPr lang="en-GB" sz="1400" dirty="0">
                <a:latin typeface="Arial" pitchFamily="34" charset="0"/>
                <a:cs typeface="Arial" pitchFamily="34" charset="0"/>
              </a:rPr>
              <a:t> </a:t>
            </a:r>
            <a:r>
              <a:rPr lang="en-GB" sz="1400" b="1" dirty="0">
                <a:latin typeface="Arial" pitchFamily="34" charset="0"/>
                <a:cs typeface="Arial" pitchFamily="34" charset="0"/>
              </a:rPr>
              <a:t>The Equality Act 2010 </a:t>
            </a:r>
            <a:r>
              <a:rPr lang="en-GB" sz="1400" dirty="0">
                <a:latin typeface="Arial" pitchFamily="34" charset="0"/>
                <a:cs typeface="Arial" pitchFamily="34" charset="0"/>
              </a:rPr>
              <a:t>protects older people from age discrimination , equal access to services, receive respectful and fair treatment, reasonable adjustment in case of disability and protected from harassment . Equality Act makes sure that older people receive safe, inclusive and person centred care in  HSC settings (Legislation.gov.uk, 2010).</a:t>
            </a:r>
          </a:p>
          <a:p>
            <a:pPr>
              <a:lnSpc>
                <a:spcPct val="150000"/>
              </a:lnSpc>
              <a:buFont typeface="Wingdings" pitchFamily="2" charset="2"/>
              <a:buChar char="ü"/>
            </a:pPr>
            <a:r>
              <a:rPr lang="en-GB" sz="1400" dirty="0">
                <a:latin typeface="Arial" pitchFamily="34" charset="0"/>
                <a:cs typeface="Arial" pitchFamily="34" charset="0"/>
              </a:rPr>
              <a:t> </a:t>
            </a:r>
            <a:r>
              <a:rPr lang="en-GB" sz="1400" b="1" dirty="0">
                <a:latin typeface="Arial" pitchFamily="34" charset="0"/>
                <a:cs typeface="Arial" pitchFamily="34" charset="0"/>
              </a:rPr>
              <a:t>The Health and Social Care Act 2012 </a:t>
            </a:r>
            <a:r>
              <a:rPr lang="en-GB" sz="1400" dirty="0">
                <a:latin typeface="Arial" pitchFamily="34" charset="0"/>
                <a:cs typeface="Arial" pitchFamily="34" charset="0"/>
              </a:rPr>
              <a:t>introduced changes in organisation and delivery of HSC services in England as well as include provisions which support older people with care and support needs. It ensures that services should be coordinated, safe and person centred,  This Act strengthened the monitoring system and improve care quality, reduce inequalities in healthcare and encourage involvement in decisions (Legislation.gov.uk, 2010).</a:t>
            </a:r>
          </a:p>
          <a:p>
            <a:pPr>
              <a:lnSpc>
                <a:spcPct val="150000"/>
              </a:lnSpc>
              <a:buFont typeface="Wingdings" pitchFamily="2" charset="2"/>
              <a:buChar char="ü"/>
            </a:pPr>
            <a:r>
              <a:rPr lang="en-GB" sz="1400" dirty="0">
                <a:latin typeface="Arial" pitchFamily="34" charset="0"/>
                <a:cs typeface="Arial" pitchFamily="34" charset="0"/>
              </a:rPr>
              <a:t> </a:t>
            </a:r>
            <a:r>
              <a:rPr lang="en-GB" sz="1400" b="1" dirty="0">
                <a:latin typeface="Arial" pitchFamily="34" charset="0"/>
                <a:cs typeface="Arial" pitchFamily="34" charset="0"/>
              </a:rPr>
              <a:t>The Care Act 2014 </a:t>
            </a:r>
            <a:r>
              <a:rPr lang="en-GB" sz="1400" dirty="0">
                <a:latin typeface="Arial" pitchFamily="34" charset="0"/>
                <a:cs typeface="Arial" pitchFamily="34" charset="0"/>
              </a:rPr>
              <a:t>is the main Act for adult social care in England. It explains that how local authorities must support older people and make sure that they receive appropriate, person centred care which promote their wellbeing and independence. Older people are eligible to receive personal budgets and direct payment to arrange their own care as per they like (Legislation.gov.uk , 2014).</a:t>
            </a:r>
          </a:p>
          <a:p>
            <a:pPr>
              <a:lnSpc>
                <a:spcPct val="150000"/>
              </a:lnSpc>
              <a:buFont typeface="Wingdings" pitchFamily="2" charset="2"/>
              <a:buChar char="ü"/>
            </a:pPr>
            <a:r>
              <a:rPr lang="en-GB" sz="1400" dirty="0">
                <a:latin typeface="Arial" pitchFamily="34" charset="0"/>
                <a:cs typeface="Arial" pitchFamily="34" charset="0"/>
              </a:rPr>
              <a:t> </a:t>
            </a:r>
            <a:r>
              <a:rPr lang="en-GB" sz="1400" b="1" dirty="0">
                <a:latin typeface="Arial" pitchFamily="34" charset="0"/>
                <a:cs typeface="Arial" pitchFamily="34" charset="0"/>
              </a:rPr>
              <a:t>NHS Long Term Plan </a:t>
            </a:r>
            <a:r>
              <a:rPr lang="en-GB" sz="1400" dirty="0">
                <a:latin typeface="Arial" pitchFamily="34" charset="0"/>
                <a:cs typeface="Arial" pitchFamily="34" charset="0"/>
              </a:rPr>
              <a:t>ensures that older people receive integrated care services, fair treatment, care closer to home, improving dementia services and provide a rapid response for care and support (NHS, 2025). </a:t>
            </a:r>
          </a:p>
          <a:p>
            <a:pPr>
              <a:lnSpc>
                <a:spcPct val="150000"/>
              </a:lnSpc>
            </a:pPr>
            <a:endParaRPr lang="en-GB" sz="1400" dirty="0">
              <a:latin typeface="Arial" pitchFamily="34" charset="0"/>
              <a:cs typeface="Arial" pitchFamily="34" charset="0"/>
            </a:endParaRPr>
          </a:p>
        </p:txBody>
      </p:sp>
      <p:pic>
        <p:nvPicPr>
          <p:cNvPr id="27" name="Audio 26">
            <a:hlinkClick r:id="" action="ppaction://media"/>
            <a:extLst>
              <a:ext uri="{FF2B5EF4-FFF2-40B4-BE49-F238E27FC236}">
                <a16:creationId xmlns:a16="http://schemas.microsoft.com/office/drawing/2014/main" id="{ECDF8384-8E6D-0683-8765-1B2590EEF0A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p:transition advTm="7111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265" y="195943"/>
            <a:ext cx="11775233" cy="3135086"/>
          </a:xfrm>
          <a:solidFill>
            <a:schemeClr val="accent5">
              <a:lumMod val="60000"/>
              <a:lumOff val="40000"/>
            </a:schemeClr>
          </a:solidFill>
        </p:spPr>
        <p:txBody>
          <a:bodyPr>
            <a:normAutofit fontScale="90000"/>
          </a:bodyPr>
          <a:lstStyle/>
          <a:p>
            <a:pPr>
              <a:lnSpc>
                <a:spcPct val="150000"/>
              </a:lnSpc>
            </a:pPr>
            <a:br>
              <a:rPr lang="en-GB" sz="1400" b="1" dirty="0">
                <a:latin typeface="Arial" pitchFamily="34" charset="0"/>
                <a:cs typeface="Arial" pitchFamily="34" charset="0"/>
              </a:rPr>
            </a:br>
            <a:br>
              <a:rPr lang="en-GB" sz="1400" b="1" dirty="0">
                <a:latin typeface="Arial" pitchFamily="34" charset="0"/>
                <a:cs typeface="Arial" pitchFamily="34" charset="0"/>
              </a:rPr>
            </a:br>
            <a:br>
              <a:rPr lang="en-GB" sz="1400" b="1" dirty="0">
                <a:latin typeface="Arial" pitchFamily="34" charset="0"/>
                <a:cs typeface="Arial" pitchFamily="34" charset="0"/>
              </a:rPr>
            </a:br>
            <a:r>
              <a:rPr lang="en-GB" sz="1600" b="1" dirty="0">
                <a:latin typeface="Arial" pitchFamily="34" charset="0"/>
                <a:cs typeface="Arial" pitchFamily="34" charset="0"/>
              </a:rPr>
              <a:t>National Institute for Health and Care Excellence (NICE)</a:t>
            </a:r>
            <a:r>
              <a:rPr lang="en-GB" sz="1600" dirty="0">
                <a:latin typeface="Arial" pitchFamily="34" charset="0"/>
                <a:cs typeface="Arial" pitchFamily="34" charset="0"/>
              </a:rPr>
              <a:t> provides evidence-based guidance to improve care quality, and support for older people, promote independence and person-centred care, preventing frailty and manage long term health conditions (NICE, 2015).</a:t>
            </a:r>
            <a:br>
              <a:rPr lang="en-GB" sz="1600" dirty="0">
                <a:latin typeface="Arial" pitchFamily="34" charset="0"/>
                <a:cs typeface="Arial" pitchFamily="34" charset="0"/>
              </a:rPr>
            </a:br>
            <a:r>
              <a:rPr lang="en-GB" sz="1600" b="1" dirty="0">
                <a:latin typeface="Arial" pitchFamily="34" charset="0"/>
                <a:cs typeface="Arial" pitchFamily="34" charset="0"/>
              </a:rPr>
              <a:t>Mental Capacity Act 2005:</a:t>
            </a:r>
            <a:r>
              <a:rPr lang="en-GB" sz="1600" dirty="0">
                <a:latin typeface="Arial" pitchFamily="34" charset="0"/>
                <a:cs typeface="Arial" pitchFamily="34" charset="0"/>
              </a:rPr>
              <a:t> Mental Capacity Act 2005 is protecting individuals who has lack capacity of making decisions. It  makes sure that the decisions are made in the best interest. It supports older people’s autonomy, decision making and right to choose advance care planning (Legislation.gov.uk, 2005). </a:t>
            </a:r>
            <a:br>
              <a:rPr lang="en-GB" sz="1600" b="1" dirty="0">
                <a:latin typeface="Arial" pitchFamily="34" charset="0"/>
                <a:cs typeface="Arial" pitchFamily="34" charset="0"/>
              </a:rPr>
            </a:br>
            <a:r>
              <a:rPr lang="en-GB" sz="1600" b="1" dirty="0">
                <a:latin typeface="Arial" pitchFamily="34" charset="0"/>
                <a:cs typeface="Arial" pitchFamily="34" charset="0"/>
              </a:rPr>
              <a:t>Care Quality Commission (CQC): </a:t>
            </a:r>
            <a:r>
              <a:rPr lang="en-GB" sz="1600" dirty="0">
                <a:latin typeface="Arial" pitchFamily="34" charset="0"/>
                <a:cs typeface="Arial" pitchFamily="34" charset="0"/>
              </a:rPr>
              <a:t>This is independent regulator of health and social care in England which ensures that provided services are meet quality standards. CQC supports old people in the following ways:</a:t>
            </a:r>
            <a:br>
              <a:rPr lang="en-GB" sz="1600" dirty="0">
                <a:latin typeface="Arial" pitchFamily="34" charset="0"/>
                <a:cs typeface="Arial" pitchFamily="34" charset="0"/>
              </a:rPr>
            </a:br>
            <a:r>
              <a:rPr lang="en-GB" sz="1600" dirty="0">
                <a:latin typeface="Arial" pitchFamily="34" charset="0"/>
                <a:cs typeface="Arial" pitchFamily="34" charset="0"/>
              </a:rPr>
              <a:t>Regulates care homes and services, monitors standards, investigates concerns,  provides information about services. CQC promotes high standards in residential care homes and services for old people. It protects older people from harm, abuse and neglect (CQC, 2026). </a:t>
            </a:r>
            <a:br>
              <a:rPr lang="en-GB" sz="1600" dirty="0">
                <a:latin typeface="Arial" pitchFamily="34" charset="0"/>
                <a:cs typeface="Arial" pitchFamily="34" charset="0"/>
              </a:rPr>
            </a:br>
            <a:r>
              <a:rPr lang="en-GB" sz="1600" dirty="0">
                <a:latin typeface="Arial" pitchFamily="34" charset="0"/>
                <a:cs typeface="Arial" pitchFamily="34" charset="0"/>
              </a:rPr>
              <a:t> </a:t>
            </a:r>
            <a:r>
              <a:rPr lang="en-GB" sz="1600" b="1" dirty="0">
                <a:latin typeface="Arial" pitchFamily="34" charset="0"/>
                <a:cs typeface="Arial" pitchFamily="34" charset="0"/>
              </a:rPr>
              <a:t>	</a:t>
            </a:r>
            <a:br>
              <a:rPr lang="en-GB" sz="1600" dirty="0">
                <a:latin typeface="Arial" pitchFamily="34" charset="0"/>
                <a:cs typeface="Arial" pitchFamily="34" charset="0"/>
              </a:rPr>
            </a:br>
            <a:endParaRPr lang="en-GB" sz="1600" dirty="0"/>
          </a:p>
        </p:txBody>
      </p:sp>
      <p:sp>
        <p:nvSpPr>
          <p:cNvPr id="3" name="Slide Number Placeholder 2"/>
          <p:cNvSpPr>
            <a:spLocks noGrp="1"/>
          </p:cNvSpPr>
          <p:nvPr>
            <p:ph type="sldNum" sz="quarter" idx="12"/>
          </p:nvPr>
        </p:nvSpPr>
        <p:spPr/>
        <p:txBody>
          <a:bodyPr/>
          <a:lstStyle/>
          <a:p>
            <a:fld id="{C878779B-72BA-438F-83A2-69135E6B6C0A}" type="slidenum">
              <a:rPr lang="en-GB" smtClean="0">
                <a:solidFill>
                  <a:schemeClr val="tx1"/>
                </a:solidFill>
                <a:latin typeface="Arial" pitchFamily="34" charset="0"/>
                <a:cs typeface="Arial" pitchFamily="34" charset="0"/>
              </a:rPr>
              <a:pPr/>
              <a:t>10</a:t>
            </a:fld>
            <a:endParaRPr lang="en-GB" dirty="0">
              <a:solidFill>
                <a:schemeClr val="tx1"/>
              </a:solidFill>
              <a:latin typeface="Arial" pitchFamily="34" charset="0"/>
              <a:cs typeface="Arial" pitchFamily="34" charset="0"/>
            </a:endParaRPr>
          </a:p>
        </p:txBody>
      </p:sp>
      <p:pic>
        <p:nvPicPr>
          <p:cNvPr id="16" name="Audio 15">
            <a:hlinkClick r:id="" action="ppaction://media"/>
            <a:extLst>
              <a:ext uri="{FF2B5EF4-FFF2-40B4-BE49-F238E27FC236}">
                <a16:creationId xmlns:a16="http://schemas.microsoft.com/office/drawing/2014/main" id="{2DCC9CC3-E03F-03E5-BABF-7E29E663620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p:transition advTm="7899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11434916" y="6356350"/>
            <a:ext cx="498936" cy="365125"/>
          </a:xfrm>
        </p:spPr>
        <p:txBody>
          <a:bodyPr/>
          <a:lstStyle/>
          <a:p>
            <a:fld id="{C878779B-72BA-438F-83A2-69135E6B6C0A}" type="slidenum">
              <a:rPr lang="en-GB" smtClean="0">
                <a:solidFill>
                  <a:schemeClr val="tx1"/>
                </a:solidFill>
                <a:latin typeface="Arial" pitchFamily="34" charset="0"/>
                <a:cs typeface="Arial" pitchFamily="34" charset="0"/>
              </a:rPr>
              <a:pPr/>
              <a:t>11</a:t>
            </a:fld>
            <a:endParaRPr lang="en-GB" dirty="0">
              <a:solidFill>
                <a:schemeClr val="tx1"/>
              </a:solidFill>
              <a:latin typeface="Arial" pitchFamily="34" charset="0"/>
              <a:cs typeface="Arial" pitchFamily="34" charset="0"/>
            </a:endParaRPr>
          </a:p>
        </p:txBody>
      </p:sp>
      <p:sp>
        <p:nvSpPr>
          <p:cNvPr id="3" name="Rectangle 2"/>
          <p:cNvSpPr/>
          <p:nvPr/>
        </p:nvSpPr>
        <p:spPr>
          <a:xfrm>
            <a:off x="0" y="3"/>
            <a:ext cx="12192000" cy="6370975"/>
          </a:xfrm>
          <a:prstGeom prst="rect">
            <a:avLst/>
          </a:prstGeom>
          <a:solidFill>
            <a:schemeClr val="accent5">
              <a:lumMod val="60000"/>
              <a:lumOff val="40000"/>
            </a:schemeClr>
          </a:solidFill>
        </p:spPr>
        <p:txBody>
          <a:bodyPr wrap="square">
            <a:spAutoFit/>
          </a:bodyPr>
          <a:lstStyle/>
          <a:p>
            <a:pPr>
              <a:lnSpc>
                <a:spcPct val="150000"/>
              </a:lnSpc>
            </a:pPr>
            <a:r>
              <a:rPr lang="en-GB" sz="2000" b="1" u="sng" dirty="0">
                <a:latin typeface="Arial" pitchFamily="34" charset="0"/>
                <a:cs typeface="Arial" pitchFamily="34" charset="0"/>
              </a:rPr>
              <a:t>Evaluating of Current Care Provisions</a:t>
            </a:r>
          </a:p>
          <a:p>
            <a:pPr>
              <a:lnSpc>
                <a:spcPct val="150000"/>
              </a:lnSpc>
            </a:pPr>
            <a:r>
              <a:rPr lang="en-GB" sz="1400" dirty="0">
                <a:latin typeface="Arial" pitchFamily="34" charset="0"/>
                <a:cs typeface="Arial" pitchFamily="34" charset="0"/>
              </a:rPr>
              <a:t>There is a wide range of services and provisions to support and care for older people, such as:</a:t>
            </a:r>
          </a:p>
          <a:p>
            <a:pPr>
              <a:lnSpc>
                <a:spcPct val="150000"/>
              </a:lnSpc>
              <a:buFont typeface="Wingdings" pitchFamily="2" charset="2"/>
              <a:buChar char="q"/>
            </a:pPr>
            <a:r>
              <a:rPr lang="en-GB" sz="1400" dirty="0">
                <a:latin typeface="Arial" pitchFamily="34" charset="0"/>
                <a:cs typeface="Arial" pitchFamily="34" charset="0"/>
              </a:rPr>
              <a:t> Health and Care services (Social care support, NHS, Equipment and adapted homes, Hospice and Palliative support).</a:t>
            </a:r>
          </a:p>
          <a:p>
            <a:pPr>
              <a:lnSpc>
                <a:spcPct val="150000"/>
              </a:lnSpc>
              <a:buFont typeface="Wingdings" pitchFamily="2" charset="2"/>
              <a:buChar char="q"/>
            </a:pPr>
            <a:r>
              <a:rPr lang="en-GB" sz="1400" dirty="0">
                <a:latin typeface="Arial" pitchFamily="34" charset="0"/>
                <a:cs typeface="Arial" pitchFamily="34" charset="0"/>
              </a:rPr>
              <a:t> Financial support (State benefits, Benefits for working older people).</a:t>
            </a:r>
          </a:p>
          <a:p>
            <a:pPr>
              <a:lnSpc>
                <a:spcPct val="150000"/>
              </a:lnSpc>
              <a:buFont typeface="Wingdings" pitchFamily="2" charset="2"/>
              <a:buChar char="q"/>
            </a:pPr>
            <a:r>
              <a:rPr lang="en-GB" sz="1400" dirty="0">
                <a:latin typeface="Arial" pitchFamily="34" charset="0"/>
                <a:cs typeface="Arial" pitchFamily="34" charset="0"/>
              </a:rPr>
              <a:t> charities and Community support programmes (Age UK, The Silver Line).</a:t>
            </a:r>
          </a:p>
          <a:p>
            <a:pPr>
              <a:lnSpc>
                <a:spcPct val="150000"/>
              </a:lnSpc>
              <a:buFont typeface="Wingdings" pitchFamily="2" charset="2"/>
              <a:buChar char="q"/>
            </a:pPr>
            <a:r>
              <a:rPr lang="en-GB" sz="1400" dirty="0">
                <a:latin typeface="Arial" pitchFamily="34" charset="0"/>
                <a:cs typeface="Arial" pitchFamily="34" charset="0"/>
              </a:rPr>
              <a:t> Social Inclusion services</a:t>
            </a:r>
          </a:p>
          <a:p>
            <a:pPr>
              <a:lnSpc>
                <a:spcPct val="150000"/>
              </a:lnSpc>
              <a:buFont typeface="Wingdings" pitchFamily="2" charset="2"/>
              <a:buChar char="q"/>
            </a:pPr>
            <a:r>
              <a:rPr lang="en-GB" sz="1400" dirty="0">
                <a:latin typeface="Arial" pitchFamily="34" charset="0"/>
                <a:cs typeface="Arial" pitchFamily="34" charset="0"/>
              </a:rPr>
              <a:t> Information and advice services (Age UK, Citizen Advice, Local Council adult social services teams).</a:t>
            </a:r>
          </a:p>
          <a:p>
            <a:pPr>
              <a:lnSpc>
                <a:spcPct val="150000"/>
              </a:lnSpc>
            </a:pPr>
            <a:r>
              <a:rPr lang="en-GB" sz="1400" b="1" u="sng" dirty="0">
                <a:latin typeface="Arial" pitchFamily="34" charset="0"/>
                <a:cs typeface="Arial" pitchFamily="34" charset="0"/>
              </a:rPr>
              <a:t>Effectiveness Vs challenges in existing provisions for care and support of older people</a:t>
            </a:r>
            <a:endParaRPr lang="en-GB" sz="1400" dirty="0">
              <a:latin typeface="Arial" pitchFamily="34" charset="0"/>
              <a:cs typeface="Arial" pitchFamily="34" charset="0"/>
            </a:endParaRPr>
          </a:p>
          <a:p>
            <a:pPr>
              <a:lnSpc>
                <a:spcPct val="150000"/>
              </a:lnSpc>
            </a:pPr>
            <a:r>
              <a:rPr lang="en-GB" sz="1400" dirty="0">
                <a:latin typeface="Arial" pitchFamily="34" charset="0"/>
                <a:cs typeface="Arial" pitchFamily="34" charset="0"/>
              </a:rPr>
              <a:t>Mostly private and non-profit organisation are operating residential care homes and active in domiciliary care. Care Act 2014 provides safeguarding framework to protect older people whilst they are receiving care support from local authorities or private service providers. Care Quality commission keeps eye on the standards of provided care and publish their reports. </a:t>
            </a:r>
          </a:p>
          <a:p>
            <a:pPr>
              <a:lnSpc>
                <a:spcPct val="150000"/>
              </a:lnSpc>
            </a:pPr>
            <a:r>
              <a:rPr lang="en-GB" sz="1400" dirty="0">
                <a:latin typeface="Arial" pitchFamily="34" charset="0"/>
                <a:cs typeface="Arial" pitchFamily="34" charset="0"/>
              </a:rPr>
              <a:t>Existence of private sector in providing care and support to older people increased options however, challenges emerged as well, such as:</a:t>
            </a:r>
          </a:p>
          <a:p>
            <a:pPr>
              <a:lnSpc>
                <a:spcPct val="150000"/>
              </a:lnSpc>
              <a:buFont typeface="Wingdings" pitchFamily="2" charset="2"/>
              <a:buChar char="Ø"/>
            </a:pPr>
            <a:r>
              <a:rPr lang="en-GB" sz="1400" dirty="0">
                <a:latin typeface="Arial" pitchFamily="34" charset="0"/>
                <a:cs typeface="Arial" pitchFamily="34" charset="0"/>
              </a:rPr>
              <a:t> Unmet Needs: 1.5 million people aged 65 and over in England are not receiving necessary care which expected to increase 2.1 million in 2030 (Gov.UK, 2025).</a:t>
            </a:r>
          </a:p>
          <a:p>
            <a:pPr>
              <a:lnSpc>
                <a:spcPct val="150000"/>
              </a:lnSpc>
              <a:buFont typeface="Wingdings" pitchFamily="2" charset="2"/>
              <a:buChar char="Ø"/>
            </a:pPr>
            <a:r>
              <a:rPr lang="en-GB" sz="1400" dirty="0">
                <a:latin typeface="Arial" pitchFamily="34" charset="0"/>
                <a:cs typeface="Arial" pitchFamily="34" charset="0"/>
              </a:rPr>
              <a:t> Funding: £7 million funding gap is projected to cover demographic changes, staff pay and care cost (</a:t>
            </a:r>
            <a:r>
              <a:rPr lang="en-GB" sz="1400" dirty="0" err="1">
                <a:latin typeface="Arial" pitchFamily="34" charset="0"/>
                <a:cs typeface="Arial" pitchFamily="34" charset="0"/>
              </a:rPr>
              <a:t>WeCover</a:t>
            </a:r>
            <a:r>
              <a:rPr lang="en-GB" sz="1400" dirty="0">
                <a:latin typeface="Arial" pitchFamily="34" charset="0"/>
                <a:cs typeface="Arial" pitchFamily="34" charset="0"/>
              </a:rPr>
              <a:t>, 2026).</a:t>
            </a:r>
          </a:p>
          <a:p>
            <a:pPr>
              <a:lnSpc>
                <a:spcPct val="150000"/>
              </a:lnSpc>
              <a:buFont typeface="Wingdings" pitchFamily="2" charset="2"/>
              <a:buChar char="Ø"/>
            </a:pPr>
            <a:r>
              <a:rPr lang="en-GB" sz="1400" dirty="0">
                <a:latin typeface="Arial" pitchFamily="34" charset="0"/>
                <a:cs typeface="Arial" pitchFamily="34" charset="0"/>
              </a:rPr>
              <a:t> Shortage of work force</a:t>
            </a:r>
          </a:p>
          <a:p>
            <a:pPr>
              <a:lnSpc>
                <a:spcPct val="150000"/>
              </a:lnSpc>
              <a:buFont typeface="Wingdings" pitchFamily="2" charset="2"/>
              <a:buChar char="Ø"/>
            </a:pPr>
            <a:r>
              <a:rPr lang="en-GB" sz="1400" dirty="0">
                <a:latin typeface="Arial" pitchFamily="34" charset="0"/>
                <a:cs typeface="Arial" pitchFamily="34" charset="0"/>
              </a:rPr>
              <a:t> Integration: Services are not well integrated which create confusions in older people. Poor coordination between NHS, social care and community services.</a:t>
            </a:r>
          </a:p>
          <a:p>
            <a:pPr>
              <a:lnSpc>
                <a:spcPct val="150000"/>
              </a:lnSpc>
              <a:buFont typeface="Wingdings" pitchFamily="2" charset="2"/>
              <a:buChar char="Ø"/>
            </a:pPr>
            <a:r>
              <a:rPr lang="en-GB" sz="1400" dirty="0">
                <a:latin typeface="Arial" pitchFamily="34" charset="0"/>
                <a:cs typeface="Arial" pitchFamily="34" charset="0"/>
              </a:rPr>
              <a:t> Digital Accessibility: Services are digitalised which is a big issue for older people to use and access the services.</a:t>
            </a:r>
          </a:p>
        </p:txBody>
      </p:sp>
      <p:pic>
        <p:nvPicPr>
          <p:cNvPr id="24" name="Audio 23">
            <a:hlinkClick r:id="" action="ppaction://media"/>
            <a:extLst>
              <a:ext uri="{FF2B5EF4-FFF2-40B4-BE49-F238E27FC236}">
                <a16:creationId xmlns:a16="http://schemas.microsoft.com/office/drawing/2014/main" id="{99BCEB3F-AEC0-FA04-2A2A-0DEED92EB47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p:transition advTm="7525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C878779B-72BA-438F-83A2-69135E6B6C0A}" type="slidenum">
              <a:rPr lang="en-GB" smtClean="0">
                <a:solidFill>
                  <a:schemeClr val="tx1"/>
                </a:solidFill>
                <a:latin typeface="Arial" pitchFamily="34" charset="0"/>
                <a:cs typeface="Arial" pitchFamily="34" charset="0"/>
              </a:rPr>
              <a:pPr/>
              <a:t>12</a:t>
            </a:fld>
            <a:endParaRPr lang="en-GB" dirty="0">
              <a:solidFill>
                <a:schemeClr val="tx1"/>
              </a:solidFill>
              <a:latin typeface="Arial" pitchFamily="34" charset="0"/>
              <a:cs typeface="Arial" pitchFamily="34" charset="0"/>
            </a:endParaRPr>
          </a:p>
        </p:txBody>
      </p:sp>
      <p:sp>
        <p:nvSpPr>
          <p:cNvPr id="3" name="Rectangle 2"/>
          <p:cNvSpPr/>
          <p:nvPr/>
        </p:nvSpPr>
        <p:spPr>
          <a:xfrm>
            <a:off x="0" y="0"/>
            <a:ext cx="12192000" cy="6370975"/>
          </a:xfrm>
          <a:prstGeom prst="rect">
            <a:avLst/>
          </a:prstGeom>
          <a:solidFill>
            <a:schemeClr val="accent5">
              <a:lumMod val="60000"/>
              <a:lumOff val="40000"/>
            </a:schemeClr>
          </a:solidFill>
        </p:spPr>
        <p:txBody>
          <a:bodyPr wrap="square">
            <a:spAutoFit/>
          </a:bodyPr>
          <a:lstStyle/>
          <a:p>
            <a:pPr>
              <a:lnSpc>
                <a:spcPct val="150000"/>
              </a:lnSpc>
            </a:pPr>
            <a:r>
              <a:rPr lang="en-GB" sz="1400" dirty="0">
                <a:latin typeface="Arial" pitchFamily="34" charset="0"/>
                <a:cs typeface="Arial" pitchFamily="34" charset="0"/>
              </a:rPr>
              <a:t>Unpaid career burdens: Unpaid careers mostly women face financial, emotional and physical strain. £162 billion worth of care annually (</a:t>
            </a:r>
            <a:r>
              <a:rPr lang="en-GB" sz="1400" dirty="0" err="1">
                <a:latin typeface="Arial" pitchFamily="34" charset="0"/>
                <a:cs typeface="Arial" pitchFamily="34" charset="0"/>
              </a:rPr>
              <a:t>WeCover</a:t>
            </a:r>
            <a:r>
              <a:rPr lang="en-GB" sz="1400" dirty="0">
                <a:latin typeface="Arial" pitchFamily="34" charset="0"/>
                <a:cs typeface="Arial" pitchFamily="34" charset="0"/>
              </a:rPr>
              <a:t>, 2026).</a:t>
            </a:r>
          </a:p>
          <a:p>
            <a:pPr>
              <a:lnSpc>
                <a:spcPct val="150000"/>
              </a:lnSpc>
            </a:pPr>
            <a:r>
              <a:rPr lang="en-GB" sz="2000" b="1" u="sng" dirty="0">
                <a:latin typeface="Arial" pitchFamily="34" charset="0"/>
                <a:cs typeface="Arial" pitchFamily="34" charset="0"/>
              </a:rPr>
              <a:t>Residential Care Home Vs Hospice Care</a:t>
            </a:r>
          </a:p>
          <a:p>
            <a:pPr>
              <a:lnSpc>
                <a:spcPct val="150000"/>
              </a:lnSpc>
            </a:pPr>
            <a:r>
              <a:rPr lang="en-GB" sz="1400" b="1" dirty="0">
                <a:latin typeface="Arial" pitchFamily="34" charset="0"/>
                <a:cs typeface="Arial" pitchFamily="34" charset="0"/>
              </a:rPr>
              <a:t>		Residential Care 					                 Hospice Care </a:t>
            </a:r>
          </a:p>
          <a:p>
            <a:pPr>
              <a:lnSpc>
                <a:spcPct val="150000"/>
              </a:lnSpc>
            </a:pPr>
            <a:endParaRPr lang="en-GB" sz="1400" b="1" dirty="0">
              <a:latin typeface="Arial" pitchFamily="34" charset="0"/>
              <a:cs typeface="Arial" pitchFamily="34" charset="0"/>
            </a:endParaRPr>
          </a:p>
          <a:p>
            <a:pPr>
              <a:lnSpc>
                <a:spcPct val="150000"/>
              </a:lnSpc>
            </a:pPr>
            <a:endParaRPr lang="en-GB" sz="1400" b="1" dirty="0">
              <a:latin typeface="Arial" pitchFamily="34" charset="0"/>
              <a:cs typeface="Arial" pitchFamily="34" charset="0"/>
            </a:endParaRPr>
          </a:p>
          <a:p>
            <a:pPr>
              <a:lnSpc>
                <a:spcPct val="150000"/>
              </a:lnSpc>
            </a:pPr>
            <a:endParaRPr lang="en-GB" sz="1400" b="1" dirty="0">
              <a:latin typeface="Arial" pitchFamily="34" charset="0"/>
              <a:cs typeface="Arial" pitchFamily="34" charset="0"/>
            </a:endParaRPr>
          </a:p>
          <a:p>
            <a:pPr>
              <a:lnSpc>
                <a:spcPct val="150000"/>
              </a:lnSpc>
            </a:pPr>
            <a:endParaRPr lang="en-GB" sz="1400" b="1" dirty="0">
              <a:latin typeface="Arial" pitchFamily="34" charset="0"/>
              <a:cs typeface="Arial" pitchFamily="34" charset="0"/>
            </a:endParaRPr>
          </a:p>
          <a:p>
            <a:pPr>
              <a:lnSpc>
                <a:spcPct val="150000"/>
              </a:lnSpc>
            </a:pPr>
            <a:endParaRPr lang="en-GB" sz="1400" b="1" dirty="0">
              <a:latin typeface="Arial" pitchFamily="34" charset="0"/>
              <a:cs typeface="Arial" pitchFamily="34" charset="0"/>
            </a:endParaRPr>
          </a:p>
          <a:p>
            <a:pPr>
              <a:lnSpc>
                <a:spcPct val="150000"/>
              </a:lnSpc>
            </a:pPr>
            <a:endParaRPr lang="en-GB" sz="1400" b="1" dirty="0">
              <a:latin typeface="Arial" pitchFamily="34" charset="0"/>
              <a:cs typeface="Arial" pitchFamily="34" charset="0"/>
            </a:endParaRPr>
          </a:p>
          <a:p>
            <a:pPr>
              <a:lnSpc>
                <a:spcPct val="150000"/>
              </a:lnSpc>
            </a:pPr>
            <a:endParaRPr lang="en-GB" sz="1400" b="1" dirty="0">
              <a:latin typeface="Arial" pitchFamily="34" charset="0"/>
              <a:cs typeface="Arial" pitchFamily="34" charset="0"/>
            </a:endParaRPr>
          </a:p>
          <a:p>
            <a:pPr>
              <a:lnSpc>
                <a:spcPct val="150000"/>
              </a:lnSpc>
            </a:pPr>
            <a:endParaRPr lang="en-GB" sz="1400" b="1" dirty="0">
              <a:latin typeface="Arial" pitchFamily="34" charset="0"/>
              <a:cs typeface="Arial" pitchFamily="34" charset="0"/>
            </a:endParaRPr>
          </a:p>
          <a:p>
            <a:pPr>
              <a:lnSpc>
                <a:spcPct val="150000"/>
              </a:lnSpc>
            </a:pPr>
            <a:endParaRPr lang="en-GB" sz="1400" b="1" dirty="0">
              <a:latin typeface="Arial" pitchFamily="34" charset="0"/>
              <a:cs typeface="Arial" pitchFamily="34" charset="0"/>
            </a:endParaRPr>
          </a:p>
          <a:p>
            <a:pPr>
              <a:lnSpc>
                <a:spcPct val="150000"/>
              </a:lnSpc>
            </a:pPr>
            <a:endParaRPr lang="en-GB" sz="1400" b="1" dirty="0">
              <a:latin typeface="Arial" pitchFamily="34" charset="0"/>
              <a:cs typeface="Arial" pitchFamily="34" charset="0"/>
            </a:endParaRPr>
          </a:p>
          <a:p>
            <a:pPr>
              <a:lnSpc>
                <a:spcPct val="150000"/>
              </a:lnSpc>
            </a:pPr>
            <a:endParaRPr lang="en-GB" sz="1400" b="1" dirty="0">
              <a:latin typeface="Arial" pitchFamily="34" charset="0"/>
              <a:cs typeface="Arial" pitchFamily="34" charset="0"/>
            </a:endParaRPr>
          </a:p>
          <a:p>
            <a:pPr>
              <a:lnSpc>
                <a:spcPct val="150000"/>
              </a:lnSpc>
            </a:pPr>
            <a:endParaRPr lang="en-GB" sz="1400" b="1" dirty="0">
              <a:latin typeface="Arial" pitchFamily="34" charset="0"/>
              <a:cs typeface="Arial" pitchFamily="34" charset="0"/>
            </a:endParaRPr>
          </a:p>
          <a:p>
            <a:pPr>
              <a:lnSpc>
                <a:spcPct val="150000"/>
              </a:lnSpc>
            </a:pPr>
            <a:endParaRPr lang="en-GB" sz="1400" b="1" dirty="0">
              <a:latin typeface="Arial" pitchFamily="34" charset="0"/>
              <a:cs typeface="Arial" pitchFamily="34" charset="0"/>
            </a:endParaRPr>
          </a:p>
          <a:p>
            <a:pPr>
              <a:lnSpc>
                <a:spcPct val="150000"/>
              </a:lnSpc>
            </a:pPr>
            <a:r>
              <a:rPr lang="en-GB" sz="1400" dirty="0">
                <a:latin typeface="Arial" pitchFamily="34" charset="0"/>
                <a:cs typeface="Arial" pitchFamily="34" charset="0"/>
              </a:rPr>
              <a:t>Care settings has strengths and weakness due to lots of reasons but they are bound to provide support and care to old people due to UK’s provided  legal provisions. Residential care is appropriate for those who need support on daily basis whilst hospice care is more appropriate for those who need specialist palliative care (end of life).</a:t>
            </a:r>
          </a:p>
        </p:txBody>
      </p:sp>
      <p:graphicFrame>
        <p:nvGraphicFramePr>
          <p:cNvPr id="4" name="Table 3"/>
          <p:cNvGraphicFramePr>
            <a:graphicFrameLocks noGrp="1"/>
          </p:cNvGraphicFramePr>
          <p:nvPr>
            <p:extLst>
              <p:ext uri="{D42A27DB-BD31-4B8C-83A1-F6EECF244321}">
                <p14:modId xmlns:p14="http://schemas.microsoft.com/office/powerpoint/2010/main" val="747658693"/>
              </p:ext>
            </p:extLst>
          </p:nvPr>
        </p:nvGraphicFramePr>
        <p:xfrm>
          <a:off x="-12441" y="1166191"/>
          <a:ext cx="12204441" cy="3984308"/>
        </p:xfrm>
        <a:graphic>
          <a:graphicData uri="http://schemas.openxmlformats.org/drawingml/2006/table">
            <a:tbl>
              <a:tblPr firstRow="1" bandRow="1">
                <a:tableStyleId>{5C22544A-7EE6-4342-B048-85BDC9FD1C3A}</a:tableStyleId>
              </a:tblPr>
              <a:tblGrid>
                <a:gridCol w="3128865">
                  <a:extLst>
                    <a:ext uri="{9D8B030D-6E8A-4147-A177-3AD203B41FA5}">
                      <a16:colId xmlns:a16="http://schemas.microsoft.com/office/drawing/2014/main" val="20000"/>
                    </a:ext>
                  </a:extLst>
                </a:gridCol>
                <a:gridCol w="3303037">
                  <a:extLst>
                    <a:ext uri="{9D8B030D-6E8A-4147-A177-3AD203B41FA5}">
                      <a16:colId xmlns:a16="http://schemas.microsoft.com/office/drawing/2014/main" val="20001"/>
                    </a:ext>
                  </a:extLst>
                </a:gridCol>
                <a:gridCol w="2920482">
                  <a:extLst>
                    <a:ext uri="{9D8B030D-6E8A-4147-A177-3AD203B41FA5}">
                      <a16:colId xmlns:a16="http://schemas.microsoft.com/office/drawing/2014/main" val="20002"/>
                    </a:ext>
                  </a:extLst>
                </a:gridCol>
                <a:gridCol w="2852057">
                  <a:extLst>
                    <a:ext uri="{9D8B030D-6E8A-4147-A177-3AD203B41FA5}">
                      <a16:colId xmlns:a16="http://schemas.microsoft.com/office/drawing/2014/main" val="20003"/>
                    </a:ext>
                  </a:extLst>
                </a:gridCol>
              </a:tblGrid>
              <a:tr h="410547">
                <a:tc>
                  <a:txBody>
                    <a:bodyPr/>
                    <a:lstStyle/>
                    <a:p>
                      <a:pPr>
                        <a:lnSpc>
                          <a:spcPct val="150000"/>
                        </a:lnSpc>
                      </a:pPr>
                      <a:r>
                        <a:rPr lang="en-GB" sz="1600" dirty="0">
                          <a:solidFill>
                            <a:schemeClr val="tx1"/>
                          </a:solidFill>
                          <a:latin typeface="Arial" pitchFamily="34" charset="0"/>
                          <a:cs typeface="Arial" pitchFamily="34" charset="0"/>
                        </a:rPr>
                        <a:t>Advantages</a:t>
                      </a:r>
                    </a:p>
                  </a:txBody>
                  <a:tcPr>
                    <a:solidFill>
                      <a:schemeClr val="accent5">
                        <a:lumMod val="60000"/>
                        <a:lumOff val="40000"/>
                      </a:schemeClr>
                    </a:solidFill>
                  </a:tcPr>
                </a:tc>
                <a:tc>
                  <a:txBody>
                    <a:bodyPr/>
                    <a:lstStyle/>
                    <a:p>
                      <a:pPr>
                        <a:lnSpc>
                          <a:spcPct val="150000"/>
                        </a:lnSpc>
                      </a:pPr>
                      <a:r>
                        <a:rPr lang="en-GB" sz="1600" dirty="0">
                          <a:solidFill>
                            <a:schemeClr val="tx1"/>
                          </a:solidFill>
                          <a:latin typeface="Arial" pitchFamily="34" charset="0"/>
                          <a:cs typeface="Arial" pitchFamily="34" charset="0"/>
                        </a:rPr>
                        <a:t>Disadvantages</a:t>
                      </a:r>
                    </a:p>
                  </a:txBody>
                  <a:tcPr>
                    <a:solidFill>
                      <a:schemeClr val="accent5">
                        <a:lumMod val="60000"/>
                        <a:lumOff val="40000"/>
                      </a:schemeClr>
                    </a:solidFill>
                  </a:tcPr>
                </a:tc>
                <a:tc>
                  <a:txBody>
                    <a:bodyPr/>
                    <a:lstStyle/>
                    <a:p>
                      <a:pPr>
                        <a:lnSpc>
                          <a:spcPct val="150000"/>
                        </a:lnSpc>
                      </a:pPr>
                      <a:r>
                        <a:rPr lang="en-GB" sz="1600" dirty="0">
                          <a:solidFill>
                            <a:schemeClr val="tx1"/>
                          </a:solidFill>
                          <a:latin typeface="Arial" pitchFamily="34" charset="0"/>
                          <a:cs typeface="Arial" pitchFamily="34" charset="0"/>
                        </a:rPr>
                        <a:t>     Advantages</a:t>
                      </a:r>
                    </a:p>
                  </a:txBody>
                  <a:tcPr>
                    <a:solidFill>
                      <a:schemeClr val="accent5">
                        <a:lumMod val="60000"/>
                        <a:lumOff val="40000"/>
                      </a:schemeClr>
                    </a:solidFill>
                  </a:tcPr>
                </a:tc>
                <a:tc>
                  <a:txBody>
                    <a:bodyPr/>
                    <a:lstStyle/>
                    <a:p>
                      <a:pPr>
                        <a:lnSpc>
                          <a:spcPct val="150000"/>
                        </a:lnSpc>
                      </a:pPr>
                      <a:r>
                        <a:rPr lang="en-GB" sz="1600" dirty="0">
                          <a:solidFill>
                            <a:schemeClr val="tx1"/>
                          </a:solidFill>
                          <a:latin typeface="Arial" pitchFamily="34" charset="0"/>
                          <a:cs typeface="Arial" pitchFamily="34" charset="0"/>
                        </a:rPr>
                        <a:t>Disadvantages</a:t>
                      </a:r>
                    </a:p>
                  </a:txBody>
                  <a:tcPr>
                    <a:solidFill>
                      <a:schemeClr val="accent5">
                        <a:lumMod val="60000"/>
                        <a:lumOff val="40000"/>
                      </a:schemeClr>
                    </a:solidFill>
                  </a:tcPr>
                </a:tc>
                <a:extLst>
                  <a:ext uri="{0D108BD9-81ED-4DB2-BD59-A6C34878D82A}">
                    <a16:rowId xmlns:a16="http://schemas.microsoft.com/office/drawing/2014/main" val="10000"/>
                  </a:ext>
                </a:extLst>
              </a:tr>
              <a:tr h="3366910">
                <a:tc>
                  <a:txBody>
                    <a:bodyPr/>
                    <a:lstStyle/>
                    <a:p>
                      <a:pPr>
                        <a:lnSpc>
                          <a:spcPct val="150000"/>
                        </a:lnSpc>
                      </a:pPr>
                      <a:r>
                        <a:rPr lang="en-GB" sz="1400" dirty="0">
                          <a:solidFill>
                            <a:schemeClr val="tx1"/>
                          </a:solidFill>
                          <a:latin typeface="Arial" pitchFamily="34" charset="0"/>
                          <a:cs typeface="Arial" pitchFamily="34" charset="0"/>
                        </a:rPr>
                        <a:t>24/7 nursing support</a:t>
                      </a:r>
                    </a:p>
                    <a:p>
                      <a:pPr>
                        <a:lnSpc>
                          <a:spcPct val="150000"/>
                        </a:lnSpc>
                      </a:pPr>
                      <a:r>
                        <a:rPr lang="en-GB" sz="1400" dirty="0">
                          <a:solidFill>
                            <a:schemeClr val="tx1"/>
                          </a:solidFill>
                          <a:latin typeface="Arial" pitchFamily="34" charset="0"/>
                          <a:cs typeface="Arial" pitchFamily="34" charset="0"/>
                        </a:rPr>
                        <a:t>Personal care</a:t>
                      </a:r>
                    </a:p>
                    <a:p>
                      <a:pPr>
                        <a:lnSpc>
                          <a:spcPct val="150000"/>
                        </a:lnSpc>
                      </a:pPr>
                      <a:r>
                        <a:rPr lang="en-GB" sz="1400" dirty="0">
                          <a:solidFill>
                            <a:schemeClr val="tx1"/>
                          </a:solidFill>
                          <a:latin typeface="Arial" pitchFamily="34" charset="0"/>
                          <a:cs typeface="Arial" pitchFamily="34" charset="0"/>
                        </a:rPr>
                        <a:t>Accommodation</a:t>
                      </a:r>
                    </a:p>
                    <a:p>
                      <a:pPr>
                        <a:lnSpc>
                          <a:spcPct val="150000"/>
                        </a:lnSpc>
                      </a:pPr>
                      <a:r>
                        <a:rPr lang="en-GB" sz="1400" dirty="0">
                          <a:solidFill>
                            <a:schemeClr val="tx1"/>
                          </a:solidFill>
                          <a:latin typeface="Arial" pitchFamily="34" charset="0"/>
                          <a:cs typeface="Arial" pitchFamily="34" charset="0"/>
                        </a:rPr>
                        <a:t>24/7 support and safety</a:t>
                      </a:r>
                    </a:p>
                    <a:p>
                      <a:pPr>
                        <a:lnSpc>
                          <a:spcPct val="150000"/>
                        </a:lnSpc>
                      </a:pPr>
                      <a:r>
                        <a:rPr lang="en-GB" sz="1400" dirty="0">
                          <a:solidFill>
                            <a:schemeClr val="tx1"/>
                          </a:solidFill>
                          <a:latin typeface="Arial" pitchFamily="34" charset="0"/>
                          <a:cs typeface="Arial" pitchFamily="34" charset="0"/>
                        </a:rPr>
                        <a:t>Social</a:t>
                      </a:r>
                      <a:r>
                        <a:rPr lang="en-GB" sz="1400" baseline="0" dirty="0">
                          <a:solidFill>
                            <a:schemeClr val="tx1"/>
                          </a:solidFill>
                          <a:latin typeface="Arial" pitchFamily="34" charset="0"/>
                          <a:cs typeface="Arial" pitchFamily="34" charset="0"/>
                        </a:rPr>
                        <a:t> Interaction</a:t>
                      </a:r>
                    </a:p>
                    <a:p>
                      <a:pPr>
                        <a:lnSpc>
                          <a:spcPct val="150000"/>
                        </a:lnSpc>
                      </a:pPr>
                      <a:r>
                        <a:rPr lang="en-GB" sz="1400" baseline="0" dirty="0">
                          <a:solidFill>
                            <a:schemeClr val="tx1"/>
                          </a:solidFill>
                          <a:latin typeface="Arial" pitchFamily="34" charset="0"/>
                          <a:cs typeface="Arial" pitchFamily="34" charset="0"/>
                        </a:rPr>
                        <a:t>Reduce isolation</a:t>
                      </a:r>
                    </a:p>
                    <a:p>
                      <a:pPr>
                        <a:lnSpc>
                          <a:spcPct val="150000"/>
                        </a:lnSpc>
                      </a:pPr>
                      <a:r>
                        <a:rPr lang="en-GB" sz="1400" baseline="0" dirty="0">
                          <a:solidFill>
                            <a:schemeClr val="tx1"/>
                          </a:solidFill>
                          <a:latin typeface="Arial" pitchFamily="34" charset="0"/>
                          <a:cs typeface="Arial" pitchFamily="34" charset="0"/>
                        </a:rPr>
                        <a:t>Relief for family</a:t>
                      </a:r>
                    </a:p>
                    <a:p>
                      <a:pPr>
                        <a:lnSpc>
                          <a:spcPct val="150000"/>
                        </a:lnSpc>
                      </a:pPr>
                      <a:r>
                        <a:rPr lang="en-GB" sz="1400" baseline="0" dirty="0">
                          <a:solidFill>
                            <a:schemeClr val="tx1"/>
                          </a:solidFill>
                          <a:latin typeface="Arial" pitchFamily="34" charset="0"/>
                          <a:cs typeface="Arial" pitchFamily="34" charset="0"/>
                        </a:rPr>
                        <a:t>Structured nutrition</a:t>
                      </a:r>
                    </a:p>
                    <a:p>
                      <a:pPr>
                        <a:lnSpc>
                          <a:spcPct val="150000"/>
                        </a:lnSpc>
                      </a:pPr>
                      <a:r>
                        <a:rPr lang="en-GB" sz="1400" baseline="0" dirty="0">
                          <a:solidFill>
                            <a:schemeClr val="tx1"/>
                          </a:solidFill>
                          <a:latin typeface="Arial" pitchFamily="34" charset="0"/>
                          <a:cs typeface="Arial" pitchFamily="34" charset="0"/>
                        </a:rPr>
                        <a:t>Medicine management </a:t>
                      </a:r>
                    </a:p>
                    <a:p>
                      <a:pPr>
                        <a:lnSpc>
                          <a:spcPct val="150000"/>
                        </a:lnSpc>
                      </a:pPr>
                      <a:r>
                        <a:rPr lang="en-GB" sz="1400" baseline="0" dirty="0">
                          <a:solidFill>
                            <a:schemeClr val="tx1"/>
                          </a:solidFill>
                          <a:latin typeface="Arial" pitchFamily="34" charset="0"/>
                          <a:cs typeface="Arial" pitchFamily="34" charset="0"/>
                        </a:rPr>
                        <a:t>Suitable for long term support needs (The King’s Fund, 2025)</a:t>
                      </a:r>
                      <a:endParaRPr lang="en-GB" sz="1400" dirty="0">
                        <a:solidFill>
                          <a:schemeClr val="tx1"/>
                        </a:solidFill>
                        <a:latin typeface="Arial" pitchFamily="34" charset="0"/>
                        <a:cs typeface="Arial" pitchFamily="34" charset="0"/>
                      </a:endParaRPr>
                    </a:p>
                  </a:txBody>
                  <a:tcPr>
                    <a:solidFill>
                      <a:schemeClr val="accent5">
                        <a:lumMod val="60000"/>
                        <a:lumOff val="40000"/>
                      </a:schemeClr>
                    </a:solidFill>
                  </a:tcPr>
                </a:tc>
                <a:tc>
                  <a:txBody>
                    <a:bodyPr/>
                    <a:lstStyle/>
                    <a:p>
                      <a:pPr>
                        <a:lnSpc>
                          <a:spcPct val="150000"/>
                        </a:lnSpc>
                      </a:pPr>
                      <a:r>
                        <a:rPr lang="en-GB" sz="1400" dirty="0">
                          <a:solidFill>
                            <a:schemeClr val="tx1"/>
                          </a:solidFill>
                          <a:latin typeface="Arial" pitchFamily="34" charset="0"/>
                          <a:cs typeface="Arial" pitchFamily="34" charset="0"/>
                        </a:rPr>
                        <a:t>High cost</a:t>
                      </a:r>
                    </a:p>
                    <a:p>
                      <a:pPr>
                        <a:lnSpc>
                          <a:spcPct val="150000"/>
                        </a:lnSpc>
                      </a:pPr>
                      <a:r>
                        <a:rPr lang="en-GB" sz="1400" dirty="0">
                          <a:solidFill>
                            <a:schemeClr val="tx1"/>
                          </a:solidFill>
                          <a:latin typeface="Arial" pitchFamily="34" charset="0"/>
                          <a:cs typeface="Arial" pitchFamily="34" charset="0"/>
                        </a:rPr>
                        <a:t>Loss</a:t>
                      </a:r>
                      <a:r>
                        <a:rPr lang="en-GB" sz="1400" baseline="0" dirty="0">
                          <a:solidFill>
                            <a:schemeClr val="tx1"/>
                          </a:solidFill>
                          <a:latin typeface="Arial" pitchFamily="34" charset="0"/>
                          <a:cs typeface="Arial" pitchFamily="34" charset="0"/>
                        </a:rPr>
                        <a:t> of independence and autonomy</a:t>
                      </a:r>
                    </a:p>
                    <a:p>
                      <a:pPr>
                        <a:lnSpc>
                          <a:spcPct val="150000"/>
                        </a:lnSpc>
                      </a:pPr>
                      <a:r>
                        <a:rPr lang="en-GB" sz="1400" baseline="0" dirty="0">
                          <a:solidFill>
                            <a:schemeClr val="tx1"/>
                          </a:solidFill>
                          <a:latin typeface="Arial" pitchFamily="34" charset="0"/>
                          <a:cs typeface="Arial" pitchFamily="34" charset="0"/>
                        </a:rPr>
                        <a:t>Staff shortage affect care quality</a:t>
                      </a:r>
                    </a:p>
                    <a:p>
                      <a:pPr>
                        <a:lnSpc>
                          <a:spcPct val="150000"/>
                        </a:lnSpc>
                      </a:pPr>
                      <a:r>
                        <a:rPr lang="en-GB" sz="1400" baseline="0" dirty="0">
                          <a:solidFill>
                            <a:schemeClr val="tx1"/>
                          </a:solidFill>
                          <a:latin typeface="Arial" pitchFamily="34" charset="0"/>
                          <a:cs typeface="Arial" pitchFamily="34" charset="0"/>
                        </a:rPr>
                        <a:t>Risk of mental health decline</a:t>
                      </a:r>
                    </a:p>
                    <a:p>
                      <a:pPr>
                        <a:lnSpc>
                          <a:spcPct val="150000"/>
                        </a:lnSpc>
                      </a:pPr>
                      <a:r>
                        <a:rPr lang="en-GB" sz="1400" dirty="0">
                          <a:solidFill>
                            <a:schemeClr val="tx1"/>
                          </a:solidFill>
                          <a:latin typeface="Arial" pitchFamily="34" charset="0"/>
                          <a:cs typeface="Arial" pitchFamily="34" charset="0"/>
                        </a:rPr>
                        <a:t>Limited integration with</a:t>
                      </a:r>
                      <a:r>
                        <a:rPr lang="en-GB" sz="1400" baseline="0" dirty="0">
                          <a:solidFill>
                            <a:schemeClr val="tx1"/>
                          </a:solidFill>
                          <a:latin typeface="Arial" pitchFamily="34" charset="0"/>
                          <a:cs typeface="Arial" pitchFamily="34" charset="0"/>
                        </a:rPr>
                        <a:t> NHS</a:t>
                      </a:r>
                    </a:p>
                    <a:p>
                      <a:pPr>
                        <a:lnSpc>
                          <a:spcPct val="150000"/>
                        </a:lnSpc>
                      </a:pPr>
                      <a:r>
                        <a:rPr lang="en-GB" sz="1400" baseline="0" dirty="0">
                          <a:solidFill>
                            <a:schemeClr val="tx1"/>
                          </a:solidFill>
                          <a:latin typeface="Arial" pitchFamily="34" charset="0"/>
                          <a:cs typeface="Arial" pitchFamily="34" charset="0"/>
                        </a:rPr>
                        <a:t>Not specialised in palliative care </a:t>
                      </a:r>
                    </a:p>
                    <a:p>
                      <a:pPr>
                        <a:lnSpc>
                          <a:spcPct val="150000"/>
                        </a:lnSpc>
                      </a:pPr>
                      <a:r>
                        <a:rPr lang="en-GB" sz="1400" baseline="0" dirty="0">
                          <a:solidFill>
                            <a:schemeClr val="tx1"/>
                          </a:solidFill>
                          <a:latin typeface="Arial" pitchFamily="34" charset="0"/>
                          <a:cs typeface="Arial" pitchFamily="34" charset="0"/>
                        </a:rPr>
                        <a:t>(</a:t>
                      </a:r>
                      <a:r>
                        <a:rPr lang="en-GB" sz="1400" dirty="0">
                          <a:latin typeface="Arial" pitchFamily="34" charset="0"/>
                          <a:cs typeface="Arial" pitchFamily="34" charset="0"/>
                        </a:rPr>
                        <a:t>Nuffield Trust,</a:t>
                      </a:r>
                      <a:r>
                        <a:rPr lang="en-GB" sz="1400" baseline="0" dirty="0">
                          <a:latin typeface="Arial" pitchFamily="34" charset="0"/>
                          <a:cs typeface="Arial" pitchFamily="34" charset="0"/>
                        </a:rPr>
                        <a:t> </a:t>
                      </a:r>
                      <a:r>
                        <a:rPr lang="en-GB" sz="1400" dirty="0">
                          <a:latin typeface="Arial" pitchFamily="34" charset="0"/>
                          <a:cs typeface="Arial" pitchFamily="34" charset="0"/>
                        </a:rPr>
                        <a:t>2025) </a:t>
                      </a:r>
                      <a:endParaRPr lang="en-GB" sz="1400" dirty="0">
                        <a:solidFill>
                          <a:schemeClr val="tx1"/>
                        </a:solidFill>
                        <a:latin typeface="Arial" pitchFamily="34" charset="0"/>
                        <a:cs typeface="Arial" pitchFamily="34" charset="0"/>
                      </a:endParaRPr>
                    </a:p>
                  </a:txBody>
                  <a:tcPr>
                    <a:solidFill>
                      <a:schemeClr val="accent5">
                        <a:lumMod val="60000"/>
                        <a:lumOff val="40000"/>
                      </a:schemeClr>
                    </a:solidFill>
                  </a:tcPr>
                </a:tc>
                <a:tc>
                  <a:txBody>
                    <a:bodyPr/>
                    <a:lstStyle/>
                    <a:p>
                      <a:pPr>
                        <a:lnSpc>
                          <a:spcPct val="150000"/>
                        </a:lnSpc>
                      </a:pPr>
                      <a:r>
                        <a:rPr lang="en-GB" sz="1400" dirty="0">
                          <a:solidFill>
                            <a:schemeClr val="tx1"/>
                          </a:solidFill>
                          <a:latin typeface="Arial" pitchFamily="34" charset="0"/>
                          <a:cs typeface="Arial" pitchFamily="34" charset="0"/>
                        </a:rPr>
                        <a:t>Specialist in pain and symptom management</a:t>
                      </a:r>
                    </a:p>
                    <a:p>
                      <a:pPr>
                        <a:lnSpc>
                          <a:spcPct val="150000"/>
                        </a:lnSpc>
                      </a:pPr>
                      <a:r>
                        <a:rPr lang="en-GB" sz="1400" dirty="0">
                          <a:solidFill>
                            <a:schemeClr val="tx1"/>
                          </a:solidFill>
                          <a:latin typeface="Arial" pitchFamily="34" charset="0"/>
                          <a:cs typeface="Arial" pitchFamily="34" charset="0"/>
                        </a:rPr>
                        <a:t>Bio-psychosocial</a:t>
                      </a:r>
                      <a:r>
                        <a:rPr lang="en-GB" sz="1400" baseline="0" dirty="0">
                          <a:solidFill>
                            <a:schemeClr val="tx1"/>
                          </a:solidFill>
                          <a:latin typeface="Arial" pitchFamily="34" charset="0"/>
                          <a:cs typeface="Arial" pitchFamily="34" charset="0"/>
                        </a:rPr>
                        <a:t> model</a:t>
                      </a:r>
                    </a:p>
                    <a:p>
                      <a:pPr>
                        <a:lnSpc>
                          <a:spcPct val="150000"/>
                        </a:lnSpc>
                      </a:pPr>
                      <a:r>
                        <a:rPr lang="en-GB" sz="1400" baseline="0" dirty="0">
                          <a:solidFill>
                            <a:schemeClr val="tx1"/>
                          </a:solidFill>
                          <a:latin typeface="Arial" pitchFamily="34" charset="0"/>
                          <a:cs typeface="Arial" pitchFamily="34" charset="0"/>
                        </a:rPr>
                        <a:t>Support for family and carers</a:t>
                      </a:r>
                    </a:p>
                    <a:p>
                      <a:pPr>
                        <a:lnSpc>
                          <a:spcPct val="150000"/>
                        </a:lnSpc>
                      </a:pPr>
                      <a:r>
                        <a:rPr lang="en-GB" sz="1400" baseline="0" dirty="0">
                          <a:solidFill>
                            <a:schemeClr val="tx1"/>
                          </a:solidFill>
                          <a:latin typeface="Arial" pitchFamily="34" charset="0"/>
                          <a:cs typeface="Arial" pitchFamily="34" charset="0"/>
                        </a:rPr>
                        <a:t>Reduce hospital admissions</a:t>
                      </a:r>
                    </a:p>
                    <a:p>
                      <a:pPr>
                        <a:lnSpc>
                          <a:spcPct val="150000"/>
                        </a:lnSpc>
                      </a:pPr>
                      <a:r>
                        <a:rPr lang="en-GB" sz="1400" baseline="0" dirty="0">
                          <a:solidFill>
                            <a:schemeClr val="tx1"/>
                          </a:solidFill>
                          <a:latin typeface="Arial" pitchFamily="34" charset="0"/>
                          <a:cs typeface="Arial" pitchFamily="34" charset="0"/>
                        </a:rPr>
                        <a:t>Focus on dignity and quality of life</a:t>
                      </a:r>
                    </a:p>
                    <a:p>
                      <a:pPr>
                        <a:lnSpc>
                          <a:spcPct val="150000"/>
                        </a:lnSpc>
                      </a:pPr>
                      <a:r>
                        <a:rPr lang="en-GB" sz="1400" baseline="0" dirty="0">
                          <a:solidFill>
                            <a:schemeClr val="tx1"/>
                          </a:solidFill>
                          <a:latin typeface="Arial" pitchFamily="34" charset="0"/>
                          <a:cs typeface="Arial" pitchFamily="34" charset="0"/>
                        </a:rPr>
                        <a:t>(The King’s Fund, 2025)</a:t>
                      </a:r>
                    </a:p>
                    <a:p>
                      <a:pPr>
                        <a:lnSpc>
                          <a:spcPct val="150000"/>
                        </a:lnSpc>
                      </a:pPr>
                      <a:endParaRPr lang="en-GB" sz="1400" dirty="0">
                        <a:solidFill>
                          <a:schemeClr val="tx1"/>
                        </a:solidFill>
                        <a:latin typeface="Arial" pitchFamily="34" charset="0"/>
                        <a:cs typeface="Arial" pitchFamily="34" charset="0"/>
                      </a:endParaRPr>
                    </a:p>
                  </a:txBody>
                  <a:tcPr>
                    <a:solidFill>
                      <a:schemeClr val="accent5">
                        <a:lumMod val="60000"/>
                        <a:lumOff val="40000"/>
                      </a:schemeClr>
                    </a:solidFill>
                  </a:tcPr>
                </a:tc>
                <a:tc>
                  <a:txBody>
                    <a:bodyPr/>
                    <a:lstStyle/>
                    <a:p>
                      <a:pPr>
                        <a:lnSpc>
                          <a:spcPct val="150000"/>
                        </a:lnSpc>
                      </a:pPr>
                      <a:r>
                        <a:rPr lang="en-GB" sz="1400" dirty="0">
                          <a:solidFill>
                            <a:schemeClr val="tx1"/>
                          </a:solidFill>
                          <a:latin typeface="Arial" pitchFamily="34" charset="0"/>
                          <a:cs typeface="Arial" pitchFamily="34" charset="0"/>
                        </a:rPr>
                        <a:t>Limited availability</a:t>
                      </a:r>
                    </a:p>
                    <a:p>
                      <a:pPr>
                        <a:lnSpc>
                          <a:spcPct val="150000"/>
                        </a:lnSpc>
                      </a:pPr>
                      <a:r>
                        <a:rPr lang="en-GB" sz="1400" dirty="0">
                          <a:solidFill>
                            <a:schemeClr val="tx1"/>
                          </a:solidFill>
                          <a:latin typeface="Arial" pitchFamily="34" charset="0"/>
                          <a:cs typeface="Arial" pitchFamily="34" charset="0"/>
                        </a:rPr>
                        <a:t>Funding instability</a:t>
                      </a:r>
                    </a:p>
                    <a:p>
                      <a:pPr>
                        <a:lnSpc>
                          <a:spcPct val="150000"/>
                        </a:lnSpc>
                      </a:pPr>
                      <a:r>
                        <a:rPr lang="en-GB" sz="1400" dirty="0">
                          <a:solidFill>
                            <a:schemeClr val="tx1"/>
                          </a:solidFill>
                          <a:latin typeface="Arial" pitchFamily="34" charset="0"/>
                          <a:cs typeface="Arial" pitchFamily="34" charset="0"/>
                        </a:rPr>
                        <a:t>Limited capacity</a:t>
                      </a:r>
                    </a:p>
                    <a:p>
                      <a:pPr>
                        <a:lnSpc>
                          <a:spcPct val="150000"/>
                        </a:lnSpc>
                      </a:pPr>
                      <a:r>
                        <a:rPr lang="en-GB" sz="1400" dirty="0">
                          <a:solidFill>
                            <a:schemeClr val="tx1"/>
                          </a:solidFill>
                          <a:latin typeface="Arial" pitchFamily="34" charset="0"/>
                          <a:cs typeface="Arial" pitchFamily="34" charset="0"/>
                        </a:rPr>
                        <a:t>Psychological</a:t>
                      </a:r>
                      <a:r>
                        <a:rPr lang="en-GB" sz="1400" baseline="0" dirty="0">
                          <a:solidFill>
                            <a:schemeClr val="tx1"/>
                          </a:solidFill>
                          <a:latin typeface="Arial" pitchFamily="34" charset="0"/>
                          <a:cs typeface="Arial" pitchFamily="34" charset="0"/>
                        </a:rPr>
                        <a:t> impact of change</a:t>
                      </a:r>
                    </a:p>
                    <a:p>
                      <a:pPr>
                        <a:lnSpc>
                          <a:spcPct val="150000"/>
                        </a:lnSpc>
                      </a:pPr>
                      <a:r>
                        <a:rPr lang="en-GB" sz="1400" dirty="0">
                          <a:solidFill>
                            <a:schemeClr val="tx1"/>
                          </a:solidFill>
                          <a:latin typeface="Arial" pitchFamily="34" charset="0"/>
                          <a:cs typeface="Arial" pitchFamily="34" charset="0"/>
                        </a:rPr>
                        <a:t>Late referrals</a:t>
                      </a:r>
                    </a:p>
                    <a:p>
                      <a:pPr>
                        <a:lnSpc>
                          <a:spcPct val="150000"/>
                        </a:lnSpc>
                      </a:pPr>
                      <a:r>
                        <a:rPr lang="en-GB" sz="1400" dirty="0">
                          <a:solidFill>
                            <a:schemeClr val="tx1"/>
                          </a:solidFill>
                          <a:latin typeface="Arial" pitchFamily="34" charset="0"/>
                          <a:cs typeface="Arial" pitchFamily="34" charset="0"/>
                        </a:rPr>
                        <a:t>(Marie Curie,</a:t>
                      </a:r>
                      <a:r>
                        <a:rPr lang="en-GB" sz="1400" baseline="0" dirty="0">
                          <a:solidFill>
                            <a:schemeClr val="tx1"/>
                          </a:solidFill>
                          <a:latin typeface="Arial" pitchFamily="34" charset="0"/>
                          <a:cs typeface="Arial" pitchFamily="34" charset="0"/>
                        </a:rPr>
                        <a:t> 2025)</a:t>
                      </a:r>
                    </a:p>
                    <a:p>
                      <a:pPr>
                        <a:lnSpc>
                          <a:spcPct val="150000"/>
                        </a:lnSpc>
                      </a:pPr>
                      <a:endParaRPr lang="en-GB" sz="1400" baseline="0" dirty="0">
                        <a:solidFill>
                          <a:schemeClr val="tx1"/>
                        </a:solidFill>
                        <a:latin typeface="Arial" pitchFamily="34" charset="0"/>
                        <a:cs typeface="Arial" pitchFamily="34" charset="0"/>
                      </a:endParaRPr>
                    </a:p>
                    <a:p>
                      <a:pPr>
                        <a:lnSpc>
                          <a:spcPct val="150000"/>
                        </a:lnSpc>
                      </a:pPr>
                      <a:endParaRPr lang="en-GB" sz="1400" baseline="0" dirty="0">
                        <a:solidFill>
                          <a:schemeClr val="tx1"/>
                        </a:solidFill>
                        <a:latin typeface="Arial" pitchFamily="34" charset="0"/>
                        <a:cs typeface="Arial" pitchFamily="34" charset="0"/>
                      </a:endParaRPr>
                    </a:p>
                    <a:p>
                      <a:pPr>
                        <a:lnSpc>
                          <a:spcPct val="150000"/>
                        </a:lnSpc>
                      </a:pPr>
                      <a:endParaRPr lang="en-GB" sz="1400" baseline="0" dirty="0">
                        <a:solidFill>
                          <a:schemeClr val="tx1"/>
                        </a:solidFill>
                        <a:latin typeface="Arial" pitchFamily="34" charset="0"/>
                        <a:cs typeface="Arial" pitchFamily="34" charset="0"/>
                      </a:endParaRPr>
                    </a:p>
                    <a:p>
                      <a:pPr>
                        <a:lnSpc>
                          <a:spcPct val="150000"/>
                        </a:lnSpc>
                      </a:pPr>
                      <a:endParaRPr lang="en-GB" sz="1400" baseline="0" dirty="0">
                        <a:solidFill>
                          <a:schemeClr val="tx1"/>
                        </a:solidFill>
                        <a:latin typeface="Arial" pitchFamily="34" charset="0"/>
                        <a:cs typeface="Arial" pitchFamily="34" charset="0"/>
                      </a:endParaRPr>
                    </a:p>
                    <a:p>
                      <a:pPr>
                        <a:lnSpc>
                          <a:spcPct val="150000"/>
                        </a:lnSpc>
                      </a:pPr>
                      <a:endParaRPr lang="en-GB" sz="1400" baseline="0" dirty="0">
                        <a:solidFill>
                          <a:schemeClr val="tx1"/>
                        </a:solidFill>
                        <a:latin typeface="Arial" pitchFamily="34" charset="0"/>
                        <a:cs typeface="Arial" pitchFamily="34" charset="0"/>
                      </a:endParaRPr>
                    </a:p>
                  </a:txBody>
                  <a:tcPr>
                    <a:solidFill>
                      <a:schemeClr val="accent5">
                        <a:lumMod val="60000"/>
                        <a:lumOff val="40000"/>
                      </a:schemeClr>
                    </a:solidFill>
                  </a:tcPr>
                </a:tc>
                <a:extLst>
                  <a:ext uri="{0D108BD9-81ED-4DB2-BD59-A6C34878D82A}">
                    <a16:rowId xmlns:a16="http://schemas.microsoft.com/office/drawing/2014/main" val="10001"/>
                  </a:ext>
                </a:extLst>
              </a:tr>
            </a:tbl>
          </a:graphicData>
        </a:graphic>
      </p:graphicFrame>
      <p:pic>
        <p:nvPicPr>
          <p:cNvPr id="17" name="Audio 16">
            <a:hlinkClick r:id="" action="ppaction://media"/>
            <a:extLst>
              <a:ext uri="{FF2B5EF4-FFF2-40B4-BE49-F238E27FC236}">
                <a16:creationId xmlns:a16="http://schemas.microsoft.com/office/drawing/2014/main" id="{272900C7-22E7-4BDC-D70F-F093932C615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p:transition advTm="7142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C878779B-72BA-438F-83A2-69135E6B6C0A}" type="slidenum">
              <a:rPr lang="en-GB" smtClean="0">
                <a:solidFill>
                  <a:schemeClr val="tx1"/>
                </a:solidFill>
                <a:latin typeface="Arial" pitchFamily="34" charset="0"/>
                <a:cs typeface="Arial" pitchFamily="34" charset="0"/>
              </a:rPr>
              <a:pPr/>
              <a:t>13</a:t>
            </a:fld>
            <a:endParaRPr lang="en-GB" dirty="0">
              <a:solidFill>
                <a:schemeClr val="tx1"/>
              </a:solidFill>
              <a:latin typeface="Arial" pitchFamily="34" charset="0"/>
              <a:cs typeface="Arial" pitchFamily="34" charset="0"/>
            </a:endParaRPr>
          </a:p>
        </p:txBody>
      </p:sp>
      <p:sp>
        <p:nvSpPr>
          <p:cNvPr id="3" name="Rectangle 2"/>
          <p:cNvSpPr/>
          <p:nvPr/>
        </p:nvSpPr>
        <p:spPr>
          <a:xfrm>
            <a:off x="279918" y="1"/>
            <a:ext cx="11728580" cy="6047809"/>
          </a:xfrm>
          <a:prstGeom prst="rect">
            <a:avLst/>
          </a:prstGeom>
          <a:solidFill>
            <a:schemeClr val="accent5">
              <a:lumMod val="60000"/>
              <a:lumOff val="40000"/>
            </a:schemeClr>
          </a:solidFill>
        </p:spPr>
        <p:txBody>
          <a:bodyPr wrap="square">
            <a:spAutoFit/>
          </a:bodyPr>
          <a:lstStyle/>
          <a:p>
            <a:pPr>
              <a:lnSpc>
                <a:spcPct val="150000"/>
              </a:lnSpc>
            </a:pPr>
            <a:r>
              <a:rPr lang="en-GB" sz="2000" b="1" u="sng" dirty="0">
                <a:latin typeface="Arial" pitchFamily="34" charset="0"/>
                <a:cs typeface="Arial" pitchFamily="34" charset="0"/>
              </a:rPr>
              <a:t>Technological innovations in Elderly Care</a:t>
            </a:r>
          </a:p>
          <a:p>
            <a:pPr>
              <a:lnSpc>
                <a:spcPct val="150000"/>
              </a:lnSpc>
            </a:pPr>
            <a:r>
              <a:rPr lang="en-GB" sz="1400" dirty="0">
                <a:latin typeface="Arial" pitchFamily="34" charset="0"/>
                <a:cs typeface="Arial" pitchFamily="34" charset="0"/>
              </a:rPr>
              <a:t>The rapid growing old population essentially need innovative solutions to meet their care and support needs which assist them living independently, autonomously and with dignity. Technology is playing an important role to decreasing pressure on healthcare services as well as it is promoting quality of care, freedom, privacy, health and wellbeing of older people.  </a:t>
            </a:r>
          </a:p>
          <a:p>
            <a:pPr>
              <a:lnSpc>
                <a:spcPct val="150000"/>
              </a:lnSpc>
            </a:pPr>
            <a:r>
              <a:rPr lang="en-GB" sz="1400" b="1" u="sng" dirty="0">
                <a:latin typeface="Arial" pitchFamily="34" charset="0"/>
                <a:cs typeface="Arial" pitchFamily="34" charset="0"/>
              </a:rPr>
              <a:t>Why innovations, empowerment and policy important in meeting physical, social, emotional and psychological care needs</a:t>
            </a:r>
            <a:br>
              <a:rPr lang="en-GB" sz="1400" dirty="0">
                <a:latin typeface="Arial" pitchFamily="34" charset="0"/>
                <a:cs typeface="Arial" pitchFamily="34" charset="0"/>
              </a:rPr>
            </a:br>
            <a:r>
              <a:rPr lang="en-GB" sz="1400" dirty="0">
                <a:latin typeface="Arial" pitchFamily="34" charset="0"/>
                <a:cs typeface="Arial" pitchFamily="34" charset="0"/>
              </a:rPr>
              <a:t>Innovations, empowerment and policies are significant to meet the physical, emotional, social and psychological needs of ageing people. Innovations improve care and independence for older population as well as empowerment provides them control on their lives and freedom in decision making. Policies and legislation such as, Care Act 2014, Mental Capacity Act 2005 and Health and Social Care Act 2022 makes sure that support and services should be available continuous legally and lawfully. Innovations, empowerment and policy helps to improve care, support and quality of life for older population in the UK (UK Parliament, 2025). </a:t>
            </a:r>
          </a:p>
          <a:p>
            <a:pPr>
              <a:lnSpc>
                <a:spcPct val="150000"/>
              </a:lnSpc>
            </a:pPr>
            <a:endParaRPr lang="en-GB" sz="1400" dirty="0">
              <a:latin typeface="Arial" pitchFamily="34" charset="0"/>
              <a:cs typeface="Arial" pitchFamily="34" charset="0"/>
            </a:endParaRPr>
          </a:p>
          <a:p>
            <a:pPr>
              <a:lnSpc>
                <a:spcPct val="150000"/>
              </a:lnSpc>
            </a:pPr>
            <a:endParaRPr lang="en-GB" sz="1400" dirty="0">
              <a:latin typeface="Arial" pitchFamily="34" charset="0"/>
              <a:cs typeface="Arial" pitchFamily="34" charset="0"/>
            </a:endParaRPr>
          </a:p>
          <a:p>
            <a:pPr>
              <a:lnSpc>
                <a:spcPct val="150000"/>
              </a:lnSpc>
            </a:pPr>
            <a:endParaRPr lang="en-GB" sz="1400" dirty="0">
              <a:latin typeface="Arial" pitchFamily="34" charset="0"/>
              <a:cs typeface="Arial" pitchFamily="34" charset="0"/>
            </a:endParaRPr>
          </a:p>
          <a:p>
            <a:pPr>
              <a:lnSpc>
                <a:spcPct val="150000"/>
              </a:lnSpc>
            </a:pPr>
            <a:endParaRPr lang="en-GB" sz="1400" dirty="0">
              <a:latin typeface="Arial" pitchFamily="34" charset="0"/>
              <a:cs typeface="Arial" pitchFamily="34" charset="0"/>
            </a:endParaRPr>
          </a:p>
          <a:p>
            <a:pPr>
              <a:lnSpc>
                <a:spcPct val="150000"/>
              </a:lnSpc>
            </a:pPr>
            <a:endParaRPr lang="en-GB" sz="1400" dirty="0">
              <a:latin typeface="Arial" pitchFamily="34" charset="0"/>
              <a:cs typeface="Arial" pitchFamily="34" charset="0"/>
            </a:endParaRPr>
          </a:p>
          <a:p>
            <a:pPr>
              <a:lnSpc>
                <a:spcPct val="150000"/>
              </a:lnSpc>
            </a:pPr>
            <a:endParaRPr lang="en-GB" sz="1400" dirty="0">
              <a:latin typeface="Arial" pitchFamily="34" charset="0"/>
              <a:cs typeface="Arial" pitchFamily="34" charset="0"/>
            </a:endParaRPr>
          </a:p>
          <a:p>
            <a:pPr>
              <a:lnSpc>
                <a:spcPct val="150000"/>
              </a:lnSpc>
            </a:pPr>
            <a:r>
              <a:rPr lang="en-GB" sz="1400" dirty="0">
                <a:latin typeface="Arial" pitchFamily="34" charset="0"/>
                <a:cs typeface="Arial" pitchFamily="34" charset="0"/>
              </a:rPr>
              <a:t>(Forbes, 2023)                (Face book, 2024)      (</a:t>
            </a:r>
            <a:r>
              <a:rPr lang="en-GB" sz="1400" dirty="0" err="1">
                <a:latin typeface="Arial" pitchFamily="34" charset="0"/>
                <a:cs typeface="Arial" pitchFamily="34" charset="0"/>
              </a:rPr>
              <a:t>Veckteezy</a:t>
            </a:r>
            <a:r>
              <a:rPr lang="en-GB" sz="1400" dirty="0">
                <a:latin typeface="Arial" pitchFamily="34" charset="0"/>
                <a:cs typeface="Arial" pitchFamily="34" charset="0"/>
              </a:rPr>
              <a:t>, 2026)        (</a:t>
            </a:r>
            <a:r>
              <a:rPr lang="en-GB" sz="1400" dirty="0" err="1">
                <a:latin typeface="Arial" pitchFamily="34" charset="0"/>
                <a:cs typeface="Arial" pitchFamily="34" charset="0"/>
              </a:rPr>
              <a:t>JetSet</a:t>
            </a:r>
            <a:r>
              <a:rPr lang="en-GB" sz="1400" dirty="0">
                <a:latin typeface="Arial" pitchFamily="34" charset="0"/>
                <a:cs typeface="Arial" pitchFamily="34" charset="0"/>
              </a:rPr>
              <a:t> Magazine, 2021)      (</a:t>
            </a:r>
            <a:r>
              <a:rPr lang="en-GB" sz="1400" dirty="0" err="1">
                <a:latin typeface="Arial" pitchFamily="34" charset="0"/>
                <a:cs typeface="Arial" pitchFamily="34" charset="0"/>
              </a:rPr>
              <a:t>Dreamstime</a:t>
            </a:r>
            <a:r>
              <a:rPr lang="en-GB" sz="1400" dirty="0">
                <a:latin typeface="Arial" pitchFamily="34" charset="0"/>
                <a:cs typeface="Arial" pitchFamily="34" charset="0"/>
              </a:rPr>
              <a:t>, 2026)         (</a:t>
            </a:r>
            <a:r>
              <a:rPr lang="en-GB" sz="1400" dirty="0" err="1">
                <a:latin typeface="Arial" pitchFamily="34" charset="0"/>
                <a:cs typeface="Arial" pitchFamily="34" charset="0"/>
              </a:rPr>
              <a:t>FreeStyle</a:t>
            </a:r>
            <a:r>
              <a:rPr lang="en-GB" sz="1400" dirty="0">
                <a:latin typeface="Arial" pitchFamily="34" charset="0"/>
                <a:cs typeface="Arial" pitchFamily="34" charset="0"/>
              </a:rPr>
              <a:t> </a:t>
            </a:r>
            <a:r>
              <a:rPr lang="en-GB" sz="1400" dirty="0" err="1">
                <a:latin typeface="Arial" pitchFamily="34" charset="0"/>
                <a:cs typeface="Arial" pitchFamily="34" charset="0"/>
              </a:rPr>
              <a:t>Libre</a:t>
            </a:r>
            <a:r>
              <a:rPr lang="en-GB" sz="1400" dirty="0">
                <a:latin typeface="Arial" pitchFamily="34" charset="0"/>
                <a:cs typeface="Arial" pitchFamily="34" charset="0"/>
              </a:rPr>
              <a:t>, 2023)</a:t>
            </a:r>
          </a:p>
          <a:p>
            <a:pPr>
              <a:lnSpc>
                <a:spcPct val="150000"/>
              </a:lnSpc>
            </a:pPr>
            <a:r>
              <a:rPr lang="en-GB" sz="1400" dirty="0">
                <a:latin typeface="Arial" pitchFamily="34" charset="0"/>
                <a:cs typeface="Arial" pitchFamily="34" charset="0"/>
              </a:rPr>
              <a:t>												</a:t>
            </a:r>
          </a:p>
        </p:txBody>
      </p:sp>
      <p:pic>
        <p:nvPicPr>
          <p:cNvPr id="4" name="Picture 3" descr="FSL2 Plus sensor package"/>
          <p:cNvPicPr/>
          <p:nvPr/>
        </p:nvPicPr>
        <p:blipFill>
          <a:blip r:embed="rId4" cstate="print"/>
          <a:srcRect/>
          <a:stretch>
            <a:fillRect/>
          </a:stretch>
        </p:blipFill>
        <p:spPr bwMode="auto">
          <a:xfrm>
            <a:off x="10226351" y="3536302"/>
            <a:ext cx="1735494" cy="1651518"/>
          </a:xfrm>
          <a:prstGeom prst="rect">
            <a:avLst/>
          </a:prstGeom>
          <a:noFill/>
          <a:ln w="9525">
            <a:noFill/>
            <a:miter lim="800000"/>
            <a:headEnd/>
            <a:tailEnd/>
          </a:ln>
        </p:spPr>
      </p:pic>
      <p:pic>
        <p:nvPicPr>
          <p:cNvPr id="5122" name="Picture 2" descr="C:\Users\Saima Ijaz\Downloads\IMG_0335.jpeg"/>
          <p:cNvPicPr>
            <a:picLocks noChangeAspect="1" noChangeArrowheads="1"/>
          </p:cNvPicPr>
          <p:nvPr/>
        </p:nvPicPr>
        <p:blipFill>
          <a:blip r:embed="rId5" cstate="print"/>
          <a:srcRect/>
          <a:stretch>
            <a:fillRect/>
          </a:stretch>
        </p:blipFill>
        <p:spPr bwMode="auto">
          <a:xfrm>
            <a:off x="3918858" y="3517641"/>
            <a:ext cx="1754155" cy="1819080"/>
          </a:xfrm>
          <a:prstGeom prst="rect">
            <a:avLst/>
          </a:prstGeom>
          <a:noFill/>
        </p:spPr>
      </p:pic>
      <p:pic>
        <p:nvPicPr>
          <p:cNvPr id="6" name="Picture 5" descr="cid:B71CE313-B266-41D2-A50C-A96B4A5D260E"/>
          <p:cNvPicPr/>
          <p:nvPr/>
        </p:nvPicPr>
        <p:blipFill>
          <a:blip r:embed="rId6" cstate="print"/>
          <a:srcRect/>
          <a:stretch>
            <a:fillRect/>
          </a:stretch>
        </p:blipFill>
        <p:spPr bwMode="auto">
          <a:xfrm>
            <a:off x="2360645" y="3526971"/>
            <a:ext cx="1399592" cy="1819468"/>
          </a:xfrm>
          <a:prstGeom prst="rect">
            <a:avLst/>
          </a:prstGeom>
          <a:noFill/>
          <a:ln w="9525">
            <a:noFill/>
            <a:miter lim="800000"/>
            <a:headEnd/>
            <a:tailEnd/>
          </a:ln>
        </p:spPr>
      </p:pic>
      <p:pic>
        <p:nvPicPr>
          <p:cNvPr id="5124" name="Picture 4" descr="C:\Users\Saima Ijaz\Downloads\IMG_0338.jpeg"/>
          <p:cNvPicPr>
            <a:picLocks noChangeAspect="1" noChangeArrowheads="1"/>
          </p:cNvPicPr>
          <p:nvPr/>
        </p:nvPicPr>
        <p:blipFill>
          <a:blip r:embed="rId7" cstate="print"/>
          <a:srcRect/>
          <a:stretch>
            <a:fillRect/>
          </a:stretch>
        </p:blipFill>
        <p:spPr bwMode="auto">
          <a:xfrm>
            <a:off x="330266" y="3526973"/>
            <a:ext cx="1871759" cy="1800807"/>
          </a:xfrm>
          <a:prstGeom prst="rect">
            <a:avLst/>
          </a:prstGeom>
          <a:noFill/>
        </p:spPr>
      </p:pic>
      <p:pic>
        <p:nvPicPr>
          <p:cNvPr id="8" name="Picture 12" descr="C:\Users\Saima Ijaz\OneDrive - University of Wales Trinity Saint David\Desktop\WhatsApp Image 2026-03-01 at 13.55.43.jpeg"/>
          <p:cNvPicPr>
            <a:picLocks noChangeAspect="1" noChangeArrowheads="1"/>
          </p:cNvPicPr>
          <p:nvPr/>
        </p:nvPicPr>
        <p:blipFill>
          <a:blip r:embed="rId8"/>
          <a:srcRect/>
          <a:stretch>
            <a:fillRect/>
          </a:stretch>
        </p:blipFill>
        <p:spPr bwMode="auto">
          <a:xfrm>
            <a:off x="5857292" y="3554962"/>
            <a:ext cx="1877785" cy="1747157"/>
          </a:xfrm>
          <a:prstGeom prst="rect">
            <a:avLst/>
          </a:prstGeom>
          <a:noFill/>
        </p:spPr>
      </p:pic>
      <p:pic>
        <p:nvPicPr>
          <p:cNvPr id="9" name="Picture 8" descr="cid:C6653658-8BD4-4147-AB9D-D01DE6C79772"/>
          <p:cNvPicPr/>
          <p:nvPr/>
        </p:nvPicPr>
        <p:blipFill>
          <a:blip r:embed="rId9" cstate="print"/>
          <a:srcRect/>
          <a:stretch>
            <a:fillRect/>
          </a:stretch>
        </p:blipFill>
        <p:spPr bwMode="auto">
          <a:xfrm>
            <a:off x="7970676" y="3564294"/>
            <a:ext cx="1817138" cy="1728496"/>
          </a:xfrm>
          <a:prstGeom prst="rect">
            <a:avLst/>
          </a:prstGeom>
          <a:noFill/>
          <a:ln w="9525">
            <a:noFill/>
            <a:miter lim="800000"/>
            <a:headEnd/>
            <a:tailEnd/>
          </a:ln>
        </p:spPr>
      </p:pic>
      <p:pic>
        <p:nvPicPr>
          <p:cNvPr id="13" name="Audio 12">
            <a:hlinkClick r:id="" action="ppaction://media"/>
            <a:extLst>
              <a:ext uri="{FF2B5EF4-FFF2-40B4-BE49-F238E27FC236}">
                <a16:creationId xmlns:a16="http://schemas.microsoft.com/office/drawing/2014/main" id="{F1B69766-33CB-48D3-75C0-0E69D82E02F2}"/>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cSld>
  <p:clrMapOvr>
    <a:masterClrMapping/>
  </p:clrMapOvr>
  <p:transition advTm="6018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589" y="167950"/>
            <a:ext cx="11737910" cy="3554964"/>
          </a:xfrm>
          <a:solidFill>
            <a:schemeClr val="accent5">
              <a:lumMod val="60000"/>
              <a:lumOff val="40000"/>
            </a:schemeClr>
          </a:solidFill>
        </p:spPr>
        <p:txBody>
          <a:bodyPr>
            <a:normAutofit fontScale="90000"/>
          </a:bodyPr>
          <a:lstStyle/>
          <a:p>
            <a:pPr>
              <a:lnSpc>
                <a:spcPct val="150000"/>
              </a:lnSpc>
            </a:pPr>
            <a:br>
              <a:rPr lang="en-GB" sz="2000" dirty="0">
                <a:latin typeface="Arial" pitchFamily="34" charset="0"/>
                <a:cs typeface="Arial" pitchFamily="34" charset="0"/>
              </a:rPr>
            </a:br>
            <a:br>
              <a:rPr lang="en-GB" sz="2000" dirty="0">
                <a:latin typeface="Arial" pitchFamily="34" charset="0"/>
                <a:cs typeface="Arial" pitchFamily="34" charset="0"/>
              </a:rPr>
            </a:br>
            <a:br>
              <a:rPr lang="en-GB" sz="2000" dirty="0">
                <a:latin typeface="Arial" pitchFamily="34" charset="0"/>
                <a:cs typeface="Arial" pitchFamily="34" charset="0"/>
              </a:rPr>
            </a:br>
            <a:br>
              <a:rPr lang="en-GB" sz="2000" dirty="0">
                <a:latin typeface="Arial" pitchFamily="34" charset="0"/>
                <a:cs typeface="Arial" pitchFamily="34" charset="0"/>
              </a:rPr>
            </a:br>
            <a:r>
              <a:rPr lang="en-GB" sz="2200" b="1" u="sng" dirty="0">
                <a:latin typeface="Arial" pitchFamily="34" charset="0"/>
                <a:cs typeface="Arial" pitchFamily="34" charset="0"/>
              </a:rPr>
              <a:t>Case Studies (technological advancements in supporting older people)</a:t>
            </a:r>
            <a:br>
              <a:rPr lang="en-GB" sz="1400" dirty="0">
                <a:latin typeface="Arial" pitchFamily="34" charset="0"/>
                <a:cs typeface="Arial" pitchFamily="34" charset="0"/>
              </a:rPr>
            </a:br>
            <a:r>
              <a:rPr lang="en-GB" sz="1600" b="1" dirty="0">
                <a:latin typeface="Arial" pitchFamily="34" charset="0"/>
                <a:cs typeface="Arial" pitchFamily="34" charset="0"/>
              </a:rPr>
              <a:t>GPS Trackers for dementia:</a:t>
            </a:r>
            <a:r>
              <a:rPr lang="en-GB" sz="1600" dirty="0">
                <a:latin typeface="Arial" pitchFamily="34" charset="0"/>
                <a:cs typeface="Arial" pitchFamily="34" charset="0"/>
              </a:rPr>
              <a:t> it is a wearable device which tracks real time location, send alerts and provides emergency response which reduce anxiety and promote independence of older people. With the help of this device  older people can be active outside home safely (Activity theory). According to Mental Capacity Act 2005, Equality Act 2010 and Care Act  2014, this device makes sure older people’s autonomy, independence  and carer wellbeing (UBEEQUEE, 2026).</a:t>
            </a:r>
            <a:br>
              <a:rPr lang="en-GB" sz="1600" dirty="0">
                <a:latin typeface="Arial" pitchFamily="34" charset="0"/>
                <a:cs typeface="Arial" pitchFamily="34" charset="0"/>
              </a:rPr>
            </a:br>
            <a:r>
              <a:rPr lang="en-GB" sz="1600" b="1" dirty="0">
                <a:latin typeface="Arial" pitchFamily="34" charset="0"/>
                <a:cs typeface="Arial" pitchFamily="34" charset="0"/>
              </a:rPr>
              <a:t>Grand Pad:</a:t>
            </a:r>
            <a:r>
              <a:rPr lang="en-GB" sz="1600" dirty="0">
                <a:latin typeface="Arial" pitchFamily="34" charset="0"/>
                <a:cs typeface="Arial" pitchFamily="34" charset="0"/>
              </a:rPr>
              <a:t> It is a tablet designed for older people to connect with friends and relatives. It is easy to use for video calls, photo sharing and messaging. It reduces loneliness, increase social connections and engagement. NHS Long term plan emphasises technology involvement in care for older people (</a:t>
            </a:r>
            <a:r>
              <a:rPr lang="en-GB" sz="1600" dirty="0" err="1">
                <a:latin typeface="Arial" pitchFamily="34" charset="0"/>
                <a:cs typeface="Arial" pitchFamily="34" charset="0"/>
              </a:rPr>
              <a:t>GrandPad</a:t>
            </a:r>
            <a:r>
              <a:rPr lang="en-GB" sz="1600" dirty="0">
                <a:latin typeface="Arial" pitchFamily="34" charset="0"/>
                <a:cs typeface="Arial" pitchFamily="34" charset="0"/>
              </a:rPr>
              <a:t>, 2025).   </a:t>
            </a:r>
            <a:br>
              <a:rPr lang="en-GB" sz="1600" dirty="0">
                <a:latin typeface="Arial" pitchFamily="34" charset="0"/>
                <a:cs typeface="Arial" pitchFamily="34" charset="0"/>
              </a:rPr>
            </a:br>
            <a:br>
              <a:rPr lang="en-GB" sz="1400" dirty="0">
                <a:latin typeface="Arial" pitchFamily="34" charset="0"/>
                <a:cs typeface="Arial" pitchFamily="34" charset="0"/>
              </a:rPr>
            </a:br>
            <a:r>
              <a:rPr lang="en-GB" dirty="0"/>
              <a:t> </a:t>
            </a:r>
            <a:br>
              <a:rPr lang="en-GB" dirty="0">
                <a:latin typeface="Arial" pitchFamily="34" charset="0"/>
                <a:cs typeface="Arial" pitchFamily="34" charset="0"/>
              </a:rPr>
            </a:br>
            <a:endParaRPr lang="en-GB" dirty="0"/>
          </a:p>
        </p:txBody>
      </p:sp>
      <p:sp>
        <p:nvSpPr>
          <p:cNvPr id="3" name="Slide Number Placeholder 2"/>
          <p:cNvSpPr>
            <a:spLocks noGrp="1"/>
          </p:cNvSpPr>
          <p:nvPr>
            <p:ph type="sldNum" sz="quarter" idx="12"/>
          </p:nvPr>
        </p:nvSpPr>
        <p:spPr/>
        <p:txBody>
          <a:bodyPr/>
          <a:lstStyle/>
          <a:p>
            <a:fld id="{C878779B-72BA-438F-83A2-69135E6B6C0A}" type="slidenum">
              <a:rPr lang="en-GB" smtClean="0">
                <a:solidFill>
                  <a:schemeClr val="tx1"/>
                </a:solidFill>
                <a:latin typeface="Arial" pitchFamily="34" charset="0"/>
                <a:cs typeface="Arial" pitchFamily="34" charset="0"/>
              </a:rPr>
              <a:pPr/>
              <a:t>14</a:t>
            </a:fld>
            <a:endParaRPr lang="en-GB" dirty="0">
              <a:solidFill>
                <a:schemeClr val="tx1"/>
              </a:solidFill>
              <a:latin typeface="Arial" pitchFamily="34" charset="0"/>
              <a:cs typeface="Arial" pitchFamily="34" charset="0"/>
            </a:endParaRPr>
          </a:p>
        </p:txBody>
      </p:sp>
      <p:pic>
        <p:nvPicPr>
          <p:cNvPr id="8" name="Audio 7">
            <a:hlinkClick r:id="" action="ppaction://media"/>
            <a:extLst>
              <a:ext uri="{FF2B5EF4-FFF2-40B4-BE49-F238E27FC236}">
                <a16:creationId xmlns:a16="http://schemas.microsoft.com/office/drawing/2014/main" id="{0CC6A4ED-2DEE-804B-0688-410237A0266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p:transition advTm="6763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943" y="158620"/>
            <a:ext cx="11849877" cy="4991877"/>
          </a:xfrm>
          <a:solidFill>
            <a:schemeClr val="accent5">
              <a:lumMod val="60000"/>
              <a:lumOff val="40000"/>
            </a:schemeClr>
          </a:solidFill>
        </p:spPr>
        <p:txBody>
          <a:bodyPr>
            <a:normAutofit fontScale="90000"/>
          </a:bodyPr>
          <a:lstStyle/>
          <a:p>
            <a:pPr>
              <a:lnSpc>
                <a:spcPct val="150000"/>
              </a:lnSpc>
            </a:pPr>
            <a:br>
              <a:rPr lang="en-GB" sz="2000" b="1" u="sng" dirty="0">
                <a:latin typeface="Arial" pitchFamily="34" charset="0"/>
                <a:cs typeface="Arial" pitchFamily="34" charset="0"/>
              </a:rPr>
            </a:br>
            <a:br>
              <a:rPr lang="en-GB" sz="2000" b="1" u="sng" dirty="0">
                <a:latin typeface="Arial" pitchFamily="34" charset="0"/>
                <a:cs typeface="Arial" pitchFamily="34" charset="0"/>
              </a:rPr>
            </a:br>
            <a:br>
              <a:rPr lang="en-GB" sz="2000" b="1" u="sng" dirty="0">
                <a:latin typeface="Arial" pitchFamily="34" charset="0"/>
                <a:cs typeface="Arial" pitchFamily="34" charset="0"/>
              </a:rPr>
            </a:br>
            <a:r>
              <a:rPr lang="en-GB" sz="2200" b="1" u="sng" dirty="0">
                <a:latin typeface="Arial" pitchFamily="34" charset="0"/>
                <a:cs typeface="Arial" pitchFamily="34" charset="0"/>
              </a:rPr>
              <a:t>Recommendations</a:t>
            </a:r>
            <a:br>
              <a:rPr lang="en-GB" sz="2000" b="1" u="sng" dirty="0">
                <a:latin typeface="Arial" pitchFamily="34" charset="0"/>
                <a:cs typeface="Arial" pitchFamily="34" charset="0"/>
              </a:rPr>
            </a:br>
            <a:r>
              <a:rPr lang="en-GB" sz="1400" dirty="0">
                <a:latin typeface="Arial" pitchFamily="34" charset="0"/>
                <a:cs typeface="Arial" pitchFamily="34" charset="0"/>
              </a:rPr>
              <a:t>There are some recommendations to improve care and support for older people:</a:t>
            </a:r>
            <a:br>
              <a:rPr lang="en-GB" sz="1400" dirty="0">
                <a:latin typeface="Arial" pitchFamily="34" charset="0"/>
                <a:cs typeface="Arial" pitchFamily="34" charset="0"/>
              </a:rPr>
            </a:br>
            <a:r>
              <a:rPr lang="en-GB" sz="1400" dirty="0">
                <a:latin typeface="Arial" pitchFamily="34" charset="0"/>
                <a:cs typeface="Arial" pitchFamily="34" charset="0"/>
              </a:rPr>
              <a:t> A digitalise inclusion programme should be started for older people to equip them with digital literacy (Peek et al., 2014).</a:t>
            </a:r>
            <a:br>
              <a:rPr lang="en-GB" sz="1400" dirty="0">
                <a:latin typeface="Arial" pitchFamily="34" charset="0"/>
                <a:cs typeface="Arial" pitchFamily="34" charset="0"/>
              </a:rPr>
            </a:br>
            <a:r>
              <a:rPr lang="en-GB" sz="1400" dirty="0">
                <a:latin typeface="Arial" pitchFamily="34" charset="0"/>
                <a:cs typeface="Arial" pitchFamily="34" charset="0"/>
              </a:rPr>
              <a:t>Design, font, navigation and passwords should be very simple (</a:t>
            </a:r>
            <a:r>
              <a:rPr lang="en-GB" sz="1400" dirty="0" err="1">
                <a:latin typeface="Arial" pitchFamily="34" charset="0"/>
                <a:cs typeface="Arial" pitchFamily="34" charset="0"/>
              </a:rPr>
              <a:t>Czaja</a:t>
            </a:r>
            <a:r>
              <a:rPr lang="en-GB" sz="1400" dirty="0">
                <a:latin typeface="Arial" pitchFamily="34" charset="0"/>
                <a:cs typeface="Arial" pitchFamily="34" charset="0"/>
              </a:rPr>
              <a:t> et al., 2018). </a:t>
            </a:r>
            <a:br>
              <a:rPr lang="en-GB" sz="1400" dirty="0">
                <a:latin typeface="Arial" pitchFamily="34" charset="0"/>
                <a:cs typeface="Arial" pitchFamily="34" charset="0"/>
              </a:rPr>
            </a:br>
            <a:r>
              <a:rPr lang="en-GB" sz="1400" dirty="0">
                <a:latin typeface="Arial" pitchFamily="34" charset="0"/>
                <a:cs typeface="Arial" pitchFamily="34" charset="0"/>
              </a:rPr>
              <a:t>Devices should be provided by healthcare providers (Van </a:t>
            </a:r>
            <a:r>
              <a:rPr lang="en-GB" sz="1400" dirty="0" err="1">
                <a:latin typeface="Arial" pitchFamily="34" charset="0"/>
                <a:cs typeface="Arial" pitchFamily="34" charset="0"/>
              </a:rPr>
              <a:t>Dijk</a:t>
            </a:r>
            <a:r>
              <a:rPr lang="en-GB" sz="1400" dirty="0">
                <a:latin typeface="Arial" pitchFamily="34" charset="0"/>
                <a:cs typeface="Arial" pitchFamily="34" charset="0"/>
              </a:rPr>
              <a:t>, 2020).</a:t>
            </a:r>
            <a:br>
              <a:rPr lang="en-GB" sz="1400" dirty="0">
                <a:latin typeface="Arial" pitchFamily="34" charset="0"/>
                <a:cs typeface="Arial" pitchFamily="34" charset="0"/>
              </a:rPr>
            </a:br>
            <a:r>
              <a:rPr lang="en-GB" sz="1400" dirty="0">
                <a:latin typeface="Arial" pitchFamily="34" charset="0"/>
                <a:cs typeface="Arial" pitchFamily="34" charset="0"/>
              </a:rPr>
              <a:t>Strengthen person centred care approach </a:t>
            </a:r>
            <a:r>
              <a:rPr lang="en-GB" sz="1600" dirty="0">
                <a:latin typeface="Arial" pitchFamily="34" charset="0"/>
                <a:cs typeface="Arial" pitchFamily="34" charset="0"/>
              </a:rPr>
              <a:t>(</a:t>
            </a:r>
            <a:r>
              <a:rPr lang="en-GB" sz="1600" dirty="0" err="1">
                <a:latin typeface="Arial" pitchFamily="34" charset="0"/>
                <a:cs typeface="Arial" pitchFamily="34" charset="0"/>
              </a:rPr>
              <a:t>Edvardsson</a:t>
            </a:r>
            <a:r>
              <a:rPr lang="en-GB" sz="1600" dirty="0">
                <a:latin typeface="Arial" pitchFamily="34" charset="0"/>
                <a:cs typeface="Arial" pitchFamily="34" charset="0"/>
              </a:rPr>
              <a:t>, et al,.2008).</a:t>
            </a:r>
            <a:br>
              <a:rPr lang="en-GB" sz="1600" dirty="0">
                <a:latin typeface="Arial" pitchFamily="34" charset="0"/>
                <a:cs typeface="Arial" pitchFamily="34" charset="0"/>
              </a:rPr>
            </a:br>
            <a:r>
              <a:rPr lang="en-GB" sz="1600" dirty="0">
                <a:latin typeface="Arial" pitchFamily="34" charset="0"/>
                <a:cs typeface="Arial" pitchFamily="34" charset="0"/>
              </a:rPr>
              <a:t>Provide more funds to modify houses to smart houses for older people (</a:t>
            </a:r>
            <a:r>
              <a:rPr lang="en-GB" sz="1600" dirty="0" err="1">
                <a:latin typeface="Arial" pitchFamily="34" charset="0"/>
                <a:cs typeface="Arial" pitchFamily="34" charset="0"/>
              </a:rPr>
              <a:t>Gitlin</a:t>
            </a:r>
            <a:r>
              <a:rPr lang="en-GB" sz="1600" dirty="0">
                <a:latin typeface="Arial" pitchFamily="34" charset="0"/>
                <a:cs typeface="Arial" pitchFamily="34" charset="0"/>
              </a:rPr>
              <a:t>, 2003).</a:t>
            </a:r>
            <a:br>
              <a:rPr lang="en-GB" sz="1600" dirty="0">
                <a:latin typeface="Arial" pitchFamily="34" charset="0"/>
                <a:cs typeface="Arial" pitchFamily="34" charset="0"/>
              </a:rPr>
            </a:br>
            <a:r>
              <a:rPr lang="en-GB" sz="1600" dirty="0">
                <a:latin typeface="Arial" pitchFamily="34" charset="0"/>
                <a:cs typeface="Arial" pitchFamily="34" charset="0"/>
              </a:rPr>
              <a:t>Promote intergenerational activities and community engaged programmes (</a:t>
            </a:r>
            <a:r>
              <a:rPr lang="en-GB" sz="1400" dirty="0"/>
              <a:t>Holt-</a:t>
            </a:r>
            <a:r>
              <a:rPr lang="en-GB" sz="1400" dirty="0" err="1"/>
              <a:t>Lunstad</a:t>
            </a:r>
            <a:r>
              <a:rPr lang="en-GB" sz="1400" dirty="0"/>
              <a:t>, 2015).</a:t>
            </a:r>
            <a:br>
              <a:rPr lang="en-GB" sz="1400" dirty="0"/>
            </a:br>
            <a:r>
              <a:rPr lang="en-GB" sz="1600" dirty="0">
                <a:latin typeface="Arial" pitchFamily="34" charset="0"/>
                <a:cs typeface="Arial" pitchFamily="34" charset="0"/>
              </a:rPr>
              <a:t>Health care practitioners should be trained to access bio psychological and social needs simultaneously(</a:t>
            </a:r>
            <a:r>
              <a:rPr lang="en-GB" sz="1600" dirty="0" err="1">
                <a:latin typeface="Arial" pitchFamily="34" charset="0"/>
                <a:cs typeface="Arial" pitchFamily="34" charset="0"/>
              </a:rPr>
              <a:t>Borrell-Carrió</a:t>
            </a:r>
            <a:r>
              <a:rPr lang="en-GB" sz="1600" dirty="0">
                <a:latin typeface="Arial" pitchFamily="34" charset="0"/>
                <a:cs typeface="Arial" pitchFamily="34" charset="0"/>
              </a:rPr>
              <a:t>, 2004).</a:t>
            </a:r>
            <a:br>
              <a:rPr lang="en-GB" sz="1600" dirty="0">
                <a:latin typeface="Arial" pitchFamily="34" charset="0"/>
                <a:cs typeface="Arial" pitchFamily="34" charset="0"/>
              </a:rPr>
            </a:br>
            <a:r>
              <a:rPr lang="en-GB" sz="1600" dirty="0">
                <a:latin typeface="Arial" pitchFamily="34" charset="0"/>
                <a:cs typeface="Arial" pitchFamily="34" charset="0"/>
              </a:rPr>
              <a:t>Encourage structured physical activity programmes (</a:t>
            </a:r>
            <a:r>
              <a:rPr lang="en-GB" sz="1600" dirty="0" err="1">
                <a:latin typeface="Arial" pitchFamily="34" charset="0"/>
                <a:cs typeface="Arial" pitchFamily="34" charset="0"/>
              </a:rPr>
              <a:t>Menec</a:t>
            </a:r>
            <a:r>
              <a:rPr lang="en-GB" sz="1600" dirty="0">
                <a:latin typeface="Arial" pitchFamily="34" charset="0"/>
                <a:cs typeface="Arial" pitchFamily="34" charset="0"/>
              </a:rPr>
              <a:t>, 2003).</a:t>
            </a:r>
            <a:br>
              <a:rPr lang="en-GB" sz="1600" dirty="0">
                <a:latin typeface="Arial" pitchFamily="34" charset="0"/>
                <a:cs typeface="Arial" pitchFamily="34" charset="0"/>
              </a:rPr>
            </a:br>
            <a:r>
              <a:rPr lang="en-GB" sz="2200" b="1" u="sng" dirty="0">
                <a:latin typeface="Arial" pitchFamily="34" charset="0"/>
                <a:cs typeface="Arial" pitchFamily="34" charset="0"/>
              </a:rPr>
              <a:t> Conclusion:</a:t>
            </a:r>
            <a:r>
              <a:rPr lang="en-GB" sz="1400" dirty="0">
                <a:latin typeface="Arial" pitchFamily="34" charset="0"/>
                <a:cs typeface="Arial" pitchFamily="34" charset="0"/>
              </a:rPr>
              <a:t> </a:t>
            </a:r>
            <a:br>
              <a:rPr lang="en-GB" sz="1400" dirty="0">
                <a:latin typeface="Arial" pitchFamily="34" charset="0"/>
                <a:cs typeface="Arial" pitchFamily="34" charset="0"/>
              </a:rPr>
            </a:br>
            <a:r>
              <a:rPr lang="en-GB" sz="1400" dirty="0">
                <a:latin typeface="Arial" pitchFamily="34" charset="0"/>
                <a:cs typeface="Arial" pitchFamily="34" charset="0"/>
              </a:rPr>
              <a:t>Traditional and fragmented care models are no longer in practice to meet the complex bio psychosocial needs. Person centred care approach improves respect/dignity, autonomy and emotional wellbeing of older people particularly in dementia and long-term care settings.</a:t>
            </a:r>
            <a:br>
              <a:rPr lang="en-GB" sz="1400" dirty="0">
                <a:latin typeface="Arial" pitchFamily="34" charset="0"/>
                <a:cs typeface="Arial" pitchFamily="34" charset="0"/>
              </a:rPr>
            </a:br>
            <a:r>
              <a:rPr lang="en-GB" sz="1400" dirty="0">
                <a:latin typeface="Arial" pitchFamily="34" charset="0"/>
                <a:cs typeface="Arial" pitchFamily="34" charset="0"/>
              </a:rPr>
              <a:t>Technological innovations reduce the increasing pressure on healthcare services as well as enhance independence and safety. Theory and policy should be integrated because without supportive policies, theory could not implement successfully.  </a:t>
            </a:r>
            <a:br>
              <a:rPr lang="en-GB" sz="1600" dirty="0">
                <a:latin typeface="Arial" pitchFamily="34" charset="0"/>
                <a:cs typeface="Arial" pitchFamily="34" charset="0"/>
              </a:rPr>
            </a:br>
            <a:br>
              <a:rPr lang="en-GB" sz="16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endParaRPr lang="en-GB" sz="1400" dirty="0">
              <a:latin typeface="Arial" pitchFamily="34" charset="0"/>
              <a:cs typeface="Arial" pitchFamily="34" charset="0"/>
            </a:endParaRPr>
          </a:p>
        </p:txBody>
      </p:sp>
      <p:sp>
        <p:nvSpPr>
          <p:cNvPr id="3" name="Slide Number Placeholder 2"/>
          <p:cNvSpPr>
            <a:spLocks noGrp="1"/>
          </p:cNvSpPr>
          <p:nvPr>
            <p:ph type="sldNum" sz="quarter" idx="12"/>
          </p:nvPr>
        </p:nvSpPr>
        <p:spPr/>
        <p:txBody>
          <a:bodyPr/>
          <a:lstStyle/>
          <a:p>
            <a:fld id="{C878779B-72BA-438F-83A2-69135E6B6C0A}" type="slidenum">
              <a:rPr lang="en-GB" smtClean="0">
                <a:solidFill>
                  <a:schemeClr val="tx1"/>
                </a:solidFill>
                <a:latin typeface="Arial" pitchFamily="34" charset="0"/>
                <a:cs typeface="Arial" pitchFamily="34" charset="0"/>
              </a:rPr>
              <a:pPr/>
              <a:t>15</a:t>
            </a:fld>
            <a:endParaRPr lang="en-GB" dirty="0">
              <a:solidFill>
                <a:schemeClr val="tx1"/>
              </a:solidFill>
              <a:latin typeface="Arial" pitchFamily="34" charset="0"/>
              <a:cs typeface="Arial" pitchFamily="34" charset="0"/>
            </a:endParaRPr>
          </a:p>
        </p:txBody>
      </p:sp>
      <p:pic>
        <p:nvPicPr>
          <p:cNvPr id="23" name="Audio 22">
            <a:hlinkClick r:id="" action="ppaction://media"/>
            <a:extLst>
              <a:ext uri="{FF2B5EF4-FFF2-40B4-BE49-F238E27FC236}">
                <a16:creationId xmlns:a16="http://schemas.microsoft.com/office/drawing/2014/main" id="{B07AB461-C24C-9F94-507D-90DCA284E90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p:transition advTm="9875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BD71F-3B2F-25AD-1C27-E44981C9D7B9}"/>
              </a:ext>
            </a:extLst>
          </p:cNvPr>
          <p:cNvSpPr>
            <a:spLocks noGrp="1"/>
          </p:cNvSpPr>
          <p:nvPr>
            <p:ph type="title"/>
          </p:nvPr>
        </p:nvSpPr>
        <p:spPr>
          <a:xfrm>
            <a:off x="0" y="0"/>
            <a:ext cx="12191999" cy="6857999"/>
          </a:xfrm>
          <a:noFill/>
        </p:spPr>
        <p:txBody>
          <a:bodyPr>
            <a:normAutofit fontScale="90000"/>
          </a:bodyPr>
          <a:lstStyle/>
          <a:p>
            <a:pPr>
              <a:lnSpc>
                <a:spcPct val="150000"/>
              </a:lnSpc>
            </a:pPr>
            <a:br>
              <a:rPr lang="en-GB" sz="2800" b="1" u="sng" dirty="0">
                <a:latin typeface="Arial" panose="020B0604020202020204" pitchFamily="34" charset="0"/>
                <a:cs typeface="Arial" panose="020B0604020202020204" pitchFamily="34" charset="0"/>
              </a:rPr>
            </a:br>
            <a:br>
              <a:rPr lang="en-GB" sz="2800" b="1" u="sng" dirty="0">
                <a:latin typeface="Arial" panose="020B0604020202020204" pitchFamily="34" charset="0"/>
                <a:cs typeface="Arial" panose="020B0604020202020204" pitchFamily="34" charset="0"/>
              </a:rPr>
            </a:br>
            <a:br>
              <a:rPr lang="en-GB" sz="2800" b="1" u="sng" dirty="0">
                <a:latin typeface="Arial" panose="020B0604020202020204" pitchFamily="34" charset="0"/>
                <a:cs typeface="Arial" panose="020B0604020202020204" pitchFamily="34" charset="0"/>
              </a:rPr>
            </a:br>
            <a:br>
              <a:rPr lang="en-GB" sz="2800" b="1" u="sng" dirty="0">
                <a:latin typeface="Arial" panose="020B0604020202020204" pitchFamily="34" charset="0"/>
                <a:cs typeface="Arial" panose="020B0604020202020204" pitchFamily="34" charset="0"/>
              </a:rPr>
            </a:br>
            <a:r>
              <a:rPr lang="en-GB" sz="2800" b="1" u="sng" dirty="0">
                <a:latin typeface="Arial" panose="020B0604020202020204" pitchFamily="34" charset="0"/>
                <a:cs typeface="Arial" panose="020B0604020202020204" pitchFamily="34" charset="0"/>
              </a:rPr>
              <a:t>References</a:t>
            </a:r>
            <a:br>
              <a:rPr lang="en-GB" sz="2800" b="1" u="sng" dirty="0">
                <a:latin typeface="Arial" panose="020B0604020202020204" pitchFamily="34" charset="0"/>
                <a:cs typeface="Arial" panose="020B0604020202020204" pitchFamily="34" charset="0"/>
              </a:rPr>
            </a:br>
            <a:r>
              <a:rPr lang="en-GB" sz="1600" dirty="0">
                <a:latin typeface="Arial" pitchFamily="34" charset="0"/>
                <a:cs typeface="Arial" pitchFamily="34" charset="0"/>
              </a:rPr>
              <a:t> Age UK (2025) </a:t>
            </a:r>
            <a:r>
              <a:rPr lang="en-GB" sz="1600" i="1" dirty="0">
                <a:latin typeface="Arial" pitchFamily="34" charset="0"/>
                <a:cs typeface="Arial" pitchFamily="34" charset="0"/>
              </a:rPr>
              <a:t>Later Life Goals.</a:t>
            </a:r>
            <a:r>
              <a:rPr lang="en-GB" sz="1600" dirty="0">
                <a:latin typeface="Arial" pitchFamily="34" charset="0"/>
                <a:cs typeface="Arial" pitchFamily="34" charset="0"/>
              </a:rPr>
              <a:t> Available a:</a:t>
            </a:r>
            <a:r>
              <a:rPr lang="en-GB" sz="1600" i="1" dirty="0">
                <a:latin typeface="Arial" pitchFamily="34" charset="0"/>
                <a:cs typeface="Arial" pitchFamily="34" charset="0"/>
              </a:rPr>
              <a:t> </a:t>
            </a:r>
            <a:r>
              <a:rPr lang="en-GB" sz="1600" u="sng" dirty="0">
                <a:latin typeface="Arial" pitchFamily="34" charset="0"/>
                <a:cs typeface="Arial" pitchFamily="34" charset="0"/>
                <a:hlinkClick r:id="rId2"/>
              </a:rPr>
              <a:t>https://www.ageuk.org.uk/our-impact/programmes/how-we-deliver-advice/later-life-goals/</a:t>
            </a:r>
            <a:r>
              <a:rPr lang="en-GB" sz="1600" u="sng" dirty="0">
                <a:latin typeface="Arial" pitchFamily="34" charset="0"/>
                <a:cs typeface="Arial" pitchFamily="34" charset="0"/>
              </a:rPr>
              <a:t> </a:t>
            </a:r>
            <a:br>
              <a:rPr lang="en-GB" sz="1600" u="sng" dirty="0">
                <a:latin typeface="Arial" pitchFamily="34" charset="0"/>
                <a:cs typeface="Arial" pitchFamily="34" charset="0"/>
              </a:rPr>
            </a:br>
            <a:r>
              <a:rPr lang="en-GB" sz="1600" dirty="0">
                <a:latin typeface="Arial" pitchFamily="34" charset="0"/>
                <a:cs typeface="Arial" pitchFamily="34" charset="0"/>
              </a:rPr>
              <a:t>(Accessed: 28</a:t>
            </a:r>
            <a:r>
              <a:rPr lang="en-GB" sz="1600" baseline="30000" dirty="0">
                <a:latin typeface="Arial" pitchFamily="34" charset="0"/>
                <a:cs typeface="Arial" pitchFamily="34" charset="0"/>
              </a:rPr>
              <a:t>th</a:t>
            </a:r>
            <a:r>
              <a:rPr lang="en-GB" sz="1600" dirty="0">
                <a:latin typeface="Arial" pitchFamily="34" charset="0"/>
                <a:cs typeface="Arial" pitchFamily="34" charset="0"/>
              </a:rPr>
              <a:t> February 2026). </a:t>
            </a:r>
            <a:br>
              <a:rPr lang="en-GB" sz="1600" dirty="0">
                <a:latin typeface="Arial" pitchFamily="34" charset="0"/>
                <a:cs typeface="Arial" pitchFamily="34" charset="0"/>
              </a:rPr>
            </a:br>
            <a:r>
              <a:rPr lang="en-GB" sz="1600" dirty="0">
                <a:latin typeface="Arial" pitchFamily="34" charset="0"/>
                <a:cs typeface="Arial" pitchFamily="34" charset="0"/>
              </a:rPr>
              <a:t> Annual Reviews (2005)</a:t>
            </a:r>
            <a:r>
              <a:rPr lang="en-GB" sz="1600" dirty="0"/>
              <a:t> </a:t>
            </a:r>
            <a:r>
              <a:rPr lang="en-GB" sz="1600" i="1" dirty="0">
                <a:latin typeface="Arial" pitchFamily="34" charset="0"/>
                <a:cs typeface="Arial" pitchFamily="34" charset="0"/>
              </a:rPr>
              <a:t>A mitochondrial paradigm of metabolic and degenerative diseases, aging, and cancer: a dawn for evolutionary medicine</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3"/>
              </a:rPr>
              <a:t>https://www.annualreviews.org/content/journals/10.1146/annurev.genet.39.110304.095751</a:t>
            </a:r>
            <a:r>
              <a:rPr lang="en-GB" sz="1600" dirty="0">
                <a:latin typeface="Arial" pitchFamily="34" charset="0"/>
                <a:cs typeface="Arial" pitchFamily="34" charset="0"/>
              </a:rPr>
              <a:t> (Accessed: 1</a:t>
            </a:r>
            <a:r>
              <a:rPr lang="en-GB" sz="1600" baseline="30000" dirty="0">
                <a:latin typeface="Arial" pitchFamily="34" charset="0"/>
                <a:cs typeface="Arial" pitchFamily="34" charset="0"/>
              </a:rPr>
              <a:t>st</a:t>
            </a:r>
            <a:r>
              <a:rPr lang="en-GB" sz="1600" dirty="0">
                <a:latin typeface="Arial" pitchFamily="34" charset="0"/>
                <a:cs typeface="Arial" pitchFamily="34" charset="0"/>
              </a:rPr>
              <a:t> March 2026).</a:t>
            </a:r>
            <a:br>
              <a:rPr lang="en-GB" sz="1600" dirty="0">
                <a:latin typeface="Arial" pitchFamily="34" charset="0"/>
                <a:cs typeface="Arial" pitchFamily="34" charset="0"/>
              </a:rPr>
            </a:br>
            <a:r>
              <a:rPr lang="en-GB" sz="1600" dirty="0">
                <a:latin typeface="Arial" pitchFamily="34" charset="0"/>
                <a:cs typeface="Arial" pitchFamily="34" charset="0"/>
              </a:rPr>
              <a:t> Cambridge University Press (2008) </a:t>
            </a:r>
            <a:r>
              <a:rPr lang="en-GB" sz="1600" i="1" dirty="0">
                <a:latin typeface="Arial" pitchFamily="34" charset="0"/>
                <a:cs typeface="Arial" pitchFamily="34" charset="0"/>
              </a:rPr>
              <a:t>Growing Old: The Process of Disengagement</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4"/>
              </a:rPr>
              <a:t>https://www.cambridge.org/core/journals/ageing-and-society/article/abs/cumming-e-and-henry-w-growing-old-the-process-of-disengagement-basic-books-new-york-1961-reprint-arno-new-york-1979-isbn-0405-118147/8902DA0CA80B97235183711DA0BFB59A</a:t>
            </a:r>
            <a:r>
              <a:rPr lang="en-GB" sz="1600" dirty="0">
                <a:latin typeface="Arial" pitchFamily="34" charset="0"/>
                <a:cs typeface="Arial" pitchFamily="34" charset="0"/>
              </a:rPr>
              <a:t> (Accessed: 2</a:t>
            </a:r>
            <a:r>
              <a:rPr lang="en-GB" sz="1600" baseline="30000" dirty="0">
                <a:latin typeface="Arial" pitchFamily="34" charset="0"/>
                <a:cs typeface="Arial" pitchFamily="34" charset="0"/>
              </a:rPr>
              <a:t>nd</a:t>
            </a:r>
            <a:r>
              <a:rPr lang="en-GB" sz="1600" dirty="0">
                <a:latin typeface="Arial" pitchFamily="34" charset="0"/>
                <a:cs typeface="Arial" pitchFamily="34" charset="0"/>
              </a:rPr>
              <a:t> March 2026). </a:t>
            </a:r>
            <a:br>
              <a:rPr lang="en-GB" sz="1600" dirty="0">
                <a:latin typeface="Arial" pitchFamily="34" charset="0"/>
                <a:cs typeface="Arial" pitchFamily="34" charset="0"/>
              </a:rPr>
            </a:br>
            <a:r>
              <a:rPr lang="en-GB" sz="1600" dirty="0">
                <a:latin typeface="Arial" pitchFamily="34" charset="0"/>
                <a:cs typeface="Arial" pitchFamily="34" charset="0"/>
              </a:rPr>
              <a:t>Care Quality Commission (2026)</a:t>
            </a:r>
            <a:r>
              <a:rPr lang="en-GB" sz="1600" i="1" dirty="0">
                <a:latin typeface="Arial" pitchFamily="34" charset="0"/>
                <a:cs typeface="Arial" pitchFamily="34" charset="0"/>
              </a:rPr>
              <a:t> We're CQC, the independent regulator of health and social care in England. </a:t>
            </a:r>
            <a:r>
              <a:rPr lang="en-GB" sz="1600" dirty="0">
                <a:latin typeface="Arial" pitchFamily="34" charset="0"/>
                <a:cs typeface="Arial" pitchFamily="34" charset="0"/>
              </a:rPr>
              <a:t>Available at: </a:t>
            </a:r>
            <a:r>
              <a:rPr lang="en-GB" sz="1600" dirty="0">
                <a:latin typeface="Arial" pitchFamily="34" charset="0"/>
                <a:cs typeface="Arial" pitchFamily="34" charset="0"/>
                <a:hlinkClick r:id="rId5"/>
              </a:rPr>
              <a:t>https://www.cqc.org.uk/</a:t>
            </a:r>
            <a:r>
              <a:rPr lang="en-GB" sz="1600" dirty="0">
                <a:latin typeface="Arial" pitchFamily="34" charset="0"/>
                <a:cs typeface="Arial" pitchFamily="34" charset="0"/>
              </a:rPr>
              <a:t> (Accessed: 05 March 2026).</a:t>
            </a:r>
            <a:br>
              <a:rPr lang="en-GB" sz="1600" dirty="0">
                <a:latin typeface="Arial" pitchFamily="34" charset="0"/>
                <a:cs typeface="Arial" pitchFamily="34" charset="0"/>
              </a:rPr>
            </a:br>
            <a:r>
              <a:rPr lang="en-GB" sz="1600" dirty="0" err="1">
                <a:latin typeface="Arial" pitchFamily="34" charset="0"/>
                <a:cs typeface="Arial" pitchFamily="34" charset="0"/>
              </a:rPr>
              <a:t>Dreamstime</a:t>
            </a:r>
            <a:r>
              <a:rPr lang="en-GB" sz="1600" dirty="0">
                <a:latin typeface="Arial" pitchFamily="34" charset="0"/>
                <a:cs typeface="Arial" pitchFamily="34" charset="0"/>
              </a:rPr>
              <a:t> (2026) </a:t>
            </a:r>
            <a:r>
              <a:rPr lang="en-GB" sz="1600" i="1" dirty="0">
                <a:latin typeface="Arial" pitchFamily="34" charset="0"/>
                <a:cs typeface="Arial" pitchFamily="34" charset="0"/>
              </a:rPr>
              <a:t>Help Old People Cartoon Illustrations &amp; Vector</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6"/>
              </a:rPr>
              <a:t>https://www.dreamstime.com/illustration/help-old-people-cartoon.html</a:t>
            </a:r>
            <a:r>
              <a:rPr lang="en-GB" sz="1600" dirty="0">
                <a:latin typeface="Arial" pitchFamily="34" charset="0"/>
                <a:cs typeface="Arial" pitchFamily="34" charset="0"/>
              </a:rPr>
              <a:t> (Accessed: 1</a:t>
            </a:r>
            <a:r>
              <a:rPr lang="en-GB" sz="1600" baseline="30000" dirty="0">
                <a:latin typeface="Arial" pitchFamily="34" charset="0"/>
                <a:cs typeface="Arial" pitchFamily="34" charset="0"/>
              </a:rPr>
              <a:t>st</a:t>
            </a:r>
            <a:r>
              <a:rPr lang="en-GB" sz="1600" dirty="0">
                <a:latin typeface="Arial" pitchFamily="34" charset="0"/>
                <a:cs typeface="Arial" pitchFamily="34" charset="0"/>
              </a:rPr>
              <a:t> March 2026).</a:t>
            </a:r>
            <a:br>
              <a:rPr lang="en-GB" sz="1600" dirty="0">
                <a:latin typeface="Arial" pitchFamily="34" charset="0"/>
                <a:cs typeface="Arial" pitchFamily="34" charset="0"/>
              </a:rPr>
            </a:br>
            <a:r>
              <a:rPr lang="en-GB" sz="1600" dirty="0">
                <a:latin typeface="Arial" pitchFamily="34" charset="0"/>
                <a:cs typeface="Arial" pitchFamily="34" charset="0"/>
              </a:rPr>
              <a:t>Face book (2024) </a:t>
            </a:r>
            <a:r>
              <a:rPr lang="en-GB" sz="1600" i="1" dirty="0">
                <a:latin typeface="Arial" pitchFamily="34" charset="0"/>
                <a:cs typeface="Arial" pitchFamily="34" charset="0"/>
              </a:rPr>
              <a:t>Smart Elder Tec</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7"/>
              </a:rPr>
              <a:t>https://www.facebook.com/smarteldertech/</a:t>
            </a:r>
            <a:r>
              <a:rPr lang="en-GB" sz="1600" dirty="0">
                <a:latin typeface="Arial" pitchFamily="34" charset="0"/>
                <a:cs typeface="Arial" pitchFamily="34" charset="0"/>
              </a:rPr>
              <a:t> (Accessed: 2</a:t>
            </a:r>
            <a:r>
              <a:rPr lang="en-GB" sz="1600" baseline="30000" dirty="0">
                <a:latin typeface="Arial" pitchFamily="34" charset="0"/>
                <a:cs typeface="Arial" pitchFamily="34" charset="0"/>
              </a:rPr>
              <a:t>nd</a:t>
            </a:r>
            <a:r>
              <a:rPr lang="en-GB" sz="1600" dirty="0">
                <a:latin typeface="Arial" pitchFamily="34" charset="0"/>
                <a:cs typeface="Arial" pitchFamily="34" charset="0"/>
              </a:rPr>
              <a:t> March 2026).</a:t>
            </a:r>
            <a:br>
              <a:rPr lang="en-GB" sz="1600" dirty="0">
                <a:latin typeface="Arial" pitchFamily="34" charset="0"/>
                <a:cs typeface="Arial" pitchFamily="34" charset="0"/>
              </a:rPr>
            </a:br>
            <a:r>
              <a:rPr lang="en-GB" sz="1600" dirty="0">
                <a:latin typeface="Arial" pitchFamily="34" charset="0"/>
                <a:cs typeface="Arial" pitchFamily="34" charset="0"/>
              </a:rPr>
              <a:t>Forbes (2023)  </a:t>
            </a:r>
            <a:r>
              <a:rPr lang="en-GB" sz="1600" i="1" dirty="0">
                <a:latin typeface="Arial" pitchFamily="34" charset="0"/>
                <a:cs typeface="Arial" pitchFamily="34" charset="0"/>
              </a:rPr>
              <a:t>The Best GPS Trackers For Seniors.</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8"/>
              </a:rPr>
              <a:t>https://www.forbes.com/health/healthy-aging/best-gps-trackers-for-seniors/</a:t>
            </a:r>
            <a:r>
              <a:rPr lang="en-GB" sz="1600" dirty="0">
                <a:latin typeface="Arial" pitchFamily="34" charset="0"/>
                <a:cs typeface="Arial" pitchFamily="34" charset="0"/>
              </a:rPr>
              <a:t> (Accessed: 2</a:t>
            </a:r>
            <a:r>
              <a:rPr lang="en-GB" sz="1600" baseline="30000" dirty="0">
                <a:latin typeface="Arial" pitchFamily="34" charset="0"/>
                <a:cs typeface="Arial" pitchFamily="34" charset="0"/>
              </a:rPr>
              <a:t>nd</a:t>
            </a:r>
            <a:r>
              <a:rPr lang="en-GB" sz="1600" dirty="0">
                <a:latin typeface="Arial" pitchFamily="34" charset="0"/>
                <a:cs typeface="Arial" pitchFamily="34" charset="0"/>
              </a:rPr>
              <a:t> March 2026). </a:t>
            </a:r>
            <a:br>
              <a:rPr lang="en-GB" sz="1600" dirty="0">
                <a:latin typeface="Arial" pitchFamily="34" charset="0"/>
                <a:cs typeface="Arial" pitchFamily="34" charset="0"/>
              </a:rPr>
            </a:br>
            <a:r>
              <a:rPr lang="en-GB" sz="1600" dirty="0" err="1">
                <a:latin typeface="Arial" pitchFamily="34" charset="0"/>
                <a:cs typeface="Arial" pitchFamily="34" charset="0"/>
              </a:rPr>
              <a:t>FreeStyle</a:t>
            </a:r>
            <a:r>
              <a:rPr lang="en-GB" sz="1600" dirty="0">
                <a:latin typeface="Arial" pitchFamily="34" charset="0"/>
                <a:cs typeface="Arial" pitchFamily="34" charset="0"/>
              </a:rPr>
              <a:t> </a:t>
            </a:r>
            <a:r>
              <a:rPr lang="en-GB" sz="1600" dirty="0" err="1">
                <a:latin typeface="Arial" pitchFamily="34" charset="0"/>
                <a:cs typeface="Arial" pitchFamily="34" charset="0"/>
              </a:rPr>
              <a:t>Libre</a:t>
            </a:r>
            <a:r>
              <a:rPr lang="en-GB" sz="1600" dirty="0">
                <a:latin typeface="Arial" pitchFamily="34" charset="0"/>
                <a:cs typeface="Arial" pitchFamily="34" charset="0"/>
              </a:rPr>
              <a:t> (2023) </a:t>
            </a:r>
            <a:r>
              <a:rPr lang="en-GB" sz="1600" i="1" dirty="0">
                <a:latin typeface="Arial" pitchFamily="34" charset="0"/>
                <a:cs typeface="Arial" pitchFamily="34" charset="0"/>
              </a:rPr>
              <a:t>The </a:t>
            </a:r>
            <a:r>
              <a:rPr lang="en-GB" sz="1600" i="1" dirty="0" err="1">
                <a:latin typeface="Arial" pitchFamily="34" charset="0"/>
                <a:cs typeface="Arial" pitchFamily="34" charset="0"/>
              </a:rPr>
              <a:t>FreeStyle</a:t>
            </a:r>
            <a:r>
              <a:rPr lang="en-GB" sz="1600" i="1" dirty="0">
                <a:latin typeface="Arial" pitchFamily="34" charset="0"/>
                <a:cs typeface="Arial" pitchFamily="34" charset="0"/>
              </a:rPr>
              <a:t> </a:t>
            </a:r>
            <a:r>
              <a:rPr lang="en-GB" sz="1600" i="1" dirty="0" err="1">
                <a:latin typeface="Arial" pitchFamily="34" charset="0"/>
                <a:cs typeface="Arial" pitchFamily="34" charset="0"/>
              </a:rPr>
              <a:t>Libre</a:t>
            </a:r>
            <a:r>
              <a:rPr lang="en-GB" sz="1600" i="1" dirty="0">
                <a:latin typeface="Arial" pitchFamily="34" charset="0"/>
                <a:cs typeface="Arial" pitchFamily="34" charset="0"/>
              </a:rPr>
              <a:t> 2 System.</a:t>
            </a:r>
            <a:br>
              <a:rPr lang="en-GB" sz="1600" dirty="0">
                <a:latin typeface="Arial" pitchFamily="34" charset="0"/>
                <a:cs typeface="Arial" pitchFamily="34" charset="0"/>
              </a:rPr>
            </a:br>
            <a:r>
              <a:rPr lang="en-GB" sz="1600" dirty="0">
                <a:latin typeface="Arial" pitchFamily="34" charset="0"/>
                <a:cs typeface="Arial" pitchFamily="34" charset="0"/>
              </a:rPr>
              <a:t>Available at: </a:t>
            </a:r>
            <a:r>
              <a:rPr lang="en-GB" sz="1600" u="sng" dirty="0">
                <a:latin typeface="Arial" pitchFamily="34" charset="0"/>
                <a:cs typeface="Arial" pitchFamily="34" charset="0"/>
                <a:hlinkClick r:id="rId9"/>
              </a:rPr>
              <a:t>https://www.freestyle.abbott/uk-en/products/freestyle-libre-2.html</a:t>
            </a:r>
            <a:r>
              <a:rPr lang="en-GB" sz="1600" dirty="0">
                <a:latin typeface="Arial" pitchFamily="34" charset="0"/>
                <a:cs typeface="Arial" pitchFamily="34" charset="0"/>
              </a:rPr>
              <a:t>  (Accessed: 2</a:t>
            </a:r>
            <a:r>
              <a:rPr lang="en-GB" sz="1600" baseline="30000" dirty="0">
                <a:latin typeface="Arial" pitchFamily="34" charset="0"/>
                <a:cs typeface="Arial" pitchFamily="34" charset="0"/>
              </a:rPr>
              <a:t>nd</a:t>
            </a:r>
            <a:r>
              <a:rPr lang="en-GB" sz="1600" dirty="0">
                <a:latin typeface="Arial" pitchFamily="34" charset="0"/>
                <a:cs typeface="Arial" pitchFamily="34" charset="0"/>
              </a:rPr>
              <a:t> March 2026).</a:t>
            </a:r>
            <a:br>
              <a:rPr lang="en-GB" sz="1600" dirty="0">
                <a:latin typeface="Arial" pitchFamily="34" charset="0"/>
                <a:cs typeface="Arial" pitchFamily="34" charset="0"/>
              </a:rPr>
            </a:br>
            <a:r>
              <a:rPr lang="en-GB" sz="1600" dirty="0" err="1">
                <a:latin typeface="Arial" pitchFamily="34" charset="0"/>
                <a:cs typeface="Arial" pitchFamily="34" charset="0"/>
              </a:rPr>
              <a:t>Giddens</a:t>
            </a:r>
            <a:r>
              <a:rPr lang="en-GB" sz="1600" dirty="0">
                <a:latin typeface="Arial" pitchFamily="34" charset="0"/>
                <a:cs typeface="Arial" pitchFamily="34" charset="0"/>
              </a:rPr>
              <a:t>, A., &amp; Sutton, P. W., (2017) </a:t>
            </a:r>
            <a:r>
              <a:rPr lang="en-GB" sz="1600" i="1" dirty="0">
                <a:latin typeface="Arial" pitchFamily="34" charset="0"/>
                <a:cs typeface="Arial" pitchFamily="34" charset="0"/>
              </a:rPr>
              <a:t>Sociology. </a:t>
            </a:r>
            <a:r>
              <a:rPr lang="en-GB" sz="1600" dirty="0">
                <a:latin typeface="Arial" pitchFamily="34" charset="0"/>
                <a:cs typeface="Arial" pitchFamily="34" charset="0"/>
              </a:rPr>
              <a:t>8th </a:t>
            </a:r>
            <a:r>
              <a:rPr lang="en-GB" sz="1600" dirty="0" err="1">
                <a:latin typeface="Arial" pitchFamily="34" charset="0"/>
                <a:cs typeface="Arial" pitchFamily="34" charset="0"/>
              </a:rPr>
              <a:t>edn</a:t>
            </a:r>
            <a:r>
              <a:rPr lang="en-GB" sz="1600" dirty="0">
                <a:latin typeface="Arial" pitchFamily="34" charset="0"/>
                <a:cs typeface="Arial" pitchFamily="34" charset="0"/>
              </a:rPr>
              <a:t>.. Cambridge: Polity Press. </a:t>
            </a:r>
            <a:br>
              <a:rPr lang="en-GB" sz="1600" dirty="0">
                <a:solidFill>
                  <a:srgbClr val="FF0000"/>
                </a:solidFill>
                <a:latin typeface="Arial" pitchFamily="34" charset="0"/>
                <a:cs typeface="Arial" pitchFamily="34" charset="0"/>
              </a:rPr>
            </a:br>
            <a:r>
              <a:rPr lang="en-GB" sz="1600" dirty="0">
                <a:latin typeface="Arial" pitchFamily="34" charset="0"/>
                <a:cs typeface="Arial" pitchFamily="34" charset="0"/>
              </a:rPr>
              <a:t>Gov.UK (2025) </a:t>
            </a:r>
            <a:r>
              <a:rPr lang="en-GB" sz="1600" i="1" dirty="0">
                <a:latin typeface="Arial" pitchFamily="34" charset="0"/>
                <a:cs typeface="Arial" pitchFamily="34" charset="0"/>
              </a:rPr>
              <a:t>Adult social care finance report, England 2024 to 2025</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10"/>
              </a:rPr>
              <a:t>https://www.gov.uk/government/statistics/adult-social-care-finance-report-england-2024-to-2025/adult-social-care-finance-report-england-2024-to-2025</a:t>
            </a:r>
            <a:r>
              <a:rPr lang="en-GB" sz="1600" dirty="0">
                <a:latin typeface="Arial" pitchFamily="34" charset="0"/>
                <a:cs typeface="Arial" pitchFamily="34" charset="0"/>
              </a:rPr>
              <a:t> (Accessed: 03 March 2026).</a:t>
            </a:r>
            <a:br>
              <a:rPr lang="en-GB" sz="1600" dirty="0">
                <a:latin typeface="Arial" pitchFamily="34" charset="0"/>
                <a:cs typeface="Arial" pitchFamily="34" charset="0"/>
              </a:rPr>
            </a:br>
            <a:br>
              <a:rPr lang="en-GB" sz="1600" dirty="0">
                <a:latin typeface="Arial" pitchFamily="34" charset="0"/>
                <a:cs typeface="Arial" pitchFamily="34" charset="0"/>
              </a:rPr>
            </a:br>
            <a:r>
              <a:rPr lang="en-GB" sz="1800" dirty="0">
                <a:latin typeface="Arial" pitchFamily="34" charset="0"/>
                <a:cs typeface="Arial" pitchFamily="34" charset="0"/>
              </a:rPr>
              <a:t> </a:t>
            </a:r>
            <a:br>
              <a:rPr lang="en-GB" sz="2000" dirty="0">
                <a:latin typeface="Arial" pitchFamily="34" charset="0"/>
                <a:cs typeface="Arial" pitchFamily="34" charset="0"/>
              </a:rPr>
            </a:br>
            <a:br>
              <a:rPr lang="en-GB" sz="2000" dirty="0">
                <a:latin typeface="Arial" pitchFamily="34" charset="0"/>
                <a:cs typeface="Arial" pitchFamily="34" charset="0"/>
              </a:rPr>
            </a:br>
            <a:br>
              <a:rPr lang="en-GB" sz="2000" dirty="0">
                <a:latin typeface="Arial" pitchFamily="34" charset="0"/>
                <a:cs typeface="Arial" pitchFamily="34" charset="0"/>
              </a:rPr>
            </a:br>
            <a:br>
              <a:rPr lang="en-GB" sz="2800" b="1" u="sng" dirty="0">
                <a:latin typeface="Arial" panose="020B0604020202020204" pitchFamily="34" charset="0"/>
                <a:cs typeface="Arial" panose="020B0604020202020204" pitchFamily="34" charset="0"/>
              </a:rPr>
            </a:br>
            <a:endParaRPr lang="en-GB" sz="2800" b="1" u="sng" dirty="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ED6A3EEB-270C-06FF-5BB8-5EFABC35C110}"/>
              </a:ext>
            </a:extLst>
          </p:cNvPr>
          <p:cNvSpPr>
            <a:spLocks noGrp="1"/>
          </p:cNvSpPr>
          <p:nvPr>
            <p:ph type="sldNum" sz="quarter" idx="12"/>
          </p:nvPr>
        </p:nvSpPr>
        <p:spPr>
          <a:xfrm>
            <a:off x="11402008" y="6356350"/>
            <a:ext cx="475860" cy="365125"/>
          </a:xfrm>
        </p:spPr>
        <p:txBody>
          <a:bodyPr/>
          <a:lstStyle/>
          <a:p>
            <a:fld id="{C878779B-72BA-438F-83A2-69135E6B6C0A}" type="slidenum">
              <a:rPr lang="en-GB" smtClean="0">
                <a:solidFill>
                  <a:schemeClr val="tx1"/>
                </a:solidFill>
                <a:latin typeface="Arial" pitchFamily="34" charset="0"/>
                <a:cs typeface="Arial" pitchFamily="34" charset="0"/>
              </a:rPr>
              <a:pPr/>
              <a:t>16</a:t>
            </a:fld>
            <a:endParaRPr lang="en-GB" dirty="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3892531011"/>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11495314" y="6375011"/>
            <a:ext cx="419877" cy="365125"/>
          </a:xfrm>
        </p:spPr>
        <p:txBody>
          <a:bodyPr/>
          <a:lstStyle/>
          <a:p>
            <a:fld id="{C878779B-72BA-438F-83A2-69135E6B6C0A}" type="slidenum">
              <a:rPr lang="en-GB" smtClean="0">
                <a:solidFill>
                  <a:schemeClr val="tx1"/>
                </a:solidFill>
                <a:latin typeface="Arial" pitchFamily="34" charset="0"/>
                <a:cs typeface="Arial" pitchFamily="34" charset="0"/>
              </a:rPr>
              <a:pPr/>
              <a:t>17</a:t>
            </a:fld>
            <a:endParaRPr lang="en-GB" dirty="0">
              <a:solidFill>
                <a:schemeClr val="tx1"/>
              </a:solidFill>
              <a:latin typeface="Arial" pitchFamily="34" charset="0"/>
              <a:cs typeface="Arial" pitchFamily="34" charset="0"/>
            </a:endParaRPr>
          </a:p>
        </p:txBody>
      </p:sp>
      <p:sp>
        <p:nvSpPr>
          <p:cNvPr id="3" name="Rectangle 2"/>
          <p:cNvSpPr/>
          <p:nvPr/>
        </p:nvSpPr>
        <p:spPr>
          <a:xfrm>
            <a:off x="0" y="1"/>
            <a:ext cx="12192000" cy="6555641"/>
          </a:xfrm>
          <a:prstGeom prst="rect">
            <a:avLst/>
          </a:prstGeom>
          <a:noFill/>
        </p:spPr>
        <p:txBody>
          <a:bodyPr wrap="square">
            <a:spAutoFit/>
          </a:bodyPr>
          <a:lstStyle/>
          <a:p>
            <a:pPr>
              <a:lnSpc>
                <a:spcPct val="150000"/>
              </a:lnSpc>
            </a:pPr>
            <a:endParaRPr lang="en-GB" sz="1400" dirty="0">
              <a:latin typeface="Arial" pitchFamily="34" charset="0"/>
              <a:cs typeface="Arial" pitchFamily="34" charset="0"/>
            </a:endParaRPr>
          </a:p>
          <a:p>
            <a:pPr>
              <a:lnSpc>
                <a:spcPct val="150000"/>
              </a:lnSpc>
            </a:pPr>
            <a:r>
              <a:rPr lang="en-GB" sz="1400" dirty="0" err="1">
                <a:latin typeface="Arial" pitchFamily="34" charset="0"/>
                <a:cs typeface="Arial" pitchFamily="34" charset="0"/>
              </a:rPr>
              <a:t>GrandPad</a:t>
            </a:r>
            <a:r>
              <a:rPr lang="en-GB" sz="1400" dirty="0">
                <a:latin typeface="Arial" pitchFamily="34" charset="0"/>
                <a:cs typeface="Arial" pitchFamily="34" charset="0"/>
              </a:rPr>
              <a:t> (2025) </a:t>
            </a:r>
            <a:r>
              <a:rPr lang="en-GB" sz="1400" i="1" dirty="0">
                <a:latin typeface="Arial" pitchFamily="34" charset="0"/>
                <a:cs typeface="Arial" pitchFamily="34" charset="0"/>
              </a:rPr>
              <a:t>Keep your family connected</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2"/>
              </a:rPr>
              <a:t>https://www.grandpad.net/</a:t>
            </a:r>
            <a:r>
              <a:rPr lang="en-GB" sz="1400" dirty="0">
                <a:latin typeface="Arial" pitchFamily="34" charset="0"/>
                <a:cs typeface="Arial" pitchFamily="34" charset="0"/>
              </a:rPr>
              <a:t> (Accessed: 05 March 2026).</a:t>
            </a:r>
          </a:p>
          <a:p>
            <a:pPr>
              <a:lnSpc>
                <a:spcPct val="150000"/>
              </a:lnSpc>
            </a:pPr>
            <a:r>
              <a:rPr lang="en-GB" sz="1400" dirty="0" err="1">
                <a:latin typeface="Arial" pitchFamily="34" charset="0"/>
                <a:cs typeface="Arial" pitchFamily="34" charset="0"/>
              </a:rPr>
              <a:t>JetSet</a:t>
            </a:r>
            <a:r>
              <a:rPr lang="en-GB" sz="1400" dirty="0">
                <a:latin typeface="Arial" pitchFamily="34" charset="0"/>
                <a:cs typeface="Arial" pitchFamily="34" charset="0"/>
              </a:rPr>
              <a:t> Magazine (2021) </a:t>
            </a:r>
            <a:r>
              <a:rPr lang="en-GB" sz="1400" i="1" dirty="0">
                <a:latin typeface="Arial" pitchFamily="34" charset="0"/>
                <a:cs typeface="Arial" pitchFamily="34" charset="0"/>
              </a:rPr>
              <a:t>Designed to take your business future</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3"/>
              </a:rPr>
              <a:t>https://jetsetmag.com/lifestyle/technology/humanoid-helpers-5-reliable-robots-for-work-or-play/</a:t>
            </a:r>
            <a:r>
              <a:rPr lang="en-GB" sz="1400" dirty="0">
                <a:latin typeface="Arial" pitchFamily="34" charset="0"/>
                <a:cs typeface="Arial" pitchFamily="34" charset="0"/>
              </a:rPr>
              <a:t> (Accessed: 1</a:t>
            </a:r>
            <a:r>
              <a:rPr lang="en-GB" sz="1400" baseline="30000" dirty="0">
                <a:latin typeface="Arial" pitchFamily="34" charset="0"/>
                <a:cs typeface="Arial" pitchFamily="34" charset="0"/>
              </a:rPr>
              <a:t>st</a:t>
            </a:r>
            <a:r>
              <a:rPr lang="en-GB" sz="1400" dirty="0">
                <a:latin typeface="Arial" pitchFamily="34" charset="0"/>
                <a:cs typeface="Arial" pitchFamily="34" charset="0"/>
              </a:rPr>
              <a:t> March 2026). Legislation.gov.uk, (1998) </a:t>
            </a:r>
            <a:r>
              <a:rPr lang="en-GB" sz="1400" i="1" dirty="0">
                <a:latin typeface="Arial" pitchFamily="34" charset="0"/>
                <a:cs typeface="Arial" pitchFamily="34" charset="0"/>
              </a:rPr>
              <a:t>Human Rights Act 1998</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4"/>
              </a:rPr>
              <a:t>https://www.legislation.gov.uk/ukpga/1998/42/contents</a:t>
            </a:r>
            <a:r>
              <a:rPr lang="en-GB" sz="1400" dirty="0">
                <a:latin typeface="Arial" pitchFamily="34" charset="0"/>
                <a:cs typeface="Arial" pitchFamily="34" charset="0"/>
              </a:rPr>
              <a:t> (Accessed: 03 March 2026).</a:t>
            </a:r>
            <a:br>
              <a:rPr lang="en-GB" sz="1400" dirty="0">
                <a:latin typeface="Arial" pitchFamily="34" charset="0"/>
                <a:cs typeface="Arial" pitchFamily="34" charset="0"/>
              </a:rPr>
            </a:br>
            <a:r>
              <a:rPr lang="en-GB" sz="1400" dirty="0">
                <a:latin typeface="Arial" pitchFamily="34" charset="0"/>
                <a:cs typeface="Arial" pitchFamily="34" charset="0"/>
              </a:rPr>
              <a:t>Legislation.gov.uk, 12010) </a:t>
            </a:r>
            <a:r>
              <a:rPr lang="en-GB" sz="1400" i="1" dirty="0">
                <a:latin typeface="Arial" pitchFamily="34" charset="0"/>
                <a:cs typeface="Arial" pitchFamily="34" charset="0"/>
              </a:rPr>
              <a:t>Equality Act 2010</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5"/>
              </a:rPr>
              <a:t>https://www.legislation.gov.uk/ukpga/2010/15/contents</a:t>
            </a:r>
            <a:r>
              <a:rPr lang="en-GB" sz="1400" dirty="0">
                <a:latin typeface="Arial" pitchFamily="34" charset="0"/>
                <a:cs typeface="Arial" pitchFamily="34" charset="0"/>
              </a:rPr>
              <a:t> (Accessed: 03 March 2026). </a:t>
            </a:r>
            <a:br>
              <a:rPr lang="en-GB" sz="1400" dirty="0">
                <a:latin typeface="Arial" pitchFamily="34" charset="0"/>
                <a:cs typeface="Arial" pitchFamily="34" charset="0"/>
              </a:rPr>
            </a:br>
            <a:r>
              <a:rPr lang="en-GB" sz="1400" dirty="0">
                <a:latin typeface="Arial" pitchFamily="34" charset="0"/>
                <a:cs typeface="Arial" pitchFamily="34" charset="0"/>
              </a:rPr>
              <a:t>Legislation.gov.uk (2012). </a:t>
            </a:r>
            <a:r>
              <a:rPr lang="en-GB" sz="1400" i="1" dirty="0">
                <a:latin typeface="Arial" pitchFamily="34" charset="0"/>
                <a:cs typeface="Arial" pitchFamily="34" charset="0"/>
              </a:rPr>
              <a:t>Health and Social Care Act 2012</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6"/>
              </a:rPr>
              <a:t>https://www.legislation.gov.uk/ukpga/2012/7/contents</a:t>
            </a:r>
            <a:r>
              <a:rPr lang="en-GB" sz="1400" dirty="0">
                <a:latin typeface="Arial" pitchFamily="34" charset="0"/>
                <a:cs typeface="Arial" pitchFamily="34" charset="0"/>
              </a:rPr>
              <a:t> (Accessed: 03 March 2026).</a:t>
            </a:r>
            <a:br>
              <a:rPr lang="en-GB" sz="1400" dirty="0">
                <a:latin typeface="Arial" pitchFamily="34" charset="0"/>
                <a:cs typeface="Arial" pitchFamily="34" charset="0"/>
              </a:rPr>
            </a:br>
            <a:r>
              <a:rPr lang="en-GB" sz="1400" dirty="0">
                <a:latin typeface="Arial" pitchFamily="34" charset="0"/>
                <a:cs typeface="Arial" pitchFamily="34" charset="0"/>
              </a:rPr>
              <a:t>Legislation.gov.uk (2014). </a:t>
            </a:r>
            <a:r>
              <a:rPr lang="en-GB" sz="1400" i="1" dirty="0">
                <a:latin typeface="Arial" pitchFamily="34" charset="0"/>
                <a:cs typeface="Arial" pitchFamily="34" charset="0"/>
              </a:rPr>
              <a:t>Care Act 2014</a:t>
            </a:r>
            <a:r>
              <a:rPr lang="en-GB" sz="1400" dirty="0">
                <a:latin typeface="Arial" pitchFamily="34" charset="0"/>
                <a:cs typeface="Arial" pitchFamily="34" charset="0"/>
              </a:rPr>
              <a:t>.  </a:t>
            </a:r>
            <a:br>
              <a:rPr lang="en-GB" sz="1400" dirty="0">
                <a:latin typeface="Arial" pitchFamily="34" charset="0"/>
                <a:cs typeface="Arial" pitchFamily="34" charset="0"/>
              </a:rPr>
            </a:br>
            <a:r>
              <a:rPr lang="en-GB" sz="1400" dirty="0">
                <a:latin typeface="Arial" pitchFamily="34" charset="0"/>
                <a:cs typeface="Arial" pitchFamily="34" charset="0"/>
              </a:rPr>
              <a:t>Available at: </a:t>
            </a:r>
            <a:r>
              <a:rPr lang="en-GB" sz="1400" dirty="0">
                <a:latin typeface="Arial" pitchFamily="34" charset="0"/>
                <a:cs typeface="Arial" pitchFamily="34" charset="0"/>
                <a:hlinkClick r:id="rId7"/>
              </a:rPr>
              <a:t>https://www.legislation.gov.uk/ukpga/2014/23/contents</a:t>
            </a:r>
            <a:r>
              <a:rPr lang="en-GB" sz="1400" dirty="0">
                <a:latin typeface="Arial" pitchFamily="34" charset="0"/>
                <a:cs typeface="Arial" pitchFamily="34" charset="0"/>
              </a:rPr>
              <a:t> (Accessed: 03 March 2026).</a:t>
            </a:r>
          </a:p>
          <a:p>
            <a:pPr>
              <a:lnSpc>
                <a:spcPct val="150000"/>
              </a:lnSpc>
            </a:pPr>
            <a:r>
              <a:rPr lang="en-GB" sz="1400" dirty="0">
                <a:latin typeface="Arial" pitchFamily="34" charset="0"/>
                <a:cs typeface="Arial" pitchFamily="34" charset="0"/>
              </a:rPr>
              <a:t>Legislation.gov.uk (2005) </a:t>
            </a:r>
            <a:r>
              <a:rPr lang="en-GB" sz="1400" i="1" dirty="0">
                <a:latin typeface="Arial" pitchFamily="34" charset="0"/>
                <a:cs typeface="Arial" pitchFamily="34" charset="0"/>
              </a:rPr>
              <a:t>Mental Capacity Act 2005).</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8"/>
              </a:rPr>
              <a:t>https://www.legislation.gov.uk/ukpga/2005/9/contents</a:t>
            </a:r>
            <a:r>
              <a:rPr lang="en-GB" sz="1400" dirty="0">
                <a:latin typeface="Arial" pitchFamily="34" charset="0"/>
                <a:cs typeface="Arial" pitchFamily="34" charset="0"/>
              </a:rPr>
              <a:t> (Accessed: 05 March 2026).</a:t>
            </a:r>
            <a:br>
              <a:rPr lang="en-GB" sz="1400" dirty="0">
                <a:latin typeface="Arial" pitchFamily="34" charset="0"/>
                <a:cs typeface="Arial" pitchFamily="34" charset="0"/>
              </a:rPr>
            </a:br>
            <a:r>
              <a:rPr lang="en-GB" sz="1400" dirty="0">
                <a:latin typeface="Arial" pitchFamily="34" charset="0"/>
                <a:cs typeface="Arial" pitchFamily="34" charset="0"/>
              </a:rPr>
              <a:t>Marie Curie (2025) </a:t>
            </a:r>
            <a:r>
              <a:rPr lang="en-GB" sz="1400" i="1" dirty="0">
                <a:latin typeface="Arial" pitchFamily="34" charset="0"/>
                <a:cs typeface="Arial" pitchFamily="34" charset="0"/>
              </a:rPr>
              <a:t>Better End of Life Report</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9"/>
              </a:rPr>
              <a:t>https://www.mariecurie.org.uk/research-and-policy/policy/better-end-life-report</a:t>
            </a:r>
            <a:r>
              <a:rPr lang="en-GB" sz="1400" dirty="0">
                <a:latin typeface="Arial" pitchFamily="34" charset="0"/>
                <a:cs typeface="Arial" pitchFamily="34" charset="0"/>
              </a:rPr>
              <a:t> (Accessed: 05 March 2026).</a:t>
            </a:r>
            <a:br>
              <a:rPr lang="en-GB" sz="1400" dirty="0">
                <a:latin typeface="Arial" pitchFamily="34" charset="0"/>
                <a:cs typeface="Arial" pitchFamily="34" charset="0"/>
              </a:rPr>
            </a:br>
            <a:r>
              <a:rPr lang="en-GB" sz="1400" dirty="0">
                <a:latin typeface="Arial" pitchFamily="34" charset="0"/>
                <a:cs typeface="Arial" pitchFamily="34" charset="0"/>
              </a:rPr>
              <a:t>Mental Health Foundation (2026) </a:t>
            </a:r>
            <a:r>
              <a:rPr lang="en-GB" sz="1400" i="1" dirty="0">
                <a:latin typeface="Arial" pitchFamily="34" charset="0"/>
                <a:cs typeface="Arial" pitchFamily="34" charset="0"/>
              </a:rPr>
              <a:t>Older people: statistics</a:t>
            </a:r>
            <a:r>
              <a:rPr lang="en-GB" sz="1400" dirty="0">
                <a:latin typeface="Arial" pitchFamily="34" charset="0"/>
                <a:cs typeface="Arial" pitchFamily="34" charset="0"/>
              </a:rPr>
              <a:t>. Available at: </a:t>
            </a:r>
            <a:r>
              <a:rPr lang="en-GB" sz="1400" u="sng" dirty="0">
                <a:latin typeface="Arial" pitchFamily="34" charset="0"/>
                <a:cs typeface="Arial" pitchFamily="34" charset="0"/>
                <a:hlinkClick r:id="rId10"/>
              </a:rPr>
              <a:t>https://www.mentalhealth.org.uk/explore-mental-health/statistics/older-people-statistics</a:t>
            </a:r>
            <a:r>
              <a:rPr lang="en-GB" sz="1400" dirty="0">
                <a:latin typeface="Arial" pitchFamily="34" charset="0"/>
                <a:cs typeface="Arial" pitchFamily="34" charset="0"/>
              </a:rPr>
              <a:t> (Accessed: 28</a:t>
            </a:r>
            <a:r>
              <a:rPr lang="en-GB" sz="1400" baseline="30000" dirty="0">
                <a:latin typeface="Arial" pitchFamily="34" charset="0"/>
                <a:cs typeface="Arial" pitchFamily="34" charset="0"/>
              </a:rPr>
              <a:t>th</a:t>
            </a:r>
            <a:r>
              <a:rPr lang="en-GB" sz="1400" dirty="0">
                <a:latin typeface="Arial" pitchFamily="34" charset="0"/>
                <a:cs typeface="Arial" pitchFamily="34" charset="0"/>
              </a:rPr>
              <a:t> February 2026).</a:t>
            </a:r>
          </a:p>
          <a:p>
            <a:pPr>
              <a:lnSpc>
                <a:spcPct val="150000"/>
              </a:lnSpc>
            </a:pPr>
            <a:r>
              <a:rPr lang="en-GB" sz="1400" dirty="0">
                <a:latin typeface="Arial" pitchFamily="34" charset="0"/>
                <a:cs typeface="Arial" pitchFamily="34" charset="0"/>
              </a:rPr>
              <a:t>National Library of Medicine (2006). </a:t>
            </a:r>
            <a:r>
              <a:rPr lang="en-GB" sz="1400" i="1" dirty="0">
                <a:latin typeface="Arial" pitchFamily="34" charset="0"/>
                <a:cs typeface="Arial" pitchFamily="34" charset="0"/>
              </a:rPr>
              <a:t>Immunity and ageing in man</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11"/>
              </a:rPr>
              <a:t>https://pubmed.ncbi.nlm.nih.gov/17118601/</a:t>
            </a:r>
            <a:r>
              <a:rPr lang="en-GB" sz="1400" dirty="0">
                <a:latin typeface="Arial" pitchFamily="34" charset="0"/>
                <a:cs typeface="Arial" pitchFamily="34" charset="0"/>
              </a:rPr>
              <a:t> (Accessed: 1</a:t>
            </a:r>
            <a:r>
              <a:rPr lang="en-GB" sz="1400" baseline="30000" dirty="0">
                <a:latin typeface="Arial" pitchFamily="34" charset="0"/>
                <a:cs typeface="Arial" pitchFamily="34" charset="0"/>
              </a:rPr>
              <a:t>st</a:t>
            </a:r>
            <a:r>
              <a:rPr lang="en-GB" sz="1400" dirty="0">
                <a:latin typeface="Arial" pitchFamily="34" charset="0"/>
                <a:cs typeface="Arial" pitchFamily="34" charset="0"/>
              </a:rPr>
              <a:t> March 2026). </a:t>
            </a:r>
          </a:p>
          <a:p>
            <a:pPr>
              <a:lnSpc>
                <a:spcPct val="150000"/>
              </a:lnSpc>
            </a:pPr>
            <a:r>
              <a:rPr lang="en-GB" sz="1400" dirty="0">
                <a:latin typeface="Arial" pitchFamily="34" charset="0"/>
                <a:cs typeface="Arial" pitchFamily="34" charset="0"/>
              </a:rPr>
              <a:t>National Library of Medicine (2005). </a:t>
            </a:r>
            <a:r>
              <a:rPr lang="en-GB" sz="1400" i="1" dirty="0">
                <a:latin typeface="Arial" pitchFamily="34" charset="0"/>
                <a:cs typeface="Arial" pitchFamily="34" charset="0"/>
              </a:rPr>
              <a:t>Understanding the odd science of aging. Cell, 120(4), 437–447</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12"/>
              </a:rPr>
              <a:t>https://pubmed.ncbi.nlm.nih.gov/15734677/</a:t>
            </a:r>
            <a:r>
              <a:rPr lang="en-GB" sz="1400" dirty="0">
                <a:latin typeface="Arial" pitchFamily="34" charset="0"/>
                <a:cs typeface="Arial" pitchFamily="34" charset="0"/>
              </a:rPr>
              <a:t> (Accessed: 1</a:t>
            </a:r>
            <a:r>
              <a:rPr lang="en-GB" sz="1400" baseline="30000" dirty="0">
                <a:latin typeface="Arial" pitchFamily="34" charset="0"/>
                <a:cs typeface="Arial" pitchFamily="34" charset="0"/>
              </a:rPr>
              <a:t>st</a:t>
            </a:r>
            <a:r>
              <a:rPr lang="en-GB" sz="1400" dirty="0">
                <a:latin typeface="Arial" pitchFamily="34" charset="0"/>
                <a:cs typeface="Arial" pitchFamily="34" charset="0"/>
              </a:rPr>
              <a:t> March 2026).</a:t>
            </a:r>
          </a:p>
          <a:p>
            <a:pPr>
              <a:lnSpc>
                <a:spcPct val="150000"/>
              </a:lnSpc>
            </a:pPr>
            <a:r>
              <a:rPr lang="en-GB" sz="1400" dirty="0">
                <a:latin typeface="Arial" pitchFamily="34" charset="0"/>
                <a:cs typeface="Arial" pitchFamily="34" charset="0"/>
              </a:rPr>
              <a:t>National Library of Medicine (2014) </a:t>
            </a:r>
            <a:r>
              <a:rPr lang="en-GB" sz="1400" i="1" dirty="0">
                <a:latin typeface="Arial" pitchFamily="34" charset="0"/>
                <a:cs typeface="Arial" pitchFamily="34" charset="0"/>
              </a:rPr>
              <a:t>Factors influencing acceptance of technology for aging in place: a systematic review</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13"/>
              </a:rPr>
              <a:t>https://pubmed.ncbi.nlm.nih.gov/24529817/</a:t>
            </a:r>
            <a:r>
              <a:rPr lang="en-GB" sz="1400" dirty="0">
                <a:latin typeface="Arial" pitchFamily="34" charset="0"/>
                <a:cs typeface="Arial" pitchFamily="34" charset="0"/>
              </a:rPr>
              <a:t> (Accessed: 05 March 2026).</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11616612" y="6356350"/>
            <a:ext cx="391885" cy="365125"/>
          </a:xfrm>
        </p:spPr>
        <p:txBody>
          <a:bodyPr/>
          <a:lstStyle/>
          <a:p>
            <a:fld id="{C878779B-72BA-438F-83A2-69135E6B6C0A}" type="slidenum">
              <a:rPr lang="en-GB" smtClean="0">
                <a:solidFill>
                  <a:schemeClr val="tx1"/>
                </a:solidFill>
                <a:latin typeface="Arial" pitchFamily="34" charset="0"/>
                <a:cs typeface="Arial" pitchFamily="34" charset="0"/>
              </a:rPr>
              <a:pPr/>
              <a:t>18</a:t>
            </a:fld>
            <a:endParaRPr lang="en-GB" dirty="0">
              <a:solidFill>
                <a:schemeClr val="tx1"/>
              </a:solidFill>
              <a:latin typeface="Arial" pitchFamily="34" charset="0"/>
              <a:cs typeface="Arial" pitchFamily="34" charset="0"/>
            </a:endParaRPr>
          </a:p>
        </p:txBody>
      </p:sp>
      <p:sp>
        <p:nvSpPr>
          <p:cNvPr id="3" name="Rectangle 2"/>
          <p:cNvSpPr/>
          <p:nvPr/>
        </p:nvSpPr>
        <p:spPr>
          <a:xfrm>
            <a:off x="1" y="0"/>
            <a:ext cx="12192000" cy="6878806"/>
          </a:xfrm>
          <a:prstGeom prst="rect">
            <a:avLst/>
          </a:prstGeom>
          <a:noFill/>
        </p:spPr>
        <p:txBody>
          <a:bodyPr wrap="square">
            <a:spAutoFit/>
          </a:bodyPr>
          <a:lstStyle/>
          <a:p>
            <a:pPr>
              <a:lnSpc>
                <a:spcPct val="150000"/>
              </a:lnSpc>
            </a:pPr>
            <a:r>
              <a:rPr lang="en-GB" sz="1400" dirty="0">
                <a:latin typeface="Arial" pitchFamily="34" charset="0"/>
                <a:cs typeface="Arial" pitchFamily="34" charset="0"/>
              </a:rPr>
              <a:t>National Library of Medicine (2017) </a:t>
            </a:r>
            <a:r>
              <a:rPr lang="en-GB" sz="1400" i="1" dirty="0">
                <a:latin typeface="Arial" pitchFamily="34" charset="0"/>
                <a:cs typeface="Arial" pitchFamily="34" charset="0"/>
              </a:rPr>
              <a:t>Improving Social Support for Older Adults Through Technology: Findings From the PRISM Randomized Controlled Trial</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2"/>
              </a:rPr>
              <a:t>https://pmc.ncbi.nlm.nih.gov/articles/PMC5946917/</a:t>
            </a:r>
            <a:r>
              <a:rPr lang="en-GB" sz="1400" dirty="0">
                <a:latin typeface="Arial" pitchFamily="34" charset="0"/>
                <a:cs typeface="Arial" pitchFamily="34" charset="0"/>
              </a:rPr>
              <a:t> (Accessed: 05 March 2026).</a:t>
            </a:r>
          </a:p>
          <a:p>
            <a:pPr>
              <a:lnSpc>
                <a:spcPct val="150000"/>
              </a:lnSpc>
            </a:pPr>
            <a:r>
              <a:rPr lang="en-GB" sz="1400" dirty="0">
                <a:latin typeface="Arial" pitchFamily="34" charset="0"/>
                <a:cs typeface="Arial" pitchFamily="34" charset="0"/>
              </a:rPr>
              <a:t>National Library of Medicine (2008) </a:t>
            </a:r>
            <a:r>
              <a:rPr lang="en-GB" sz="1400" i="1" dirty="0">
                <a:latin typeface="Arial" pitchFamily="34" charset="0"/>
                <a:cs typeface="Arial" pitchFamily="34" charset="0"/>
              </a:rPr>
              <a:t>Person-centred care of people with severe Alzheimer's disease: current status and ways forward</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3"/>
              </a:rPr>
              <a:t>https://pubmed.ncbi.nlm.nih.gov/18339351/</a:t>
            </a:r>
            <a:r>
              <a:rPr lang="en-GB" sz="1400" dirty="0">
                <a:latin typeface="Arial" pitchFamily="34" charset="0"/>
                <a:cs typeface="Arial" pitchFamily="34" charset="0"/>
              </a:rPr>
              <a:t> (Accessed: 05 March 2026).</a:t>
            </a:r>
          </a:p>
          <a:p>
            <a:pPr>
              <a:lnSpc>
                <a:spcPct val="150000"/>
              </a:lnSpc>
            </a:pPr>
            <a:r>
              <a:rPr lang="en-GB" sz="1400" dirty="0">
                <a:latin typeface="Arial" pitchFamily="34" charset="0"/>
                <a:cs typeface="Arial" pitchFamily="34" charset="0"/>
              </a:rPr>
              <a:t>National Library of Medicine (2003) </a:t>
            </a:r>
            <a:r>
              <a:rPr lang="en-GB" sz="1400" i="1" dirty="0">
                <a:latin typeface="Arial" pitchFamily="34" charset="0"/>
                <a:cs typeface="Arial" pitchFamily="34" charset="0"/>
              </a:rPr>
              <a:t>Conducting research on home environments: lessons learned and new directions</a:t>
            </a:r>
            <a:r>
              <a:rPr lang="en-GB" sz="1400" dirty="0">
                <a:latin typeface="Arial" pitchFamily="34" charset="0"/>
                <a:cs typeface="Arial" pitchFamily="34" charset="0"/>
              </a:rPr>
              <a:t>. Available at: </a:t>
            </a:r>
            <a:endParaRPr lang="en-GB" sz="1400" i="1" dirty="0">
              <a:latin typeface="Arial" pitchFamily="34" charset="0"/>
              <a:cs typeface="Arial" pitchFamily="34" charset="0"/>
            </a:endParaRPr>
          </a:p>
          <a:p>
            <a:pPr>
              <a:lnSpc>
                <a:spcPct val="150000"/>
              </a:lnSpc>
            </a:pPr>
            <a:r>
              <a:rPr lang="en-GB" sz="1400" dirty="0">
                <a:latin typeface="Arial" pitchFamily="34" charset="0"/>
                <a:cs typeface="Arial" pitchFamily="34" charset="0"/>
                <a:hlinkClick r:id="rId4"/>
              </a:rPr>
              <a:t>https://pubmed.ncbi.nlm.nih.gov/14570959/</a:t>
            </a:r>
            <a:r>
              <a:rPr lang="en-GB" sz="1400" dirty="0">
                <a:latin typeface="Arial" pitchFamily="34" charset="0"/>
                <a:cs typeface="Arial" pitchFamily="34" charset="0"/>
              </a:rPr>
              <a:t> (Accessed: 05 March 2026).</a:t>
            </a:r>
          </a:p>
          <a:p>
            <a:pPr>
              <a:lnSpc>
                <a:spcPct val="150000"/>
              </a:lnSpc>
            </a:pPr>
            <a:r>
              <a:rPr lang="en-GB" sz="1400" dirty="0">
                <a:latin typeface="Arial" pitchFamily="34" charset="0"/>
                <a:cs typeface="Arial" pitchFamily="34" charset="0"/>
              </a:rPr>
              <a:t>National Library of Medicine (1989)  </a:t>
            </a:r>
            <a:r>
              <a:rPr lang="en-GB" sz="1400" i="1" dirty="0">
                <a:latin typeface="Arial" pitchFamily="34" charset="0"/>
                <a:cs typeface="Arial" pitchFamily="34" charset="0"/>
              </a:rPr>
              <a:t>A continuity theory of normal aging</a:t>
            </a:r>
            <a:r>
              <a:rPr lang="en-GB" sz="1400" dirty="0">
                <a:latin typeface="Arial" pitchFamily="34" charset="0"/>
                <a:cs typeface="Arial" pitchFamily="34" charset="0"/>
              </a:rPr>
              <a:t>. Gerontologist. Available at: </a:t>
            </a:r>
            <a:r>
              <a:rPr lang="en-GB" sz="1400" dirty="0">
                <a:latin typeface="Arial" pitchFamily="34" charset="0"/>
                <a:cs typeface="Arial" pitchFamily="34" charset="0"/>
                <a:hlinkClick r:id="rId5"/>
              </a:rPr>
              <a:t>https://pubmed.ncbi.nlm.nih.gov/2519525/</a:t>
            </a:r>
            <a:r>
              <a:rPr lang="en-GB" sz="1400" dirty="0">
                <a:latin typeface="Arial" pitchFamily="34" charset="0"/>
                <a:cs typeface="Arial" pitchFamily="34" charset="0"/>
              </a:rPr>
              <a:t> (Accessed: 1</a:t>
            </a:r>
            <a:r>
              <a:rPr lang="en-GB" sz="1400" baseline="30000" dirty="0">
                <a:latin typeface="Arial" pitchFamily="34" charset="0"/>
                <a:cs typeface="Arial" pitchFamily="34" charset="0"/>
              </a:rPr>
              <a:t>st</a:t>
            </a:r>
            <a:r>
              <a:rPr lang="en-GB" sz="1400" dirty="0">
                <a:latin typeface="Arial" pitchFamily="34" charset="0"/>
                <a:cs typeface="Arial" pitchFamily="34" charset="0"/>
              </a:rPr>
              <a:t> March 2026). </a:t>
            </a:r>
          </a:p>
          <a:p>
            <a:pPr>
              <a:lnSpc>
                <a:spcPct val="150000"/>
              </a:lnSpc>
            </a:pPr>
            <a:r>
              <a:rPr lang="en-GB" sz="1400" dirty="0">
                <a:latin typeface="Arial" pitchFamily="34" charset="0"/>
                <a:cs typeface="Arial" pitchFamily="34" charset="0"/>
              </a:rPr>
              <a:t>National Library of Medicine (2015) </a:t>
            </a:r>
            <a:r>
              <a:rPr lang="en-GB" sz="1400" i="1" dirty="0">
                <a:latin typeface="Arial" pitchFamily="34" charset="0"/>
                <a:cs typeface="Arial" pitchFamily="34" charset="0"/>
              </a:rPr>
              <a:t>Loneliness and social isolation as risk factors for mortality: a meta-analytic review. </a:t>
            </a:r>
            <a:r>
              <a:rPr lang="en-GB" sz="1400" dirty="0">
                <a:latin typeface="Arial" pitchFamily="34" charset="0"/>
                <a:cs typeface="Arial" pitchFamily="34" charset="0"/>
              </a:rPr>
              <a:t>Available at: </a:t>
            </a:r>
            <a:r>
              <a:rPr lang="en-GB" sz="1400" dirty="0">
                <a:latin typeface="Arial" pitchFamily="34" charset="0"/>
                <a:cs typeface="Arial" pitchFamily="34" charset="0"/>
                <a:hlinkClick r:id="rId6"/>
              </a:rPr>
              <a:t>https://pubmed.ncbi.nlm.nih.gov/25910392/</a:t>
            </a:r>
            <a:r>
              <a:rPr lang="en-GB" sz="1400" dirty="0">
                <a:latin typeface="Arial" pitchFamily="34" charset="0"/>
                <a:cs typeface="Arial" pitchFamily="34" charset="0"/>
              </a:rPr>
              <a:t> (Accessed: 05 March 2026).</a:t>
            </a:r>
          </a:p>
          <a:p>
            <a:pPr>
              <a:lnSpc>
                <a:spcPct val="150000"/>
              </a:lnSpc>
            </a:pPr>
            <a:r>
              <a:rPr lang="en-GB" sz="1400" dirty="0">
                <a:latin typeface="Arial" pitchFamily="34" charset="0"/>
                <a:cs typeface="Arial" pitchFamily="34" charset="0"/>
              </a:rPr>
              <a:t>National Library of Medicine (2004) </a:t>
            </a:r>
            <a:r>
              <a:rPr lang="en-GB" sz="1400" i="1" dirty="0">
                <a:latin typeface="Arial" pitchFamily="34" charset="0"/>
                <a:cs typeface="Arial" pitchFamily="34" charset="0"/>
              </a:rPr>
              <a:t>The bio psychosocial model 25 years later: principles, practice, and scientific inquiry.</a:t>
            </a:r>
          </a:p>
          <a:p>
            <a:pPr>
              <a:lnSpc>
                <a:spcPct val="150000"/>
              </a:lnSpc>
            </a:pPr>
            <a:r>
              <a:rPr lang="en-GB" sz="1400" dirty="0">
                <a:latin typeface="Arial" pitchFamily="34" charset="0"/>
                <a:cs typeface="Arial" pitchFamily="34" charset="0"/>
              </a:rPr>
              <a:t>Available at: </a:t>
            </a:r>
            <a:r>
              <a:rPr lang="en-GB" sz="1400" dirty="0">
                <a:latin typeface="Arial" pitchFamily="34" charset="0"/>
                <a:cs typeface="Arial" pitchFamily="34" charset="0"/>
                <a:hlinkClick r:id="rId7"/>
              </a:rPr>
              <a:t>https://pubmed.ncbi.nlm.nih.gov/15576544/</a:t>
            </a:r>
            <a:r>
              <a:rPr lang="en-GB" sz="1400" dirty="0">
                <a:latin typeface="Arial" pitchFamily="34" charset="0"/>
                <a:cs typeface="Arial" pitchFamily="34" charset="0"/>
              </a:rPr>
              <a:t> (Accessed: 05 March 2026).</a:t>
            </a:r>
          </a:p>
          <a:p>
            <a:pPr>
              <a:lnSpc>
                <a:spcPct val="150000"/>
              </a:lnSpc>
            </a:pPr>
            <a:r>
              <a:rPr lang="en-GB" sz="1400" dirty="0">
                <a:latin typeface="Arial" pitchFamily="34" charset="0"/>
                <a:cs typeface="Arial" pitchFamily="34" charset="0"/>
              </a:rPr>
              <a:t>National Library of Medicine (2003) </a:t>
            </a:r>
            <a:r>
              <a:rPr lang="en-GB" sz="1400" i="1" dirty="0">
                <a:latin typeface="Arial" pitchFamily="34" charset="0"/>
                <a:cs typeface="Arial" pitchFamily="34" charset="0"/>
              </a:rPr>
              <a:t>The relation between everyday activities and successful aging: a 6-year longitudinal study.</a:t>
            </a:r>
            <a:endParaRPr lang="en-GB" sz="1400" dirty="0">
              <a:latin typeface="Arial" pitchFamily="34" charset="0"/>
              <a:cs typeface="Arial" pitchFamily="34" charset="0"/>
            </a:endParaRPr>
          </a:p>
          <a:p>
            <a:pPr>
              <a:lnSpc>
                <a:spcPct val="150000"/>
              </a:lnSpc>
            </a:pPr>
            <a:r>
              <a:rPr lang="en-GB" sz="1400" dirty="0">
                <a:latin typeface="Arial" pitchFamily="34" charset="0"/>
                <a:cs typeface="Arial" pitchFamily="34" charset="0"/>
              </a:rPr>
              <a:t>Available at: </a:t>
            </a:r>
            <a:r>
              <a:rPr lang="en-GB" sz="1400" dirty="0">
                <a:latin typeface="Arial" pitchFamily="34" charset="0"/>
                <a:cs typeface="Arial" pitchFamily="34" charset="0"/>
                <a:hlinkClick r:id="rId8"/>
              </a:rPr>
              <a:t>https://pubmed.ncbi.nlm.nih.gov/12646596/</a:t>
            </a:r>
            <a:r>
              <a:rPr lang="en-GB" sz="1400" dirty="0">
                <a:latin typeface="Arial" pitchFamily="34" charset="0"/>
                <a:cs typeface="Arial" pitchFamily="34" charset="0"/>
              </a:rPr>
              <a:t> (Accessed: 05 March 2026).</a:t>
            </a:r>
            <a:endParaRPr lang="en-GB" sz="1400" i="1" dirty="0">
              <a:latin typeface="Arial" pitchFamily="34" charset="0"/>
              <a:cs typeface="Arial" pitchFamily="34" charset="0"/>
            </a:endParaRPr>
          </a:p>
          <a:p>
            <a:pPr>
              <a:lnSpc>
                <a:spcPct val="150000"/>
              </a:lnSpc>
            </a:pPr>
            <a:r>
              <a:rPr lang="en-GB" sz="1400" dirty="0">
                <a:latin typeface="Arial" pitchFamily="34" charset="0"/>
                <a:cs typeface="Arial" pitchFamily="34" charset="0"/>
              </a:rPr>
              <a:t>National Institute for Care Excellence (2015) </a:t>
            </a:r>
            <a:r>
              <a:rPr lang="en-GB" sz="1400" i="1" dirty="0">
                <a:latin typeface="Arial" pitchFamily="34" charset="0"/>
                <a:cs typeface="Arial" pitchFamily="34" charset="0"/>
              </a:rPr>
              <a:t>Social care for older people with multiple long term conditions</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9"/>
              </a:rPr>
              <a:t>https://www.nice.org.uk/guidance/population-groups/older-people/products?Status=Published</a:t>
            </a:r>
            <a:r>
              <a:rPr lang="en-GB" sz="1400" dirty="0">
                <a:latin typeface="Arial" pitchFamily="34" charset="0"/>
                <a:cs typeface="Arial" pitchFamily="34" charset="0"/>
              </a:rPr>
              <a:t> (Accessed: 03 March 2026).</a:t>
            </a:r>
            <a:br>
              <a:rPr lang="en-GB" sz="1400" dirty="0">
                <a:latin typeface="Arial" pitchFamily="34" charset="0"/>
                <a:cs typeface="Arial" pitchFamily="34" charset="0"/>
              </a:rPr>
            </a:br>
            <a:r>
              <a:rPr lang="en-GB" sz="1400" dirty="0">
                <a:latin typeface="Arial" pitchFamily="34" charset="0"/>
                <a:cs typeface="Arial" pitchFamily="34" charset="0"/>
              </a:rPr>
              <a:t>NHS England (2020) </a:t>
            </a:r>
            <a:r>
              <a:rPr lang="en-GB" sz="1400" i="1" dirty="0">
                <a:latin typeface="Arial" pitchFamily="34" charset="0"/>
                <a:cs typeface="Arial" pitchFamily="34" charset="0"/>
              </a:rPr>
              <a:t>Age</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10"/>
              </a:rPr>
              <a:t>https://www.service-manual.nhs.uk/content/inclusive-content/age</a:t>
            </a:r>
            <a:r>
              <a:rPr lang="en-GB" sz="1400" dirty="0">
                <a:latin typeface="Arial" pitchFamily="34" charset="0"/>
                <a:cs typeface="Arial" pitchFamily="34" charset="0"/>
              </a:rPr>
              <a:t> (Accessed: 2</a:t>
            </a:r>
            <a:r>
              <a:rPr lang="en-GB" sz="1400" baseline="30000" dirty="0">
                <a:latin typeface="Arial" pitchFamily="34" charset="0"/>
                <a:cs typeface="Arial" pitchFamily="34" charset="0"/>
              </a:rPr>
              <a:t>nd</a:t>
            </a:r>
            <a:r>
              <a:rPr lang="en-GB" sz="1400" dirty="0">
                <a:latin typeface="Arial" pitchFamily="34" charset="0"/>
                <a:cs typeface="Arial" pitchFamily="34" charset="0"/>
              </a:rPr>
              <a:t> February 2026).</a:t>
            </a:r>
          </a:p>
          <a:p>
            <a:pPr>
              <a:lnSpc>
                <a:spcPct val="150000"/>
              </a:lnSpc>
            </a:pPr>
            <a:r>
              <a:rPr lang="en-GB" sz="1400" dirty="0">
                <a:latin typeface="Arial" pitchFamily="34" charset="0"/>
                <a:cs typeface="Arial" pitchFamily="34" charset="0"/>
              </a:rPr>
              <a:t>NHS (2025)  </a:t>
            </a:r>
            <a:r>
              <a:rPr lang="en-GB" sz="1400" i="1" dirty="0">
                <a:latin typeface="Arial" pitchFamily="34" charset="0"/>
                <a:cs typeface="Arial" pitchFamily="34" charset="0"/>
              </a:rPr>
              <a:t>Fit for the future</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11"/>
              </a:rPr>
              <a:t>https://webarchive.nationalarchives.gov.uk/ukgwa/20250707103655/https://www.longtermplan.nhs.uk/</a:t>
            </a:r>
            <a:r>
              <a:rPr lang="en-GB" sz="1400" dirty="0">
                <a:latin typeface="Arial" pitchFamily="34" charset="0"/>
                <a:cs typeface="Arial" pitchFamily="34" charset="0"/>
              </a:rPr>
              <a:t> (Accessed: 03 March 2026).</a:t>
            </a:r>
          </a:p>
          <a:p>
            <a:pPr>
              <a:lnSpc>
                <a:spcPct val="150000"/>
              </a:lnSpc>
            </a:pPr>
            <a:r>
              <a:rPr lang="en-GB" sz="1400" dirty="0">
                <a:latin typeface="Arial" pitchFamily="34" charset="0"/>
                <a:cs typeface="Arial" pitchFamily="34" charset="0"/>
              </a:rPr>
              <a:t>NHS England (2022). </a:t>
            </a:r>
            <a:r>
              <a:rPr lang="en-GB" sz="1400" i="1" dirty="0">
                <a:latin typeface="Arial" pitchFamily="34" charset="0"/>
                <a:cs typeface="Arial" pitchFamily="34" charset="0"/>
              </a:rPr>
              <a:t>Older people.</a:t>
            </a:r>
            <a:r>
              <a:rPr lang="en-GB" sz="1400" dirty="0">
                <a:latin typeface="Arial" pitchFamily="34" charset="0"/>
                <a:cs typeface="Arial" pitchFamily="34" charset="0"/>
              </a:rPr>
              <a:t> Available at:</a:t>
            </a:r>
            <a:r>
              <a:rPr lang="en-GB" sz="1400" dirty="0"/>
              <a:t> </a:t>
            </a:r>
            <a:r>
              <a:rPr lang="en-GB" sz="1400" u="sng" dirty="0">
                <a:latin typeface="Arial" pitchFamily="34" charset="0"/>
                <a:cs typeface="Arial" pitchFamily="34" charset="0"/>
                <a:hlinkClick r:id="rId12"/>
              </a:rPr>
              <a:t>https://england.nhs.uk/ourwork/clinical-policy/older-people/</a:t>
            </a:r>
            <a:r>
              <a:rPr lang="en-GB" sz="1400" dirty="0">
                <a:latin typeface="Arial" pitchFamily="34" charset="0"/>
                <a:cs typeface="Arial" pitchFamily="34" charset="0"/>
              </a:rPr>
              <a:t>  (Accessed: 28</a:t>
            </a:r>
            <a:r>
              <a:rPr lang="en-GB" sz="1400" baseline="30000" dirty="0">
                <a:latin typeface="Arial" pitchFamily="34" charset="0"/>
                <a:cs typeface="Arial" pitchFamily="34" charset="0"/>
              </a:rPr>
              <a:t>th</a:t>
            </a:r>
            <a:r>
              <a:rPr lang="en-GB" sz="1400" dirty="0">
                <a:latin typeface="Arial" pitchFamily="34" charset="0"/>
                <a:cs typeface="Arial" pitchFamily="34" charset="0"/>
              </a:rPr>
              <a:t> February 2026). </a:t>
            </a:r>
            <a:br>
              <a:rPr lang="en-GB" sz="1400" dirty="0">
                <a:latin typeface="Arial" pitchFamily="34" charset="0"/>
                <a:cs typeface="Arial" pitchFamily="34" charset="0"/>
              </a:rPr>
            </a:br>
            <a:endParaRPr lang="en-GB" sz="1400" dirty="0">
              <a:latin typeface="Arial" pitchFamily="34" charset="0"/>
              <a:cs typeface="Arial" pitchFamily="34" charset="0"/>
            </a:endParaRP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289" y="0"/>
            <a:ext cx="11821886" cy="6858000"/>
          </a:xfrm>
          <a:noFill/>
        </p:spPr>
        <p:txBody>
          <a:bodyPr>
            <a:noAutofit/>
          </a:bodyPr>
          <a:lstStyle/>
          <a:p>
            <a:pPr>
              <a:lnSpc>
                <a:spcPct val="150000"/>
              </a:lnSpc>
            </a:pP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r>
              <a:rPr lang="en-GB" sz="1400" dirty="0">
                <a:latin typeface="Arial" pitchFamily="34" charset="0"/>
                <a:cs typeface="Arial" pitchFamily="34" charset="0"/>
              </a:rPr>
              <a:t>NHS (2022) </a:t>
            </a:r>
            <a:r>
              <a:rPr lang="en-GB" sz="1400" i="1" dirty="0">
                <a:latin typeface="Arial" pitchFamily="34" charset="0"/>
                <a:cs typeface="Arial" pitchFamily="34" charset="0"/>
              </a:rPr>
              <a:t>Loneliness in older people</a:t>
            </a:r>
            <a:r>
              <a:rPr lang="en-GB" sz="1400" dirty="0">
                <a:latin typeface="Arial" pitchFamily="34" charset="0"/>
                <a:cs typeface="Arial" pitchFamily="34" charset="0"/>
              </a:rPr>
              <a:t>. Available at: </a:t>
            </a:r>
            <a:r>
              <a:rPr lang="en-GB" sz="1400" u="sng" dirty="0">
                <a:latin typeface="Arial" pitchFamily="34" charset="0"/>
                <a:cs typeface="Arial" pitchFamily="34" charset="0"/>
                <a:hlinkClick r:id="rId3"/>
              </a:rPr>
              <a:t>https://www.nhs.uk/mental-health/feelings-symptoms-behaviours/feelings-and-symptoms/loneliness-in-older-people/</a:t>
            </a:r>
            <a:r>
              <a:rPr lang="en-GB" sz="1400" dirty="0">
                <a:latin typeface="Arial" pitchFamily="34" charset="0"/>
                <a:cs typeface="Arial" pitchFamily="34" charset="0"/>
              </a:rPr>
              <a:t> (Accessed: 28</a:t>
            </a:r>
            <a:r>
              <a:rPr lang="en-GB" sz="1400" baseline="30000" dirty="0">
                <a:latin typeface="Arial" pitchFamily="34" charset="0"/>
                <a:cs typeface="Arial" pitchFamily="34" charset="0"/>
              </a:rPr>
              <a:t>th</a:t>
            </a:r>
            <a:r>
              <a:rPr lang="en-GB" sz="1400" dirty="0">
                <a:latin typeface="Arial" pitchFamily="34" charset="0"/>
                <a:cs typeface="Arial" pitchFamily="34" charset="0"/>
              </a:rPr>
              <a:t> February 2026).</a:t>
            </a:r>
            <a:br>
              <a:rPr lang="en-GB" sz="1400" dirty="0">
                <a:latin typeface="Arial" pitchFamily="34" charset="0"/>
                <a:cs typeface="Arial" pitchFamily="34" charset="0"/>
              </a:rPr>
            </a:br>
            <a:r>
              <a:rPr lang="en-GB" sz="1400" dirty="0">
                <a:latin typeface="Arial" pitchFamily="34" charset="0"/>
                <a:cs typeface="Arial" pitchFamily="34" charset="0"/>
              </a:rPr>
              <a:t>Nuffield Trust (2025) </a:t>
            </a:r>
            <a:r>
              <a:rPr lang="en-GB" sz="1400" i="1" dirty="0">
                <a:latin typeface="Arial" pitchFamily="34" charset="0"/>
                <a:cs typeface="Arial" pitchFamily="34" charset="0"/>
              </a:rPr>
              <a:t>Adult social care services</a:t>
            </a:r>
            <a:r>
              <a:rPr lang="en-GB" sz="1400" dirty="0">
                <a:latin typeface="Arial" pitchFamily="34" charset="0"/>
                <a:cs typeface="Arial" pitchFamily="34" charset="0"/>
              </a:rPr>
              <a:t>. Available at:</a:t>
            </a:r>
            <a:br>
              <a:rPr lang="en-GB" sz="1400" dirty="0">
                <a:latin typeface="Arial" pitchFamily="34" charset="0"/>
                <a:cs typeface="Arial" pitchFamily="34" charset="0"/>
              </a:rPr>
            </a:br>
            <a:r>
              <a:rPr lang="en-GB" sz="1400" dirty="0">
                <a:latin typeface="Arial" pitchFamily="34" charset="0"/>
                <a:cs typeface="Arial" pitchFamily="34" charset="0"/>
                <a:hlinkClick r:id="rId4"/>
              </a:rPr>
              <a:t>https://www.nuffieldtrust.org.uk/resource/adult-social-care-services</a:t>
            </a:r>
            <a:r>
              <a:rPr lang="en-GB" sz="1400" dirty="0">
                <a:latin typeface="Arial" pitchFamily="34" charset="0"/>
                <a:cs typeface="Arial" pitchFamily="34" charset="0"/>
              </a:rPr>
              <a:t> (Accessed: 05 March 2026).</a:t>
            </a:r>
            <a:br>
              <a:rPr lang="en-GB" sz="1400" dirty="0">
                <a:latin typeface="Arial" pitchFamily="34" charset="0"/>
                <a:cs typeface="Arial" pitchFamily="34" charset="0"/>
              </a:rPr>
            </a:br>
            <a:r>
              <a:rPr lang="en-GB" sz="1400" dirty="0">
                <a:latin typeface="Arial" pitchFamily="34" charset="0"/>
                <a:cs typeface="Arial" pitchFamily="34" charset="0"/>
              </a:rPr>
              <a:t>Office for National Statistics (2025) </a:t>
            </a:r>
            <a:r>
              <a:rPr lang="en-GB" sz="1400" i="1" dirty="0">
                <a:latin typeface="Arial" pitchFamily="34" charset="0"/>
                <a:cs typeface="Arial" pitchFamily="34" charset="0"/>
              </a:rPr>
              <a:t>Estimates of the very old, including centenarians, UK: 2002 to 2024</a:t>
            </a:r>
            <a:r>
              <a:rPr lang="en-GB" sz="1400" dirty="0">
                <a:latin typeface="Arial" pitchFamily="34" charset="0"/>
                <a:cs typeface="Arial" pitchFamily="34" charset="0"/>
              </a:rPr>
              <a:t>. Available at: </a:t>
            </a:r>
            <a:br>
              <a:rPr lang="en-GB" sz="1400" dirty="0">
                <a:latin typeface="Arial" pitchFamily="34" charset="0"/>
                <a:cs typeface="Arial" pitchFamily="34" charset="0"/>
              </a:rPr>
            </a:br>
            <a:r>
              <a:rPr lang="en-GB" sz="1400" u="sng" dirty="0">
                <a:latin typeface="Arial" pitchFamily="34" charset="0"/>
                <a:cs typeface="Arial" pitchFamily="34" charset="0"/>
                <a:hlinkClick r:id="rId5"/>
              </a:rPr>
              <a:t>https://www.ons.gov.uk/peoplepopulationandcommunity/birthsdeathsandmarriages/ageing/bulletins/estimatesoftheveryoldincludingcentenarians/2002to2024</a:t>
            </a:r>
            <a:r>
              <a:rPr lang="en-GB" sz="1400" dirty="0">
                <a:latin typeface="Arial" pitchFamily="34" charset="0"/>
                <a:cs typeface="Arial" pitchFamily="34" charset="0"/>
              </a:rPr>
              <a:t> (Accessed:27</a:t>
            </a:r>
            <a:r>
              <a:rPr lang="en-GB" sz="1400" baseline="30000" dirty="0">
                <a:latin typeface="Arial" pitchFamily="34" charset="0"/>
                <a:cs typeface="Arial" pitchFamily="34" charset="0"/>
              </a:rPr>
              <a:t>th</a:t>
            </a:r>
            <a:r>
              <a:rPr lang="en-GB" sz="1400" dirty="0">
                <a:latin typeface="Arial" pitchFamily="34" charset="0"/>
                <a:cs typeface="Arial" pitchFamily="34" charset="0"/>
              </a:rPr>
              <a:t> February 2026).</a:t>
            </a:r>
            <a:br>
              <a:rPr lang="en-GB" sz="1400" dirty="0">
                <a:latin typeface="Arial" pitchFamily="34" charset="0"/>
                <a:cs typeface="Arial" pitchFamily="34" charset="0"/>
              </a:rPr>
            </a:br>
            <a:r>
              <a:rPr lang="en-GB" sz="1400" dirty="0">
                <a:latin typeface="Arial" pitchFamily="34" charset="0"/>
                <a:cs typeface="Arial" pitchFamily="34" charset="0"/>
              </a:rPr>
              <a:t>Office for National Statistics (2018) </a:t>
            </a:r>
            <a:r>
              <a:rPr lang="en-GB" sz="1400" i="1" dirty="0">
                <a:latin typeface="Arial" pitchFamily="34" charset="0"/>
                <a:cs typeface="Arial" pitchFamily="34" charset="0"/>
              </a:rPr>
              <a:t>Living longer: how our population is changing and why it matters</a:t>
            </a:r>
            <a:r>
              <a:rPr lang="en-GB" sz="1400" dirty="0">
                <a:latin typeface="Arial" pitchFamily="34" charset="0"/>
                <a:cs typeface="Arial" pitchFamily="34" charset="0"/>
              </a:rPr>
              <a:t>. Available at:</a:t>
            </a:r>
            <a:br>
              <a:rPr lang="en-GB" sz="1400" dirty="0">
                <a:latin typeface="Arial" pitchFamily="34" charset="0"/>
                <a:cs typeface="Arial" pitchFamily="34" charset="0"/>
              </a:rPr>
            </a:br>
            <a:r>
              <a:rPr lang="en-GB" sz="1400" u="sng" dirty="0">
                <a:latin typeface="Arial" pitchFamily="34" charset="0"/>
                <a:cs typeface="Arial" pitchFamily="34" charset="0"/>
                <a:hlinkClick r:id="rId6"/>
              </a:rPr>
              <a:t>https://www.ons.gov.uk/peoplepopulationandcommunity/birthsdeathsandmarriages/ageing/articles/livinglongerhowourpopulationischangingandwhyitmatters/2018-08-13 </a:t>
            </a:r>
            <a:r>
              <a:rPr lang="en-GB" sz="1400" dirty="0">
                <a:latin typeface="Arial" pitchFamily="34" charset="0"/>
                <a:cs typeface="Arial" pitchFamily="34" charset="0"/>
              </a:rPr>
              <a:t> (Accessed: 27</a:t>
            </a:r>
            <a:r>
              <a:rPr lang="en-GB" sz="1400" baseline="30000" dirty="0">
                <a:latin typeface="Arial" pitchFamily="34" charset="0"/>
                <a:cs typeface="Arial" pitchFamily="34" charset="0"/>
              </a:rPr>
              <a:t>th</a:t>
            </a:r>
            <a:r>
              <a:rPr lang="en-GB" sz="1400" dirty="0">
                <a:latin typeface="Arial" pitchFamily="34" charset="0"/>
                <a:cs typeface="Arial" pitchFamily="34" charset="0"/>
              </a:rPr>
              <a:t> February 2026).</a:t>
            </a:r>
            <a:br>
              <a:rPr lang="en-GB" sz="1400" dirty="0">
                <a:latin typeface="Arial" pitchFamily="34" charset="0"/>
                <a:cs typeface="Arial" pitchFamily="34" charset="0"/>
              </a:rPr>
            </a:br>
            <a:r>
              <a:rPr lang="en-GB" sz="1400" dirty="0">
                <a:latin typeface="Arial" pitchFamily="34" charset="0"/>
                <a:cs typeface="Arial" pitchFamily="34" charset="0"/>
              </a:rPr>
              <a:t>Oxford Academic (2026) </a:t>
            </a:r>
            <a:r>
              <a:rPr lang="en-GB" sz="1400" i="1" dirty="0">
                <a:latin typeface="Arial" pitchFamily="34" charset="0"/>
                <a:cs typeface="Arial" pitchFamily="34" charset="0"/>
              </a:rPr>
              <a:t>Successful Aging</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7"/>
              </a:rPr>
              <a:t>https://academic.oup.com/gerontologist/article-abstract/1/1/8/551930</a:t>
            </a:r>
            <a:r>
              <a:rPr lang="en-GB" sz="1400" dirty="0">
                <a:latin typeface="Arial" pitchFamily="34" charset="0"/>
                <a:cs typeface="Arial" pitchFamily="34" charset="0"/>
              </a:rPr>
              <a:t>  (Accessed: 1</a:t>
            </a:r>
            <a:r>
              <a:rPr lang="en-GB" sz="1400" baseline="30000" dirty="0">
                <a:latin typeface="Arial" pitchFamily="34" charset="0"/>
                <a:cs typeface="Arial" pitchFamily="34" charset="0"/>
              </a:rPr>
              <a:t>st</a:t>
            </a:r>
            <a:r>
              <a:rPr lang="en-GB" sz="1400" dirty="0">
                <a:latin typeface="Arial" pitchFamily="34" charset="0"/>
                <a:cs typeface="Arial" pitchFamily="34" charset="0"/>
              </a:rPr>
              <a:t> March 2026).</a:t>
            </a:r>
            <a:br>
              <a:rPr lang="en-GB" sz="1400" dirty="0">
                <a:latin typeface="Arial" pitchFamily="34" charset="0"/>
                <a:cs typeface="Arial" pitchFamily="34" charset="0"/>
              </a:rPr>
            </a:br>
            <a:r>
              <a:rPr lang="en-GB" sz="1400" dirty="0">
                <a:latin typeface="Arial" pitchFamily="34" charset="0"/>
                <a:cs typeface="Arial" pitchFamily="34" charset="0"/>
              </a:rPr>
              <a:t>Robertson, G. (2017). Ageing and ageism: the impact of stereotypical attitudes on personal health and well being outcomes and possible personal compensation strategies. </a:t>
            </a:r>
            <a:r>
              <a:rPr lang="en-GB" sz="1400" i="1" dirty="0">
                <a:latin typeface="Arial" pitchFamily="34" charset="0"/>
                <a:cs typeface="Arial" pitchFamily="34" charset="0"/>
              </a:rPr>
              <a:t>Self &amp; Society</a:t>
            </a:r>
            <a:r>
              <a:rPr lang="en-GB" sz="1400" dirty="0">
                <a:latin typeface="Arial" pitchFamily="34" charset="0"/>
                <a:cs typeface="Arial" pitchFamily="34" charset="0"/>
              </a:rPr>
              <a:t>, 45(2), pp.149-159.</a:t>
            </a:r>
            <a:br>
              <a:rPr lang="en-GB" sz="1400" dirty="0">
                <a:latin typeface="Arial" pitchFamily="34" charset="0"/>
                <a:cs typeface="Arial" pitchFamily="34" charset="0"/>
              </a:rPr>
            </a:br>
            <a:r>
              <a:rPr lang="en-GB" sz="1400" dirty="0">
                <a:latin typeface="Arial" pitchFamily="34" charset="0"/>
                <a:cs typeface="Arial" pitchFamily="34" charset="0"/>
              </a:rPr>
              <a:t>Available at: DOI:</a:t>
            </a:r>
            <a:r>
              <a:rPr lang="en-GB" sz="1400" u="sng" dirty="0">
                <a:latin typeface="Arial" pitchFamily="34" charset="0"/>
                <a:cs typeface="Arial" pitchFamily="34" charset="0"/>
                <a:hlinkClick r:id="rId8"/>
              </a:rPr>
              <a:t>10.1080/03060497.2017.1334986</a:t>
            </a:r>
            <a:r>
              <a:rPr lang="en-GB" sz="1400" dirty="0">
                <a:latin typeface="Arial" pitchFamily="34" charset="0"/>
                <a:cs typeface="Arial" pitchFamily="34" charset="0"/>
              </a:rPr>
              <a:t> (Accessed: 25</a:t>
            </a:r>
            <a:r>
              <a:rPr lang="en-GB" sz="1400" baseline="30000" dirty="0">
                <a:latin typeface="Arial" pitchFamily="34" charset="0"/>
                <a:cs typeface="Arial" pitchFamily="34" charset="0"/>
              </a:rPr>
              <a:t>th</a:t>
            </a:r>
            <a:r>
              <a:rPr lang="en-GB" sz="1400" dirty="0">
                <a:latin typeface="Arial" pitchFamily="34" charset="0"/>
                <a:cs typeface="Arial" pitchFamily="34" charset="0"/>
              </a:rPr>
              <a:t> February 2026).</a:t>
            </a:r>
            <a:br>
              <a:rPr lang="en-GB" sz="1400" dirty="0">
                <a:latin typeface="Arial" pitchFamily="34" charset="0"/>
                <a:cs typeface="Arial" pitchFamily="34" charset="0"/>
              </a:rPr>
            </a:br>
            <a:r>
              <a:rPr lang="en-GB" sz="1400" dirty="0">
                <a:latin typeface="Arial" pitchFamily="34" charset="0"/>
                <a:cs typeface="Arial" pitchFamily="34" charset="0"/>
              </a:rPr>
              <a:t>Science Direct (2004) </a:t>
            </a:r>
            <a:r>
              <a:rPr lang="en-GB" sz="1400" i="1" dirty="0">
                <a:latin typeface="Arial" pitchFamily="34" charset="0"/>
                <a:cs typeface="Arial" pitchFamily="34" charset="0"/>
              </a:rPr>
              <a:t>The limited in vitro lifetime of human diploid cell strains</a:t>
            </a:r>
            <a:r>
              <a:rPr lang="en-GB" sz="1400" dirty="0">
                <a:latin typeface="Arial" pitchFamily="34" charset="0"/>
                <a:cs typeface="Arial" pitchFamily="34" charset="0"/>
              </a:rPr>
              <a:t>.</a:t>
            </a:r>
            <a:r>
              <a:rPr lang="en-GB" sz="1400" dirty="0"/>
              <a:t> Available at: </a:t>
            </a:r>
            <a:r>
              <a:rPr lang="en-GB" sz="1400" dirty="0">
                <a:hlinkClick r:id="rId9"/>
              </a:rPr>
              <a:t>https://www.sciencedirect.com/science/article/abs/pii/0014482765902119?via%3Dihub</a:t>
            </a:r>
            <a:r>
              <a:rPr lang="en-GB" sz="1400" dirty="0"/>
              <a:t> </a:t>
            </a:r>
            <a:r>
              <a:rPr lang="en-GB" sz="1400" dirty="0">
                <a:latin typeface="Arial" pitchFamily="34" charset="0"/>
                <a:cs typeface="Arial" pitchFamily="34" charset="0"/>
              </a:rPr>
              <a:t>(Accessed: 1</a:t>
            </a:r>
            <a:r>
              <a:rPr lang="en-GB" sz="1400" baseline="30000" dirty="0">
                <a:latin typeface="Arial" pitchFamily="34" charset="0"/>
                <a:cs typeface="Arial" pitchFamily="34" charset="0"/>
              </a:rPr>
              <a:t>st</a:t>
            </a:r>
            <a:r>
              <a:rPr lang="en-GB" sz="1400" dirty="0">
                <a:latin typeface="Arial" pitchFamily="34" charset="0"/>
                <a:cs typeface="Arial" pitchFamily="34" charset="0"/>
              </a:rPr>
              <a:t> March 2026).</a:t>
            </a:r>
            <a:br>
              <a:rPr lang="en-GB" sz="1400" dirty="0">
                <a:latin typeface="Arial" pitchFamily="34" charset="0"/>
                <a:cs typeface="Arial" pitchFamily="34" charset="0"/>
              </a:rPr>
            </a:br>
            <a:r>
              <a:rPr lang="en-GB" sz="1400" dirty="0" err="1">
                <a:latin typeface="Arial" pitchFamily="34" charset="0"/>
                <a:cs typeface="Arial" pitchFamily="34" charset="0"/>
              </a:rPr>
              <a:t>Slideshare</a:t>
            </a:r>
            <a:r>
              <a:rPr lang="en-GB" sz="1400" dirty="0">
                <a:latin typeface="Arial" pitchFamily="34" charset="0"/>
                <a:cs typeface="Arial" pitchFamily="34" charset="0"/>
              </a:rPr>
              <a:t> (2026) </a:t>
            </a:r>
            <a:r>
              <a:rPr lang="en-GB" sz="1400" i="1" dirty="0">
                <a:latin typeface="Arial" pitchFamily="34" charset="0"/>
                <a:cs typeface="Arial" pitchFamily="34" charset="0"/>
              </a:rPr>
              <a:t>Theories of Ageing</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10"/>
              </a:rPr>
              <a:t>https://www.slideshare.net/slideshow/3-theories-of-aging/123056497</a:t>
            </a:r>
            <a:r>
              <a:rPr lang="en-GB" sz="1400" dirty="0">
                <a:latin typeface="Arial" pitchFamily="34" charset="0"/>
                <a:cs typeface="Arial" pitchFamily="34" charset="0"/>
              </a:rPr>
              <a:t> (Accessed: 27</a:t>
            </a:r>
            <a:r>
              <a:rPr lang="en-GB" sz="1400" baseline="30000" dirty="0">
                <a:latin typeface="Arial" pitchFamily="34" charset="0"/>
                <a:cs typeface="Arial" pitchFamily="34" charset="0"/>
              </a:rPr>
              <a:t>th</a:t>
            </a:r>
            <a:r>
              <a:rPr lang="en-GB" sz="1400" dirty="0">
                <a:latin typeface="Arial" pitchFamily="34" charset="0"/>
                <a:cs typeface="Arial" pitchFamily="34" charset="0"/>
              </a:rPr>
              <a:t> February 2026).</a:t>
            </a:r>
            <a:br>
              <a:rPr lang="en-GB" sz="1400" dirty="0">
                <a:latin typeface="Arial" pitchFamily="34" charset="0"/>
                <a:cs typeface="Arial" pitchFamily="34" charset="0"/>
              </a:rPr>
            </a:br>
            <a:r>
              <a:rPr lang="en-GB" sz="1400" dirty="0">
                <a:latin typeface="Arial" pitchFamily="34" charset="0"/>
                <a:cs typeface="Arial" pitchFamily="34" charset="0"/>
              </a:rPr>
              <a:t>Science Direct (2024) </a:t>
            </a:r>
            <a:r>
              <a:rPr lang="en-GB" sz="1400" i="1" dirty="0">
                <a:latin typeface="Arial" pitchFamily="34" charset="0"/>
                <a:cs typeface="Arial" pitchFamily="34" charset="0"/>
              </a:rPr>
              <a:t>The impact of emerging technologies on healthcare needs of older people</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11"/>
              </a:rPr>
              <a:t>https://doi.org/10.1016/j.hlpt.2024.100935</a:t>
            </a:r>
            <a:r>
              <a:rPr lang="en-GB" sz="1400" dirty="0">
                <a:latin typeface="Arial" pitchFamily="34" charset="0"/>
                <a:cs typeface="Arial" pitchFamily="34" charset="0"/>
              </a:rPr>
              <a:t> (Accessed: 03 March 2026).</a:t>
            </a: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br>
              <a:rPr lang="en-GB" sz="1400" dirty="0">
                <a:latin typeface="Arial" pitchFamily="34" charset="0"/>
                <a:cs typeface="Arial" pitchFamily="34" charset="0"/>
              </a:rPr>
            </a:br>
            <a:endParaRPr lang="en-GB" sz="1400" dirty="0">
              <a:latin typeface="Arial" pitchFamily="34" charset="0"/>
              <a:cs typeface="Arial" pitchFamily="34" charset="0"/>
            </a:endParaRPr>
          </a:p>
        </p:txBody>
      </p:sp>
      <p:sp>
        <p:nvSpPr>
          <p:cNvPr id="3" name="Slide Number Placeholder 2"/>
          <p:cNvSpPr>
            <a:spLocks noGrp="1"/>
          </p:cNvSpPr>
          <p:nvPr>
            <p:ph type="sldNum" sz="quarter" idx="12"/>
          </p:nvPr>
        </p:nvSpPr>
        <p:spPr>
          <a:xfrm>
            <a:off x="11653934" y="6365680"/>
            <a:ext cx="391885" cy="365125"/>
          </a:xfrm>
        </p:spPr>
        <p:txBody>
          <a:bodyPr/>
          <a:lstStyle/>
          <a:p>
            <a:fld id="{C878779B-72BA-438F-83A2-69135E6B6C0A}" type="slidenum">
              <a:rPr lang="en-GB" smtClean="0">
                <a:solidFill>
                  <a:schemeClr val="tx1"/>
                </a:solidFill>
                <a:latin typeface="Arial" pitchFamily="34" charset="0"/>
                <a:cs typeface="Arial" pitchFamily="34" charset="0"/>
              </a:rPr>
              <a:pPr/>
              <a:t>19</a:t>
            </a:fld>
            <a:endParaRPr lang="en-GB" dirty="0">
              <a:solidFill>
                <a:schemeClr val="tx1"/>
              </a:solidFill>
              <a:latin typeface="Arial" pitchFamily="34" charset="0"/>
              <a:cs typeface="Arial" pitchFamily="34" charset="0"/>
            </a:endParaRP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C878779B-72BA-438F-83A2-69135E6B6C0A}" type="slidenum">
              <a:rPr lang="en-GB" smtClean="0">
                <a:solidFill>
                  <a:schemeClr val="tx1"/>
                </a:solidFill>
                <a:latin typeface="Arial" pitchFamily="34" charset="0"/>
                <a:cs typeface="Arial" pitchFamily="34" charset="0"/>
              </a:rPr>
              <a:pPr/>
              <a:t>20</a:t>
            </a:fld>
            <a:endParaRPr lang="en-GB" dirty="0">
              <a:solidFill>
                <a:schemeClr val="tx1"/>
              </a:solidFill>
              <a:latin typeface="Arial" pitchFamily="34" charset="0"/>
              <a:cs typeface="Arial" pitchFamily="34" charset="0"/>
            </a:endParaRPr>
          </a:p>
        </p:txBody>
      </p:sp>
      <p:sp>
        <p:nvSpPr>
          <p:cNvPr id="3" name="Rectangle 2"/>
          <p:cNvSpPr/>
          <p:nvPr/>
        </p:nvSpPr>
        <p:spPr>
          <a:xfrm>
            <a:off x="0" y="0"/>
            <a:ext cx="12192000" cy="9602629"/>
          </a:xfrm>
          <a:prstGeom prst="rect">
            <a:avLst/>
          </a:prstGeom>
        </p:spPr>
        <p:txBody>
          <a:bodyPr wrap="square">
            <a:spAutoFit/>
          </a:bodyPr>
          <a:lstStyle/>
          <a:p>
            <a:pPr>
              <a:lnSpc>
                <a:spcPct val="150000"/>
              </a:lnSpc>
            </a:pPr>
            <a:r>
              <a:rPr lang="en-GB" sz="1400" dirty="0">
                <a:latin typeface="Arial" pitchFamily="34" charset="0"/>
                <a:cs typeface="Arial" pitchFamily="34" charset="0"/>
              </a:rPr>
              <a:t>The King’s Fund (2025) </a:t>
            </a:r>
            <a:r>
              <a:rPr lang="en-GB" sz="1400" i="1" dirty="0">
                <a:latin typeface="Arial" pitchFamily="34" charset="0"/>
                <a:cs typeface="Arial" pitchFamily="34" charset="0"/>
              </a:rPr>
              <a:t>Social care 360.</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2"/>
              </a:rPr>
              <a:t>https://www.kingsfund.org.uk/insight-and-analysis/long-reads/social-care-360</a:t>
            </a:r>
            <a:r>
              <a:rPr lang="en-GB" sz="1400" dirty="0">
                <a:latin typeface="Arial" pitchFamily="34" charset="0"/>
                <a:cs typeface="Arial" pitchFamily="34" charset="0"/>
              </a:rPr>
              <a:t> (Accessed: 05 March 2026).</a:t>
            </a:r>
            <a:br>
              <a:rPr lang="en-GB" sz="1400" dirty="0">
                <a:latin typeface="Arial" pitchFamily="34" charset="0"/>
                <a:cs typeface="Arial" pitchFamily="34" charset="0"/>
              </a:rPr>
            </a:br>
            <a:r>
              <a:rPr lang="en-GB" sz="1400" dirty="0">
                <a:latin typeface="Arial" pitchFamily="34" charset="0"/>
                <a:cs typeface="Arial" pitchFamily="34" charset="0"/>
              </a:rPr>
              <a:t>The King’s Fund (2025) </a:t>
            </a:r>
            <a:r>
              <a:rPr lang="en-GB" sz="1400" i="1" dirty="0">
                <a:latin typeface="Arial" pitchFamily="34" charset="0"/>
                <a:cs typeface="Arial" pitchFamily="34" charset="0"/>
              </a:rPr>
              <a:t>The role of NHS commissioners in assuring the quality of end-of-life care for people who die at home</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3"/>
              </a:rPr>
              <a:t>https://www.kingsfund.org.uk/insight-and-analysis/projects/end-of-life-care-at-home</a:t>
            </a:r>
            <a:r>
              <a:rPr lang="en-GB" sz="1400" dirty="0">
                <a:latin typeface="Arial" pitchFamily="34" charset="0"/>
                <a:cs typeface="Arial" pitchFamily="34" charset="0"/>
              </a:rPr>
              <a:t> (Accessed: 05 \March 2026).</a:t>
            </a:r>
            <a:br>
              <a:rPr lang="en-GB" sz="1400" dirty="0">
                <a:latin typeface="Arial" pitchFamily="34" charset="0"/>
                <a:cs typeface="Arial" pitchFamily="34" charset="0"/>
              </a:rPr>
            </a:br>
            <a:r>
              <a:rPr lang="en-GB" sz="1400" dirty="0">
                <a:latin typeface="Arial" pitchFamily="34" charset="0"/>
                <a:cs typeface="Arial" pitchFamily="34" charset="0"/>
              </a:rPr>
              <a:t>Taylor &amp; Francis Group (2026). </a:t>
            </a:r>
            <a:r>
              <a:rPr lang="en-GB" sz="1400" i="1" dirty="0">
                <a:latin typeface="Arial" pitchFamily="34" charset="0"/>
                <a:cs typeface="Arial" pitchFamily="34" charset="0"/>
              </a:rPr>
              <a:t>Children Of The Great Depression</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4"/>
              </a:rPr>
              <a:t>https://www.taylorfrancis.com/books/mono/10.4324/9780429501739/children-great-depression-glen-elder</a:t>
            </a:r>
            <a:r>
              <a:rPr lang="en-GB" sz="1400" dirty="0">
                <a:latin typeface="Arial" pitchFamily="34" charset="0"/>
                <a:cs typeface="Arial" pitchFamily="34" charset="0"/>
              </a:rPr>
              <a:t>  (Accessed: 1</a:t>
            </a:r>
            <a:r>
              <a:rPr lang="en-GB" sz="1400" baseline="30000" dirty="0">
                <a:latin typeface="Arial" pitchFamily="34" charset="0"/>
                <a:cs typeface="Arial" pitchFamily="34" charset="0"/>
              </a:rPr>
              <a:t>st</a:t>
            </a:r>
            <a:r>
              <a:rPr lang="en-GB" sz="1400" dirty="0">
                <a:latin typeface="Arial" pitchFamily="34" charset="0"/>
                <a:cs typeface="Arial" pitchFamily="34" charset="0"/>
              </a:rPr>
              <a:t> March 2026). </a:t>
            </a:r>
          </a:p>
          <a:p>
            <a:pPr>
              <a:lnSpc>
                <a:spcPct val="150000"/>
              </a:lnSpc>
            </a:pPr>
            <a:r>
              <a:rPr lang="en-GB" sz="1400" dirty="0">
                <a:latin typeface="Arial" pitchFamily="34" charset="0"/>
                <a:cs typeface="Arial" pitchFamily="34" charset="0"/>
              </a:rPr>
              <a:t>UBEEQUEE (2026) </a:t>
            </a:r>
            <a:r>
              <a:rPr lang="en-GB" sz="1400" i="1" dirty="0">
                <a:latin typeface="Arial" pitchFamily="34" charset="0"/>
                <a:cs typeface="Arial" pitchFamily="34" charset="0"/>
              </a:rPr>
              <a:t>Keep your loved ones safe this winter</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5"/>
              </a:rPr>
              <a:t>https://www.ubeequee.com/seniors-tracker/</a:t>
            </a:r>
            <a:r>
              <a:rPr lang="en-GB" sz="1400" dirty="0">
                <a:latin typeface="Arial" pitchFamily="34" charset="0"/>
                <a:cs typeface="Arial" pitchFamily="34" charset="0"/>
              </a:rPr>
              <a:t> (Accessed: 05 March 2026).</a:t>
            </a:r>
          </a:p>
          <a:p>
            <a:pPr>
              <a:lnSpc>
                <a:spcPct val="150000"/>
              </a:lnSpc>
            </a:pPr>
            <a:r>
              <a:rPr lang="en-GB" sz="1400" dirty="0">
                <a:latin typeface="Arial" pitchFamily="34" charset="0"/>
                <a:cs typeface="Arial" pitchFamily="34" charset="0"/>
              </a:rPr>
              <a:t>UK Parliament (2025) </a:t>
            </a:r>
            <a:r>
              <a:rPr lang="en-GB" sz="1400" i="1" dirty="0">
                <a:latin typeface="Arial" pitchFamily="34" charset="0"/>
                <a:cs typeface="Arial" pitchFamily="34" charset="0"/>
              </a:rPr>
              <a:t>The implications of population ageing for social policy</a:t>
            </a:r>
            <a:r>
              <a:rPr lang="en-GB" sz="1400" dirty="0">
                <a:latin typeface="Arial" pitchFamily="34" charset="0"/>
                <a:cs typeface="Arial" pitchFamily="34" charset="0"/>
              </a:rPr>
              <a:t>.</a:t>
            </a:r>
          </a:p>
          <a:p>
            <a:pPr>
              <a:lnSpc>
                <a:spcPct val="150000"/>
              </a:lnSpc>
            </a:pPr>
            <a:r>
              <a:rPr lang="en-GB" sz="1400" dirty="0">
                <a:latin typeface="Arial" pitchFamily="34" charset="0"/>
                <a:cs typeface="Arial" pitchFamily="34" charset="0"/>
              </a:rPr>
              <a:t>Available at: </a:t>
            </a:r>
            <a:r>
              <a:rPr lang="en-GB" sz="1400" dirty="0">
                <a:latin typeface="Arial" pitchFamily="34" charset="0"/>
                <a:cs typeface="Arial" pitchFamily="34" charset="0"/>
                <a:hlinkClick r:id="rId6"/>
              </a:rPr>
              <a:t>https://commonslibrary.parliament.uk/research-briefings/cbp-10338/</a:t>
            </a:r>
            <a:r>
              <a:rPr lang="en-GB" sz="1400" dirty="0">
                <a:latin typeface="Arial" pitchFamily="34" charset="0"/>
                <a:cs typeface="Arial" pitchFamily="34" charset="0"/>
              </a:rPr>
              <a:t> (Accessed: 1</a:t>
            </a:r>
            <a:r>
              <a:rPr lang="en-GB" sz="1400" baseline="30000" dirty="0">
                <a:latin typeface="Arial" pitchFamily="34" charset="0"/>
                <a:cs typeface="Arial" pitchFamily="34" charset="0"/>
              </a:rPr>
              <a:t>st</a:t>
            </a:r>
            <a:r>
              <a:rPr lang="en-GB" sz="1400" dirty="0">
                <a:latin typeface="Arial" pitchFamily="34" charset="0"/>
                <a:cs typeface="Arial" pitchFamily="34" charset="0"/>
              </a:rPr>
              <a:t> March 2026).</a:t>
            </a:r>
          </a:p>
          <a:p>
            <a:pPr>
              <a:lnSpc>
                <a:spcPct val="150000"/>
              </a:lnSpc>
            </a:pPr>
            <a:r>
              <a:rPr lang="en-GB" sz="1400" dirty="0"/>
              <a:t>Van </a:t>
            </a:r>
            <a:r>
              <a:rPr lang="en-GB" sz="1400" dirty="0" err="1"/>
              <a:t>Dijk</a:t>
            </a:r>
            <a:r>
              <a:rPr lang="en-GB" sz="1400" dirty="0"/>
              <a:t>, J. (2020). </a:t>
            </a:r>
            <a:r>
              <a:rPr lang="en-GB" sz="1400" i="1" dirty="0"/>
              <a:t>The Digital Divide</a:t>
            </a:r>
            <a:r>
              <a:rPr lang="en-GB" sz="1400" dirty="0"/>
              <a:t>. Cambridge: Polity Press.</a:t>
            </a:r>
          </a:p>
          <a:p>
            <a:pPr>
              <a:lnSpc>
                <a:spcPct val="150000"/>
              </a:lnSpc>
            </a:pPr>
            <a:r>
              <a:rPr lang="en-GB" sz="1400" dirty="0" err="1">
                <a:latin typeface="Arial" pitchFamily="34" charset="0"/>
                <a:cs typeface="Arial" pitchFamily="34" charset="0"/>
              </a:rPr>
              <a:t>Vecteezy</a:t>
            </a:r>
            <a:r>
              <a:rPr lang="en-GB" sz="1400" dirty="0">
                <a:latin typeface="Arial" pitchFamily="34" charset="0"/>
                <a:cs typeface="Arial" pitchFamily="34" charset="0"/>
              </a:rPr>
              <a:t> (2026) </a:t>
            </a:r>
            <a:r>
              <a:rPr lang="en-GB" sz="1400" i="1" dirty="0">
                <a:latin typeface="Arial" pitchFamily="34" charset="0"/>
                <a:cs typeface="Arial" pitchFamily="34" charset="0"/>
              </a:rPr>
              <a:t>Old people cartoon images</a:t>
            </a:r>
            <a:r>
              <a:rPr lang="en-GB" sz="1400" dirty="0">
                <a:latin typeface="Arial" pitchFamily="34" charset="0"/>
                <a:cs typeface="Arial" pitchFamily="34" charset="0"/>
              </a:rPr>
              <a:t>. Available at: </a:t>
            </a:r>
            <a:r>
              <a:rPr lang="en-GB" sz="1400" u="sng" dirty="0">
                <a:latin typeface="Arial" pitchFamily="34" charset="0"/>
                <a:cs typeface="Arial" pitchFamily="34" charset="0"/>
                <a:hlinkClick r:id="rId7"/>
              </a:rPr>
              <a:t>https://www.vecteezy.com/search?qterm=old-people-cartoon-images&amp;content_type=vector</a:t>
            </a:r>
            <a:r>
              <a:rPr lang="en-GB" sz="1400" dirty="0">
                <a:latin typeface="Arial" pitchFamily="34" charset="0"/>
                <a:cs typeface="Arial" pitchFamily="34" charset="0"/>
              </a:rPr>
              <a:t> (Accessed: 8</a:t>
            </a:r>
            <a:r>
              <a:rPr lang="en-GB" sz="1400" baseline="30000" dirty="0">
                <a:latin typeface="Arial" pitchFamily="34" charset="0"/>
                <a:cs typeface="Arial" pitchFamily="34" charset="0"/>
              </a:rPr>
              <a:t>th</a:t>
            </a:r>
            <a:r>
              <a:rPr lang="en-GB" sz="1400" dirty="0">
                <a:latin typeface="Arial" pitchFamily="34" charset="0"/>
                <a:cs typeface="Arial" pitchFamily="34" charset="0"/>
              </a:rPr>
              <a:t> February 2026).</a:t>
            </a:r>
          </a:p>
          <a:p>
            <a:pPr>
              <a:lnSpc>
                <a:spcPct val="150000"/>
              </a:lnSpc>
            </a:pPr>
            <a:r>
              <a:rPr lang="en-GB" sz="1400" dirty="0" err="1">
                <a:latin typeface="Arial" pitchFamily="34" charset="0"/>
                <a:cs typeface="Arial" pitchFamily="34" charset="0"/>
              </a:rPr>
              <a:t>Vecteezy</a:t>
            </a:r>
            <a:r>
              <a:rPr lang="en-GB" sz="1400" dirty="0">
                <a:latin typeface="Arial" pitchFamily="34" charset="0"/>
                <a:cs typeface="Arial" pitchFamily="34" charset="0"/>
              </a:rPr>
              <a:t> (2026) </a:t>
            </a:r>
            <a:r>
              <a:rPr lang="en-GB" sz="1400" i="1" dirty="0">
                <a:latin typeface="Arial" pitchFamily="34" charset="0"/>
                <a:cs typeface="Arial" pitchFamily="34" charset="0"/>
              </a:rPr>
              <a:t>Smart Homes</a:t>
            </a:r>
            <a:r>
              <a:rPr lang="en-GB" sz="1400" dirty="0">
                <a:latin typeface="Arial" pitchFamily="34" charset="0"/>
                <a:cs typeface="Arial" pitchFamily="34" charset="0"/>
              </a:rPr>
              <a:t>. Available at: </a:t>
            </a:r>
          </a:p>
          <a:p>
            <a:pPr>
              <a:lnSpc>
                <a:spcPct val="150000"/>
              </a:lnSpc>
            </a:pPr>
            <a:r>
              <a:rPr lang="en-GB" sz="1400" dirty="0">
                <a:latin typeface="Arial" pitchFamily="34" charset="0"/>
                <a:cs typeface="Arial" pitchFamily="34" charset="0"/>
                <a:hlinkClick r:id="rId8"/>
              </a:rPr>
              <a:t>https://www.vecteezy.com/vector-art/25465366-smart-home-tiny-people-control-of-lighting-heating-ventilation-and-air-conditioning-security-and-video-surveillance-with-smartphone-app-modern-flat-cartoon-style-vector-illustration</a:t>
            </a:r>
            <a:r>
              <a:rPr lang="en-GB" sz="1400" dirty="0">
                <a:latin typeface="Arial" pitchFamily="34" charset="0"/>
                <a:cs typeface="Arial" pitchFamily="34" charset="0"/>
              </a:rPr>
              <a:t> (Accessed: 2</a:t>
            </a:r>
            <a:r>
              <a:rPr lang="en-GB" sz="1400" baseline="30000" dirty="0">
                <a:latin typeface="Arial" pitchFamily="34" charset="0"/>
                <a:cs typeface="Arial" pitchFamily="34" charset="0"/>
              </a:rPr>
              <a:t>nd</a:t>
            </a:r>
            <a:r>
              <a:rPr lang="en-GB" sz="1400" dirty="0">
                <a:latin typeface="Arial" pitchFamily="34" charset="0"/>
                <a:cs typeface="Arial" pitchFamily="34" charset="0"/>
              </a:rPr>
              <a:t> March 2026).</a:t>
            </a:r>
          </a:p>
          <a:p>
            <a:pPr>
              <a:lnSpc>
                <a:spcPct val="150000"/>
              </a:lnSpc>
            </a:pPr>
            <a:r>
              <a:rPr lang="en-GB" sz="1400" dirty="0" err="1">
                <a:latin typeface="Arial" pitchFamily="34" charset="0"/>
                <a:cs typeface="Arial" pitchFamily="34" charset="0"/>
              </a:rPr>
              <a:t>WeCove</a:t>
            </a:r>
            <a:r>
              <a:rPr lang="en-GB" sz="1400" dirty="0">
                <a:latin typeface="Arial" pitchFamily="34" charset="0"/>
                <a:cs typeface="Arial" pitchFamily="34" charset="0"/>
              </a:rPr>
              <a:t> (2026) </a:t>
            </a:r>
            <a:r>
              <a:rPr lang="en-GB" sz="1400" i="1" dirty="0">
                <a:latin typeface="Arial" pitchFamily="34" charset="0"/>
                <a:cs typeface="Arial" pitchFamily="34" charset="0"/>
              </a:rPr>
              <a:t>UK Caregiver Crisis</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9"/>
              </a:rPr>
              <a:t>https://wecovr.com/guides/uk-caregiver-crisis-%C2%A345m-burden-on-families/</a:t>
            </a:r>
            <a:r>
              <a:rPr lang="en-GB" sz="1400" dirty="0">
                <a:latin typeface="Arial" pitchFamily="34" charset="0"/>
                <a:cs typeface="Arial" pitchFamily="34" charset="0"/>
              </a:rPr>
              <a:t> (Accessed: 03 March 2026).</a:t>
            </a:r>
          </a:p>
          <a:p>
            <a:pPr>
              <a:lnSpc>
                <a:spcPct val="150000"/>
              </a:lnSpc>
            </a:pPr>
            <a:r>
              <a:rPr lang="en-GB" sz="1400" dirty="0">
                <a:latin typeface="Arial" pitchFamily="34" charset="0"/>
                <a:cs typeface="Arial" pitchFamily="34" charset="0"/>
              </a:rPr>
              <a:t>Wang, Mo (ed.), (2012) </a:t>
            </a:r>
            <a:r>
              <a:rPr lang="en-GB" sz="1400" i="1" dirty="0">
                <a:latin typeface="Arial" pitchFamily="34" charset="0"/>
                <a:cs typeface="Arial" pitchFamily="34" charset="0"/>
              </a:rPr>
              <a:t>The Oxford Handbook of </a:t>
            </a:r>
            <a:r>
              <a:rPr lang="en-GB" sz="1400" i="1">
                <a:latin typeface="Arial" pitchFamily="34" charset="0"/>
                <a:cs typeface="Arial" pitchFamily="34" charset="0"/>
              </a:rPr>
              <a:t>Retirement: </a:t>
            </a:r>
            <a:r>
              <a:rPr lang="en-GB" sz="1400">
                <a:latin typeface="Arial" pitchFamily="34" charset="0"/>
                <a:cs typeface="Arial" pitchFamily="34" charset="0"/>
              </a:rPr>
              <a:t>Oxford </a:t>
            </a:r>
            <a:r>
              <a:rPr lang="en-GB" sz="1400" dirty="0">
                <a:latin typeface="Arial" pitchFamily="34" charset="0"/>
                <a:cs typeface="Arial" pitchFamily="34" charset="0"/>
              </a:rPr>
              <a:t>Library of Psychology. Available at: </a:t>
            </a:r>
            <a:r>
              <a:rPr lang="en-GB" sz="1400" dirty="0">
                <a:latin typeface="Arial" pitchFamily="34" charset="0"/>
                <a:cs typeface="Arial" pitchFamily="34" charset="0"/>
                <a:hlinkClick r:id="rId10"/>
              </a:rPr>
              <a:t>https://doi.org/10.1093/oxfordhb/9780199746521.001.0001</a:t>
            </a:r>
            <a:r>
              <a:rPr lang="en-GB" sz="1400" dirty="0">
                <a:latin typeface="Arial" pitchFamily="34" charset="0"/>
                <a:cs typeface="Arial" pitchFamily="34" charset="0"/>
              </a:rPr>
              <a:t> (Accessed : 1</a:t>
            </a:r>
            <a:r>
              <a:rPr lang="en-GB" sz="1400" baseline="30000" dirty="0">
                <a:latin typeface="Arial" pitchFamily="34" charset="0"/>
                <a:cs typeface="Arial" pitchFamily="34" charset="0"/>
              </a:rPr>
              <a:t>st</a:t>
            </a:r>
            <a:r>
              <a:rPr lang="en-GB" sz="1400" dirty="0">
                <a:latin typeface="Arial" pitchFamily="34" charset="0"/>
                <a:cs typeface="Arial" pitchFamily="34" charset="0"/>
              </a:rPr>
              <a:t> March 2026).</a:t>
            </a:r>
            <a:endParaRPr lang="en-GB" sz="1400" dirty="0">
              <a:solidFill>
                <a:srgbClr val="FF0000"/>
              </a:solidFill>
              <a:latin typeface="Arial" pitchFamily="34" charset="0"/>
              <a:cs typeface="Arial" pitchFamily="34" charset="0"/>
            </a:endParaRPr>
          </a:p>
          <a:p>
            <a:pPr>
              <a:lnSpc>
                <a:spcPct val="150000"/>
              </a:lnSpc>
            </a:pPr>
            <a:r>
              <a:rPr lang="en-GB" sz="1400" dirty="0">
                <a:latin typeface="Arial" pitchFamily="34" charset="0"/>
                <a:cs typeface="Arial" pitchFamily="34" charset="0"/>
              </a:rPr>
              <a:t>Zhang, X. and Lin, H. (2022) </a:t>
            </a:r>
            <a:r>
              <a:rPr lang="en-GB" sz="1400" i="1" dirty="0">
                <a:latin typeface="Arial" pitchFamily="34" charset="0"/>
                <a:cs typeface="Arial" pitchFamily="34" charset="0"/>
              </a:rPr>
              <a:t>Disengagement theory. In Encyclopaedia of gerontology and population aging</a:t>
            </a:r>
            <a:r>
              <a:rPr lang="en-GB" sz="1400" dirty="0">
                <a:latin typeface="Arial" pitchFamily="34" charset="0"/>
                <a:cs typeface="Arial" pitchFamily="34" charset="0"/>
              </a:rPr>
              <a:t> . pp. 1471-1476. Cham: Springer International Publishing.</a:t>
            </a:r>
          </a:p>
          <a:p>
            <a:pPr>
              <a:lnSpc>
                <a:spcPct val="150000"/>
              </a:lnSpc>
            </a:pPr>
            <a:br>
              <a:rPr lang="en-GB" sz="1400" dirty="0">
                <a:latin typeface="Arial" pitchFamily="34" charset="0"/>
                <a:cs typeface="Arial" pitchFamily="34" charset="0"/>
              </a:rPr>
            </a:br>
            <a:endParaRPr lang="en-GB" sz="1600" dirty="0">
              <a:latin typeface="Arial" pitchFamily="34" charset="0"/>
              <a:cs typeface="Arial" pitchFamily="34" charset="0"/>
            </a:endParaRPr>
          </a:p>
          <a:p>
            <a:pPr>
              <a:lnSpc>
                <a:spcPct val="150000"/>
              </a:lnSpc>
            </a:pPr>
            <a:endParaRPr lang="en-GB" sz="1600" dirty="0">
              <a:latin typeface="Arial" pitchFamily="34" charset="0"/>
              <a:cs typeface="Arial" pitchFamily="34" charset="0"/>
            </a:endParaRPr>
          </a:p>
          <a:p>
            <a:pPr>
              <a:lnSpc>
                <a:spcPct val="150000"/>
              </a:lnSpc>
            </a:pPr>
            <a:br>
              <a:rPr lang="en-GB" sz="1600" dirty="0">
                <a:latin typeface="Arial" pitchFamily="34" charset="0"/>
                <a:cs typeface="Arial" pitchFamily="34" charset="0"/>
              </a:rPr>
            </a:br>
            <a:endParaRPr lang="en-GB" sz="1400" dirty="0">
              <a:latin typeface="Arial" pitchFamily="34" charset="0"/>
              <a:cs typeface="Arial" pitchFamily="34" charset="0"/>
            </a:endParaRPr>
          </a:p>
          <a:p>
            <a:pPr>
              <a:lnSpc>
                <a:spcPct val="150000"/>
              </a:lnSpc>
            </a:pPr>
            <a:endParaRPr lang="en-GB" sz="1400" dirty="0">
              <a:latin typeface="Arial" pitchFamily="34" charset="0"/>
              <a:cs typeface="Arial" pitchFamily="34" charset="0"/>
            </a:endParaRPr>
          </a:p>
          <a:p>
            <a:pPr>
              <a:lnSpc>
                <a:spcPct val="150000"/>
              </a:lnSpc>
            </a:pPr>
            <a:r>
              <a:rPr lang="en-GB" sz="1400" dirty="0">
                <a:latin typeface="Arial" pitchFamily="34" charset="0"/>
                <a:cs typeface="Arial" pitchFamily="34" charset="0"/>
              </a:rPr>
              <a:t> </a:t>
            </a:r>
          </a:p>
          <a:p>
            <a:pPr>
              <a:lnSpc>
                <a:spcPct val="150000"/>
              </a:lnSpc>
            </a:pPr>
            <a:endParaRPr lang="en-GB" sz="1400" dirty="0">
              <a:latin typeface="Arial" pitchFamily="34" charset="0"/>
              <a:cs typeface="Arial" pitchFamily="34" charset="0"/>
            </a:endParaRPr>
          </a:p>
        </p:txBody>
      </p:sp>
    </p:spTree>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Evalating the care and support needs of older</Template>
  <TotalTime>2116</TotalTime>
  <Words>5044</Words>
  <Application>Microsoft Office PowerPoint</Application>
  <PresentationFormat>Widescreen</PresentationFormat>
  <Paragraphs>189</Paragraphs>
  <Slides>20</Slides>
  <Notes>2</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Aptos Display</vt:lpstr>
      <vt:lpstr>Arial</vt:lpstr>
      <vt:lpstr>Wingdings</vt:lpstr>
      <vt:lpstr>Office Theme</vt:lpstr>
      <vt:lpstr>Evaluating the care and support needs of older people  (Power Point with Voice-Over)  Saima Ijaz  2237202  Empowering the Older Person (BMHP-6027)   Rizwan Nadim  </vt:lpstr>
      <vt:lpstr>    Introduction The purpose of the presentation is to evaluate the care and support needs of older people as well as theories of ageing, technological innovations and discuss policy and legislation which shape the care for older people.   What is old age? The concept of old age varies form culture to culture. According  to NHS (2020), generally people over age 65 might be considered  an old person regardless a strict definition because people can  biologically aged at different rate.   Robertson (2017) explains that ageing is the process of becoming older. Ageing represents the accumulation of changes in a human      (Vecteezy, 2026)  being over time and can include physical, psychological, and social changes.       </vt:lpstr>
      <vt:lpstr>                           (Slideshare, 2026)</vt:lpstr>
      <vt:lpstr>      Why ageing matter? The UK’s elderly population is growing rapidly. In 2024, 625,000 people  reached the aged of 90 years. Growth has been faster in men as compare  to women, nearly 16,600 are centenarians. Wales has the highest rate of  centenarians at 25.9 per 100,00 people (Office  for National Statistics, 2025).             (Office for National Statistics, 2018) Getting older trend is projected to continue in future. According to Office  for National Statistics(2018), A rapid increase noticed in 85 years and over  age group. In 2016, 1.6 million were in their 85’s but by mid of 2041, this  is projected to double to 3.2 million and by 2066 to treble.                          (Office for National Statistics, 2025)                              </vt:lpstr>
      <vt:lpstr>PowerPoint Presentation</vt:lpstr>
      <vt:lpstr>Theoretical Framework Social/Psychosocial Theories of Ageing There is a brief introduction of social/psychosocial theories of ageing, such as: Disengagement Theory: This theory suggests that older adults gradually withdraw from society and relationships, but this withdrawal is natural and necessary for individuals and society (Zhang and Lin, 2022). Activity Theory: This theory argues that older people who try to be active socially and physically, experiences higher satisfaction and successful ageing (Giddens and Sutton, 2017). Continuity Theory: This theory describes that older adults consistently maintain patterns of behaviour, relationships, roles and activities as they aged. Old people try to preserve their identities  and lifestyle rather than withdrawing from society (Wang, 2012). Life Course Theory: This theory argues that life experiences, historical events and social roles shaped up an individual’s life (Giddens and Sutton, 2017).      </vt:lpstr>
      <vt:lpstr>PowerPoint Presentation</vt:lpstr>
      <vt:lpstr>How theories help us to evaluate care and ageing Practitioners, researchers and policy makers receive conceptual framework from ageing theories to understand about later life and evaluate current care systems. These theories influence care settings such as residential care to community-based interventions and person-centred practice.  Disengagement theory helps professionals to differ between solitude and social isolation. However, this theory does not align modern person- centred care which promotes autonomy and empowerment (Cambridge University Press, 2008). Activity theory engages older adults socially. It encourages them to carry their hobbies, volunteering and active in community but sometimes older people feel pressure to be active due to poverty or health issues. It encourages care providers to maintain roles and identities (Oxford Academic, 2026). Continuity theory helps older people to continue their past routines and patterns as well as this theory strongly supports person centred care model in healthcare and widely reflects in dementia care approaches. Continuity theory promotes dignity and identity of every individual (National Library of Medicine, 1989). </vt:lpstr>
      <vt:lpstr>PowerPoint Presentation</vt:lpstr>
      <vt:lpstr>   National Institute for Health and Care Excellence (NICE) provides evidence-based guidance to improve care quality, and support for older people, promote independence and person-centred care, preventing frailty and manage long term health conditions (NICE, 2015). Mental Capacity Act 2005: Mental Capacity Act 2005 is protecting individuals who has lack capacity of making decisions. It  makes sure that the decisions are made in the best interest. It supports older people’s autonomy, decision making and right to choose advance care planning (Legislation.gov.uk, 2005).  Care Quality Commission (CQC): This is independent regulator of health and social care in England which ensures that provided services are meet quality standards. CQC supports old people in the following ways: Regulates care homes and services, monitors standards, investigates concerns,  provides information about services. CQC promotes high standards in residential care homes and services for old people. It protects older people from harm, abuse and neglect (CQC, 2026).     </vt:lpstr>
      <vt:lpstr>PowerPoint Presentation</vt:lpstr>
      <vt:lpstr>PowerPoint Presentation</vt:lpstr>
      <vt:lpstr>PowerPoint Presentation</vt:lpstr>
      <vt:lpstr>    Case Studies (technological advancements in supporting older people) GPS Trackers for dementia: it is a wearable device which tracks real time location, send alerts and provides emergency response which reduce anxiety and promote independence of older people. With the help of this device  older people can be active outside home safely (Activity theory). According to Mental Capacity Act 2005, Equality Act 2010 and Care Act  2014, this device makes sure older people’s autonomy, independence  and carer wellbeing (UBEEQUEE, 2026). Grand Pad: It is a tablet designed for older people to connect with friends and relatives. It is easy to use for video calls, photo sharing and messaging. It reduces loneliness, increase social connections and engagement. NHS Long term plan emphasises technology involvement in care for older people (GrandPad, 2025).       </vt:lpstr>
      <vt:lpstr>   Recommendations There are some recommendations to improve care and support for older people:  A digitalise inclusion programme should be started for older people to equip them with digital literacy (Peek et al., 2014). Design, font, navigation and passwords should be very simple (Czaja et al., 2018).  Devices should be provided by healthcare providers (Van Dijk, 2020). Strengthen person centred care approach (Edvardsson, et al,.2008). Provide more funds to modify houses to smart houses for older people (Gitlin, 2003). Promote intergenerational activities and community engaged programmes (Holt-Lunstad, 2015). Health care practitioners should be trained to access bio psychological and social needs simultaneously(Borrell-Carrió, 2004). Encourage structured physical activity programmes (Menec, 2003).  Conclusion:  Traditional and fragmented care models are no longer in practice to meet the complex bio psychosocial needs. Person centred care approach improves respect/dignity, autonomy and emotional wellbeing of older people particularly in dementia and long-term care settings. Technological innovations reduce the increasing pressure on healthcare services as well as enhance independence and safety. Theory and policy should be integrated because without supportive policies, theory could not implement successfully.      </vt:lpstr>
      <vt:lpstr>    References  Age UK (2025) Later Life Goals. Available a: https://www.ageuk.org.uk/our-impact/programmes/how-we-deliver-advice/later-life-goals/  (Accessed: 28th February 2026).   Annual Reviews (2005) A mitochondrial paradigm of metabolic and degenerative diseases, aging, and cancer: a dawn for evolutionary medicine. Available at: https://www.annualreviews.org/content/journals/10.1146/annurev.genet.39.110304.095751 (Accessed: 1st March 2026).  Cambridge University Press (2008) Growing Old: The Process of Disengagement. Available at: https://www.cambridge.org/core/journals/ageing-and-society/article/abs/cumming-e-and-henry-w-growing-old-the-process-of-disengagement-basic-books-new-york-1961-reprint-arno-new-york-1979-isbn-0405-118147/8902DA0CA80B97235183711DA0BFB59A (Accessed: 2nd March 2026).  Care Quality Commission (2026) We're CQC, the independent regulator of health and social care in England. Available at: https://www.cqc.org.uk/ (Accessed: 05 March 2026). Dreamstime (2026) Help Old People Cartoon Illustrations &amp; Vector. Available at: https://www.dreamstime.com/illustration/help-old-people-cartoon.html (Accessed: 1st March 2026). Face book (2024) Smart Elder Tec. Available at: https://www.facebook.com/smarteldertech/ (Accessed: 2nd March 2026). Forbes (2023)  The Best GPS Trackers For Seniors. Available at: https://www.forbes.com/health/healthy-aging/best-gps-trackers-for-seniors/ (Accessed: 2nd March 2026).  FreeStyle Libre (2023) The FreeStyle Libre 2 System. Available at: https://www.freestyle.abbott/uk-en/products/freestyle-libre-2.html  (Accessed: 2nd March 2026). Giddens, A., &amp; Sutton, P. W., (2017) Sociology. 8th edn.. Cambridge: Polity Press.  Gov.UK (2025) Adult social care finance report, England 2024 to 2025. Available at: https://www.gov.uk/government/statistics/adult-social-care-finance-report-england-2024-to-2025/adult-social-care-finance-report-england-2024-to-2025 (Accessed: 03 March 2026).       </vt:lpstr>
      <vt:lpstr>PowerPoint Presentation</vt:lpstr>
      <vt:lpstr>PowerPoint Presentation</vt:lpstr>
      <vt:lpstr>         NHS (2022) Loneliness in older people. Available at: https://www.nhs.uk/mental-health/feelings-symptoms-behaviours/feelings-and-symptoms/loneliness-in-older-people/ (Accessed: 28th February 2026). Nuffield Trust (2025) Adult social care services. Available at: https://www.nuffieldtrust.org.uk/resource/adult-social-care-services (Accessed: 05 March 2026). Office for National Statistics (2025) Estimates of the very old, including centenarians, UK: 2002 to 2024. Available at:  https://www.ons.gov.uk/peoplepopulationandcommunity/birthsdeathsandmarriages/ageing/bulletins/estimatesoftheveryoldincludingcentenarians/2002to2024 (Accessed:27th February 2026). Office for National Statistics (2018) Living longer: how our population is changing and why it matters. Available at: https://www.ons.gov.uk/peoplepopulationandcommunity/birthsdeathsandmarriages/ageing/articles/livinglongerhowourpopulationischangingandwhyitmatters/2018-08-13  (Accessed: 27th February 2026). Oxford Academic (2026) Successful Aging. Available at:  https://academic.oup.com/gerontologist/article-abstract/1/1/8/551930  (Accessed: 1st March 2026). Robertson, G. (2017). Ageing and ageism: the impact of stereotypical attitudes on personal health and well being outcomes and possible personal compensation strategies. Self &amp; Society, 45(2), pp.149-159. Available at: DOI:10.1080/03060497.2017.1334986 (Accessed: 25th February 2026). Science Direct (2004) The limited in vitro lifetime of human diploid cell strains. Available at: https://www.sciencedirect.com/science/article/abs/pii/0014482765902119?via%3Dihub (Accessed: 1st March 2026). Slideshare (2026) Theories of Ageing. Available at: https://www.slideshare.net/slideshow/3-theories-of-aging/123056497 (Accessed: 27th February 2026). Science Direct (2024) The impact of emerging technologies on healthcare needs of older people.  Available at: https://doi.org/10.1016/j.hlpt.2024.100935 (Accessed: 03 March 2026).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Evalating the care and support needs of older people  (Power Point with Voice-Over)  Saima Ijaz  2237202  Empowering the Older Person (BMHP-6027)   Rizwan Nadim  </dc:title>
  <dc:creator>Saima Ijaz (2237202)</dc:creator>
  <cp:lastModifiedBy>Saima Ijaz (2237202)</cp:lastModifiedBy>
  <cp:revision>577</cp:revision>
  <dcterms:created xsi:type="dcterms:W3CDTF">2026-02-08T09:06:35Z</dcterms:created>
  <dcterms:modified xsi:type="dcterms:W3CDTF">2026-03-06T07:31:19Z</dcterms:modified>
</cp:coreProperties>
</file>