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60" r:id="rId5"/>
    <p:sldId id="261" r:id="rId6"/>
    <p:sldId id="262" r:id="rId7"/>
    <p:sldId id="263" r:id="rId8"/>
    <p:sldId id="264" r:id="rId9"/>
    <p:sldId id="266" r:id="rId10"/>
    <p:sldId id="265" r:id="rId11"/>
    <p:sldId id="267" r:id="rId12"/>
    <p:sldId id="268" r:id="rId13"/>
    <p:sldId id="272" r:id="rId14"/>
    <p:sldId id="269" r:id="rId15"/>
    <p:sldId id="270" r:id="rId16"/>
    <p:sldId id="273" r:id="rId17"/>
    <p:sldId id="271"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5E5D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p:restoredTop sz="94660"/>
  </p:normalViewPr>
  <p:slideViewPr>
    <p:cSldViewPr>
      <p:cViewPr varScale="1">
        <p:scale>
          <a:sx n="114" d="100"/>
          <a:sy n="114" d="100"/>
        </p:scale>
        <p:origin x="2214" y="10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F267D-6B8E-491C-9B61-C1F6EA9DEB49}"/>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A6E4BA0D-E259-49C7-B4E9-45E85F822E12}"/>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105FD51-F6E2-4CC1-A7AA-B3414CAA77C7}"/>
              </a:ext>
            </a:extLst>
          </p:cNvPr>
          <p:cNvSpPr>
            <a:spLocks noGrp="1"/>
          </p:cNvSpPr>
          <p:nvPr>
            <p:ph type="dt" sz="half" idx="10"/>
          </p:nvPr>
        </p:nvSpPr>
        <p:spPr/>
        <p:txBody>
          <a:bodyPr/>
          <a:lstStyle/>
          <a:p>
            <a:fld id="{F76C5FF9-506F-4DA8-9869-9C5BA359E5A2}" type="datetimeFigureOut">
              <a:rPr lang="en-GB" smtClean="0"/>
              <a:pPr/>
              <a:t>18/12/2019</a:t>
            </a:fld>
            <a:endParaRPr lang="en-GB" dirty="0"/>
          </a:p>
        </p:txBody>
      </p:sp>
      <p:sp>
        <p:nvSpPr>
          <p:cNvPr id="5" name="Footer Placeholder 4">
            <a:extLst>
              <a:ext uri="{FF2B5EF4-FFF2-40B4-BE49-F238E27FC236}">
                <a16:creationId xmlns:a16="http://schemas.microsoft.com/office/drawing/2014/main" id="{BEAA30A1-7D52-4BA9-865E-C121062EFBA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8E1B0CE-1992-4929-A3EA-B4BB048CE0CE}"/>
              </a:ext>
            </a:extLst>
          </p:cNvPr>
          <p:cNvSpPr>
            <a:spLocks noGrp="1"/>
          </p:cNvSpPr>
          <p:nvPr>
            <p:ph type="sldNum" sz="quarter" idx="12"/>
          </p:nvPr>
        </p:nvSpPr>
        <p:spPr/>
        <p:txBody>
          <a:bodyPr/>
          <a:lstStyle/>
          <a:p>
            <a:fld id="{6499D5A8-137F-4429-82B4-9696D4293D52}" type="slidenum">
              <a:rPr lang="en-GB" smtClean="0"/>
              <a:pPr/>
              <a:t>‹#›</a:t>
            </a:fld>
            <a:endParaRPr lang="en-GB" dirty="0"/>
          </a:p>
        </p:txBody>
      </p:sp>
    </p:spTree>
    <p:extLst>
      <p:ext uri="{BB962C8B-B14F-4D97-AF65-F5344CB8AC3E}">
        <p14:creationId xmlns:p14="http://schemas.microsoft.com/office/powerpoint/2010/main" val="588916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61911-D82B-40EC-B44D-BCB3EE3538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95DBF7-D124-4BC6-9ED5-5B150AA18BA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2CA6C0-C752-47A5-BD87-42A868264C3D}"/>
              </a:ext>
            </a:extLst>
          </p:cNvPr>
          <p:cNvSpPr>
            <a:spLocks noGrp="1"/>
          </p:cNvSpPr>
          <p:nvPr>
            <p:ph type="dt" sz="half" idx="10"/>
          </p:nvPr>
        </p:nvSpPr>
        <p:spPr/>
        <p:txBody>
          <a:bodyPr/>
          <a:lstStyle/>
          <a:p>
            <a:fld id="{F76C5FF9-506F-4DA8-9869-9C5BA359E5A2}" type="datetimeFigureOut">
              <a:rPr lang="en-GB" smtClean="0"/>
              <a:pPr/>
              <a:t>18/12/2019</a:t>
            </a:fld>
            <a:endParaRPr lang="en-GB" dirty="0"/>
          </a:p>
        </p:txBody>
      </p:sp>
      <p:sp>
        <p:nvSpPr>
          <p:cNvPr id="5" name="Footer Placeholder 4">
            <a:extLst>
              <a:ext uri="{FF2B5EF4-FFF2-40B4-BE49-F238E27FC236}">
                <a16:creationId xmlns:a16="http://schemas.microsoft.com/office/drawing/2014/main" id="{79ED3AE2-191E-48CC-9F3D-48B821CA7EA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29E4776-3B06-49E1-A366-7A6983C88317}"/>
              </a:ext>
            </a:extLst>
          </p:cNvPr>
          <p:cNvSpPr>
            <a:spLocks noGrp="1"/>
          </p:cNvSpPr>
          <p:nvPr>
            <p:ph type="sldNum" sz="quarter" idx="12"/>
          </p:nvPr>
        </p:nvSpPr>
        <p:spPr/>
        <p:txBody>
          <a:bodyPr/>
          <a:lstStyle/>
          <a:p>
            <a:fld id="{6499D5A8-137F-4429-82B4-9696D4293D52}" type="slidenum">
              <a:rPr lang="en-GB" smtClean="0"/>
              <a:pPr/>
              <a:t>‹#›</a:t>
            </a:fld>
            <a:endParaRPr lang="en-GB" dirty="0"/>
          </a:p>
        </p:txBody>
      </p:sp>
    </p:spTree>
    <p:extLst>
      <p:ext uri="{BB962C8B-B14F-4D97-AF65-F5344CB8AC3E}">
        <p14:creationId xmlns:p14="http://schemas.microsoft.com/office/powerpoint/2010/main" val="576897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3CB89-14A1-4F5F-81FA-E142B006D9F1}"/>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FE47872-5C46-439C-AE67-6F9F2E31AB08}"/>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D268E6E-D799-4083-807B-EF19E6410D21}"/>
              </a:ext>
            </a:extLst>
          </p:cNvPr>
          <p:cNvSpPr>
            <a:spLocks noGrp="1"/>
          </p:cNvSpPr>
          <p:nvPr>
            <p:ph type="dt" sz="half" idx="10"/>
          </p:nvPr>
        </p:nvSpPr>
        <p:spPr/>
        <p:txBody>
          <a:bodyPr/>
          <a:lstStyle/>
          <a:p>
            <a:fld id="{F76C5FF9-506F-4DA8-9869-9C5BA359E5A2}" type="datetimeFigureOut">
              <a:rPr lang="en-GB" smtClean="0"/>
              <a:pPr/>
              <a:t>18/12/2019</a:t>
            </a:fld>
            <a:endParaRPr lang="en-GB" dirty="0"/>
          </a:p>
        </p:txBody>
      </p:sp>
      <p:sp>
        <p:nvSpPr>
          <p:cNvPr id="5" name="Footer Placeholder 4">
            <a:extLst>
              <a:ext uri="{FF2B5EF4-FFF2-40B4-BE49-F238E27FC236}">
                <a16:creationId xmlns:a16="http://schemas.microsoft.com/office/drawing/2014/main" id="{F2182DB1-4BC2-4AD3-8368-57F17B4F8D8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F578ECD-0EF0-4610-B6CC-3D62296C53A0}"/>
              </a:ext>
            </a:extLst>
          </p:cNvPr>
          <p:cNvSpPr>
            <a:spLocks noGrp="1"/>
          </p:cNvSpPr>
          <p:nvPr>
            <p:ph type="sldNum" sz="quarter" idx="12"/>
          </p:nvPr>
        </p:nvSpPr>
        <p:spPr/>
        <p:txBody>
          <a:bodyPr/>
          <a:lstStyle/>
          <a:p>
            <a:fld id="{6499D5A8-137F-4429-82B4-9696D4293D52}" type="slidenum">
              <a:rPr lang="en-GB" smtClean="0"/>
              <a:pPr/>
              <a:t>‹#›</a:t>
            </a:fld>
            <a:endParaRPr lang="en-GB" dirty="0"/>
          </a:p>
        </p:txBody>
      </p:sp>
    </p:spTree>
    <p:extLst>
      <p:ext uri="{BB962C8B-B14F-4D97-AF65-F5344CB8AC3E}">
        <p14:creationId xmlns:p14="http://schemas.microsoft.com/office/powerpoint/2010/main" val="5814861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58BF9-43CD-4D04-BB89-032ABDCB7A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F128C7B-EB9B-4258-9D81-0DF58533A36F}"/>
              </a:ext>
            </a:extLst>
          </p:cNvPr>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8A5EE0E-6423-4B7B-8079-80C4968665F5}"/>
              </a:ext>
            </a:extLst>
          </p:cNvPr>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A59937B-1EFB-4C9B-A561-1ECC4B179D84}"/>
              </a:ext>
            </a:extLst>
          </p:cNvPr>
          <p:cNvSpPr>
            <a:spLocks noGrp="1"/>
          </p:cNvSpPr>
          <p:nvPr>
            <p:ph type="dt" sz="half" idx="10"/>
          </p:nvPr>
        </p:nvSpPr>
        <p:spPr/>
        <p:txBody>
          <a:bodyPr/>
          <a:lstStyle/>
          <a:p>
            <a:fld id="{F76C5FF9-506F-4DA8-9869-9C5BA359E5A2}" type="datetimeFigureOut">
              <a:rPr lang="en-GB" smtClean="0"/>
              <a:pPr/>
              <a:t>18/12/2019</a:t>
            </a:fld>
            <a:endParaRPr lang="en-GB" dirty="0"/>
          </a:p>
        </p:txBody>
      </p:sp>
      <p:sp>
        <p:nvSpPr>
          <p:cNvPr id="6" name="Footer Placeholder 5">
            <a:extLst>
              <a:ext uri="{FF2B5EF4-FFF2-40B4-BE49-F238E27FC236}">
                <a16:creationId xmlns:a16="http://schemas.microsoft.com/office/drawing/2014/main" id="{769746AE-CC74-47C8-B603-AF4CD4CA8BB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344B7A5-AACD-4F4C-A1AF-9AA79869F2DD}"/>
              </a:ext>
            </a:extLst>
          </p:cNvPr>
          <p:cNvSpPr>
            <a:spLocks noGrp="1"/>
          </p:cNvSpPr>
          <p:nvPr>
            <p:ph type="sldNum" sz="quarter" idx="12"/>
          </p:nvPr>
        </p:nvSpPr>
        <p:spPr/>
        <p:txBody>
          <a:bodyPr/>
          <a:lstStyle/>
          <a:p>
            <a:fld id="{6499D5A8-137F-4429-82B4-9696D4293D52}" type="slidenum">
              <a:rPr lang="en-GB" smtClean="0"/>
              <a:pPr/>
              <a:t>‹#›</a:t>
            </a:fld>
            <a:endParaRPr lang="en-GB" dirty="0"/>
          </a:p>
        </p:txBody>
      </p:sp>
    </p:spTree>
    <p:extLst>
      <p:ext uri="{BB962C8B-B14F-4D97-AF65-F5344CB8AC3E}">
        <p14:creationId xmlns:p14="http://schemas.microsoft.com/office/powerpoint/2010/main" val="512167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4FD6C-A94A-46C1-B1F3-2160AD1E9164}"/>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FEE6F5-0BBE-413B-A3C6-E542762A58F1}"/>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id="{342D3A43-64CA-498A-AB0D-27994B1281DD}"/>
              </a:ext>
            </a:extLst>
          </p:cNvPr>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F1B05C9-CEF6-4938-B6D7-7697CCE266DE}"/>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id="{42C21346-4AF6-4611-B379-4999EBAE60D5}"/>
              </a:ext>
            </a:extLst>
          </p:cNvPr>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E847360-7AF2-45AE-BF05-F7EE697D435B}"/>
              </a:ext>
            </a:extLst>
          </p:cNvPr>
          <p:cNvSpPr>
            <a:spLocks noGrp="1"/>
          </p:cNvSpPr>
          <p:nvPr>
            <p:ph type="dt" sz="half" idx="10"/>
          </p:nvPr>
        </p:nvSpPr>
        <p:spPr/>
        <p:txBody>
          <a:bodyPr/>
          <a:lstStyle/>
          <a:p>
            <a:fld id="{F76C5FF9-506F-4DA8-9869-9C5BA359E5A2}" type="datetimeFigureOut">
              <a:rPr lang="en-GB" smtClean="0"/>
              <a:pPr/>
              <a:t>18/12/2019</a:t>
            </a:fld>
            <a:endParaRPr lang="en-GB" dirty="0"/>
          </a:p>
        </p:txBody>
      </p:sp>
      <p:sp>
        <p:nvSpPr>
          <p:cNvPr id="8" name="Footer Placeholder 7">
            <a:extLst>
              <a:ext uri="{FF2B5EF4-FFF2-40B4-BE49-F238E27FC236}">
                <a16:creationId xmlns:a16="http://schemas.microsoft.com/office/drawing/2014/main" id="{F2B46A3A-5956-4767-AE1F-0CD45CFEE8A3}"/>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404475C6-EAED-4EAB-B6B0-B8796A6032B3}"/>
              </a:ext>
            </a:extLst>
          </p:cNvPr>
          <p:cNvSpPr>
            <a:spLocks noGrp="1"/>
          </p:cNvSpPr>
          <p:nvPr>
            <p:ph type="sldNum" sz="quarter" idx="12"/>
          </p:nvPr>
        </p:nvSpPr>
        <p:spPr/>
        <p:txBody>
          <a:bodyPr/>
          <a:lstStyle/>
          <a:p>
            <a:fld id="{6499D5A8-137F-4429-82B4-9696D4293D52}" type="slidenum">
              <a:rPr lang="en-GB" smtClean="0"/>
              <a:pPr/>
              <a:t>‹#›</a:t>
            </a:fld>
            <a:endParaRPr lang="en-GB" dirty="0"/>
          </a:p>
        </p:txBody>
      </p:sp>
    </p:spTree>
    <p:extLst>
      <p:ext uri="{BB962C8B-B14F-4D97-AF65-F5344CB8AC3E}">
        <p14:creationId xmlns:p14="http://schemas.microsoft.com/office/powerpoint/2010/main" val="3401395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D8D9C-C294-477E-A777-6B2A8FA092D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010FE28-E040-4A38-B3C1-1FA758B280A0}"/>
              </a:ext>
            </a:extLst>
          </p:cNvPr>
          <p:cNvSpPr>
            <a:spLocks noGrp="1"/>
          </p:cNvSpPr>
          <p:nvPr>
            <p:ph type="dt" sz="half" idx="10"/>
          </p:nvPr>
        </p:nvSpPr>
        <p:spPr/>
        <p:txBody>
          <a:bodyPr/>
          <a:lstStyle/>
          <a:p>
            <a:fld id="{F76C5FF9-506F-4DA8-9869-9C5BA359E5A2}" type="datetimeFigureOut">
              <a:rPr lang="en-GB" smtClean="0"/>
              <a:pPr/>
              <a:t>18/12/2019</a:t>
            </a:fld>
            <a:endParaRPr lang="en-GB" dirty="0"/>
          </a:p>
        </p:txBody>
      </p:sp>
      <p:sp>
        <p:nvSpPr>
          <p:cNvPr id="4" name="Footer Placeholder 3">
            <a:extLst>
              <a:ext uri="{FF2B5EF4-FFF2-40B4-BE49-F238E27FC236}">
                <a16:creationId xmlns:a16="http://schemas.microsoft.com/office/drawing/2014/main" id="{9D3D73E8-5577-43A0-90E9-09691E23EDF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9D3CA4ED-21DC-4982-9420-267614195AA5}"/>
              </a:ext>
            </a:extLst>
          </p:cNvPr>
          <p:cNvSpPr>
            <a:spLocks noGrp="1"/>
          </p:cNvSpPr>
          <p:nvPr>
            <p:ph type="sldNum" sz="quarter" idx="12"/>
          </p:nvPr>
        </p:nvSpPr>
        <p:spPr/>
        <p:txBody>
          <a:bodyPr/>
          <a:lstStyle/>
          <a:p>
            <a:fld id="{6499D5A8-137F-4429-82B4-9696D4293D52}" type="slidenum">
              <a:rPr lang="en-GB" smtClean="0"/>
              <a:pPr/>
              <a:t>‹#›</a:t>
            </a:fld>
            <a:endParaRPr lang="en-GB" dirty="0"/>
          </a:p>
        </p:txBody>
      </p:sp>
    </p:spTree>
    <p:extLst>
      <p:ext uri="{BB962C8B-B14F-4D97-AF65-F5344CB8AC3E}">
        <p14:creationId xmlns:p14="http://schemas.microsoft.com/office/powerpoint/2010/main" val="2872924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BE2631-ECE2-4DD1-B6BA-013CD5DBB8F1}"/>
              </a:ext>
            </a:extLst>
          </p:cNvPr>
          <p:cNvSpPr>
            <a:spLocks noGrp="1"/>
          </p:cNvSpPr>
          <p:nvPr>
            <p:ph type="dt" sz="half" idx="10"/>
          </p:nvPr>
        </p:nvSpPr>
        <p:spPr/>
        <p:txBody>
          <a:bodyPr/>
          <a:lstStyle/>
          <a:p>
            <a:fld id="{F76C5FF9-506F-4DA8-9869-9C5BA359E5A2}" type="datetimeFigureOut">
              <a:rPr lang="en-GB" smtClean="0"/>
              <a:pPr/>
              <a:t>18/12/2019</a:t>
            </a:fld>
            <a:endParaRPr lang="en-GB" dirty="0"/>
          </a:p>
        </p:txBody>
      </p:sp>
      <p:sp>
        <p:nvSpPr>
          <p:cNvPr id="3" name="Footer Placeholder 2">
            <a:extLst>
              <a:ext uri="{FF2B5EF4-FFF2-40B4-BE49-F238E27FC236}">
                <a16:creationId xmlns:a16="http://schemas.microsoft.com/office/drawing/2014/main" id="{4026856A-1A2F-455B-BC34-A27E17AA2F58}"/>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D6BF9623-FB43-4BD8-9755-0B4EA4EA5458}"/>
              </a:ext>
            </a:extLst>
          </p:cNvPr>
          <p:cNvSpPr>
            <a:spLocks noGrp="1"/>
          </p:cNvSpPr>
          <p:nvPr>
            <p:ph type="sldNum" sz="quarter" idx="12"/>
          </p:nvPr>
        </p:nvSpPr>
        <p:spPr/>
        <p:txBody>
          <a:bodyPr/>
          <a:lstStyle/>
          <a:p>
            <a:fld id="{6499D5A8-137F-4429-82B4-9696D4293D52}" type="slidenum">
              <a:rPr lang="en-GB" smtClean="0"/>
              <a:pPr/>
              <a:t>‹#›</a:t>
            </a:fld>
            <a:endParaRPr lang="en-GB" dirty="0"/>
          </a:p>
        </p:txBody>
      </p:sp>
    </p:spTree>
    <p:extLst>
      <p:ext uri="{BB962C8B-B14F-4D97-AF65-F5344CB8AC3E}">
        <p14:creationId xmlns:p14="http://schemas.microsoft.com/office/powerpoint/2010/main" val="18271040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9137F-DAE9-4B59-A06D-7D1250DFFDE6}"/>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8F51BF1-AC78-452B-B7D5-18FB4545AFDC}"/>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B2E4FA0-7CC3-4B7B-BB14-2437E1BB1BAF}"/>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E987F3AB-8BCF-4E7D-8115-50466C3FE616}"/>
              </a:ext>
            </a:extLst>
          </p:cNvPr>
          <p:cNvSpPr>
            <a:spLocks noGrp="1"/>
          </p:cNvSpPr>
          <p:nvPr>
            <p:ph type="dt" sz="half" idx="10"/>
          </p:nvPr>
        </p:nvSpPr>
        <p:spPr/>
        <p:txBody>
          <a:bodyPr/>
          <a:lstStyle/>
          <a:p>
            <a:fld id="{F76C5FF9-506F-4DA8-9869-9C5BA359E5A2}" type="datetimeFigureOut">
              <a:rPr lang="en-GB" smtClean="0"/>
              <a:pPr/>
              <a:t>18/12/2019</a:t>
            </a:fld>
            <a:endParaRPr lang="en-GB" dirty="0"/>
          </a:p>
        </p:txBody>
      </p:sp>
      <p:sp>
        <p:nvSpPr>
          <p:cNvPr id="6" name="Footer Placeholder 5">
            <a:extLst>
              <a:ext uri="{FF2B5EF4-FFF2-40B4-BE49-F238E27FC236}">
                <a16:creationId xmlns:a16="http://schemas.microsoft.com/office/drawing/2014/main" id="{90A4DCEB-4236-420B-88EA-D90006AA147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5021475-A9E5-4CA1-9EC9-DC67E25DB72D}"/>
              </a:ext>
            </a:extLst>
          </p:cNvPr>
          <p:cNvSpPr>
            <a:spLocks noGrp="1"/>
          </p:cNvSpPr>
          <p:nvPr>
            <p:ph type="sldNum" sz="quarter" idx="12"/>
          </p:nvPr>
        </p:nvSpPr>
        <p:spPr/>
        <p:txBody>
          <a:bodyPr/>
          <a:lstStyle/>
          <a:p>
            <a:fld id="{6499D5A8-137F-4429-82B4-9696D4293D52}" type="slidenum">
              <a:rPr lang="en-GB" smtClean="0"/>
              <a:pPr/>
              <a:t>‹#›</a:t>
            </a:fld>
            <a:endParaRPr lang="en-GB" dirty="0"/>
          </a:p>
        </p:txBody>
      </p:sp>
    </p:spTree>
    <p:extLst>
      <p:ext uri="{BB962C8B-B14F-4D97-AF65-F5344CB8AC3E}">
        <p14:creationId xmlns:p14="http://schemas.microsoft.com/office/powerpoint/2010/main" val="3368660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F98A6-0BAE-4E1E-B5E9-3695F036B504}"/>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7974B2-FB58-4B4B-B49A-FCB547106950}"/>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58A7249D-AC31-48C7-8663-371AE97EF940}"/>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A9E7A844-5EB3-46DE-836A-7A5A322E2DE2}"/>
              </a:ext>
            </a:extLst>
          </p:cNvPr>
          <p:cNvSpPr>
            <a:spLocks noGrp="1"/>
          </p:cNvSpPr>
          <p:nvPr>
            <p:ph type="dt" sz="half" idx="10"/>
          </p:nvPr>
        </p:nvSpPr>
        <p:spPr/>
        <p:txBody>
          <a:bodyPr/>
          <a:lstStyle/>
          <a:p>
            <a:fld id="{F76C5FF9-506F-4DA8-9869-9C5BA359E5A2}" type="datetimeFigureOut">
              <a:rPr lang="en-GB" smtClean="0"/>
              <a:pPr/>
              <a:t>18/12/2019</a:t>
            </a:fld>
            <a:endParaRPr lang="en-GB" dirty="0"/>
          </a:p>
        </p:txBody>
      </p:sp>
      <p:sp>
        <p:nvSpPr>
          <p:cNvPr id="6" name="Footer Placeholder 5">
            <a:extLst>
              <a:ext uri="{FF2B5EF4-FFF2-40B4-BE49-F238E27FC236}">
                <a16:creationId xmlns:a16="http://schemas.microsoft.com/office/drawing/2014/main" id="{3A7B752A-21EF-4A41-A47C-6F046769050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238B056-6C2D-4846-9F18-985AEED25B93}"/>
              </a:ext>
            </a:extLst>
          </p:cNvPr>
          <p:cNvSpPr>
            <a:spLocks noGrp="1"/>
          </p:cNvSpPr>
          <p:nvPr>
            <p:ph type="sldNum" sz="quarter" idx="12"/>
          </p:nvPr>
        </p:nvSpPr>
        <p:spPr/>
        <p:txBody>
          <a:bodyPr/>
          <a:lstStyle/>
          <a:p>
            <a:fld id="{6499D5A8-137F-4429-82B4-9696D4293D52}" type="slidenum">
              <a:rPr lang="en-GB" smtClean="0"/>
              <a:pPr/>
              <a:t>‹#›</a:t>
            </a:fld>
            <a:endParaRPr lang="en-GB" dirty="0"/>
          </a:p>
        </p:txBody>
      </p:sp>
    </p:spTree>
    <p:extLst>
      <p:ext uri="{BB962C8B-B14F-4D97-AF65-F5344CB8AC3E}">
        <p14:creationId xmlns:p14="http://schemas.microsoft.com/office/powerpoint/2010/main" val="935850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EEA5C-A0A5-42B4-84CA-C5BA5563FA2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6B641CF-673B-4CDA-ABB0-54F36E6036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2067C9-1BA3-4A8E-A1E5-A780895187BE}"/>
              </a:ext>
            </a:extLst>
          </p:cNvPr>
          <p:cNvSpPr>
            <a:spLocks noGrp="1"/>
          </p:cNvSpPr>
          <p:nvPr>
            <p:ph type="dt" sz="half" idx="10"/>
          </p:nvPr>
        </p:nvSpPr>
        <p:spPr/>
        <p:txBody>
          <a:bodyPr/>
          <a:lstStyle/>
          <a:p>
            <a:fld id="{F76C5FF9-506F-4DA8-9869-9C5BA359E5A2}" type="datetimeFigureOut">
              <a:rPr lang="en-GB" smtClean="0"/>
              <a:pPr/>
              <a:t>18/12/2019</a:t>
            </a:fld>
            <a:endParaRPr lang="en-GB" dirty="0"/>
          </a:p>
        </p:txBody>
      </p:sp>
      <p:sp>
        <p:nvSpPr>
          <p:cNvPr id="5" name="Footer Placeholder 4">
            <a:extLst>
              <a:ext uri="{FF2B5EF4-FFF2-40B4-BE49-F238E27FC236}">
                <a16:creationId xmlns:a16="http://schemas.microsoft.com/office/drawing/2014/main" id="{A85F833D-57F4-4EF8-A322-067977A1461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1EF34E7-A50F-457E-9AFF-03A160F2F022}"/>
              </a:ext>
            </a:extLst>
          </p:cNvPr>
          <p:cNvSpPr>
            <a:spLocks noGrp="1"/>
          </p:cNvSpPr>
          <p:nvPr>
            <p:ph type="sldNum" sz="quarter" idx="12"/>
          </p:nvPr>
        </p:nvSpPr>
        <p:spPr/>
        <p:txBody>
          <a:bodyPr/>
          <a:lstStyle/>
          <a:p>
            <a:fld id="{6499D5A8-137F-4429-82B4-9696D4293D52}" type="slidenum">
              <a:rPr lang="en-GB" smtClean="0"/>
              <a:pPr/>
              <a:t>‹#›</a:t>
            </a:fld>
            <a:endParaRPr lang="en-GB" dirty="0"/>
          </a:p>
        </p:txBody>
      </p:sp>
    </p:spTree>
    <p:extLst>
      <p:ext uri="{BB962C8B-B14F-4D97-AF65-F5344CB8AC3E}">
        <p14:creationId xmlns:p14="http://schemas.microsoft.com/office/powerpoint/2010/main" val="1522722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4CCE9E-7404-4D52-927A-41210CDFD8C9}"/>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B8E5ED-ABE8-4FBF-AEEB-4D9547F915D4}"/>
              </a:ext>
            </a:extLst>
          </p:cNvPr>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FE877A-B33C-459F-AB0E-AADD14141708}"/>
              </a:ext>
            </a:extLst>
          </p:cNvPr>
          <p:cNvSpPr>
            <a:spLocks noGrp="1"/>
          </p:cNvSpPr>
          <p:nvPr>
            <p:ph type="dt" sz="half" idx="10"/>
          </p:nvPr>
        </p:nvSpPr>
        <p:spPr/>
        <p:txBody>
          <a:bodyPr/>
          <a:lstStyle/>
          <a:p>
            <a:fld id="{F76C5FF9-506F-4DA8-9869-9C5BA359E5A2}" type="datetimeFigureOut">
              <a:rPr lang="en-GB" smtClean="0"/>
              <a:pPr/>
              <a:t>18/12/2019</a:t>
            </a:fld>
            <a:endParaRPr lang="en-GB" dirty="0"/>
          </a:p>
        </p:txBody>
      </p:sp>
      <p:sp>
        <p:nvSpPr>
          <p:cNvPr id="5" name="Footer Placeholder 4">
            <a:extLst>
              <a:ext uri="{FF2B5EF4-FFF2-40B4-BE49-F238E27FC236}">
                <a16:creationId xmlns:a16="http://schemas.microsoft.com/office/drawing/2014/main" id="{F4AED908-E644-4002-A9B6-F0FCA54E034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50F1653-0308-4382-9ACB-5D978F4E830E}"/>
              </a:ext>
            </a:extLst>
          </p:cNvPr>
          <p:cNvSpPr>
            <a:spLocks noGrp="1"/>
          </p:cNvSpPr>
          <p:nvPr>
            <p:ph type="sldNum" sz="quarter" idx="12"/>
          </p:nvPr>
        </p:nvSpPr>
        <p:spPr/>
        <p:txBody>
          <a:bodyPr/>
          <a:lstStyle/>
          <a:p>
            <a:fld id="{6499D5A8-137F-4429-82B4-9696D4293D52}" type="slidenum">
              <a:rPr lang="en-GB" smtClean="0"/>
              <a:pPr/>
              <a:t>‹#›</a:t>
            </a:fld>
            <a:endParaRPr lang="en-GB" dirty="0"/>
          </a:p>
        </p:txBody>
      </p:sp>
    </p:spTree>
    <p:extLst>
      <p:ext uri="{BB962C8B-B14F-4D97-AF65-F5344CB8AC3E}">
        <p14:creationId xmlns:p14="http://schemas.microsoft.com/office/powerpoint/2010/main" val="3541580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54F7D9-8C38-4E75-B84B-C8BA43DD2982}"/>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9FFF34-44BB-454C-8842-67F7413153C8}"/>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EC12DC-649B-470D-B008-F649AD6B7891}"/>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F76C5FF9-506F-4DA8-9869-9C5BA359E5A2}" type="datetimeFigureOut">
              <a:rPr lang="en-GB" smtClean="0"/>
              <a:pPr/>
              <a:t>18/12/2019</a:t>
            </a:fld>
            <a:endParaRPr lang="en-GB" dirty="0"/>
          </a:p>
        </p:txBody>
      </p:sp>
      <p:sp>
        <p:nvSpPr>
          <p:cNvPr id="5" name="Footer Placeholder 4">
            <a:extLst>
              <a:ext uri="{FF2B5EF4-FFF2-40B4-BE49-F238E27FC236}">
                <a16:creationId xmlns:a16="http://schemas.microsoft.com/office/drawing/2014/main" id="{DD903499-1241-4FF8-8D2C-E684266654E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56827068-D4CB-4749-A51D-C1D0A8FCEC54}"/>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499D5A8-137F-4429-82B4-9696D4293D52}" type="slidenum">
              <a:rPr lang="en-GB" smtClean="0"/>
              <a:pPr/>
              <a:t>‹#›</a:t>
            </a:fld>
            <a:endParaRPr lang="en-GB" dirty="0"/>
          </a:p>
        </p:txBody>
      </p:sp>
    </p:spTree>
    <p:extLst>
      <p:ext uri="{BB962C8B-B14F-4D97-AF65-F5344CB8AC3E}">
        <p14:creationId xmlns:p14="http://schemas.microsoft.com/office/powerpoint/2010/main" val="33576723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www.managetrainlearn.com/page/conflict-resolution-model" TargetMode="External"/><Relationship Id="rId3" Type="http://schemas.openxmlformats.org/officeDocument/2006/relationships/hyperlink" Target="https://www.sandler.com/blog/6-benefits-of-teamwork-in-the-workplace/" TargetMode="External"/><Relationship Id="rId7" Type="http://schemas.openxmlformats.org/officeDocument/2006/relationships/hyperlink" Target="https://thechamber.press/team-dynamics/" TargetMode="External"/><Relationship Id="rId12" Type="http://schemas.openxmlformats.org/officeDocument/2006/relationships/hyperlink" Target="https://www.google.com/search?sxsrf=ACYBGNRUAEIwrRp6m2AEJ7ke8mNSEKBtWg%3A1575984246492&amp;lei=dpzvXYfeHcip1fAPh_SOoA0&amp;q=summary%20of%20teamwork&amp;ved=2ahUKEwiWx9HqlqvmAhXv1uAKHbjIBU0QsKwBKAB6BAgCEAE&amp;biw=1366&amp;bih=625" TargetMode="Externa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hyperlink" Target="https://www.learnmanagement2.com/douglasmcgregortheoryYX.htm" TargetMode="External"/><Relationship Id="rId11" Type="http://schemas.openxmlformats.org/officeDocument/2006/relationships/hyperlink" Target="https://www.peoplegoal.com/blog/what-makes-a-good-team" TargetMode="External"/><Relationship Id="rId5" Type="http://schemas.openxmlformats.org/officeDocument/2006/relationships/hyperlink" Target="https://www.mindtools.com/pages/article/newLDR_74.htm" TargetMode="External"/><Relationship Id="rId10" Type="http://schemas.openxmlformats.org/officeDocument/2006/relationships/hyperlink" Target="https://study.com/academy/lesson/what-is-conflict-management-definition-styles-strategies.html" TargetMode="External"/><Relationship Id="rId4" Type="http://schemas.openxmlformats.org/officeDocument/2006/relationships/hyperlink" Target="http://teamworkdefinition.com/theories/" TargetMode="External"/><Relationship Id="rId9" Type="http://schemas.openxmlformats.org/officeDocument/2006/relationships/hyperlink" Target="https://kilmanndiagnostics.com/overview-thomas-kilmann-conflict-mode-instrument-tki/"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97A9A740-B1F5-47AF-8548-D4BF3E46BD22}"/>
              </a:ext>
            </a:extLst>
          </p:cNvPr>
          <p:cNvPicPr>
            <a:picLocks noChangeAspect="1"/>
          </p:cNvPicPr>
          <p:nvPr/>
        </p:nvPicPr>
        <p:blipFill>
          <a:blip r:embed="rId2">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762000" y="609601"/>
            <a:ext cx="7772400" cy="990599"/>
          </a:xfrm>
        </p:spPr>
        <p:txBody>
          <a:bodyPr>
            <a:normAutofit/>
          </a:bodyPr>
          <a:lstStyle/>
          <a:p>
            <a:r>
              <a:rPr lang="en-GB" sz="4000" dirty="0">
                <a:latin typeface="Algerian" pitchFamily="82" charset="0"/>
              </a:rPr>
              <a:t>Presentation on Team Work</a:t>
            </a:r>
          </a:p>
        </p:txBody>
      </p:sp>
      <p:sp>
        <p:nvSpPr>
          <p:cNvPr id="3" name="Subtitle 2"/>
          <p:cNvSpPr>
            <a:spLocks noGrp="1"/>
          </p:cNvSpPr>
          <p:nvPr>
            <p:ph type="subTitle" idx="1"/>
          </p:nvPr>
        </p:nvSpPr>
        <p:spPr>
          <a:xfrm>
            <a:off x="685800" y="1905000"/>
            <a:ext cx="7543800" cy="4495800"/>
          </a:xfrm>
        </p:spPr>
        <p:txBody>
          <a:bodyPr>
            <a:normAutofit fontScale="92500" lnSpcReduction="20000"/>
          </a:bodyPr>
          <a:lstStyle/>
          <a:p>
            <a:pPr algn="l"/>
            <a:r>
              <a:rPr lang="en-GB" sz="4000" dirty="0">
                <a:solidFill>
                  <a:schemeClr val="tx1"/>
                </a:solidFill>
                <a:latin typeface="Algerian" pitchFamily="82" charset="0"/>
              </a:rPr>
              <a:t>Student Name			Student </a:t>
            </a:r>
            <a:r>
              <a:rPr lang="en-GB" sz="2800" dirty="0">
                <a:solidFill>
                  <a:schemeClr val="tx1"/>
                </a:solidFill>
                <a:latin typeface="Algerian" pitchFamily="82" charset="0"/>
              </a:rPr>
              <a:t>ID</a:t>
            </a:r>
          </a:p>
          <a:p>
            <a:pPr algn="l"/>
            <a:endParaRPr lang="en-GB" sz="2800" dirty="0">
              <a:solidFill>
                <a:schemeClr val="tx1"/>
              </a:solidFill>
              <a:latin typeface="Algerian" pitchFamily="82" charset="0"/>
            </a:endParaRPr>
          </a:p>
          <a:p>
            <a:pPr marL="457200" indent="-457200" algn="l">
              <a:buFont typeface="+mj-lt"/>
              <a:buAutoNum type="arabicPeriod"/>
            </a:pPr>
            <a:r>
              <a:rPr lang="en-GB" sz="2600" dirty="0">
                <a:solidFill>
                  <a:schemeClr val="tx1"/>
                </a:solidFill>
                <a:latin typeface="Times New Roman" pitchFamily="18" charset="0"/>
                <a:cs typeface="Times New Roman" pitchFamily="18" charset="0"/>
              </a:rPr>
              <a:t>Jana Lefevre			</a:t>
            </a:r>
            <a:r>
              <a:rPr lang="en-GB" sz="2600" dirty="0">
                <a:latin typeface="Times New Roman" pitchFamily="18" charset="0"/>
                <a:cs typeface="Times New Roman" pitchFamily="18" charset="0"/>
              </a:rPr>
              <a:t>         </a:t>
            </a:r>
            <a:r>
              <a:rPr lang="en-US" sz="2600" dirty="0">
                <a:latin typeface="Times New Roman" pitchFamily="18" charset="0"/>
                <a:ea typeface="Times New Roman" panose="02020603050405020304" pitchFamily="18" charset="0"/>
                <a:cs typeface="Times New Roman" pitchFamily="18" charset="0"/>
              </a:rPr>
              <a:t>1817736</a:t>
            </a:r>
            <a:endParaRPr lang="en-GB" sz="2600" dirty="0">
              <a:latin typeface="Times New Roman" pitchFamily="18" charset="0"/>
              <a:cs typeface="Times New Roman" pitchFamily="18" charset="0"/>
            </a:endParaRPr>
          </a:p>
          <a:p>
            <a:pPr marL="457200" indent="-457200" algn="l">
              <a:buFont typeface="+mj-lt"/>
              <a:buAutoNum type="arabicPeriod"/>
            </a:pPr>
            <a:r>
              <a:rPr lang="en-GB" sz="2600" dirty="0">
                <a:solidFill>
                  <a:schemeClr val="tx1"/>
                </a:solidFill>
                <a:latin typeface="Times New Roman" pitchFamily="18" charset="0"/>
                <a:cs typeface="Times New Roman" pitchFamily="18" charset="0"/>
              </a:rPr>
              <a:t>Kularaj Kulasekarm		1815707</a:t>
            </a:r>
          </a:p>
          <a:p>
            <a:pPr marL="457200" indent="-457200" algn="l">
              <a:buFont typeface="+mj-lt"/>
              <a:buAutoNum type="arabicPeriod"/>
            </a:pPr>
            <a:r>
              <a:rPr lang="en-US" sz="2600" dirty="0">
                <a:solidFill>
                  <a:schemeClr val="tx1"/>
                </a:solidFill>
                <a:latin typeface="Times New Roman" pitchFamily="18" charset="0"/>
                <a:cs typeface="Times New Roman" pitchFamily="18" charset="0"/>
              </a:rPr>
              <a:t>Lidiya Minovska			1816947</a:t>
            </a:r>
            <a:endParaRPr lang="en-GB" sz="2600" dirty="0">
              <a:solidFill>
                <a:schemeClr val="tx1"/>
              </a:solidFill>
              <a:latin typeface="Times New Roman" pitchFamily="18" charset="0"/>
              <a:cs typeface="Times New Roman" pitchFamily="18" charset="0"/>
            </a:endParaRPr>
          </a:p>
          <a:p>
            <a:pPr marL="457200" indent="-457200" algn="l">
              <a:buFont typeface="+mj-lt"/>
              <a:buAutoNum type="arabicPeriod"/>
            </a:pPr>
            <a:r>
              <a:rPr lang="en-US" sz="2600" dirty="0">
                <a:solidFill>
                  <a:schemeClr val="tx1"/>
                </a:solidFill>
                <a:latin typeface="Times New Roman" pitchFamily="18" charset="0"/>
                <a:cs typeface="Times New Roman" pitchFamily="18" charset="0"/>
              </a:rPr>
              <a:t>Adebare A Moronkeji		1818408</a:t>
            </a:r>
            <a:endParaRPr lang="en-GB" sz="2600" dirty="0">
              <a:solidFill>
                <a:schemeClr val="tx1"/>
              </a:solidFill>
              <a:latin typeface="Times New Roman" pitchFamily="18" charset="0"/>
              <a:cs typeface="Times New Roman" pitchFamily="18" charset="0"/>
            </a:endParaRPr>
          </a:p>
          <a:p>
            <a:pPr algn="ctr"/>
            <a:endParaRPr lang="en-GB" sz="2600" dirty="0">
              <a:solidFill>
                <a:schemeClr val="tx1"/>
              </a:solidFill>
            </a:endParaRPr>
          </a:p>
          <a:p>
            <a:pPr algn="ctr"/>
            <a:r>
              <a:rPr lang="en-GB" sz="2600" dirty="0">
                <a:solidFill>
                  <a:schemeClr val="tx1"/>
                </a:solidFill>
                <a:latin typeface="Times New Roman" pitchFamily="18" charset="0"/>
                <a:cs typeface="Times New Roman" pitchFamily="18" charset="0"/>
              </a:rPr>
              <a:t>Module Title: </a:t>
            </a:r>
          </a:p>
          <a:p>
            <a:pPr algn="ctr"/>
            <a:r>
              <a:rPr lang="en-GB" sz="2600" dirty="0">
                <a:solidFill>
                  <a:schemeClr val="tx1"/>
                </a:solidFill>
                <a:latin typeface="Times New Roman" pitchFamily="18" charset="0"/>
                <a:cs typeface="Times New Roman" pitchFamily="18" charset="0"/>
              </a:rPr>
              <a:t>Effective team working &amp; communication</a:t>
            </a:r>
          </a:p>
          <a:p>
            <a:pPr algn="ctr"/>
            <a:endParaRPr lang="en-GB" sz="2600" dirty="0">
              <a:solidFill>
                <a:schemeClr val="tx1"/>
              </a:solidFill>
              <a:latin typeface="Times New Roman" pitchFamily="18" charset="0"/>
              <a:cs typeface="Times New Roman" pitchFamily="18" charset="0"/>
            </a:endParaRPr>
          </a:p>
          <a:p>
            <a:pPr algn="ctr"/>
            <a:r>
              <a:rPr lang="en-GB" sz="2600" dirty="0">
                <a:solidFill>
                  <a:schemeClr val="tx1"/>
                </a:solidFill>
                <a:latin typeface="Times New Roman" pitchFamily="18" charset="0"/>
                <a:cs typeface="Times New Roman" pitchFamily="18" charset="0"/>
              </a:rPr>
              <a:t>Module Lecturer: Afzal Munna</a:t>
            </a:r>
          </a:p>
          <a:p>
            <a:pPr algn="l"/>
            <a:endParaRPr lang="en-GB" sz="2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9117002-5B52-43BB-A4FD-EF476F48001C}"/>
              </a:ext>
            </a:extLst>
          </p:cNvPr>
          <p:cNvPicPr>
            <a:picLocks noChangeAspect="1"/>
          </p:cNvPicPr>
          <p:nvPr/>
        </p:nvPicPr>
        <p:blipFill>
          <a:blip r:embed="rId2">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609600" y="130175"/>
            <a:ext cx="7772400" cy="1470025"/>
          </a:xfrm>
        </p:spPr>
        <p:txBody>
          <a:bodyPr>
            <a:normAutofit/>
          </a:bodyPr>
          <a:lstStyle/>
          <a:p>
            <a:r>
              <a:rPr lang="en-GB" sz="6000" dirty="0">
                <a:latin typeface="Algerian" pitchFamily="82" charset="0"/>
              </a:rPr>
              <a:t> </a:t>
            </a:r>
            <a:r>
              <a:rPr lang="en-GB" sz="4000" dirty="0">
                <a:latin typeface="Algerian" pitchFamily="82" charset="0"/>
              </a:rPr>
              <a:t>objectives</a:t>
            </a:r>
          </a:p>
        </p:txBody>
      </p:sp>
      <p:sp>
        <p:nvSpPr>
          <p:cNvPr id="3" name="Subtitle 2"/>
          <p:cNvSpPr>
            <a:spLocks noGrp="1"/>
          </p:cNvSpPr>
          <p:nvPr>
            <p:ph type="subTitle" idx="1"/>
          </p:nvPr>
        </p:nvSpPr>
        <p:spPr>
          <a:xfrm>
            <a:off x="685800" y="1744356"/>
            <a:ext cx="7772400" cy="4504043"/>
          </a:xfrm>
        </p:spPr>
        <p:txBody>
          <a:bodyPr>
            <a:noAutofit/>
          </a:bodyPr>
          <a:lstStyle/>
          <a:p>
            <a:pPr algn="l">
              <a:buFont typeface="Arial" pitchFamily="34" charset="0"/>
              <a:buChar char="•"/>
            </a:pPr>
            <a:r>
              <a:rPr lang="en-GB" sz="4000" dirty="0">
                <a:solidFill>
                  <a:schemeClr val="tx1"/>
                </a:solidFill>
                <a:latin typeface="Algerian" pitchFamily="82" charset="0"/>
                <a:cs typeface="Times New Roman" pitchFamily="18" charset="0"/>
              </a:rPr>
              <a:t>Benefits of team working</a:t>
            </a:r>
          </a:p>
          <a:p>
            <a:pPr algn="l">
              <a:buFont typeface="Arial" pitchFamily="34" charset="0"/>
              <a:buChar char="•"/>
            </a:pPr>
            <a:r>
              <a:rPr lang="en-GB" sz="4000" dirty="0">
                <a:solidFill>
                  <a:schemeClr val="tx1"/>
                </a:solidFill>
                <a:latin typeface="Algerian" pitchFamily="82" charset="0"/>
                <a:cs typeface="Times New Roman" pitchFamily="18" charset="0"/>
              </a:rPr>
              <a:t>Stages of team development</a:t>
            </a:r>
          </a:p>
          <a:p>
            <a:pPr algn="l">
              <a:buFont typeface="Arial" pitchFamily="34" charset="0"/>
              <a:buChar char="•"/>
            </a:pPr>
            <a:r>
              <a:rPr lang="en-GB" sz="4000" dirty="0">
                <a:solidFill>
                  <a:schemeClr val="tx1"/>
                </a:solidFill>
                <a:latin typeface="Algerian" pitchFamily="82" charset="0"/>
                <a:cs typeface="Times New Roman" pitchFamily="18" charset="0"/>
              </a:rPr>
              <a:t>Team Roles</a:t>
            </a:r>
          </a:p>
          <a:p>
            <a:pPr algn="l">
              <a:buFont typeface="Arial" pitchFamily="34" charset="0"/>
              <a:buChar char="•"/>
            </a:pPr>
            <a:r>
              <a:rPr lang="en-GB" sz="4000" dirty="0">
                <a:solidFill>
                  <a:schemeClr val="tx1"/>
                </a:solidFill>
                <a:latin typeface="Algerian" pitchFamily="82" charset="0"/>
                <a:cs typeface="Times New Roman" pitchFamily="18" charset="0"/>
              </a:rPr>
              <a:t>Managing Conflict</a:t>
            </a:r>
          </a:p>
          <a:p>
            <a:pPr algn="l">
              <a:buFont typeface="Arial" pitchFamily="34" charset="0"/>
              <a:buChar char="•"/>
            </a:pPr>
            <a:r>
              <a:rPr lang="en-GB" sz="4000" dirty="0">
                <a:solidFill>
                  <a:schemeClr val="tx1"/>
                </a:solidFill>
                <a:latin typeface="Algerian" pitchFamily="82" charset="0"/>
                <a:cs typeface="Times New Roman" pitchFamily="18" charset="0"/>
              </a:rPr>
              <a:t>Successful Team Development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5AFED5F-93C3-45E9-BA25-11721F198914}"/>
              </a:ext>
            </a:extLst>
          </p:cNvPr>
          <p:cNvPicPr>
            <a:picLocks noChangeAspect="1"/>
          </p:cNvPicPr>
          <p:nvPr/>
        </p:nvPicPr>
        <p:blipFill>
          <a:blip r:embed="rId2">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GB" dirty="0">
                <a:latin typeface="Algerian" pitchFamily="82" charset="0"/>
              </a:rPr>
              <a:t>Benefits OF Team Working </a:t>
            </a:r>
          </a:p>
        </p:txBody>
      </p:sp>
      <p:sp>
        <p:nvSpPr>
          <p:cNvPr id="3" name="Content Placeholder 2"/>
          <p:cNvSpPr>
            <a:spLocks noGrp="1"/>
          </p:cNvSpPr>
          <p:nvPr>
            <p:ph idx="1"/>
          </p:nvPr>
        </p:nvSpPr>
        <p:spPr>
          <a:xfrm>
            <a:off x="457200" y="1295400"/>
            <a:ext cx="8229600" cy="5257800"/>
          </a:xfrm>
        </p:spPr>
        <p:txBody>
          <a:bodyPr>
            <a:normAutofit lnSpcReduction="10000"/>
          </a:bodyPr>
          <a:lstStyle/>
          <a:p>
            <a:pPr lvl="0">
              <a:buNone/>
            </a:pPr>
            <a:endParaRPr lang="en-GB" sz="1100" dirty="0">
              <a:latin typeface="Times New Roman" pitchFamily="18" charset="0"/>
              <a:cs typeface="Times New Roman" pitchFamily="18" charset="0"/>
            </a:endParaRPr>
          </a:p>
          <a:p>
            <a:pPr lvl="0"/>
            <a:r>
              <a:rPr lang="en-GB" sz="2000" dirty="0">
                <a:latin typeface="Times New Roman" pitchFamily="18" charset="0"/>
                <a:cs typeface="Times New Roman" pitchFamily="18" charset="0"/>
              </a:rPr>
              <a:t>Team Work allows creativity E.g. when people work together on a team, Brainstorming ideas as a group combining unique perspectives from each team member creates more effective solutions.</a:t>
            </a:r>
          </a:p>
          <a:p>
            <a:r>
              <a:rPr lang="en-GB" sz="2000" dirty="0">
                <a:latin typeface="Times New Roman" pitchFamily="18" charset="0"/>
                <a:cs typeface="Times New Roman" pitchFamily="18" charset="0"/>
              </a:rPr>
              <a:t>Relying on other people builds trust, and teamwork establishes strong relationships with co-workers. Trusting your teammates helps encourage each other. Open communication is key when working on a team and produces effective solutions in difficult group projects</a:t>
            </a:r>
            <a:r>
              <a:rPr lang="en-GB" sz="2000" dirty="0"/>
              <a:t>.</a:t>
            </a:r>
          </a:p>
          <a:p>
            <a:pPr lvl="0"/>
            <a:r>
              <a:rPr lang="en-GB" sz="2000" dirty="0">
                <a:latin typeface="Times New Roman" pitchFamily="18" charset="0"/>
                <a:cs typeface="Times New Roman" pitchFamily="18" charset="0"/>
              </a:rPr>
              <a:t>Great teams build each other up and strengthen individual members to create a cohesive group. By working together, employees learn that wins and losses affect everyone on the team. Teamwork necessitates confidence in each other’s distinct abilities.</a:t>
            </a:r>
          </a:p>
          <a:p>
            <a:r>
              <a:rPr lang="en-GB" sz="2000" dirty="0">
                <a:latin typeface="Times New Roman" pitchFamily="18" charset="0"/>
                <a:cs typeface="Times New Roman" pitchFamily="18" charset="0"/>
              </a:rPr>
              <a:t>Working as a team allows team members to take more risks, as they have the support of the entire group to fall back on in case of failure. equally sharing success as a team is a bonding experience. Once a team succeeds together, their brainstorming sessions will produce revolutionary ideas without hesitation. In many cases, the riskiest idea turns out to be the best idea. Teamwork allows employees the freedom to think outside the box.</a:t>
            </a:r>
          </a:p>
          <a:p>
            <a:pPr lvl="0"/>
            <a:endParaRPr lang="en-GB" sz="2000" dirty="0">
              <a:latin typeface="Times New Roman" pitchFamily="18" charset="0"/>
              <a:cs typeface="Times New Roman" pitchFamily="18" charset="0"/>
            </a:endParaRPr>
          </a:p>
          <a:p>
            <a:endParaRPr lang="en-GB" sz="2000" dirty="0"/>
          </a:p>
          <a:p>
            <a:pPr lvl="0"/>
            <a:endParaRPr lang="en-GB" sz="2000" dirty="0">
              <a:latin typeface="Times New Roman" pitchFamily="18" charset="0"/>
              <a:cs typeface="Times New Roman" pitchFamily="18" charset="0"/>
            </a:endParaRPr>
          </a:p>
          <a:p>
            <a:endParaRPr lang="en-GB" sz="1100"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68CE3E6-D656-48FF-ABF0-89E6995FD1A0}"/>
              </a:ext>
            </a:extLst>
          </p:cNvPr>
          <p:cNvPicPr>
            <a:picLocks noChangeAspect="1"/>
          </p:cNvPicPr>
          <p:nvPr/>
        </p:nvPicPr>
        <p:blipFill>
          <a:blip r:embed="rId2">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normAutofit/>
          </a:bodyPr>
          <a:lstStyle/>
          <a:p>
            <a:r>
              <a:rPr lang="en-GB" dirty="0">
                <a:latin typeface="Algerian" pitchFamily="82" charset="0"/>
                <a:cs typeface="Times New Roman" pitchFamily="18" charset="0"/>
              </a:rPr>
              <a:t>Stages Of Team Development</a:t>
            </a:r>
          </a:p>
        </p:txBody>
      </p:sp>
      <p:pic>
        <p:nvPicPr>
          <p:cNvPr id="4" name="Content Placeholder 3" descr="Group-stages.jpg"/>
          <p:cNvPicPr>
            <a:picLocks noGrp="1" noChangeAspect="1"/>
          </p:cNvPicPr>
          <p:nvPr>
            <p:ph idx="1"/>
          </p:nvPr>
        </p:nvPicPr>
        <p:blipFill>
          <a:blip r:embed="rId3" cstate="print"/>
          <a:stretch>
            <a:fillRect/>
          </a:stretch>
        </p:blipFill>
        <p:spPr>
          <a:xfrm>
            <a:off x="2133600" y="1467737"/>
            <a:ext cx="6515574" cy="5025137"/>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3171045-C323-4643-8C3C-B3F1853395AC}"/>
              </a:ext>
            </a:extLst>
          </p:cNvPr>
          <p:cNvPicPr>
            <a:picLocks noChangeAspect="1"/>
          </p:cNvPicPr>
          <p:nvPr/>
        </p:nvPicPr>
        <p:blipFill>
          <a:blip r:embed="rId2">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normAutofit/>
          </a:bodyPr>
          <a:lstStyle/>
          <a:p>
            <a:r>
              <a:rPr lang="en-GB" sz="4000" dirty="0">
                <a:latin typeface="Algerian" pitchFamily="82" charset="0"/>
              </a:rPr>
              <a:t>Team Roles</a:t>
            </a:r>
          </a:p>
        </p:txBody>
      </p:sp>
      <p:sp>
        <p:nvSpPr>
          <p:cNvPr id="3" name="Content Placeholder 2"/>
          <p:cNvSpPr>
            <a:spLocks noGrp="1"/>
          </p:cNvSpPr>
          <p:nvPr>
            <p:ph idx="1"/>
          </p:nvPr>
        </p:nvSpPr>
        <p:spPr/>
        <p:txBody>
          <a:bodyPr>
            <a:normAutofit lnSpcReduction="10000"/>
          </a:bodyPr>
          <a:lstStyle/>
          <a:p>
            <a:pPr>
              <a:buNone/>
            </a:pPr>
            <a:r>
              <a:rPr lang="en-GB" sz="2400" b="1" dirty="0">
                <a:latin typeface="Times New Roman" pitchFamily="18" charset="0"/>
                <a:cs typeface="Times New Roman" pitchFamily="18" charset="0"/>
              </a:rPr>
              <a:t>Belbin’s theory:</a:t>
            </a:r>
          </a:p>
          <a:p>
            <a:pPr>
              <a:buNone/>
            </a:pPr>
            <a:endParaRPr lang="en-GB" sz="2000" dirty="0">
              <a:latin typeface="Times New Roman" pitchFamily="18" charset="0"/>
              <a:cs typeface="Times New Roman" pitchFamily="18" charset="0"/>
            </a:endParaRPr>
          </a:p>
          <a:p>
            <a:r>
              <a:rPr lang="en-GB" sz="2000" dirty="0">
                <a:latin typeface="Times New Roman" pitchFamily="18" charset="0"/>
                <a:cs typeface="Times New Roman" pitchFamily="18" charset="0"/>
              </a:rPr>
              <a:t>In order for a team to function as a well oiled machine, team members need to show a diverse set of skills and characteristics that compliment each other.</a:t>
            </a:r>
          </a:p>
          <a:p>
            <a:r>
              <a:rPr lang="en-GB" sz="2000" dirty="0">
                <a:latin typeface="Times New Roman" pitchFamily="18" charset="0"/>
                <a:cs typeface="Times New Roman" pitchFamily="18" charset="0"/>
              </a:rPr>
              <a:t>Researchers at the Administrative Staff College at Henly ( now known as the Henly Business school ) discovered that there are 9 sets of behaviours. </a:t>
            </a:r>
          </a:p>
          <a:p>
            <a:r>
              <a:rPr lang="en-GB" sz="2000" dirty="0">
                <a:latin typeface="Times New Roman" pitchFamily="18" charset="0"/>
                <a:cs typeface="Times New Roman" pitchFamily="18" charset="0"/>
              </a:rPr>
              <a:t>These behaviours were called ‘Team Roles’. Each team roles, proved be equally as useful as the other, however, it is important to look at the main objective first before determining which team roles are needed to achieve certain tasks at certain stages of the objective.</a:t>
            </a:r>
          </a:p>
          <a:p>
            <a:r>
              <a:rPr lang="en-GB" sz="2000" dirty="0">
                <a:latin typeface="Times New Roman" pitchFamily="18" charset="0"/>
                <a:cs typeface="Times New Roman" pitchFamily="18" charset="0"/>
              </a:rPr>
              <a:t>Dr. Meredith Belbin used this above research as a starting point for a study of team behaviour, in doing so he identified each role based on personality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EA66881-7587-4FBE-A8DE-711B347DC759}"/>
              </a:ext>
            </a:extLst>
          </p:cNvPr>
          <p:cNvPicPr>
            <a:picLocks noChangeAspect="1"/>
          </p:cNvPicPr>
          <p:nvPr/>
        </p:nvPicPr>
        <p:blipFill>
          <a:blip r:embed="rId2">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5" name="Picture Placeholder 4" descr="Image result for Belbin 9 team roles"/>
          <p:cNvPicPr>
            <a:picLocks noGrp="1"/>
          </p:cNvPicPr>
          <p:nvPr>
            <p:ph type="pic" idx="1"/>
          </p:nvPr>
        </p:nvPicPr>
        <p:blipFill>
          <a:blip r:embed="rId3" cstate="print">
            <a:extLst>
              <a:ext uri="{28A0092B-C50C-407E-A947-70E740481C1C}">
                <a14:useLocalDpi xmlns:a14="http://schemas.microsoft.com/office/drawing/2010/main" val="0"/>
              </a:ext>
            </a:extLst>
          </a:blip>
          <a:srcRect t="837" b="837"/>
          <a:stretch>
            <a:fillRect/>
          </a:stretch>
        </p:blipFill>
        <p:spPr bwMode="auto">
          <a:xfrm>
            <a:off x="152400" y="152400"/>
            <a:ext cx="9144000" cy="5791200"/>
          </a:xfrm>
          <a:prstGeom prst="rect">
            <a:avLst/>
          </a:prstGeom>
          <a:noFill/>
          <a:ln>
            <a:noFill/>
          </a:ln>
        </p:spPr>
      </p:pic>
      <p:sp>
        <p:nvSpPr>
          <p:cNvPr id="4" name="Text Placeholder 3"/>
          <p:cNvSpPr>
            <a:spLocks noGrp="1"/>
          </p:cNvSpPr>
          <p:nvPr>
            <p:ph type="body" sz="half" idx="2"/>
          </p:nvPr>
        </p:nvSpPr>
        <p:spPr>
          <a:xfrm>
            <a:off x="609600" y="5867400"/>
            <a:ext cx="8001000" cy="990600"/>
          </a:xfrm>
        </p:spPr>
        <p:txBody>
          <a:bodyPr>
            <a:normAutofit/>
          </a:bodyPr>
          <a:lstStyle/>
          <a:p>
            <a:r>
              <a:rPr lang="en-GB" dirty="0">
                <a:latin typeface="Times New Roman" pitchFamily="18" charset="0"/>
                <a:cs typeface="Times New Roman" pitchFamily="18" charset="0"/>
              </a:rPr>
              <a:t>As stated earlier, not every team role will be necessary at every stage of the process, however, Belbin’s theory suggests that should the team reflect on all the team roles efficiently, this will lead to success. </a:t>
            </a:r>
            <a:br>
              <a:rPr lang="en-GB" dirty="0">
                <a:latin typeface="Times New Roman" pitchFamily="18" charset="0"/>
                <a:cs typeface="Times New Roman" pitchFamily="18" charset="0"/>
              </a:rPr>
            </a:br>
            <a:r>
              <a:rPr lang="en-GB" dirty="0">
                <a:latin typeface="Times New Roman" pitchFamily="18" charset="0"/>
                <a:cs typeface="Times New Roman" pitchFamily="18" charset="0"/>
              </a:rPr>
              <a:t>Even though Belbin’s theory has been used extensively in business management for this particular reason      ( Team forming ), some have doubts that it’s not as simple as Belbin makes it out to be.</a:t>
            </a:r>
            <a:br>
              <a:rPr lang="en-GB" dirty="0"/>
            </a:b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626433B-176C-4BDC-B273-9176B7F96F23}"/>
              </a:ext>
            </a:extLst>
          </p:cNvPr>
          <p:cNvPicPr>
            <a:picLocks noChangeAspect="1"/>
          </p:cNvPicPr>
          <p:nvPr/>
        </p:nvPicPr>
        <p:blipFill>
          <a:blip r:embed="rId2">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152400" y="274638"/>
            <a:ext cx="8534400" cy="868362"/>
          </a:xfrm>
        </p:spPr>
        <p:txBody>
          <a:bodyPr>
            <a:noAutofit/>
          </a:bodyPr>
          <a:lstStyle/>
          <a:p>
            <a:r>
              <a:rPr lang="en-GB" sz="4000" dirty="0">
                <a:latin typeface="Algerian" pitchFamily="82" charset="0"/>
              </a:rPr>
              <a:t>The Hershey-Blanchard Situational Leadership Theory</a:t>
            </a:r>
          </a:p>
        </p:txBody>
      </p:sp>
      <p:sp>
        <p:nvSpPr>
          <p:cNvPr id="3" name="Content Placeholder 2"/>
          <p:cNvSpPr>
            <a:spLocks noGrp="1"/>
          </p:cNvSpPr>
          <p:nvPr>
            <p:ph idx="1"/>
          </p:nvPr>
        </p:nvSpPr>
        <p:spPr>
          <a:xfrm>
            <a:off x="76200" y="1295400"/>
            <a:ext cx="8610600" cy="5257800"/>
          </a:xfrm>
        </p:spPr>
        <p:txBody>
          <a:bodyPr>
            <a:normAutofit/>
          </a:bodyPr>
          <a:lstStyle/>
          <a:p>
            <a:r>
              <a:rPr lang="en-GB" sz="2000" dirty="0">
                <a:latin typeface="Times New Roman" pitchFamily="18" charset="0"/>
                <a:cs typeface="Times New Roman" pitchFamily="18" charset="0"/>
              </a:rPr>
              <a:t>Researchers Paul Hersey and Ken Blanchard developed a model based off Belbin’s theory called ‘situational leadership theory’. This theory explores the levels of maturity in the team. Specifically the maturity of the team members who are being led, as opposed to the members who are leading ( and have had leadership experience in the past ). The level of maturity in each team role should be considered when developing a leadership style for the team. Those who do not have the appropriate experience will feel less confident completing tasks, or even worse, completely lack the skills to do so. </a:t>
            </a:r>
          </a:p>
        </p:txBody>
      </p:sp>
      <p:pic>
        <p:nvPicPr>
          <p:cNvPr id="4" name="Picture 3" descr="Image result for Hersey blanchard leadership theory"/>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05000" y="3657600"/>
            <a:ext cx="7239000" cy="30480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91DEC08-07CE-441A-B0AE-A9986F97C53E}"/>
              </a:ext>
            </a:extLst>
          </p:cNvPr>
          <p:cNvPicPr>
            <a:picLocks noChangeAspect="1"/>
          </p:cNvPicPr>
          <p:nvPr/>
        </p:nvPicPr>
        <p:blipFill>
          <a:blip r:embed="rId2">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457200" y="274638"/>
            <a:ext cx="8229600" cy="944562"/>
          </a:xfrm>
        </p:spPr>
        <p:txBody>
          <a:bodyPr>
            <a:normAutofit/>
          </a:bodyPr>
          <a:lstStyle/>
          <a:p>
            <a:r>
              <a:rPr lang="en-GB" sz="4000" dirty="0">
                <a:latin typeface="Algerian" pitchFamily="82" charset="0"/>
              </a:rPr>
              <a:t>Managing Conflict</a:t>
            </a:r>
          </a:p>
        </p:txBody>
      </p:sp>
      <p:sp>
        <p:nvSpPr>
          <p:cNvPr id="3" name="Content Placeholder 2"/>
          <p:cNvSpPr>
            <a:spLocks noGrp="1"/>
          </p:cNvSpPr>
          <p:nvPr>
            <p:ph idx="1"/>
          </p:nvPr>
        </p:nvSpPr>
        <p:spPr>
          <a:xfrm>
            <a:off x="457200" y="1447800"/>
            <a:ext cx="8229600" cy="5181600"/>
          </a:xfrm>
        </p:spPr>
        <p:txBody>
          <a:bodyPr>
            <a:normAutofit/>
          </a:bodyPr>
          <a:lstStyle/>
          <a:p>
            <a:r>
              <a:rPr lang="en-GB" sz="2000" b="1" dirty="0">
                <a:latin typeface="Times New Roman" pitchFamily="18" charset="0"/>
                <a:cs typeface="Times New Roman" pitchFamily="18" charset="0"/>
              </a:rPr>
              <a:t>Conflict management</a:t>
            </a:r>
            <a:r>
              <a:rPr lang="en-GB" sz="2000" dirty="0">
                <a:latin typeface="Times New Roman" pitchFamily="18" charset="0"/>
                <a:cs typeface="Times New Roman" pitchFamily="18" charset="0"/>
              </a:rPr>
              <a:t> is the practice of being able to identify and handle conflicts sensibly, fairly, and efficiently. Since conflicts in a business are a natural part of the workplace, it is important that there are people who understand conflicts and know how to resolve them. This is important in today's market more than ever. Everyone is striving to show how valuable they are to the company they work for and at times, this can lead to disputes with other members of the team.</a:t>
            </a:r>
          </a:p>
          <a:p>
            <a:pPr marL="0" indent="0">
              <a:buNone/>
            </a:pPr>
            <a:endParaRPr lang="en-GB" sz="2000" dirty="0">
              <a:latin typeface="Times New Roman" pitchFamily="18" charset="0"/>
              <a:cs typeface="Times New Roman" pitchFamily="18" charset="0"/>
            </a:endParaRPr>
          </a:p>
          <a:p>
            <a:r>
              <a:rPr lang="en-GB" sz="2000" dirty="0">
                <a:latin typeface="Times New Roman" pitchFamily="18" charset="0"/>
                <a:cs typeface="Times New Roman" pitchFamily="18" charset="0"/>
              </a:rPr>
              <a:t>Wherever there are people, there always will be conflict. Managers have to deal with conflict in the workplace every day. Conflict management is the ability to be able to identify and handle conflicts sensibly, fairly, and efficiently.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E0527F9-23B5-442F-B18A-D923E2BED0A2}"/>
              </a:ext>
            </a:extLst>
          </p:cNvPr>
          <p:cNvPicPr>
            <a:picLocks noChangeAspect="1"/>
          </p:cNvPicPr>
          <p:nvPr/>
        </p:nvPicPr>
        <p:blipFill>
          <a:blip r:embed="rId2">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457200" y="274638"/>
            <a:ext cx="8229600" cy="1096962"/>
          </a:xfrm>
        </p:spPr>
        <p:txBody>
          <a:bodyPr>
            <a:noAutofit/>
          </a:bodyPr>
          <a:lstStyle/>
          <a:p>
            <a:r>
              <a:rPr lang="en-GB" sz="4000" dirty="0">
                <a:latin typeface="Algerian" pitchFamily="82" charset="0"/>
              </a:rPr>
              <a:t>Managing Conflict</a:t>
            </a:r>
            <a:br>
              <a:rPr lang="en-GB" sz="4000" dirty="0">
                <a:latin typeface="Algerian" pitchFamily="82" charset="0"/>
              </a:rPr>
            </a:br>
            <a:r>
              <a:rPr lang="en-GB" sz="4000" dirty="0">
                <a:latin typeface="Algerian" pitchFamily="82" charset="0"/>
              </a:rPr>
              <a:t> Content Model</a:t>
            </a:r>
            <a:endParaRPr lang="en-GB" sz="4000" dirty="0"/>
          </a:p>
        </p:txBody>
      </p:sp>
      <p:sp>
        <p:nvSpPr>
          <p:cNvPr id="3" name="Content Placeholder 2"/>
          <p:cNvSpPr>
            <a:spLocks noGrp="1"/>
          </p:cNvSpPr>
          <p:nvPr>
            <p:ph sz="half" idx="1"/>
          </p:nvPr>
        </p:nvSpPr>
        <p:spPr>
          <a:xfrm>
            <a:off x="457200" y="1600200"/>
            <a:ext cx="7924800" cy="5257800"/>
          </a:xfrm>
        </p:spPr>
        <p:txBody>
          <a:bodyPr>
            <a:normAutofit/>
          </a:bodyPr>
          <a:lstStyle/>
          <a:p>
            <a:pPr algn="ctr">
              <a:buNone/>
            </a:pPr>
            <a:r>
              <a:rPr lang="en-GB" sz="2000" b="1" dirty="0">
                <a:latin typeface="Times New Roman" pitchFamily="18" charset="0"/>
                <a:cs typeface="Times New Roman" pitchFamily="18" charset="0"/>
              </a:rPr>
              <a:t>Thomas-Kilmann model</a:t>
            </a:r>
          </a:p>
          <a:p>
            <a:pPr lvl="0"/>
            <a:r>
              <a:rPr lang="en-GB" sz="2000" dirty="0">
                <a:latin typeface="Times New Roman" pitchFamily="18" charset="0"/>
                <a:cs typeface="Times New Roman" pitchFamily="18" charset="0"/>
              </a:rPr>
              <a:t>Originally developed as a research tool by Kenneth W. Thomas and Ralph H. Kilmann in the early 1970s</a:t>
            </a:r>
          </a:p>
          <a:p>
            <a:pPr lvl="0"/>
            <a:r>
              <a:rPr lang="en-GB" sz="2000" dirty="0">
                <a:latin typeface="Times New Roman" pitchFamily="18" charset="0"/>
                <a:cs typeface="Times New Roman" pitchFamily="18" charset="0"/>
              </a:rPr>
              <a:t>Designed by two psychologists, Kenneth Thomas and Ralph Kilmann, to illustrate the options we have when handling conflict.</a:t>
            </a:r>
          </a:p>
          <a:p>
            <a:pPr lvl="0"/>
            <a:r>
              <a:rPr lang="en-GB" sz="2000" dirty="0">
                <a:latin typeface="Times New Roman" pitchFamily="18" charset="0"/>
                <a:cs typeface="Times New Roman" pitchFamily="18" charset="0"/>
              </a:rPr>
              <a:t>Using the and build on their strengths.</a:t>
            </a:r>
          </a:p>
          <a:p>
            <a:pPr lvl="0"/>
            <a:r>
              <a:rPr lang="en-GB" sz="2000" dirty="0">
                <a:latin typeface="Times New Roman" pitchFamily="18" charset="0"/>
                <a:cs typeface="Times New Roman" pitchFamily="18" charset="0"/>
              </a:rPr>
              <a:t>One of the reasons foThomas-Kilmann assessment allows people to focus and build on their strengths</a:t>
            </a:r>
          </a:p>
          <a:p>
            <a:pPr lvl="0"/>
            <a:r>
              <a:rPr lang="en-GB" sz="2000" dirty="0">
                <a:latin typeface="Times New Roman" pitchFamily="18" charset="0"/>
                <a:cs typeface="Times New Roman" pitchFamily="18" charset="0"/>
              </a:rPr>
              <a:t>One of the reasons for the Thomas-Kilmann’s popularity is that it shows how each conflict mode can be useful for dealing with conflict in certain situations.</a:t>
            </a:r>
          </a:p>
          <a:p>
            <a:pPr lvl="0"/>
            <a:r>
              <a:rPr lang="en-GB" sz="2000" dirty="0">
                <a:latin typeface="Times New Roman" pitchFamily="18" charset="0"/>
                <a:cs typeface="Times New Roman" pitchFamily="18" charset="0"/>
              </a:rPr>
              <a:t>TKI</a:t>
            </a:r>
            <a:r>
              <a:rPr lang="en-GB" sz="2000" baseline="30000" dirty="0">
                <a:latin typeface="Times New Roman" pitchFamily="18" charset="0"/>
                <a:cs typeface="Times New Roman" pitchFamily="18" charset="0"/>
              </a:rPr>
              <a:t>®</a:t>
            </a:r>
            <a:r>
              <a:rPr lang="en-GB" sz="2000" dirty="0">
                <a:latin typeface="Times New Roman" pitchFamily="18" charset="0"/>
                <a:cs typeface="Times New Roman" pitchFamily="18" charset="0"/>
              </a:rPr>
              <a:t> allows people to appreciate the value of their own conflict styles also learn the value of other styles.</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E99ABE3-FF7B-4AD9-8A4D-CA9B509AE8E4}"/>
              </a:ext>
            </a:extLst>
          </p:cNvPr>
          <p:cNvPicPr>
            <a:picLocks noChangeAspect="1"/>
          </p:cNvPicPr>
          <p:nvPr/>
        </p:nvPicPr>
        <p:blipFill>
          <a:blip r:embed="rId2">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457200" y="273050"/>
            <a:ext cx="7772400" cy="565150"/>
          </a:xfrm>
        </p:spPr>
        <p:txBody>
          <a:bodyPr>
            <a:noAutofit/>
          </a:bodyPr>
          <a:lstStyle/>
          <a:p>
            <a:pPr algn="ctr"/>
            <a:r>
              <a:rPr lang="en-GB" sz="4000" b="0" dirty="0">
                <a:latin typeface="Algerian" pitchFamily="82" charset="0"/>
              </a:rPr>
              <a:t>Managing Conflict Model</a:t>
            </a:r>
          </a:p>
        </p:txBody>
      </p:sp>
      <p:pic>
        <p:nvPicPr>
          <p:cNvPr id="5" name="Content Placeholder 4" descr="Risultati immagini per thomas kilmann conflict mode instrument"/>
          <p:cNvPicPr>
            <a:picLocks noGrp="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4495800" y="1066800"/>
            <a:ext cx="4373286" cy="5105400"/>
          </a:xfrm>
          <a:prstGeom prst="rect">
            <a:avLst/>
          </a:prstGeom>
          <a:noFill/>
          <a:ln>
            <a:noFill/>
          </a:ln>
        </p:spPr>
      </p:pic>
      <p:sp>
        <p:nvSpPr>
          <p:cNvPr id="4" name="Text Placeholder 3"/>
          <p:cNvSpPr>
            <a:spLocks noGrp="1"/>
          </p:cNvSpPr>
          <p:nvPr>
            <p:ph type="body" sz="half" idx="2"/>
          </p:nvPr>
        </p:nvSpPr>
        <p:spPr>
          <a:xfrm>
            <a:off x="457200" y="914400"/>
            <a:ext cx="4114800" cy="5791200"/>
          </a:xfrm>
        </p:spPr>
        <p:txBody>
          <a:bodyPr>
            <a:normAutofit fontScale="85000" lnSpcReduction="20000"/>
          </a:bodyPr>
          <a:lstStyle/>
          <a:p>
            <a:pPr lvl="0"/>
            <a:r>
              <a:rPr lang="en-US" sz="2000" b="1" dirty="0">
                <a:latin typeface="Times New Roman" pitchFamily="18" charset="0"/>
                <a:cs typeface="Times New Roman" pitchFamily="18" charset="0"/>
              </a:rPr>
              <a:t>Competing is</a:t>
            </a:r>
            <a:r>
              <a:rPr lang="en-US" sz="2000" dirty="0">
                <a:latin typeface="Times New Roman" pitchFamily="18" charset="0"/>
                <a:cs typeface="Times New Roman" pitchFamily="18" charset="0"/>
              </a:rPr>
              <a:t> assertive and uncooperative approach to resolving the conflict. </a:t>
            </a:r>
            <a:endParaRPr lang="en-GB" sz="2000" dirty="0">
              <a:latin typeface="Times New Roman" pitchFamily="18" charset="0"/>
              <a:cs typeface="Times New Roman" pitchFamily="18" charset="0"/>
            </a:endParaRPr>
          </a:p>
          <a:p>
            <a:r>
              <a:rPr lang="en-US" sz="2000" dirty="0">
                <a:latin typeface="Times New Roman" pitchFamily="18" charset="0"/>
                <a:cs typeface="Times New Roman" pitchFamily="18" charset="0"/>
              </a:rPr>
              <a:t>means “standing up for your rights,” </a:t>
            </a:r>
            <a:endParaRPr lang="en-GB" sz="2000" dirty="0">
              <a:latin typeface="Times New Roman" pitchFamily="18" charset="0"/>
              <a:cs typeface="Times New Roman" pitchFamily="18" charset="0"/>
            </a:endParaRPr>
          </a:p>
          <a:p>
            <a:pPr lvl="0"/>
            <a:r>
              <a:rPr lang="en-US" sz="2000" b="1" dirty="0">
                <a:latin typeface="Times New Roman" pitchFamily="18" charset="0"/>
                <a:cs typeface="Times New Roman" pitchFamily="18" charset="0"/>
              </a:rPr>
              <a:t> Accommodating is </a:t>
            </a:r>
            <a:r>
              <a:rPr lang="en-US" sz="2000" dirty="0">
                <a:latin typeface="Times New Roman" pitchFamily="18" charset="0"/>
                <a:cs typeface="Times New Roman" pitchFamily="18" charset="0"/>
              </a:rPr>
              <a:t>unassertive and cooperative. </a:t>
            </a:r>
            <a:endParaRPr lang="en-GB" sz="2000" dirty="0">
              <a:latin typeface="Times New Roman" pitchFamily="18" charset="0"/>
              <a:cs typeface="Times New Roman" pitchFamily="18" charset="0"/>
            </a:endParaRPr>
          </a:p>
          <a:p>
            <a:r>
              <a:rPr lang="en-US" sz="2000" dirty="0">
                <a:latin typeface="Times New Roman" pitchFamily="18" charset="0"/>
                <a:cs typeface="Times New Roman" pitchFamily="18" charset="0"/>
              </a:rPr>
              <a:t>Accommodating might take the form of self-sacrifice, generosity or charity</a:t>
            </a:r>
            <a:endParaRPr lang="en-GB" sz="2000" dirty="0">
              <a:latin typeface="Times New Roman" pitchFamily="18" charset="0"/>
              <a:cs typeface="Times New Roman" pitchFamily="18" charset="0"/>
            </a:endParaRPr>
          </a:p>
          <a:p>
            <a:pPr lvl="0"/>
            <a:r>
              <a:rPr lang="en-US" sz="2000" b="1" dirty="0">
                <a:latin typeface="Times New Roman" pitchFamily="18" charset="0"/>
                <a:cs typeface="Times New Roman" pitchFamily="18" charset="0"/>
              </a:rPr>
              <a:t>Avoiding. </a:t>
            </a:r>
            <a:r>
              <a:rPr lang="en-US" sz="2000" dirty="0">
                <a:latin typeface="Times New Roman" pitchFamily="18" charset="0"/>
                <a:cs typeface="Times New Roman" pitchFamily="18" charset="0"/>
              </a:rPr>
              <a:t>unassertive and uncooperative.</a:t>
            </a:r>
            <a:endParaRPr lang="en-GB" sz="2000" dirty="0">
              <a:latin typeface="Times New Roman" pitchFamily="18" charset="0"/>
              <a:cs typeface="Times New Roman" pitchFamily="18" charset="0"/>
            </a:endParaRPr>
          </a:p>
          <a:p>
            <a:r>
              <a:rPr lang="en-US" sz="2000" dirty="0">
                <a:latin typeface="Times New Roman" pitchFamily="18" charset="0"/>
                <a:cs typeface="Times New Roman" pitchFamily="18" charset="0"/>
              </a:rPr>
              <a:t>take the form of sidestepping an issue, postponing or simply withdrawing from a threatening situation.</a:t>
            </a:r>
            <a:endParaRPr lang="en-GB" sz="2000" dirty="0">
              <a:latin typeface="Times New Roman" pitchFamily="18" charset="0"/>
              <a:cs typeface="Times New Roman" pitchFamily="18" charset="0"/>
            </a:endParaRPr>
          </a:p>
          <a:p>
            <a:pPr lvl="0"/>
            <a:r>
              <a:rPr lang="en-US" sz="2000" b="1" dirty="0">
                <a:latin typeface="Times New Roman" pitchFamily="18" charset="0"/>
                <a:cs typeface="Times New Roman" pitchFamily="18" charset="0"/>
              </a:rPr>
              <a:t>Collaborating</a:t>
            </a:r>
            <a:r>
              <a:rPr lang="en-US" sz="2000" dirty="0">
                <a:latin typeface="Times New Roman" pitchFamily="18" charset="0"/>
                <a:cs typeface="Times New Roman" pitchFamily="18" charset="0"/>
              </a:rPr>
              <a:t> is both assertive and cooperative.</a:t>
            </a:r>
            <a:endParaRPr lang="en-GB" sz="2000" dirty="0">
              <a:latin typeface="Times New Roman" pitchFamily="18" charset="0"/>
              <a:cs typeface="Times New Roman" pitchFamily="18" charset="0"/>
            </a:endParaRPr>
          </a:p>
          <a:p>
            <a:r>
              <a:rPr lang="en-US" sz="2000" dirty="0">
                <a:latin typeface="Times New Roman" pitchFamily="18" charset="0"/>
                <a:cs typeface="Times New Roman" pitchFamily="18" charset="0"/>
              </a:rPr>
              <a:t>attempt to work with others to find some solution that fully satisfies their concerns</a:t>
            </a:r>
            <a:endParaRPr lang="en-GB" sz="2000" dirty="0">
              <a:latin typeface="Times New Roman" pitchFamily="18" charset="0"/>
              <a:cs typeface="Times New Roman" pitchFamily="18" charset="0"/>
            </a:endParaRPr>
          </a:p>
          <a:p>
            <a:pPr lvl="0"/>
            <a:r>
              <a:rPr lang="en-US" sz="2000" b="1" dirty="0">
                <a:latin typeface="Times New Roman" pitchFamily="18" charset="0"/>
                <a:cs typeface="Times New Roman" pitchFamily="18" charset="0"/>
              </a:rPr>
              <a:t>Compromising</a:t>
            </a:r>
            <a:r>
              <a:rPr lang="en-US" sz="2000" dirty="0">
                <a:latin typeface="Times New Roman" pitchFamily="18" charset="0"/>
                <a:cs typeface="Times New Roman" pitchFamily="18" charset="0"/>
              </a:rPr>
              <a:t> is moderate in both assertiveness and cooperativeness. </a:t>
            </a:r>
            <a:endParaRPr lang="en-GB" sz="2000" dirty="0">
              <a:latin typeface="Times New Roman" pitchFamily="18" charset="0"/>
              <a:cs typeface="Times New Roman" pitchFamily="18" charset="0"/>
            </a:endParaRPr>
          </a:p>
          <a:p>
            <a:r>
              <a:rPr lang="en-US" sz="2000" dirty="0">
                <a:latin typeface="Times New Roman" pitchFamily="18" charset="0"/>
                <a:cs typeface="Times New Roman" pitchFamily="18" charset="0"/>
              </a:rPr>
              <a:t>The objective is to find some mutually acceptable solution that partially satisfies both parties. mean splitting the difference between the two positions, exchanging concessions, or seeking a</a:t>
            </a:r>
            <a:endParaRPr lang="en-GB" sz="2000" dirty="0">
              <a:latin typeface="Times New Roman" pitchFamily="18" charset="0"/>
              <a:cs typeface="Times New Roman" pitchFamily="18" charset="0"/>
            </a:endParaRPr>
          </a:p>
          <a:p>
            <a:r>
              <a:rPr lang="en-US" sz="2000" dirty="0">
                <a:latin typeface="Times New Roman" pitchFamily="18" charset="0"/>
                <a:cs typeface="Times New Roman" pitchFamily="18" charset="0"/>
              </a:rPr>
              <a:t>quick middle-ground solution. </a:t>
            </a:r>
            <a:endParaRPr lang="en-GB" sz="2000" dirty="0">
              <a:latin typeface="Times New Roman" pitchFamily="18" charset="0"/>
              <a:cs typeface="Times New Roman" pitchFamily="18" charset="0"/>
            </a:endParaRPr>
          </a:p>
          <a:p>
            <a:endParaRPr lang="en-GB" sz="1200"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E876634-0675-498E-9951-6266AD762735}"/>
              </a:ext>
            </a:extLst>
          </p:cNvPr>
          <p:cNvPicPr>
            <a:picLocks noChangeAspect="1"/>
          </p:cNvPicPr>
          <p:nvPr/>
        </p:nvPicPr>
        <p:blipFill>
          <a:blip r:embed="rId2">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457200" y="274638"/>
            <a:ext cx="8229600" cy="639762"/>
          </a:xfrm>
        </p:spPr>
        <p:txBody>
          <a:bodyPr>
            <a:noAutofit/>
          </a:bodyPr>
          <a:lstStyle/>
          <a:p>
            <a:r>
              <a:rPr lang="en-GB" sz="4000" dirty="0">
                <a:latin typeface="Algerian" pitchFamily="82" charset="0"/>
              </a:rPr>
              <a:t>Successful Team Development </a:t>
            </a:r>
          </a:p>
        </p:txBody>
      </p:sp>
      <p:sp>
        <p:nvSpPr>
          <p:cNvPr id="3" name="Content Placeholder 2"/>
          <p:cNvSpPr>
            <a:spLocks noGrp="1"/>
          </p:cNvSpPr>
          <p:nvPr>
            <p:ph idx="1"/>
          </p:nvPr>
        </p:nvSpPr>
        <p:spPr>
          <a:xfrm>
            <a:off x="457200" y="1066800"/>
            <a:ext cx="8229600" cy="5562600"/>
          </a:xfrm>
        </p:spPr>
        <p:txBody>
          <a:bodyPr>
            <a:normAutofit/>
          </a:bodyPr>
          <a:lstStyle/>
          <a:p>
            <a:r>
              <a:rPr lang="en-GB" sz="2000" dirty="0">
                <a:latin typeface="Times New Roman" pitchFamily="18" charset="0"/>
                <a:cs typeface="Times New Roman" pitchFamily="18" charset="0"/>
              </a:rPr>
              <a:t>A good team is the foundation for any high-performing business. The attitudes, the behaviours, the interactions, the language and the environment all add up to create a thriving team.</a:t>
            </a:r>
            <a:endParaRPr lang="en-US" sz="2000" dirty="0">
              <a:latin typeface="Times New Roman" pitchFamily="18" charset="0"/>
              <a:cs typeface="Times New Roman" pitchFamily="18" charset="0"/>
            </a:endParaRPr>
          </a:p>
          <a:p>
            <a:r>
              <a:rPr lang="en-US" sz="2000" dirty="0">
                <a:latin typeface="Times New Roman" pitchFamily="18" charset="0"/>
                <a:cs typeface="Times New Roman" pitchFamily="18" charset="0"/>
              </a:rPr>
              <a:t>The best teams are directed by leaders who are open to feedback and criticisms and who can communicate the teams vision and the </a:t>
            </a:r>
            <a:r>
              <a:rPr lang="en-GB" sz="2000" dirty="0">
                <a:latin typeface="Times New Roman" pitchFamily="18" charset="0"/>
                <a:cs typeface="Times New Roman" pitchFamily="18" charset="0"/>
              </a:rPr>
              <a:t>organisations</a:t>
            </a:r>
            <a:r>
              <a:rPr lang="en-US" sz="2000" dirty="0">
                <a:latin typeface="Times New Roman" pitchFamily="18" charset="0"/>
                <a:cs typeface="Times New Roman" pitchFamily="18" charset="0"/>
              </a:rPr>
              <a:t> vision.</a:t>
            </a:r>
          </a:p>
          <a:p>
            <a:r>
              <a:rPr lang="en-US" sz="2000" dirty="0">
                <a:latin typeface="Times New Roman" pitchFamily="18" charset="0"/>
                <a:cs typeface="Times New Roman" pitchFamily="18" charset="0"/>
              </a:rPr>
              <a:t>A good leader is an essential component of a successful team. They are the one that the team trusts and respects.</a:t>
            </a:r>
          </a:p>
          <a:p>
            <a:r>
              <a:rPr lang="en-US" sz="2000" dirty="0">
                <a:latin typeface="Times New Roman" pitchFamily="18" charset="0"/>
                <a:cs typeface="Times New Roman" pitchFamily="18" charset="0"/>
              </a:rPr>
              <a:t>Team building is both an art and a science and the leader who can consistently build high performance teams is worth their weight in gold.</a:t>
            </a:r>
            <a:endParaRPr lang="en-GB" sz="2000" dirty="0">
              <a:latin typeface="Times New Roman" pitchFamily="18" charset="0"/>
              <a:cs typeface="Times New Roman" pitchFamily="18" charset="0"/>
            </a:endParaRPr>
          </a:p>
          <a:p>
            <a:endParaRPr lang="en-GB" dirty="0">
              <a:latin typeface="Times New Roman" pitchFamily="18" charset="0"/>
              <a:cs typeface="Times New Roman" pitchFamily="18" charset="0"/>
            </a:endParaRP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3A66164-5253-4F5E-8189-1D600293A3E1}"/>
              </a:ext>
            </a:extLst>
          </p:cNvPr>
          <p:cNvPicPr>
            <a:picLocks noChangeAspect="1"/>
          </p:cNvPicPr>
          <p:nvPr/>
        </p:nvPicPr>
        <p:blipFill>
          <a:blip r:embed="rId2">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304800" y="228600"/>
            <a:ext cx="8382000" cy="944562"/>
          </a:xfrm>
        </p:spPr>
        <p:txBody>
          <a:bodyPr>
            <a:noAutofit/>
          </a:bodyPr>
          <a:lstStyle/>
          <a:p>
            <a:pPr algn="ctr"/>
            <a:r>
              <a:rPr lang="en-GB" sz="4000" dirty="0">
                <a:latin typeface="Algerian" pitchFamily="82" charset="0"/>
                <a:cs typeface="Times New Roman" pitchFamily="18" charset="0"/>
              </a:rPr>
              <a:t>Successful Team Development Factors</a:t>
            </a:r>
          </a:p>
        </p:txBody>
      </p:sp>
      <p:sp>
        <p:nvSpPr>
          <p:cNvPr id="3" name="Content Placeholder 2"/>
          <p:cNvSpPr>
            <a:spLocks noGrp="1"/>
          </p:cNvSpPr>
          <p:nvPr>
            <p:ph idx="1"/>
          </p:nvPr>
        </p:nvSpPr>
        <p:spPr>
          <a:xfrm>
            <a:off x="304800" y="1371600"/>
            <a:ext cx="8686800" cy="5334000"/>
          </a:xfrm>
        </p:spPr>
        <p:txBody>
          <a:bodyPr>
            <a:normAutofit/>
          </a:bodyPr>
          <a:lstStyle/>
          <a:p>
            <a:pPr algn="ctr">
              <a:buNone/>
            </a:pPr>
            <a:r>
              <a:rPr lang="en-US" sz="2400" dirty="0">
                <a:latin typeface="Times New Roman" pitchFamily="18" charset="0"/>
                <a:cs typeface="Times New Roman" pitchFamily="18" charset="0"/>
              </a:rPr>
              <a:t> </a:t>
            </a:r>
            <a:r>
              <a:rPr lang="en-US" sz="2000" dirty="0">
                <a:latin typeface="Times New Roman" pitchFamily="18" charset="0"/>
                <a:cs typeface="Times New Roman" pitchFamily="18" charset="0"/>
              </a:rPr>
              <a:t>The following are factors to be considered in order to have a successful team development</a:t>
            </a:r>
            <a:endParaRPr lang="en-GB" sz="2000" dirty="0">
              <a:latin typeface="Times New Roman" pitchFamily="18" charset="0"/>
              <a:cs typeface="Times New Roman" pitchFamily="18" charset="0"/>
            </a:endParaRPr>
          </a:p>
          <a:p>
            <a:pPr lvl="0"/>
            <a:r>
              <a:rPr lang="en-US" sz="2400" b="1" dirty="0">
                <a:latin typeface="Times New Roman" pitchFamily="18" charset="0"/>
                <a:cs typeface="Times New Roman" pitchFamily="18" charset="0"/>
              </a:rPr>
              <a:t>COMMUNICATION</a:t>
            </a:r>
            <a:r>
              <a:rPr lang="en-US" sz="2400" dirty="0">
                <a:latin typeface="Times New Roman" pitchFamily="18" charset="0"/>
                <a:cs typeface="Times New Roman" pitchFamily="18" charset="0"/>
              </a:rPr>
              <a:t> – </a:t>
            </a:r>
            <a:r>
              <a:rPr lang="en-US" sz="2000" dirty="0">
                <a:latin typeface="Times New Roman" pitchFamily="18" charset="0"/>
                <a:cs typeface="Times New Roman" pitchFamily="18" charset="0"/>
              </a:rPr>
              <a:t>effective communication is central to every facet of an </a:t>
            </a:r>
            <a:r>
              <a:rPr lang="en-GB" sz="2000" dirty="0">
                <a:latin typeface="Times New Roman" pitchFamily="18" charset="0"/>
                <a:cs typeface="Times New Roman" pitchFamily="18" charset="0"/>
              </a:rPr>
              <a:t>organisation</a:t>
            </a:r>
            <a:r>
              <a:rPr lang="en-US" sz="2000" dirty="0">
                <a:latin typeface="Times New Roman" pitchFamily="18" charset="0"/>
                <a:cs typeface="Times New Roman" pitchFamily="18" charset="0"/>
              </a:rPr>
              <a:t>. Poor communication is a barrier to good performances.</a:t>
            </a:r>
            <a:endParaRPr lang="en-GB" sz="2000" dirty="0">
              <a:latin typeface="Times New Roman" pitchFamily="18" charset="0"/>
              <a:cs typeface="Times New Roman" pitchFamily="18" charset="0"/>
            </a:endParaRPr>
          </a:p>
          <a:p>
            <a:pPr lvl="0"/>
            <a:r>
              <a:rPr lang="en-US" sz="2400" b="1" dirty="0">
                <a:latin typeface="Times New Roman" pitchFamily="18" charset="0"/>
                <a:cs typeface="Times New Roman" pitchFamily="18" charset="0"/>
              </a:rPr>
              <a:t>LEADERSHIP</a:t>
            </a:r>
            <a:r>
              <a:rPr lang="en-US" sz="2400" dirty="0">
                <a:latin typeface="Times New Roman" pitchFamily="18" charset="0"/>
                <a:cs typeface="Times New Roman" pitchFamily="18" charset="0"/>
              </a:rPr>
              <a:t> –</a:t>
            </a:r>
            <a:r>
              <a:rPr lang="en-US" sz="2000" dirty="0">
                <a:latin typeface="Times New Roman" pitchFamily="18" charset="0"/>
                <a:cs typeface="Times New Roman" pitchFamily="18" charset="0"/>
              </a:rPr>
              <a:t>clarity in expression of team goals and objectives. Earns respects and trusts of team members.</a:t>
            </a:r>
            <a:endParaRPr lang="en-GB" sz="2000" dirty="0">
              <a:latin typeface="Times New Roman" pitchFamily="18" charset="0"/>
              <a:cs typeface="Times New Roman" pitchFamily="18" charset="0"/>
            </a:endParaRPr>
          </a:p>
          <a:p>
            <a:pPr lvl="0"/>
            <a:r>
              <a:rPr lang="en-US" sz="2400" b="1" dirty="0">
                <a:latin typeface="Times New Roman" pitchFamily="18" charset="0"/>
                <a:cs typeface="Times New Roman" pitchFamily="18" charset="0"/>
              </a:rPr>
              <a:t>DIVERSITY AND HETEROGENEITY</a:t>
            </a:r>
            <a:r>
              <a:rPr lang="en-US" sz="2400" dirty="0">
                <a:latin typeface="Times New Roman" pitchFamily="18" charset="0"/>
                <a:cs typeface="Times New Roman" pitchFamily="18" charset="0"/>
              </a:rPr>
              <a:t> –</a:t>
            </a:r>
            <a:r>
              <a:rPr lang="en-US" sz="2000" dirty="0">
                <a:latin typeface="Times New Roman" pitchFamily="18" charset="0"/>
                <a:cs typeface="Times New Roman" pitchFamily="18" charset="0"/>
              </a:rPr>
              <a:t>each team member is valued for their unique talents and skills. </a:t>
            </a:r>
            <a:endParaRPr lang="en-GB" sz="2000" dirty="0">
              <a:latin typeface="Times New Roman" pitchFamily="18" charset="0"/>
              <a:cs typeface="Times New Roman" pitchFamily="18" charset="0"/>
            </a:endParaRPr>
          </a:p>
          <a:p>
            <a:pPr lvl="0"/>
            <a:r>
              <a:rPr lang="en-US" sz="2400" b="1" dirty="0">
                <a:latin typeface="Times New Roman" pitchFamily="18" charset="0"/>
                <a:cs typeface="Times New Roman" pitchFamily="18" charset="0"/>
              </a:rPr>
              <a:t>CLEAR GOALS </a:t>
            </a:r>
            <a:r>
              <a:rPr lang="en-US" sz="2400" dirty="0">
                <a:latin typeface="Times New Roman" pitchFamily="18" charset="0"/>
                <a:cs typeface="Times New Roman" pitchFamily="18" charset="0"/>
              </a:rPr>
              <a:t>– </a:t>
            </a:r>
            <a:r>
              <a:rPr lang="en-US" sz="2000" dirty="0">
                <a:latin typeface="Times New Roman" pitchFamily="18" charset="0"/>
                <a:cs typeface="Times New Roman" pitchFamily="18" charset="0"/>
              </a:rPr>
              <a:t>be sure each team member shares the same goal.</a:t>
            </a:r>
            <a:endParaRPr lang="en-GB" sz="2000" dirty="0">
              <a:latin typeface="Times New Roman" pitchFamily="18" charset="0"/>
              <a:cs typeface="Times New Roman" pitchFamily="18" charset="0"/>
            </a:endParaRP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E35C877-07F6-479E-8C4B-65ED4E9DCF69}"/>
              </a:ext>
            </a:extLst>
          </p:cNvPr>
          <p:cNvPicPr>
            <a:picLocks noChangeAspect="1"/>
          </p:cNvPicPr>
          <p:nvPr/>
        </p:nvPicPr>
        <p:blipFill>
          <a:blip r:embed="rId2">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9B987854-5000-49C2-98CC-D4FF121009FC}"/>
              </a:ext>
            </a:extLst>
          </p:cNvPr>
          <p:cNvSpPr>
            <a:spLocks noGrp="1"/>
          </p:cNvSpPr>
          <p:nvPr>
            <p:ph type="title"/>
          </p:nvPr>
        </p:nvSpPr>
        <p:spPr>
          <a:xfrm>
            <a:off x="304800" y="365126"/>
            <a:ext cx="8210550" cy="1325563"/>
          </a:xfrm>
        </p:spPr>
        <p:txBody>
          <a:bodyPr>
            <a:normAutofit/>
          </a:bodyPr>
          <a:lstStyle/>
          <a:p>
            <a:pPr algn="ctr"/>
            <a:r>
              <a:rPr lang="en-GB" sz="4000" dirty="0">
                <a:latin typeface="Algerian" pitchFamily="82" charset="0"/>
                <a:cs typeface="Times New Roman" pitchFamily="18" charset="0"/>
              </a:rPr>
              <a:t>Successful Team Development Factors</a:t>
            </a:r>
            <a:endParaRPr lang="en-GB" sz="4000" dirty="0"/>
          </a:p>
        </p:txBody>
      </p:sp>
      <p:sp>
        <p:nvSpPr>
          <p:cNvPr id="3" name="Content Placeholder 2">
            <a:extLst>
              <a:ext uri="{FF2B5EF4-FFF2-40B4-BE49-F238E27FC236}">
                <a16:creationId xmlns:a16="http://schemas.microsoft.com/office/drawing/2014/main" id="{49EA40D5-0F67-4634-9316-39A2F6C27B83}"/>
              </a:ext>
            </a:extLst>
          </p:cNvPr>
          <p:cNvSpPr>
            <a:spLocks noGrp="1"/>
          </p:cNvSpPr>
          <p:nvPr>
            <p:ph idx="1"/>
          </p:nvPr>
        </p:nvSpPr>
        <p:spPr/>
        <p:txBody>
          <a:bodyPr>
            <a:normAutofit/>
          </a:bodyPr>
          <a:lstStyle/>
          <a:p>
            <a:pPr lvl="0"/>
            <a:r>
              <a:rPr lang="en-US" sz="2400" b="1" dirty="0">
                <a:latin typeface="Times New Roman" pitchFamily="18" charset="0"/>
                <a:cs typeface="Times New Roman" pitchFamily="18" charset="0"/>
              </a:rPr>
              <a:t>CONFLICT MANAGEMENT OR RESOLUTION</a:t>
            </a:r>
            <a:r>
              <a:rPr lang="en-US" sz="2400" dirty="0">
                <a:latin typeface="Times New Roman" pitchFamily="18" charset="0"/>
                <a:cs typeface="Times New Roman" pitchFamily="18" charset="0"/>
              </a:rPr>
              <a:t> – </a:t>
            </a:r>
            <a:r>
              <a:rPr lang="en-US" sz="2000" dirty="0">
                <a:latin typeface="Times New Roman" pitchFamily="18" charset="0"/>
                <a:cs typeface="Times New Roman" pitchFamily="18" charset="0"/>
              </a:rPr>
              <a:t>have a plan to deal with conflicts that may arise in the course of team working.</a:t>
            </a:r>
            <a:endParaRPr lang="en-GB" sz="2000" dirty="0">
              <a:latin typeface="Times New Roman" pitchFamily="18" charset="0"/>
              <a:cs typeface="Times New Roman" pitchFamily="18" charset="0"/>
            </a:endParaRPr>
          </a:p>
          <a:p>
            <a:pPr lvl="0"/>
            <a:r>
              <a:rPr lang="en-US" sz="2400" b="1" dirty="0">
                <a:latin typeface="Times New Roman" pitchFamily="18" charset="0"/>
                <a:cs typeface="Times New Roman" pitchFamily="18" charset="0"/>
              </a:rPr>
              <a:t>SHARE INFORMATION</a:t>
            </a:r>
            <a:r>
              <a:rPr lang="en-US" sz="2400" dirty="0">
                <a:latin typeface="Times New Roman" pitchFamily="18" charset="0"/>
                <a:cs typeface="Times New Roman" pitchFamily="18" charset="0"/>
              </a:rPr>
              <a:t> – </a:t>
            </a:r>
            <a:r>
              <a:rPr lang="en-US" sz="2000" dirty="0">
                <a:latin typeface="Times New Roman" pitchFamily="18" charset="0"/>
                <a:cs typeface="Times New Roman" pitchFamily="18" charset="0"/>
              </a:rPr>
              <a:t>be transparent with information between team members. The more each team member understands the needs and circumstances of other members within the group, the easier it is for the team to succeed.</a:t>
            </a:r>
            <a:endParaRPr lang="en-GB" sz="2000" dirty="0">
              <a:latin typeface="Times New Roman" pitchFamily="18" charset="0"/>
              <a:cs typeface="Times New Roman" pitchFamily="18" charset="0"/>
            </a:endParaRPr>
          </a:p>
          <a:p>
            <a:pPr lvl="0"/>
            <a:r>
              <a:rPr lang="en-US" sz="2400" b="1" dirty="0">
                <a:latin typeface="Times New Roman" pitchFamily="18" charset="0"/>
                <a:cs typeface="Times New Roman" pitchFamily="18" charset="0"/>
              </a:rPr>
              <a:t>SHARE IDEAS </a:t>
            </a:r>
            <a:r>
              <a:rPr lang="en-US" sz="2000" dirty="0">
                <a:latin typeface="Times New Roman" pitchFamily="18" charset="0"/>
                <a:cs typeface="Times New Roman" pitchFamily="18" charset="0"/>
              </a:rPr>
              <a:t>– share innovations with the entire team to improve task completion and to finally bring greater success to the team</a:t>
            </a:r>
            <a:endParaRPr lang="en-GB" sz="2000" dirty="0">
              <a:latin typeface="Times New Roman" pitchFamily="18" charset="0"/>
              <a:cs typeface="Times New Roman" pitchFamily="18" charset="0"/>
            </a:endParaRPr>
          </a:p>
          <a:p>
            <a:pPr lvl="0"/>
            <a:r>
              <a:rPr lang="en-US" sz="2400" b="1" dirty="0">
                <a:latin typeface="Times New Roman" pitchFamily="18" charset="0"/>
                <a:cs typeface="Times New Roman" pitchFamily="18" charset="0"/>
              </a:rPr>
              <a:t>SOCIALISE</a:t>
            </a:r>
            <a:r>
              <a:rPr lang="en-US" sz="2400" dirty="0">
                <a:latin typeface="Times New Roman" pitchFamily="18" charset="0"/>
                <a:cs typeface="Times New Roman" pitchFamily="18" charset="0"/>
              </a:rPr>
              <a:t> – </a:t>
            </a:r>
            <a:r>
              <a:rPr lang="en-US" sz="2000" dirty="0">
                <a:latin typeface="Times New Roman" pitchFamily="18" charset="0"/>
                <a:cs typeface="Times New Roman" pitchFamily="18" charset="0"/>
              </a:rPr>
              <a:t>get to know each other outside of the work place. In these ways, team members will trust each other and perform as a team.</a:t>
            </a:r>
            <a:endParaRPr lang="en-GB" sz="2000" dirty="0">
              <a:latin typeface="Times New Roman" pitchFamily="18" charset="0"/>
              <a:cs typeface="Times New Roman" pitchFamily="18" charset="0"/>
            </a:endParaRPr>
          </a:p>
          <a:p>
            <a:endParaRPr lang="en-GB" dirty="0"/>
          </a:p>
        </p:txBody>
      </p:sp>
    </p:spTree>
    <p:extLst>
      <p:ext uri="{BB962C8B-B14F-4D97-AF65-F5344CB8AC3E}">
        <p14:creationId xmlns:p14="http://schemas.microsoft.com/office/powerpoint/2010/main" val="31312565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B8B0EEF-B0E9-4D32-9A23-80468A7DDD8E}"/>
              </a:ext>
            </a:extLst>
          </p:cNvPr>
          <p:cNvPicPr>
            <a:picLocks noChangeAspect="1"/>
          </p:cNvPicPr>
          <p:nvPr/>
        </p:nvPicPr>
        <p:blipFill>
          <a:blip r:embed="rId2">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457200" y="274638"/>
            <a:ext cx="8229600" cy="1096962"/>
          </a:xfrm>
        </p:spPr>
        <p:txBody>
          <a:bodyPr>
            <a:normAutofit/>
          </a:bodyPr>
          <a:lstStyle/>
          <a:p>
            <a:r>
              <a:rPr lang="en-GB" sz="4000" dirty="0">
                <a:latin typeface="Algerian" pitchFamily="82" charset="0"/>
              </a:rPr>
              <a:t>Conclusion</a:t>
            </a:r>
          </a:p>
        </p:txBody>
      </p:sp>
      <p:sp>
        <p:nvSpPr>
          <p:cNvPr id="3" name="Content Placeholder 2"/>
          <p:cNvSpPr>
            <a:spLocks noGrp="1"/>
          </p:cNvSpPr>
          <p:nvPr>
            <p:ph idx="1"/>
          </p:nvPr>
        </p:nvSpPr>
        <p:spPr>
          <a:xfrm>
            <a:off x="457200" y="1600201"/>
            <a:ext cx="8305800" cy="4419600"/>
          </a:xfrm>
        </p:spPr>
        <p:txBody>
          <a:bodyPr>
            <a:normAutofit/>
          </a:bodyPr>
          <a:lstStyle/>
          <a:p>
            <a:pPr>
              <a:buNone/>
            </a:pPr>
            <a:r>
              <a:rPr lang="en-US" dirty="0">
                <a:latin typeface="Times New Roman" pitchFamily="18" charset="0"/>
                <a:cs typeface="Times New Roman" pitchFamily="18" charset="0"/>
              </a:rPr>
              <a:t>	In conclusion </a:t>
            </a:r>
            <a:r>
              <a:rPr lang="en-GB" dirty="0">
                <a:latin typeface="Times New Roman" pitchFamily="18" charset="0"/>
                <a:cs typeface="Times New Roman" pitchFamily="18" charset="0"/>
              </a:rPr>
              <a:t>teamwork is often a crucial part of a business, as it is often necessary for colleagues to work well together, trying their best in any circumstance. It also</a:t>
            </a:r>
            <a:r>
              <a:rPr lang="en-GB" b="1" dirty="0">
                <a:latin typeface="Times New Roman" pitchFamily="18" charset="0"/>
                <a:cs typeface="Times New Roman" pitchFamily="18" charset="0"/>
              </a:rPr>
              <a:t> </a:t>
            </a:r>
            <a:r>
              <a:rPr lang="en-GB" dirty="0">
                <a:latin typeface="Times New Roman" pitchFamily="18" charset="0"/>
                <a:cs typeface="Times New Roman" pitchFamily="18" charset="0"/>
              </a:rPr>
              <a:t>means that people will try to cooperate, using their individual skills and providing constructive feedback, despite any personal conflict between individuals.</a:t>
            </a:r>
            <a:r>
              <a:rPr lang="en-US" dirty="0">
                <a:latin typeface="Times New Roman" pitchFamily="18" charset="0"/>
                <a:cs typeface="Times New Roman" pitchFamily="18" charset="0"/>
              </a:rPr>
              <a:t> And the attitudes, behaviors, interactions, language and the environment all add up to create a thriving team. </a:t>
            </a:r>
            <a:endParaRPr lang="en-GB" dirty="0">
              <a:latin typeface="Times New Roman" pitchFamily="18" charset="0"/>
              <a:cs typeface="Times New Roman" pitchFamily="18" charset="0"/>
            </a:endParaRP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229F9B7-63A6-464A-A9AD-578932921FAB}"/>
              </a:ext>
            </a:extLst>
          </p:cNvPr>
          <p:cNvPicPr>
            <a:picLocks noChangeAspect="1"/>
          </p:cNvPicPr>
          <p:nvPr/>
        </p:nvPicPr>
        <p:blipFill>
          <a:blip r:embed="rId2">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457200" y="274638"/>
            <a:ext cx="8229600" cy="944562"/>
          </a:xfrm>
        </p:spPr>
        <p:txBody>
          <a:bodyPr>
            <a:normAutofit/>
          </a:bodyPr>
          <a:lstStyle/>
          <a:p>
            <a:r>
              <a:rPr lang="en-GB" sz="4000" dirty="0">
                <a:latin typeface="Algerian" pitchFamily="82" charset="0"/>
              </a:rPr>
              <a:t>References</a:t>
            </a:r>
            <a:r>
              <a:rPr lang="en-GB" dirty="0">
                <a:latin typeface="Algerian" pitchFamily="82" charset="0"/>
              </a:rPr>
              <a:t> </a:t>
            </a:r>
          </a:p>
        </p:txBody>
      </p:sp>
      <p:sp>
        <p:nvSpPr>
          <p:cNvPr id="3" name="Content Placeholder 2"/>
          <p:cNvSpPr>
            <a:spLocks noGrp="1"/>
          </p:cNvSpPr>
          <p:nvPr>
            <p:ph idx="1"/>
          </p:nvPr>
        </p:nvSpPr>
        <p:spPr>
          <a:xfrm>
            <a:off x="228600" y="1295400"/>
            <a:ext cx="8610600" cy="5334000"/>
          </a:xfrm>
        </p:spPr>
        <p:txBody>
          <a:bodyPr>
            <a:normAutofit fontScale="92500"/>
          </a:bodyPr>
          <a:lstStyle/>
          <a:p>
            <a:r>
              <a:rPr lang="en-GB" sz="2200" b="1" u="sng" dirty="0">
                <a:solidFill>
                  <a:schemeClr val="bg1"/>
                </a:solidFill>
                <a:latin typeface="Times New Roman" pitchFamily="18" charset="0"/>
                <a:cs typeface="Times New Roman" pitchFamily="18" charset="0"/>
                <a:hlinkClick r:id="rId3"/>
              </a:rPr>
              <a:t>https://www.sandler.com/blog/6-benefits-of-teamwork-in-the-workplace/</a:t>
            </a:r>
            <a:endParaRPr lang="en-GB" sz="2200" b="1" dirty="0">
              <a:solidFill>
                <a:schemeClr val="bg1"/>
              </a:solidFill>
              <a:latin typeface="Times New Roman" pitchFamily="18" charset="0"/>
              <a:cs typeface="Times New Roman" pitchFamily="18" charset="0"/>
            </a:endParaRPr>
          </a:p>
          <a:p>
            <a:r>
              <a:rPr lang="en-GB" sz="2200" b="1" u="sng" dirty="0">
                <a:solidFill>
                  <a:schemeClr val="bg1"/>
                </a:solidFill>
                <a:latin typeface="Times New Roman" pitchFamily="18" charset="0"/>
                <a:cs typeface="Times New Roman" pitchFamily="18" charset="0"/>
                <a:hlinkClick r:id="rId4"/>
              </a:rPr>
              <a:t>http://teamworkdefinition.com/theories/</a:t>
            </a:r>
            <a:endParaRPr lang="en-GB" sz="2200" b="1" dirty="0">
              <a:solidFill>
                <a:schemeClr val="bg1"/>
              </a:solidFill>
              <a:latin typeface="Times New Roman" pitchFamily="18" charset="0"/>
              <a:cs typeface="Times New Roman" pitchFamily="18" charset="0"/>
            </a:endParaRPr>
          </a:p>
          <a:p>
            <a:r>
              <a:rPr lang="en-GB" sz="2200" b="1" u="sng" dirty="0">
                <a:solidFill>
                  <a:schemeClr val="bg1"/>
                </a:solidFill>
                <a:latin typeface="Times New Roman" pitchFamily="18" charset="0"/>
                <a:cs typeface="Times New Roman" pitchFamily="18" charset="0"/>
                <a:hlinkClick r:id="rId5"/>
              </a:rPr>
              <a:t>https://www.mindtools.com/pages/article/newLDR_74.htm</a:t>
            </a:r>
            <a:endParaRPr lang="en-GB" sz="2200" b="1" dirty="0">
              <a:solidFill>
                <a:schemeClr val="bg1"/>
              </a:solidFill>
              <a:latin typeface="Times New Roman" pitchFamily="18" charset="0"/>
              <a:cs typeface="Times New Roman" pitchFamily="18" charset="0"/>
            </a:endParaRPr>
          </a:p>
          <a:p>
            <a:r>
              <a:rPr lang="en-GB" sz="2200" b="1" u="sng" dirty="0">
                <a:solidFill>
                  <a:schemeClr val="bg1"/>
                </a:solidFill>
                <a:latin typeface="Times New Roman" pitchFamily="18" charset="0"/>
                <a:cs typeface="Times New Roman" pitchFamily="18" charset="0"/>
                <a:hlinkClick r:id="rId6"/>
              </a:rPr>
              <a:t>https://www.learnmanagement2.com/douglasmcgregortheoryYX.htm</a:t>
            </a:r>
            <a:endParaRPr lang="en-GB" sz="2200" b="1" dirty="0">
              <a:solidFill>
                <a:schemeClr val="bg1"/>
              </a:solidFill>
              <a:latin typeface="Times New Roman" pitchFamily="18" charset="0"/>
              <a:cs typeface="Times New Roman" pitchFamily="18" charset="0"/>
            </a:endParaRPr>
          </a:p>
          <a:p>
            <a:r>
              <a:rPr lang="en-GB" sz="2200" b="1" u="sng" dirty="0">
                <a:solidFill>
                  <a:schemeClr val="bg1"/>
                </a:solidFill>
                <a:latin typeface="Times New Roman" pitchFamily="18" charset="0"/>
                <a:cs typeface="Times New Roman" pitchFamily="18" charset="0"/>
                <a:hlinkClick r:id="rId7"/>
              </a:rPr>
              <a:t>https://thechamber.press/team-dynamics/</a:t>
            </a:r>
            <a:endParaRPr lang="en-GB" sz="2200" b="1" dirty="0">
              <a:solidFill>
                <a:schemeClr val="bg1"/>
              </a:solidFill>
              <a:latin typeface="Times New Roman" pitchFamily="18" charset="0"/>
              <a:cs typeface="Times New Roman" pitchFamily="18" charset="0"/>
            </a:endParaRPr>
          </a:p>
          <a:p>
            <a:r>
              <a:rPr lang="en-US" sz="2200" b="1" u="sng" dirty="0">
                <a:solidFill>
                  <a:schemeClr val="bg1"/>
                </a:solidFill>
                <a:latin typeface="Times New Roman" pitchFamily="18" charset="0"/>
                <a:cs typeface="Times New Roman" pitchFamily="18" charset="0"/>
                <a:hlinkClick r:id="rId8"/>
              </a:rPr>
              <a:t>http://www.managetrainlearn.com/page/conflict-resolution-model</a:t>
            </a:r>
            <a:endParaRPr lang="en-GB" sz="2200" b="1" dirty="0">
              <a:solidFill>
                <a:schemeClr val="bg1"/>
              </a:solidFill>
              <a:latin typeface="Times New Roman" pitchFamily="18" charset="0"/>
              <a:cs typeface="Times New Roman" pitchFamily="18" charset="0"/>
            </a:endParaRPr>
          </a:p>
          <a:p>
            <a:r>
              <a:rPr lang="en-US" sz="2200" b="1" u="sng" dirty="0">
                <a:solidFill>
                  <a:schemeClr val="bg1"/>
                </a:solidFill>
                <a:latin typeface="Times New Roman" pitchFamily="18" charset="0"/>
                <a:cs typeface="Times New Roman" pitchFamily="18" charset="0"/>
                <a:hlinkClick r:id="rId9"/>
              </a:rPr>
              <a:t>https://kilmanndiagnostics.com/overview-thomas-kilmann-conflict-mode-instrument-tki/</a:t>
            </a:r>
            <a:endParaRPr lang="en-GB" sz="2200" b="1" dirty="0">
              <a:solidFill>
                <a:schemeClr val="bg1"/>
              </a:solidFill>
              <a:latin typeface="Times New Roman" pitchFamily="18" charset="0"/>
              <a:cs typeface="Times New Roman" pitchFamily="18" charset="0"/>
            </a:endParaRPr>
          </a:p>
          <a:p>
            <a:r>
              <a:rPr lang="en-US" sz="2200" b="1" u="sng" dirty="0">
                <a:solidFill>
                  <a:schemeClr val="bg1"/>
                </a:solidFill>
                <a:latin typeface="Times New Roman" pitchFamily="18" charset="0"/>
                <a:cs typeface="Times New Roman" pitchFamily="18" charset="0"/>
                <a:hlinkClick r:id="rId10"/>
              </a:rPr>
              <a:t>https://study.com/academy/lesson/what-is-conflict-management-definition-styles-strategies.html</a:t>
            </a:r>
            <a:endParaRPr lang="en-US" sz="2200" b="1" u="sng" dirty="0">
              <a:solidFill>
                <a:schemeClr val="bg1"/>
              </a:solidFill>
              <a:latin typeface="Times New Roman" pitchFamily="18" charset="0"/>
              <a:cs typeface="Times New Roman" pitchFamily="18" charset="0"/>
            </a:endParaRPr>
          </a:p>
          <a:p>
            <a:r>
              <a:rPr lang="en-US" sz="2200" b="1" u="sng" dirty="0">
                <a:solidFill>
                  <a:schemeClr val="bg1"/>
                </a:solidFill>
                <a:latin typeface="Times New Roman" pitchFamily="18" charset="0"/>
                <a:cs typeface="Times New Roman" pitchFamily="18" charset="0"/>
                <a:hlinkClick r:id="rId11"/>
              </a:rPr>
              <a:t>https://www.peoplegoal.com/blog/what-makes-a-good-team</a:t>
            </a:r>
            <a:endParaRPr lang="en-GB" sz="2200" b="1" dirty="0">
              <a:solidFill>
                <a:schemeClr val="bg1"/>
              </a:solidFill>
              <a:latin typeface="Times New Roman" pitchFamily="18" charset="0"/>
              <a:cs typeface="Times New Roman" pitchFamily="18" charset="0"/>
            </a:endParaRPr>
          </a:p>
          <a:p>
            <a:r>
              <a:rPr lang="en-US" sz="2200" b="1" u="sng" dirty="0">
                <a:solidFill>
                  <a:schemeClr val="bg1"/>
                </a:solidFill>
                <a:latin typeface="Times New Roman" pitchFamily="18" charset="0"/>
                <a:cs typeface="Times New Roman" pitchFamily="18" charset="0"/>
                <a:hlinkClick r:id="rId12"/>
              </a:rPr>
              <a:t>https://www.google.com/search?sxsrf=ACYBGNRUAEIwrRp6m2AEJ7ke8mNSEKBtWg%3A1575984246492&amp;lei=dpzvXYfeHcip1fAPh_SOoA0&amp;q=summary%20of%20teamwork&amp;ved=2ahUKEwiWx9HqlqvmAhXv1uAKHbjIBU0QsKwBKAB6BAgCEAE&amp;biw=1366&amp;bih=625</a:t>
            </a:r>
            <a:endParaRPr lang="en-GB" sz="2200" b="1" dirty="0">
              <a:solidFill>
                <a:schemeClr val="bg1"/>
              </a:solidFill>
              <a:latin typeface="Times New Roman" pitchFamily="18" charset="0"/>
              <a:cs typeface="Times New Roman" pitchFamily="18" charset="0"/>
            </a:endParaRPr>
          </a:p>
          <a:p>
            <a:endParaRPr lang="en-US" sz="2400" u="sng" dirty="0">
              <a:latin typeface="Times New Roman" pitchFamily="18" charset="0"/>
              <a:cs typeface="Times New Roman" pitchFamily="18" charset="0"/>
            </a:endParaRPr>
          </a:p>
          <a:p>
            <a:endParaRPr lang="en-GB" sz="2400" dirty="0">
              <a:latin typeface="Times New Roman" pitchFamily="18" charset="0"/>
              <a:cs typeface="Times New Roman"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884B29F-49E5-48DD-A469-72188A41ABCA}"/>
              </a:ext>
            </a:extLst>
          </p:cNvPr>
          <p:cNvPicPr>
            <a:picLocks noChangeAspect="1"/>
          </p:cNvPicPr>
          <p:nvPr/>
        </p:nvPicPr>
        <p:blipFill>
          <a:blip r:embed="rId2">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4CBCF295-2BFB-49A0-89DD-E4C32FCAAF2B}"/>
              </a:ext>
            </a:extLst>
          </p:cNvPr>
          <p:cNvSpPr>
            <a:spLocks noGrp="1"/>
          </p:cNvSpPr>
          <p:nvPr>
            <p:ph type="title"/>
          </p:nvPr>
        </p:nvSpPr>
        <p:spPr/>
        <p:txBody>
          <a:bodyPr>
            <a:normAutofit/>
          </a:bodyPr>
          <a:lstStyle/>
          <a:p>
            <a:r>
              <a:rPr lang="en-GB" sz="4000" dirty="0">
                <a:latin typeface="Algerian" pitchFamily="82" charset="0"/>
              </a:rPr>
              <a:t>References </a:t>
            </a:r>
            <a:endParaRPr lang="en-GB" sz="4000" dirty="0"/>
          </a:p>
        </p:txBody>
      </p:sp>
      <p:sp>
        <p:nvSpPr>
          <p:cNvPr id="3" name="Content Placeholder 2">
            <a:extLst>
              <a:ext uri="{FF2B5EF4-FFF2-40B4-BE49-F238E27FC236}">
                <a16:creationId xmlns:a16="http://schemas.microsoft.com/office/drawing/2014/main" id="{58124063-6CF6-42D6-819B-62E3133FBB41}"/>
              </a:ext>
            </a:extLst>
          </p:cNvPr>
          <p:cNvSpPr>
            <a:spLocks noGrp="1"/>
          </p:cNvSpPr>
          <p:nvPr>
            <p:ph idx="1"/>
          </p:nvPr>
        </p:nvSpPr>
        <p:spPr>
          <a:xfrm>
            <a:off x="628650" y="1825624"/>
            <a:ext cx="7886700" cy="4422775"/>
          </a:xfrm>
        </p:spPr>
        <p:txBody>
          <a:bodyPr>
            <a:normAutofit/>
          </a:bodyPr>
          <a:lstStyle/>
          <a:p>
            <a:r>
              <a:rPr lang="en-GB" sz="2000" dirty="0">
                <a:latin typeface="Times New Roman" panose="02020603050405020304" pitchFamily="18" charset="0"/>
                <a:cs typeface="Times New Roman" panose="02020603050405020304" pitchFamily="18" charset="0"/>
              </a:rPr>
              <a:t>The Business student’s Guide To Study &amp; Employability - p203-217 </a:t>
            </a:r>
          </a:p>
          <a:p>
            <a:r>
              <a:rPr lang="en-GB" sz="2000" dirty="0">
                <a:latin typeface="Times New Roman" panose="02020603050405020304" pitchFamily="18" charset="0"/>
                <a:cs typeface="Times New Roman" panose="02020603050405020304" pitchFamily="18" charset="0"/>
              </a:rPr>
              <a:t>Certificate In Higher Education: Skills for the Workplace Student Yearbook (Andrew </a:t>
            </a:r>
            <a:r>
              <a:rPr lang="en-GB" sz="2000" dirty="0" err="1">
                <a:latin typeface="Times New Roman" panose="02020603050405020304" pitchFamily="18" charset="0"/>
                <a:cs typeface="Times New Roman" panose="02020603050405020304" pitchFamily="18" charset="0"/>
              </a:rPr>
              <a:t>Maund</a:t>
            </a:r>
            <a:r>
              <a:rPr lang="en-GB" sz="2000" dirty="0">
                <a:latin typeface="Times New Roman" panose="02020603050405020304" pitchFamily="18" charset="0"/>
                <a:cs typeface="Times New Roman" panose="02020603050405020304" pitchFamily="18" charset="0"/>
              </a:rPr>
              <a:t>, Michaela </a:t>
            </a:r>
            <a:r>
              <a:rPr lang="en-GB" sz="2000" dirty="0" err="1">
                <a:latin typeface="Times New Roman" panose="02020603050405020304" pitchFamily="18" charset="0"/>
                <a:cs typeface="Times New Roman" panose="02020603050405020304" pitchFamily="18" charset="0"/>
              </a:rPr>
              <a:t>Schriek</a:t>
            </a:r>
            <a:r>
              <a:rPr lang="en-GB" sz="2000" dirty="0">
                <a:latin typeface="Times New Roman" panose="02020603050405020304" pitchFamily="18" charset="0"/>
                <a:cs typeface="Times New Roman" panose="02020603050405020304" pitchFamily="18" charset="0"/>
              </a:rPr>
              <a:t>, Paul </a:t>
            </a:r>
            <a:r>
              <a:rPr lang="en-GB" sz="2000" dirty="0" err="1">
                <a:latin typeface="Times New Roman" panose="02020603050405020304" pitchFamily="18" charset="0"/>
                <a:cs typeface="Times New Roman" panose="02020603050405020304" pitchFamily="18" charset="0"/>
              </a:rPr>
              <a:t>k.Tinkler</a:t>
            </a:r>
            <a:r>
              <a:rPr lang="en-GB" sz="2000" dirty="0">
                <a:latin typeface="Times New Roman" panose="02020603050405020304" pitchFamily="18" charset="0"/>
                <a:cs typeface="Times New Roman" panose="02020603050405020304" pitchFamily="18" charset="0"/>
              </a:rPr>
              <a:t> P3-20)</a:t>
            </a:r>
          </a:p>
          <a:p>
            <a:r>
              <a:rPr lang="en-GB" sz="2000" dirty="0">
                <a:latin typeface="Times New Roman" panose="02020603050405020304" pitchFamily="18" charset="0"/>
                <a:cs typeface="Times New Roman" panose="02020603050405020304" pitchFamily="18" charset="0"/>
              </a:rPr>
              <a:t>West, M.A (2012) Effective Teamwork. 3</a:t>
            </a:r>
            <a:r>
              <a:rPr lang="en-GB" sz="2000" baseline="30000" dirty="0">
                <a:latin typeface="Times New Roman" panose="02020603050405020304" pitchFamily="18" charset="0"/>
                <a:cs typeface="Times New Roman" panose="02020603050405020304" pitchFamily="18" charset="0"/>
              </a:rPr>
              <a:t>rd</a:t>
            </a:r>
            <a:r>
              <a:rPr lang="en-GB" sz="2000" dirty="0">
                <a:latin typeface="Times New Roman" panose="02020603050405020304" pitchFamily="18" charset="0"/>
                <a:cs typeface="Times New Roman" panose="02020603050405020304" pitchFamily="18" charset="0"/>
              </a:rPr>
              <a:t> edition. BPS Blackwell, London.</a:t>
            </a:r>
          </a:p>
          <a:p>
            <a:r>
              <a:rPr lang="en-GB" sz="2000" dirty="0" err="1">
                <a:latin typeface="Times New Roman" panose="02020603050405020304" pitchFamily="18" charset="0"/>
                <a:cs typeface="Times New Roman" panose="02020603050405020304" pitchFamily="18" charset="0"/>
              </a:rPr>
              <a:t>Proksch</a:t>
            </a:r>
            <a:r>
              <a:rPr lang="en-GB" sz="2000" dirty="0">
                <a:latin typeface="Times New Roman" panose="02020603050405020304" pitchFamily="18" charset="0"/>
                <a:cs typeface="Times New Roman" panose="02020603050405020304" pitchFamily="18" charset="0"/>
              </a:rPr>
              <a:t>, S. (2016) Conflict Management, Springer, London.</a:t>
            </a:r>
          </a:p>
          <a:p>
            <a:r>
              <a:rPr lang="en-GB" sz="2000" dirty="0">
                <a:latin typeface="Times New Roman" panose="02020603050405020304" pitchFamily="18" charset="0"/>
                <a:cs typeface="Times New Roman" panose="02020603050405020304" pitchFamily="18" charset="0"/>
              </a:rPr>
              <a:t>Cook, S. (2019) Building a high-performance team. IT Governance Publishing, London.</a:t>
            </a:r>
          </a:p>
          <a:p>
            <a:r>
              <a:rPr lang="en-GB" sz="2000" dirty="0">
                <a:latin typeface="Times New Roman" panose="02020603050405020304" pitchFamily="18" charset="0"/>
                <a:cs typeface="Times New Roman" panose="02020603050405020304" pitchFamily="18" charset="0"/>
              </a:rPr>
              <a:t>Chester, S. L., and </a:t>
            </a:r>
            <a:r>
              <a:rPr lang="en-GB" sz="2000" dirty="0" err="1">
                <a:latin typeface="Times New Roman" panose="02020603050405020304" pitchFamily="18" charset="0"/>
                <a:cs typeface="Times New Roman" panose="02020603050405020304" pitchFamily="18" charset="0"/>
              </a:rPr>
              <a:t>Egolf</a:t>
            </a:r>
            <a:r>
              <a:rPr lang="en-GB" sz="2000" dirty="0">
                <a:latin typeface="Times New Roman" panose="02020603050405020304" pitchFamily="18" charset="0"/>
                <a:cs typeface="Times New Roman" panose="02020603050405020304" pitchFamily="18" charset="0"/>
              </a:rPr>
              <a:t>, D.B. (2013) Successful Communication in groups and teams. </a:t>
            </a:r>
            <a:r>
              <a:rPr lang="en-GB" sz="2000" dirty="0" err="1">
                <a:latin typeface="Times New Roman" panose="02020603050405020304" pitchFamily="18" charset="0"/>
                <a:cs typeface="Times New Roman" panose="02020603050405020304" pitchFamily="18" charset="0"/>
              </a:rPr>
              <a:t>iUniverse</a:t>
            </a:r>
            <a:r>
              <a:rPr lang="en-GB" sz="2000" dirty="0">
                <a:latin typeface="Times New Roman" panose="02020603050405020304" pitchFamily="18" charset="0"/>
                <a:cs typeface="Times New Roman" panose="02020603050405020304" pitchFamily="18" charset="0"/>
              </a:rPr>
              <a:t>, Inc. USA.</a:t>
            </a:r>
          </a:p>
          <a:p>
            <a:r>
              <a:rPr lang="en-GB" sz="2000" dirty="0">
                <a:latin typeface="Times New Roman" panose="02020603050405020304" pitchFamily="18" charset="0"/>
                <a:cs typeface="Times New Roman" panose="02020603050405020304" pitchFamily="18" charset="0"/>
              </a:rPr>
              <a:t>Belbin , R.M.(2010) Team Roles at Work. 2</a:t>
            </a:r>
            <a:r>
              <a:rPr lang="en-GB" sz="2000" baseline="30000" dirty="0">
                <a:latin typeface="Times New Roman" panose="02020603050405020304" pitchFamily="18" charset="0"/>
                <a:cs typeface="Times New Roman" panose="02020603050405020304" pitchFamily="18" charset="0"/>
              </a:rPr>
              <a:t>nd</a:t>
            </a:r>
            <a:r>
              <a:rPr lang="en-GB" sz="2000" dirty="0">
                <a:latin typeface="Times New Roman" panose="02020603050405020304" pitchFamily="18" charset="0"/>
                <a:cs typeface="Times New Roman" panose="02020603050405020304" pitchFamily="18" charset="0"/>
              </a:rPr>
              <a:t> edition. Elsevier , USA.</a:t>
            </a:r>
          </a:p>
          <a:p>
            <a:r>
              <a:rPr lang="en-GB" sz="2000" dirty="0">
                <a:latin typeface="Times New Roman" panose="02020603050405020304" pitchFamily="18" charset="0"/>
                <a:cs typeface="Times New Roman" panose="02020603050405020304" pitchFamily="18" charset="0"/>
              </a:rPr>
              <a:t>Carson, K., and Isaac, M. (2016) A Guide to Belbin Team Roles: How to increase Personal and Team Performance. Bridge Publishing, USA.  </a:t>
            </a:r>
          </a:p>
        </p:txBody>
      </p:sp>
    </p:spTree>
    <p:extLst>
      <p:ext uri="{BB962C8B-B14F-4D97-AF65-F5344CB8AC3E}">
        <p14:creationId xmlns:p14="http://schemas.microsoft.com/office/powerpoint/2010/main" val="7425252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EB3D34E-2413-4C9E-9942-5FF17AC4A50A}"/>
              </a:ext>
            </a:extLst>
          </p:cNvPr>
          <p:cNvPicPr>
            <a:picLocks noChangeAspect="1"/>
          </p:cNvPicPr>
          <p:nvPr/>
        </p:nvPicPr>
        <p:blipFill>
          <a:blip r:embed="rId2">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3" name="Picture 2" descr="QA.jpg"/>
          <p:cNvPicPr>
            <a:picLocks noChangeAspect="1"/>
          </p:cNvPicPr>
          <p:nvPr/>
        </p:nvPicPr>
        <p:blipFill>
          <a:blip r:embed="rId3" cstate="print"/>
          <a:stretch>
            <a:fillRect/>
          </a:stretch>
        </p:blipFill>
        <p:spPr>
          <a:xfrm>
            <a:off x="1237402" y="3094140"/>
            <a:ext cx="7906598" cy="2286000"/>
          </a:xfrm>
          <a:prstGeom prst="ellipse">
            <a:avLst/>
          </a:prstGeom>
          <a:ln>
            <a:noFill/>
          </a:ln>
          <a:effectLst>
            <a:softEdge rad="112500"/>
          </a:effectLst>
        </p:spPr>
      </p:pic>
      <p:pic>
        <p:nvPicPr>
          <p:cNvPr id="1026" name="Picture 2" descr="Image result for thank you">
            <a:extLst>
              <a:ext uri="{FF2B5EF4-FFF2-40B4-BE49-F238E27FC236}">
                <a16:creationId xmlns:a16="http://schemas.microsoft.com/office/drawing/2014/main" id="{279A16D7-2788-4790-96CE-F1030D4C74D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 y="397080"/>
            <a:ext cx="7891917" cy="24384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371</TotalTime>
  <Words>1391</Words>
  <Application>Microsoft Office PowerPoint</Application>
  <PresentationFormat>On-screen Show (4:3)</PresentationFormat>
  <Paragraphs>99</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Algerian</vt:lpstr>
      <vt:lpstr>Arial</vt:lpstr>
      <vt:lpstr>Calibri</vt:lpstr>
      <vt:lpstr>Calibri Light</vt:lpstr>
      <vt:lpstr>Times New Roman</vt:lpstr>
      <vt:lpstr>Office Theme</vt:lpstr>
      <vt:lpstr>Presentation on Team Work</vt:lpstr>
      <vt:lpstr> objectives</vt:lpstr>
      <vt:lpstr>Benefits OF Team Working </vt:lpstr>
      <vt:lpstr>Stages Of Team Development</vt:lpstr>
      <vt:lpstr>Team Roles</vt:lpstr>
      <vt:lpstr>PowerPoint Presentation</vt:lpstr>
      <vt:lpstr>The Hershey-Blanchard Situational Leadership Theory</vt:lpstr>
      <vt:lpstr>Managing Conflict</vt:lpstr>
      <vt:lpstr>Managing Conflict  Content Model</vt:lpstr>
      <vt:lpstr>Managing Conflict Model</vt:lpstr>
      <vt:lpstr>Successful Team Development </vt:lpstr>
      <vt:lpstr>Successful Team Development Factors</vt:lpstr>
      <vt:lpstr>Successful Team Development Factors</vt:lpstr>
      <vt:lpstr>Conclusion</vt:lpstr>
      <vt:lpstr>References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dc:title>
  <dc:creator>Mithu</dc:creator>
  <cp:lastModifiedBy>Kularaj Kulasekaram</cp:lastModifiedBy>
  <cp:revision>39</cp:revision>
  <dcterms:created xsi:type="dcterms:W3CDTF">2019-12-07T11:56:27Z</dcterms:created>
  <dcterms:modified xsi:type="dcterms:W3CDTF">2019-12-18T13:18:32Z</dcterms:modified>
</cp:coreProperties>
</file>