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F50BC8C-0C52-42A4-956D-90529CE4D3CB}" type="datetimeFigureOut">
              <a:rPr lang="en-GB" smtClean="0"/>
              <a:t>03/02/2015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4056685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50BC8C-0C52-42A4-956D-90529CE4D3CB}" type="datetimeFigureOut">
              <a:rPr lang="en-GB" smtClean="0"/>
              <a:t>03/02/2015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2468858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50BC8C-0C52-42A4-956D-90529CE4D3CB}" type="datetimeFigureOut">
              <a:rPr lang="en-GB" smtClean="0"/>
              <a:t>03/02/2015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3072123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F50BC8C-0C52-42A4-956D-90529CE4D3CB}" type="datetimeFigureOut">
              <a:rPr lang="en-GB" smtClean="0"/>
              <a:t>03/02/2015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3963319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F50BC8C-0C52-42A4-956D-90529CE4D3CB}" type="datetimeFigureOut">
              <a:rPr lang="en-GB" smtClean="0"/>
              <a:t>03/02/2015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1638421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F50BC8C-0C52-42A4-956D-90529CE4D3CB}" type="datetimeFigureOut">
              <a:rPr lang="en-GB" smtClean="0"/>
              <a:t>03/02/2015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358285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50BC8C-0C52-42A4-956D-90529CE4D3CB}" type="datetimeFigureOut">
              <a:rPr lang="en-GB" smtClean="0"/>
              <a:t>03/02/2015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670491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50BC8C-0C52-42A4-956D-90529CE4D3CB}" type="datetimeFigureOut">
              <a:rPr lang="en-GB" smtClean="0"/>
              <a:t>03/02/2015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2160795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50BC8C-0C52-42A4-956D-90529CE4D3CB}" type="datetimeFigureOut">
              <a:rPr lang="en-GB" smtClean="0"/>
              <a:t>03/02/2015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2606746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50BC8C-0C52-42A4-956D-90529CE4D3CB}" type="datetimeFigureOut">
              <a:rPr lang="en-GB" smtClean="0"/>
              <a:t>03/02/2015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410643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50BC8C-0C52-42A4-956D-90529CE4D3CB}" type="datetimeFigureOut">
              <a:rPr lang="en-GB" smtClean="0"/>
              <a:t>03/02/2015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823603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1983191-8D01-4E72-A8F4-C4CD313E4E4D}"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40420340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6A4F1F5-A4F0-4C00-B45C-0ECE5F93C541}"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2454485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EECF093-4B44-4C88-B9F1-3B9B1A07D15F}"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7981650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9615EB1-C3ED-4B88-B1F7-3716D730AC92}"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6475421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90AF32FE-240B-4BD0-9FB7-782E5C7818BC}"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9691643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FEE079E-A5B5-4326-A8BF-7D478D3CCA13}"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7461451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CF1B6258-836E-41E1-B1C1-61252DA087BD}"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2039311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B1FA95B-65F8-43A6-9B43-5F611546B5D2}"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41996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5F8EE4F6-4313-4B92-A664-64093538D4E0}"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41408300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B2DED43-93D9-44D8-BB42-71196C23E066}"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3646911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A7EF179-96EC-41ED-8DA2-5C988F7A84F2}"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1574650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C54B84F-EB1D-4ACA-9023-2B0255F6F79E}"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1761543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F4B5C742-774A-47C3-B018-4B9681A06ABA}"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3341995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457200" y="1600200"/>
            <a:ext cx="8229600" cy="4525963"/>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83624-6D2E-4C52-A4E3-3891EBB0FB99}"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767527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50BC8C-0C52-42A4-956D-90529CE4D3CB}" type="datetimeFigureOut">
              <a:rPr lang="en-GB" smtClean="0"/>
              <a:t>03/02/2015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1EBCB1-3C9B-43D8-A7C3-745B7D1EBF85}" type="slidenum">
              <a:rPr lang="en-GB" smtClean="0"/>
              <a:t>‹#›</a:t>
            </a:fld>
            <a:endParaRPr lang="en-GB"/>
          </a:p>
        </p:txBody>
      </p:sp>
    </p:spTree>
    <p:extLst>
      <p:ext uri="{BB962C8B-B14F-4D97-AF65-F5344CB8AC3E}">
        <p14:creationId xmlns:p14="http://schemas.microsoft.com/office/powerpoint/2010/main" val="1189112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fontAlgn="base">
              <a:spcBef>
                <a:spcPct val="0"/>
              </a:spcBef>
              <a:spcAft>
                <a:spcPct val="0"/>
              </a:spcAft>
              <a:defRPr/>
            </a:pPr>
            <a:endParaRPr lang="en-US" alt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fontAlgn="base">
              <a:spcBef>
                <a:spcPct val="0"/>
              </a:spcBef>
              <a:spcAft>
                <a:spcPct val="0"/>
              </a:spcAft>
              <a:defRPr/>
            </a:pPr>
            <a:endParaRPr lang="en-US" alt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smtClean="0"/>
            </a:lvl1pPr>
          </a:lstStyle>
          <a:p>
            <a:pPr fontAlgn="base">
              <a:spcBef>
                <a:spcPct val="0"/>
              </a:spcBef>
              <a:spcAft>
                <a:spcPct val="0"/>
              </a:spcAft>
              <a:defRPr/>
            </a:pPr>
            <a:fld id="{3208F0BB-AE45-42C7-898A-C0FEB354D7CC}" type="slidenum">
              <a:rPr lang="en-US" altLang="en-US">
                <a:solidFill>
                  <a:srgbClr val="000000"/>
                </a:solidFill>
              </a:rPr>
              <a:pPr fontAlgn="base">
                <a:spcBef>
                  <a:spcPct val="0"/>
                </a:spcBef>
                <a:spcAft>
                  <a:spcPct val="0"/>
                </a:spcAft>
                <a:defRPr/>
              </a:pPr>
              <a:t>‹#›</a:t>
            </a:fld>
            <a:endParaRPr lang="en-US" altLang="en-US">
              <a:solidFill>
                <a:srgbClr val="000000"/>
              </a:solidFill>
            </a:endParaRPr>
          </a:p>
        </p:txBody>
      </p:sp>
    </p:spTree>
    <p:extLst>
      <p:ext uri="{BB962C8B-B14F-4D97-AF65-F5344CB8AC3E}">
        <p14:creationId xmlns:p14="http://schemas.microsoft.com/office/powerpoint/2010/main" val="6771848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Situational Leadership, Career Building, Building Business Impact </a:t>
            </a:r>
            <a:endParaRPr lang="en-GB" dirty="0"/>
          </a:p>
        </p:txBody>
      </p:sp>
      <p:sp>
        <p:nvSpPr>
          <p:cNvPr id="3" name="Subtitle 2"/>
          <p:cNvSpPr>
            <a:spLocks noGrp="1"/>
          </p:cNvSpPr>
          <p:nvPr>
            <p:ph type="subTitle" idx="1"/>
          </p:nvPr>
        </p:nvSpPr>
        <p:spPr/>
        <p:txBody>
          <a:bodyPr/>
          <a:lstStyle/>
          <a:p>
            <a:r>
              <a:rPr lang="en-GB" dirty="0" smtClean="0"/>
              <a:t>Dr John Rees</a:t>
            </a:r>
            <a:endParaRPr lang="en-GB" dirty="0"/>
          </a:p>
        </p:txBody>
      </p:sp>
    </p:spTree>
    <p:extLst>
      <p:ext uri="{BB962C8B-B14F-4D97-AF65-F5344CB8AC3E}">
        <p14:creationId xmlns:p14="http://schemas.microsoft.com/office/powerpoint/2010/main" val="85975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ChangeArrowheads="1"/>
          </p:cNvSpPr>
          <p:nvPr/>
        </p:nvSpPr>
        <p:spPr bwMode="auto">
          <a:xfrm>
            <a:off x="1835150" y="1905000"/>
            <a:ext cx="708025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lnSpc>
                <a:spcPct val="90000"/>
              </a:lnSpc>
              <a:spcAft>
                <a:spcPct val="0"/>
              </a:spcAft>
              <a:buFontTx/>
              <a:buNone/>
            </a:pPr>
            <a:r>
              <a:rPr lang="en-US" altLang="en-US" sz="3600">
                <a:solidFill>
                  <a:srgbClr val="006666"/>
                </a:solidFill>
              </a:rPr>
              <a:t>Situational Leadership is not </a:t>
            </a:r>
          </a:p>
          <a:p>
            <a:pPr eaLnBrk="1" fontAlgn="base" hangingPunct="1">
              <a:lnSpc>
                <a:spcPct val="90000"/>
              </a:lnSpc>
              <a:spcAft>
                <a:spcPct val="0"/>
              </a:spcAft>
              <a:buFontTx/>
              <a:buNone/>
            </a:pPr>
            <a:r>
              <a:rPr lang="en-US" altLang="en-US" sz="3600">
                <a:solidFill>
                  <a:srgbClr val="006666"/>
                </a:solidFill>
              </a:rPr>
              <a:t>something you do “TO” people</a:t>
            </a:r>
          </a:p>
          <a:p>
            <a:pPr eaLnBrk="1" fontAlgn="base" hangingPunct="1">
              <a:lnSpc>
                <a:spcPct val="90000"/>
              </a:lnSpc>
              <a:spcAft>
                <a:spcPct val="0"/>
              </a:spcAft>
              <a:buFontTx/>
              <a:buNone/>
            </a:pPr>
            <a:r>
              <a:rPr lang="en-US" altLang="en-US" sz="3600">
                <a:solidFill>
                  <a:srgbClr val="006666"/>
                </a:solidFill>
              </a:rPr>
              <a:t>but something you do “WITH” </a:t>
            </a:r>
          </a:p>
          <a:p>
            <a:pPr eaLnBrk="1" fontAlgn="base" hangingPunct="1">
              <a:lnSpc>
                <a:spcPct val="90000"/>
              </a:lnSpc>
              <a:spcAft>
                <a:spcPct val="0"/>
              </a:spcAft>
              <a:buFontTx/>
              <a:buNone/>
            </a:pPr>
            <a:r>
              <a:rPr lang="en-US" altLang="en-US" sz="3600">
                <a:solidFill>
                  <a:srgbClr val="006666"/>
                </a:solidFill>
              </a:rPr>
              <a:t>people</a:t>
            </a:r>
          </a:p>
        </p:txBody>
      </p:sp>
      <p:sp>
        <p:nvSpPr>
          <p:cNvPr id="51203" name="Rectangle 3"/>
          <p:cNvSpPr>
            <a:spLocks noChangeArrowheads="1"/>
          </p:cNvSpPr>
          <p:nvPr/>
        </p:nvSpPr>
        <p:spPr bwMode="auto">
          <a:xfrm>
            <a:off x="990600" y="76200"/>
            <a:ext cx="716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algn="ctr" eaLnBrk="1" fontAlgn="base" hangingPunct="1">
              <a:lnSpc>
                <a:spcPct val="90000"/>
              </a:lnSpc>
              <a:spcBef>
                <a:spcPct val="0"/>
              </a:spcBef>
              <a:spcAft>
                <a:spcPct val="0"/>
              </a:spcAft>
              <a:buFontTx/>
              <a:buNone/>
            </a:pPr>
            <a:endParaRPr lang="en-GB" altLang="en-US" sz="4400">
              <a:solidFill>
                <a:srgbClr val="006666"/>
              </a:solidFill>
            </a:endParaRPr>
          </a:p>
        </p:txBody>
      </p:sp>
      <p:pic>
        <p:nvPicPr>
          <p:cNvPr id="51204" name="Picture 4" descr="BD05584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00563" y="3789363"/>
            <a:ext cx="2111375"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28860436"/>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ext Box 2"/>
          <p:cNvSpPr txBox="1">
            <a:spLocks noChangeArrowheads="1"/>
          </p:cNvSpPr>
          <p:nvPr/>
        </p:nvSpPr>
        <p:spPr bwMode="auto">
          <a:xfrm>
            <a:off x="0" y="16002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2227"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2228" name="Rectangle 4"/>
          <p:cNvSpPr>
            <a:spLocks noGrp="1" noChangeArrowheads="1"/>
          </p:cNvSpPr>
          <p:nvPr>
            <p:ph type="title" idx="4294967295"/>
          </p:nvPr>
        </p:nvSpPr>
        <p:spPr>
          <a:xfrm>
            <a:off x="457200" y="669925"/>
            <a:ext cx="7926388" cy="641350"/>
          </a:xfrm>
        </p:spPr>
        <p:txBody>
          <a:bodyPr/>
          <a:lstStyle/>
          <a:p>
            <a:pPr eaLnBrk="1" hangingPunct="1"/>
            <a:r>
              <a:rPr lang="en-GB" altLang="en-US" sz="4000" smtClean="0"/>
              <a:t>1. </a:t>
            </a:r>
            <a:r>
              <a:rPr lang="en-US" altLang="en-US" sz="4000" smtClean="0"/>
              <a:t>Lea</a:t>
            </a:r>
            <a:r>
              <a:rPr lang="en-GB" altLang="en-US" sz="4000" smtClean="0"/>
              <a:t>d</a:t>
            </a:r>
            <a:endParaRPr lang="en-US" altLang="en-US" sz="4000" smtClean="0"/>
          </a:p>
        </p:txBody>
      </p:sp>
      <p:sp>
        <p:nvSpPr>
          <p:cNvPr id="52229" name="Rectangle 5"/>
          <p:cNvSpPr>
            <a:spLocks noChangeArrowheads="1"/>
          </p:cNvSpPr>
          <p:nvPr/>
        </p:nvSpPr>
        <p:spPr bwMode="auto">
          <a:xfrm>
            <a:off x="1692275" y="1752600"/>
            <a:ext cx="7451725" cy="4452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u="sng">
                <a:solidFill>
                  <a:srgbClr val="CC3300"/>
                </a:solidFill>
              </a:rPr>
              <a:t>Managers muddle - Leaders inspire.</a:t>
            </a:r>
            <a:r>
              <a:rPr lang="en-GB" altLang="en-US" sz="2400" b="1">
                <a:solidFill>
                  <a:srgbClr val="CC3300"/>
                </a:solidFill>
              </a:rPr>
              <a:t> </a:t>
            </a:r>
          </a:p>
          <a:p>
            <a:pPr fontAlgn="base">
              <a:spcBef>
                <a:spcPct val="0"/>
              </a:spcBef>
              <a:spcAft>
                <a:spcPct val="0"/>
              </a:spcAft>
              <a:buFontTx/>
              <a:buNone/>
            </a:pPr>
            <a:endParaRPr lang="en-GB" altLang="en-US" sz="2400" b="1">
              <a:solidFill>
                <a:srgbClr val="CC3300"/>
              </a:solidFill>
            </a:endParaRPr>
          </a:p>
          <a:p>
            <a:pPr fontAlgn="base">
              <a:spcBef>
                <a:spcPct val="0"/>
              </a:spcBef>
              <a:spcAft>
                <a:spcPct val="0"/>
              </a:spcAft>
              <a:buFontTx/>
              <a:buNone/>
            </a:pPr>
            <a:r>
              <a:rPr lang="en-GB" altLang="en-US" sz="2400" b="1">
                <a:solidFill>
                  <a:srgbClr val="006666"/>
                </a:solidFill>
              </a:rPr>
              <a:t>Leaders are people who inspire with clear vision of how things can be done better.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000" i="1">
                <a:solidFill>
                  <a:srgbClr val="006666"/>
                </a:solidFill>
              </a:rPr>
              <a:t>“What we are looking for are leaders at every level who can energize, excite and inspire rather than enervate, depress, and control.” - Jack Welch</a:t>
            </a:r>
          </a:p>
          <a:p>
            <a:pPr fontAlgn="base">
              <a:spcBef>
                <a:spcPct val="0"/>
              </a:spcBef>
              <a:spcAft>
                <a:spcPct val="0"/>
              </a:spcAft>
              <a:buFontTx/>
              <a:buNone/>
            </a:pPr>
            <a:endParaRPr lang="en-GB" altLang="en-US" sz="2000" i="1">
              <a:solidFill>
                <a:srgbClr val="006666"/>
              </a:solidFill>
            </a:endParaRPr>
          </a:p>
          <a:p>
            <a:pPr fontAlgn="base">
              <a:spcBef>
                <a:spcPct val="0"/>
              </a:spcBef>
              <a:spcAft>
                <a:spcPct val="0"/>
              </a:spcAft>
              <a:buFontTx/>
              <a:buNone/>
            </a:pPr>
            <a:r>
              <a:rPr lang="en-US" altLang="en-US" sz="2000" i="1">
                <a:solidFill>
                  <a:srgbClr val="006666"/>
                </a:solidFill>
              </a:rPr>
              <a:t>"Leadership is lifting a person's vision to higher sights, the raising of a person's performance to a higher standard, the building of a personality beyond its normal limitations.“</a:t>
            </a:r>
            <a:r>
              <a:rPr lang="en-GB" altLang="en-US" sz="2000" i="1">
                <a:solidFill>
                  <a:srgbClr val="006666"/>
                </a:solidFill>
              </a:rPr>
              <a:t> - </a:t>
            </a:r>
            <a:r>
              <a:rPr lang="en-US" altLang="en-US" sz="2000" i="1">
                <a:solidFill>
                  <a:srgbClr val="006666"/>
                </a:solidFill>
              </a:rPr>
              <a:t>Peter F. Drucker</a:t>
            </a:r>
            <a:endParaRPr lang="en-GB" altLang="en-US" sz="2000" i="1">
              <a:solidFill>
                <a:srgbClr val="006666"/>
              </a:solidFill>
            </a:endParaRPr>
          </a:p>
        </p:txBody>
      </p:sp>
    </p:spTree>
    <p:extLst>
      <p:ext uri="{BB962C8B-B14F-4D97-AF65-F5344CB8AC3E}">
        <p14:creationId xmlns:p14="http://schemas.microsoft.com/office/powerpoint/2010/main" val="1615755031"/>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3251"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3252" name="Rectangle 4"/>
          <p:cNvSpPr>
            <a:spLocks noGrp="1" noChangeArrowheads="1"/>
          </p:cNvSpPr>
          <p:nvPr>
            <p:ph type="title" idx="4294967295"/>
          </p:nvPr>
        </p:nvSpPr>
        <p:spPr>
          <a:xfrm>
            <a:off x="457200" y="669925"/>
            <a:ext cx="7926388" cy="641350"/>
          </a:xfrm>
        </p:spPr>
        <p:txBody>
          <a:bodyPr/>
          <a:lstStyle/>
          <a:p>
            <a:pPr eaLnBrk="1" hangingPunct="1"/>
            <a:r>
              <a:rPr lang="en-US" altLang="en-US" smtClean="0"/>
              <a:t>2</a:t>
            </a:r>
            <a:r>
              <a:rPr lang="en-GB" altLang="en-US" smtClean="0"/>
              <a:t>. </a:t>
            </a:r>
            <a:r>
              <a:rPr lang="en-US" altLang="en-US" smtClean="0"/>
              <a:t>Manage Less</a:t>
            </a:r>
          </a:p>
        </p:txBody>
      </p:sp>
      <p:sp>
        <p:nvSpPr>
          <p:cNvPr id="53253" name="Rectangle 5"/>
          <p:cNvSpPr>
            <a:spLocks noChangeArrowheads="1"/>
          </p:cNvSpPr>
          <p:nvPr/>
        </p:nvSpPr>
        <p:spPr bwMode="auto">
          <a:xfrm>
            <a:off x="1547813" y="1752600"/>
            <a:ext cx="7596187" cy="451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000" i="1">
                <a:solidFill>
                  <a:srgbClr val="CC3300"/>
                </a:solidFill>
              </a:rPr>
              <a:t>"We are constantly amazed by how much people will do when they are not told what to do by management."  - Jack Welch</a:t>
            </a:r>
          </a:p>
          <a:p>
            <a:pPr fontAlgn="base">
              <a:spcBef>
                <a:spcPct val="0"/>
              </a:spcBef>
              <a:spcAft>
                <a:spcPct val="0"/>
              </a:spcAft>
              <a:buFontTx/>
              <a:buNone/>
            </a:pPr>
            <a:endParaRPr lang="en-GB" altLang="en-US" sz="2000" i="1">
              <a:solidFill>
                <a:srgbClr val="000000"/>
              </a:solidFill>
            </a:endParaRPr>
          </a:p>
          <a:p>
            <a:pPr fontAlgn="base">
              <a:spcBef>
                <a:spcPct val="0"/>
              </a:spcBef>
              <a:spcAft>
                <a:spcPct val="0"/>
              </a:spcAft>
              <a:buFontTx/>
              <a:buNone/>
            </a:pPr>
            <a:r>
              <a:rPr lang="en-GB" altLang="en-US" sz="2400" b="1">
                <a:solidFill>
                  <a:srgbClr val="006666"/>
                </a:solidFill>
              </a:rPr>
              <a:t>In the new knowledge-driven economy, people should make their own decision.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400" b="1">
                <a:solidFill>
                  <a:srgbClr val="006666"/>
                </a:solidFill>
              </a:rPr>
              <a:t>Managing less is managing better. Close supervision, control and bureaucracy kill the competitive spirit of the company.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000" i="1">
                <a:solidFill>
                  <a:srgbClr val="CC3300"/>
                </a:solidFill>
              </a:rPr>
              <a:t>"Weak managers are the killers of business; they are the job killers. You can't manage self-confidence into people.“ - Jack Welch</a:t>
            </a:r>
            <a:endParaRPr lang="en-US" altLang="en-US" sz="2000" i="1">
              <a:solidFill>
                <a:srgbClr val="CC3300"/>
              </a:solidFill>
            </a:endParaRPr>
          </a:p>
        </p:txBody>
      </p:sp>
    </p:spTree>
    <p:extLst>
      <p:ext uri="{BB962C8B-B14F-4D97-AF65-F5344CB8AC3E}">
        <p14:creationId xmlns:p14="http://schemas.microsoft.com/office/powerpoint/2010/main" val="2286988307"/>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4275"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4276" name="Rectangle 4"/>
          <p:cNvSpPr>
            <a:spLocks noGrp="1" noChangeArrowheads="1"/>
          </p:cNvSpPr>
          <p:nvPr>
            <p:ph type="title" idx="4294967295"/>
          </p:nvPr>
        </p:nvSpPr>
        <p:spPr>
          <a:xfrm>
            <a:off x="1835150" y="395288"/>
            <a:ext cx="6851650" cy="1190625"/>
          </a:xfrm>
        </p:spPr>
        <p:txBody>
          <a:bodyPr/>
          <a:lstStyle/>
          <a:p>
            <a:pPr eaLnBrk="1" hangingPunct="1"/>
            <a:r>
              <a:rPr lang="en-US" altLang="en-US" smtClean="0"/>
              <a:t>3</a:t>
            </a:r>
            <a:r>
              <a:rPr lang="en-GB" altLang="en-US" smtClean="0"/>
              <a:t>.  </a:t>
            </a:r>
            <a:r>
              <a:rPr lang="en-US" altLang="en-US" smtClean="0"/>
              <a:t>Articulate Your Vision</a:t>
            </a:r>
          </a:p>
        </p:txBody>
      </p:sp>
      <p:sp>
        <p:nvSpPr>
          <p:cNvPr id="54277" name="Rectangle 5"/>
          <p:cNvSpPr>
            <a:spLocks noChangeArrowheads="1"/>
          </p:cNvSpPr>
          <p:nvPr/>
        </p:nvSpPr>
        <p:spPr bwMode="auto">
          <a:xfrm>
            <a:off x="1692275" y="1752600"/>
            <a:ext cx="7223125"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a:solidFill>
                  <a:srgbClr val="CC3300"/>
                </a:solidFill>
              </a:rPr>
              <a:t>"Leaders inspire people with clear visions of how things can be done better."</a:t>
            </a:r>
            <a:r>
              <a:rPr lang="en-GB" altLang="en-US" sz="2400" b="1">
                <a:solidFill>
                  <a:srgbClr val="006666"/>
                </a:solidFill>
              </a:rPr>
              <a:t>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800" b="1">
                <a:solidFill>
                  <a:srgbClr val="006666"/>
                </a:solidFill>
              </a:rPr>
              <a:t>The best leaders do not provide a step-by-step instruction manual for workers.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The best leaders are those who come up with new idea, and articulate a vision that inspires others to act.</a:t>
            </a:r>
            <a:endParaRPr lang="en-US" altLang="en-US" sz="2800" b="1">
              <a:solidFill>
                <a:srgbClr val="006666"/>
              </a:solidFill>
            </a:endParaRPr>
          </a:p>
        </p:txBody>
      </p:sp>
    </p:spTree>
    <p:extLst>
      <p:ext uri="{BB962C8B-B14F-4D97-AF65-F5344CB8AC3E}">
        <p14:creationId xmlns:p14="http://schemas.microsoft.com/office/powerpoint/2010/main" val="2362382298"/>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5299"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5300" name="Rectangle 4"/>
          <p:cNvSpPr>
            <a:spLocks noGrp="1" noChangeArrowheads="1"/>
          </p:cNvSpPr>
          <p:nvPr>
            <p:ph type="title" idx="4294967295"/>
          </p:nvPr>
        </p:nvSpPr>
        <p:spPr>
          <a:xfrm>
            <a:off x="538163" y="669925"/>
            <a:ext cx="8069262" cy="641350"/>
          </a:xfrm>
        </p:spPr>
        <p:txBody>
          <a:bodyPr/>
          <a:lstStyle/>
          <a:p>
            <a:pPr eaLnBrk="1" hangingPunct="1"/>
            <a:r>
              <a:rPr lang="en-US" altLang="en-US" sz="4000" smtClean="0"/>
              <a:t>4</a:t>
            </a:r>
            <a:r>
              <a:rPr lang="en-GB" altLang="en-US" sz="4000" smtClean="0"/>
              <a:t>. </a:t>
            </a:r>
            <a:r>
              <a:rPr lang="en-US" altLang="en-US" sz="4000" smtClean="0"/>
              <a:t>Simplify</a:t>
            </a:r>
            <a:endParaRPr lang="en-US" altLang="en-US" sz="3600" smtClean="0"/>
          </a:p>
        </p:txBody>
      </p:sp>
      <p:sp>
        <p:nvSpPr>
          <p:cNvPr id="55301" name="Rectangle 5"/>
          <p:cNvSpPr>
            <a:spLocks noChangeArrowheads="1"/>
          </p:cNvSpPr>
          <p:nvPr/>
        </p:nvSpPr>
        <p:spPr bwMode="auto">
          <a:xfrm>
            <a:off x="1763713" y="1752600"/>
            <a:ext cx="6999287"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Keeping things simple is one of the keys to business.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400" i="1">
                <a:solidFill>
                  <a:srgbClr val="CC3300"/>
                </a:solidFill>
              </a:rPr>
              <a:t>"Simple messages travel faster, simpler designs reach the market faster and the elimination of clutter allows faster decision making."</a:t>
            </a:r>
            <a:endParaRPr lang="en-US" altLang="en-US" sz="2400" i="1">
              <a:solidFill>
                <a:srgbClr val="CC3300"/>
              </a:solidFill>
            </a:endParaRPr>
          </a:p>
        </p:txBody>
      </p:sp>
    </p:spTree>
    <p:extLst>
      <p:ext uri="{BB962C8B-B14F-4D97-AF65-F5344CB8AC3E}">
        <p14:creationId xmlns:p14="http://schemas.microsoft.com/office/powerpoint/2010/main" val="3377455571"/>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6323"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6324" name="Rectangle 4"/>
          <p:cNvSpPr>
            <a:spLocks noGrp="1" noChangeArrowheads="1"/>
          </p:cNvSpPr>
          <p:nvPr>
            <p:ph type="title" idx="4294967295"/>
          </p:nvPr>
        </p:nvSpPr>
        <p:spPr>
          <a:xfrm>
            <a:off x="538163" y="669925"/>
            <a:ext cx="8069262" cy="641350"/>
          </a:xfrm>
        </p:spPr>
        <p:txBody>
          <a:bodyPr/>
          <a:lstStyle/>
          <a:p>
            <a:pPr eaLnBrk="1" hangingPunct="1"/>
            <a:r>
              <a:rPr lang="en-GB" altLang="en-US" sz="4000" smtClean="0"/>
              <a:t>5. Get Less Formal</a:t>
            </a:r>
            <a:endParaRPr lang="en-US" altLang="en-US" sz="3600" smtClean="0"/>
          </a:p>
        </p:txBody>
      </p:sp>
      <p:sp>
        <p:nvSpPr>
          <p:cNvPr id="56325" name="Rectangle 5"/>
          <p:cNvSpPr>
            <a:spLocks noChangeArrowheads="1"/>
          </p:cNvSpPr>
          <p:nvPr/>
        </p:nvSpPr>
        <p:spPr bwMode="auto">
          <a:xfrm>
            <a:off x="684213" y="1752600"/>
            <a:ext cx="8231187" cy="1237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dirty="0">
                <a:solidFill>
                  <a:srgbClr val="CC3300"/>
                </a:solidFill>
              </a:rPr>
              <a:t>"You must </a:t>
            </a:r>
            <a:r>
              <a:rPr lang="en-GB" altLang="en-US" sz="2400" i="1" dirty="0" smtClean="0">
                <a:solidFill>
                  <a:srgbClr val="CC3300"/>
                </a:solidFill>
              </a:rPr>
              <a:t>realise </a:t>
            </a:r>
            <a:r>
              <a:rPr lang="en-GB" altLang="en-US" sz="2400" i="1" dirty="0">
                <a:solidFill>
                  <a:srgbClr val="CC3300"/>
                </a:solidFill>
              </a:rPr>
              <a:t>now how important it is to maintain the kind of corporate informality that encourages a training class to comfortably challenge the boss's pet ideas."</a:t>
            </a:r>
            <a:endParaRPr lang="en-US" altLang="en-US" sz="2400" i="1" dirty="0">
              <a:solidFill>
                <a:srgbClr val="CC3300"/>
              </a:solidFill>
            </a:endParaRPr>
          </a:p>
        </p:txBody>
      </p:sp>
      <p:sp>
        <p:nvSpPr>
          <p:cNvPr id="56326" name="Text Box 6"/>
          <p:cNvSpPr txBox="1">
            <a:spLocks noChangeArrowheads="1"/>
          </p:cNvSpPr>
          <p:nvPr/>
        </p:nvSpPr>
        <p:spPr bwMode="auto">
          <a:xfrm>
            <a:off x="592138" y="3376613"/>
            <a:ext cx="7296150"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GB" altLang="en-US">
                <a:solidFill>
                  <a:srgbClr val="000000"/>
                </a:solidFill>
              </a:rPr>
              <a:t>There are no saints here, no prophets, no messiahs</a:t>
            </a:r>
          </a:p>
          <a:p>
            <a:pPr eaLnBrk="1" fontAlgn="base" hangingPunct="1">
              <a:spcBef>
                <a:spcPct val="0"/>
              </a:spcBef>
              <a:spcAft>
                <a:spcPct val="0"/>
              </a:spcAft>
            </a:pPr>
            <a:r>
              <a:rPr lang="en-GB" altLang="en-US">
                <a:solidFill>
                  <a:srgbClr val="000000"/>
                </a:solidFill>
              </a:rPr>
              <a:t>There is an opportunity to build a world class job, a world class career,</a:t>
            </a:r>
          </a:p>
          <a:p>
            <a:pPr eaLnBrk="1" fontAlgn="base" hangingPunct="1">
              <a:spcBef>
                <a:spcPct val="0"/>
              </a:spcBef>
              <a:spcAft>
                <a:spcPct val="0"/>
              </a:spcAft>
            </a:pPr>
            <a:r>
              <a:rPr lang="en-GB" altLang="en-US">
                <a:solidFill>
                  <a:srgbClr val="000000"/>
                </a:solidFill>
              </a:rPr>
              <a:t>a world class reputation</a:t>
            </a:r>
          </a:p>
        </p:txBody>
      </p:sp>
    </p:spTree>
    <p:extLst>
      <p:ext uri="{BB962C8B-B14F-4D97-AF65-F5344CB8AC3E}">
        <p14:creationId xmlns:p14="http://schemas.microsoft.com/office/powerpoint/2010/main" val="3892147721"/>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7347"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7348" name="Rectangle 4"/>
          <p:cNvSpPr>
            <a:spLocks noGrp="1" noChangeArrowheads="1"/>
          </p:cNvSpPr>
          <p:nvPr>
            <p:ph type="title" idx="4294967295"/>
          </p:nvPr>
        </p:nvSpPr>
        <p:spPr>
          <a:xfrm>
            <a:off x="538163" y="669925"/>
            <a:ext cx="8069262" cy="641350"/>
          </a:xfrm>
        </p:spPr>
        <p:txBody>
          <a:bodyPr/>
          <a:lstStyle/>
          <a:p>
            <a:pPr marL="685800" indent="-685800" eaLnBrk="1" hangingPunct="1"/>
            <a:r>
              <a:rPr lang="en-GB" altLang="en-US" sz="4000" smtClean="0"/>
              <a:t>6	Energise Others</a:t>
            </a:r>
            <a:endParaRPr lang="en-US" altLang="en-US" sz="4000" smtClean="0"/>
          </a:p>
        </p:txBody>
      </p:sp>
      <p:sp>
        <p:nvSpPr>
          <p:cNvPr id="57349" name="Rectangle 5"/>
          <p:cNvSpPr>
            <a:spLocks noChangeArrowheads="1"/>
          </p:cNvSpPr>
          <p:nvPr/>
        </p:nvSpPr>
        <p:spPr bwMode="auto">
          <a:xfrm>
            <a:off x="1619250" y="1752600"/>
            <a:ext cx="7372350" cy="474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b="1">
                <a:solidFill>
                  <a:srgbClr val="006666"/>
                </a:solidFill>
              </a:rPr>
              <a:t>Genuine leadership comes from the quality of your vision and your ability to spark others to extraordinary performance.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400" b="1">
                <a:solidFill>
                  <a:srgbClr val="006666"/>
                </a:solidFill>
              </a:rPr>
              <a:t>Getting employees excited about their work is the key to being a great research leader.</a:t>
            </a:r>
            <a:r>
              <a:rPr lang="en-GB" altLang="en-US" sz="2400" b="1">
                <a:solidFill>
                  <a:srgbClr val="000000"/>
                </a:solidFill>
              </a:rPr>
              <a:t> </a:t>
            </a:r>
          </a:p>
          <a:p>
            <a:pPr fontAlgn="base">
              <a:spcBef>
                <a:spcPct val="0"/>
              </a:spcBef>
              <a:spcAft>
                <a:spcPct val="0"/>
              </a:spcAft>
              <a:buFontTx/>
              <a:buNone/>
            </a:pPr>
            <a:endParaRPr lang="en-GB" altLang="en-US" sz="2400" b="1">
              <a:solidFill>
                <a:srgbClr val="000000"/>
              </a:solidFill>
            </a:endParaRPr>
          </a:p>
          <a:p>
            <a:pPr fontAlgn="base">
              <a:spcBef>
                <a:spcPct val="0"/>
              </a:spcBef>
              <a:spcAft>
                <a:spcPct val="0"/>
              </a:spcAft>
              <a:buFontTx/>
              <a:buNone/>
            </a:pPr>
            <a:r>
              <a:rPr lang="en-GB" altLang="en-US" sz="2400" b="1">
                <a:solidFill>
                  <a:srgbClr val="000000"/>
                </a:solidFill>
              </a:rPr>
              <a:t>(It should be easy in an university – we are talking about RESEARCH here!</a:t>
            </a:r>
          </a:p>
          <a:p>
            <a:pPr fontAlgn="base">
              <a:spcBef>
                <a:spcPct val="0"/>
              </a:spcBef>
              <a:spcAft>
                <a:spcPct val="0"/>
              </a:spcAft>
              <a:buFontTx/>
              <a:buNone/>
            </a:pPr>
            <a:endParaRPr lang="en-GB" altLang="en-US" sz="2400" b="1">
              <a:solidFill>
                <a:srgbClr val="000000"/>
              </a:solidFill>
            </a:endParaRPr>
          </a:p>
          <a:p>
            <a:pPr fontAlgn="base">
              <a:spcBef>
                <a:spcPct val="0"/>
              </a:spcBef>
              <a:spcAft>
                <a:spcPct val="0"/>
              </a:spcAft>
              <a:buFontTx/>
              <a:buNone/>
            </a:pPr>
            <a:r>
              <a:rPr lang="en-GB" altLang="en-US" sz="2000" i="1">
                <a:solidFill>
                  <a:srgbClr val="CC3300"/>
                </a:solidFill>
              </a:rPr>
              <a:t>"We now know where productivity - real and limitless productivity - comes from. It comes from challenged, empowered, excited, rewarded teams of people."</a:t>
            </a:r>
            <a:endParaRPr lang="en-US" altLang="en-US" sz="2000" i="1">
              <a:solidFill>
                <a:srgbClr val="CC3300"/>
              </a:solidFill>
            </a:endParaRPr>
          </a:p>
        </p:txBody>
      </p:sp>
    </p:spTree>
    <p:extLst>
      <p:ext uri="{BB962C8B-B14F-4D97-AF65-F5344CB8AC3E}">
        <p14:creationId xmlns:p14="http://schemas.microsoft.com/office/powerpoint/2010/main" val="2438636559"/>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8371"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8372" name="Rectangle 4"/>
          <p:cNvSpPr>
            <a:spLocks noGrp="1" noChangeArrowheads="1"/>
          </p:cNvSpPr>
          <p:nvPr>
            <p:ph type="title" idx="4294967295"/>
          </p:nvPr>
        </p:nvSpPr>
        <p:spPr>
          <a:xfrm>
            <a:off x="538163" y="669925"/>
            <a:ext cx="7845425" cy="641350"/>
          </a:xfrm>
        </p:spPr>
        <p:txBody>
          <a:bodyPr/>
          <a:lstStyle/>
          <a:p>
            <a:pPr marL="685800" indent="-685800" eaLnBrk="1" hangingPunct="1"/>
            <a:r>
              <a:rPr lang="en-GB" altLang="en-US" sz="4000" smtClean="0"/>
              <a:t>7. Face Reality</a:t>
            </a:r>
            <a:endParaRPr lang="en-US" altLang="en-US" sz="4000" smtClean="0"/>
          </a:p>
        </p:txBody>
      </p:sp>
      <p:sp>
        <p:nvSpPr>
          <p:cNvPr id="58373" name="Rectangle 5"/>
          <p:cNvSpPr>
            <a:spLocks noChangeArrowheads="1"/>
          </p:cNvSpPr>
          <p:nvPr/>
        </p:nvSpPr>
        <p:spPr bwMode="auto">
          <a:xfrm>
            <a:off x="1692275" y="1752600"/>
            <a:ext cx="7223125" cy="439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Face reality, then act decisively.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Most mistakes that leaders make arise from not being willing to face reality and then acting on it.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Facing reality often means saying and doing things that are not popular, but only by coming to grips with reality would things get better.</a:t>
            </a:r>
            <a:endParaRPr lang="en-US" altLang="en-US" sz="2800" b="1">
              <a:solidFill>
                <a:srgbClr val="006666"/>
              </a:solidFill>
            </a:endParaRPr>
          </a:p>
        </p:txBody>
      </p:sp>
    </p:spTree>
    <p:extLst>
      <p:ext uri="{BB962C8B-B14F-4D97-AF65-F5344CB8AC3E}">
        <p14:creationId xmlns:p14="http://schemas.microsoft.com/office/powerpoint/2010/main" val="3797148618"/>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9395"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9396" name="Rectangle 4"/>
          <p:cNvSpPr>
            <a:spLocks noGrp="1" noChangeArrowheads="1"/>
          </p:cNvSpPr>
          <p:nvPr>
            <p:ph type="title" idx="4294967295"/>
          </p:nvPr>
        </p:nvSpPr>
        <p:spPr>
          <a:xfrm>
            <a:off x="538163" y="395288"/>
            <a:ext cx="7989887" cy="1017587"/>
          </a:xfrm>
        </p:spPr>
        <p:txBody>
          <a:bodyPr/>
          <a:lstStyle/>
          <a:p>
            <a:pPr eaLnBrk="1" hangingPunct="1"/>
            <a:r>
              <a:rPr lang="en-GB" altLang="en-US" sz="3600" smtClean="0"/>
              <a:t>8. See Change as an Opportunity</a:t>
            </a:r>
            <a:endParaRPr lang="en-US" altLang="en-US" sz="3200" smtClean="0"/>
          </a:p>
        </p:txBody>
      </p:sp>
      <p:sp>
        <p:nvSpPr>
          <p:cNvPr id="59397" name="Rectangle 5"/>
          <p:cNvSpPr>
            <a:spLocks noChangeArrowheads="1"/>
          </p:cNvSpPr>
          <p:nvPr/>
        </p:nvSpPr>
        <p:spPr bwMode="auto">
          <a:xfrm>
            <a:off x="1692275" y="1752600"/>
            <a:ext cx="7223125" cy="286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Change is a big part of the reality in business.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400" i="1">
                <a:solidFill>
                  <a:srgbClr val="CC3300"/>
                </a:solidFill>
              </a:rPr>
              <a:t>"Willingness to change is a strength, even if it means plunging part of the company into total confusion for a while... Keeping an eye out for change is both exhilarating and fun."</a:t>
            </a:r>
            <a:endParaRPr lang="en-US" altLang="en-US" sz="2400" i="1">
              <a:solidFill>
                <a:srgbClr val="CC3300"/>
              </a:solidFill>
            </a:endParaRPr>
          </a:p>
        </p:txBody>
      </p:sp>
    </p:spTree>
    <p:extLst>
      <p:ext uri="{BB962C8B-B14F-4D97-AF65-F5344CB8AC3E}">
        <p14:creationId xmlns:p14="http://schemas.microsoft.com/office/powerpoint/2010/main" val="2322676514"/>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0419"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0420" name="Rectangle 4"/>
          <p:cNvSpPr>
            <a:spLocks noGrp="1" noChangeArrowheads="1"/>
          </p:cNvSpPr>
          <p:nvPr>
            <p:ph type="title" idx="4294967295"/>
          </p:nvPr>
        </p:nvSpPr>
        <p:spPr>
          <a:xfrm>
            <a:off x="617538" y="395288"/>
            <a:ext cx="7989887" cy="1017587"/>
          </a:xfrm>
        </p:spPr>
        <p:txBody>
          <a:bodyPr/>
          <a:lstStyle/>
          <a:p>
            <a:pPr eaLnBrk="1" hangingPunct="1"/>
            <a:r>
              <a:rPr lang="en-GB" altLang="en-US" sz="3200" smtClean="0"/>
              <a:t>9. Get Good Ideas from Everywhere</a:t>
            </a:r>
            <a:endParaRPr lang="en-US" altLang="en-US" sz="2800" smtClean="0"/>
          </a:p>
        </p:txBody>
      </p:sp>
      <p:sp>
        <p:nvSpPr>
          <p:cNvPr id="60421" name="Rectangle 5"/>
          <p:cNvSpPr>
            <a:spLocks noChangeArrowheads="1"/>
          </p:cNvSpPr>
          <p:nvPr/>
        </p:nvSpPr>
        <p:spPr bwMode="auto">
          <a:xfrm>
            <a:off x="1692275" y="1752600"/>
            <a:ext cx="7127875" cy="286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New ideas are the lifeblood of research – and business.</a:t>
            </a:r>
            <a:r>
              <a:rPr lang="en-GB" altLang="en-US" sz="2800" b="1">
                <a:solidFill>
                  <a:srgbClr val="000000"/>
                </a:solidFill>
              </a:rPr>
              <a:t> </a:t>
            </a:r>
          </a:p>
          <a:p>
            <a:pPr fontAlgn="base">
              <a:spcBef>
                <a:spcPct val="0"/>
              </a:spcBef>
              <a:spcAft>
                <a:spcPct val="0"/>
              </a:spcAft>
              <a:buFontTx/>
              <a:buNone/>
            </a:pPr>
            <a:endParaRPr lang="en-GB" altLang="en-US" sz="2800" b="1">
              <a:solidFill>
                <a:srgbClr val="000000"/>
              </a:solidFill>
            </a:endParaRPr>
          </a:p>
          <a:p>
            <a:pPr fontAlgn="base">
              <a:spcBef>
                <a:spcPct val="0"/>
              </a:spcBef>
              <a:spcAft>
                <a:spcPct val="0"/>
              </a:spcAft>
              <a:buFontTx/>
              <a:buNone/>
            </a:pPr>
            <a:r>
              <a:rPr lang="en-GB" altLang="en-US" sz="2400" i="1">
                <a:solidFill>
                  <a:srgbClr val="CC3300"/>
                </a:solidFill>
              </a:rPr>
              <a:t>"The operative assumption today is that someone, somewhere, has a better idea; and the operative compulsion is to find out who has that better idea, learn it, and put it into action - fast."</a:t>
            </a:r>
            <a:endParaRPr lang="en-US" altLang="en-US" sz="2400" i="1">
              <a:solidFill>
                <a:srgbClr val="CC3300"/>
              </a:solidFill>
            </a:endParaRPr>
          </a:p>
        </p:txBody>
      </p:sp>
    </p:spTree>
    <p:extLst>
      <p:ext uri="{BB962C8B-B14F-4D97-AF65-F5344CB8AC3E}">
        <p14:creationId xmlns:p14="http://schemas.microsoft.com/office/powerpoint/2010/main" val="3614608891"/>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1443"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1444" name="Rectangle 4"/>
          <p:cNvSpPr>
            <a:spLocks noGrp="1" noChangeArrowheads="1"/>
          </p:cNvSpPr>
          <p:nvPr>
            <p:ph type="title" idx="4294967295"/>
          </p:nvPr>
        </p:nvSpPr>
        <p:spPr>
          <a:xfrm>
            <a:off x="457200" y="669925"/>
            <a:ext cx="8150225" cy="641350"/>
          </a:xfrm>
        </p:spPr>
        <p:txBody>
          <a:bodyPr/>
          <a:lstStyle/>
          <a:p>
            <a:pPr eaLnBrk="1" hangingPunct="1"/>
            <a:r>
              <a:rPr lang="en-GB" altLang="en-US" sz="4000" smtClean="0"/>
              <a:t>10. Follow up</a:t>
            </a:r>
            <a:endParaRPr lang="en-US" altLang="en-US" sz="3600" smtClean="0"/>
          </a:p>
        </p:txBody>
      </p:sp>
      <p:sp>
        <p:nvSpPr>
          <p:cNvPr id="61445" name="Rectangle 5"/>
          <p:cNvSpPr>
            <a:spLocks noChangeArrowheads="1"/>
          </p:cNvSpPr>
          <p:nvPr/>
        </p:nvSpPr>
        <p:spPr bwMode="auto">
          <a:xfrm>
            <a:off x="1692275" y="1752600"/>
            <a:ext cx="7223125" cy="268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Follow up on everything.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Follow up is one key measure of success for a business or research group. Your follow-up strategy will pave the way for your success.</a:t>
            </a:r>
            <a:endParaRPr lang="en-US" altLang="en-US" sz="2800" b="1">
              <a:solidFill>
                <a:srgbClr val="006666"/>
              </a:solidFill>
            </a:endParaRPr>
          </a:p>
        </p:txBody>
      </p:sp>
    </p:spTree>
    <p:extLst>
      <p:ext uri="{BB962C8B-B14F-4D97-AF65-F5344CB8AC3E}">
        <p14:creationId xmlns:p14="http://schemas.microsoft.com/office/powerpoint/2010/main" val="2293881438"/>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2467"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2468" name="Rectangle 4"/>
          <p:cNvSpPr>
            <a:spLocks noGrp="1" noChangeArrowheads="1"/>
          </p:cNvSpPr>
          <p:nvPr>
            <p:ph type="title" idx="4294967295"/>
          </p:nvPr>
        </p:nvSpPr>
        <p:spPr>
          <a:xfrm>
            <a:off x="538163" y="395288"/>
            <a:ext cx="8015287" cy="946150"/>
          </a:xfrm>
        </p:spPr>
        <p:txBody>
          <a:bodyPr/>
          <a:lstStyle/>
          <a:p>
            <a:pPr eaLnBrk="1" hangingPunct="1"/>
            <a:r>
              <a:rPr lang="en-GB" altLang="en-US" smtClean="0"/>
              <a:t>11. Get Rid of Bureaucracy</a:t>
            </a:r>
            <a:endParaRPr lang="en-US" altLang="en-US" sz="4000" smtClean="0"/>
          </a:p>
        </p:txBody>
      </p:sp>
      <p:sp>
        <p:nvSpPr>
          <p:cNvPr id="62469" name="Rectangle 5"/>
          <p:cNvSpPr>
            <a:spLocks noChangeArrowheads="1"/>
          </p:cNvSpPr>
          <p:nvPr/>
        </p:nvSpPr>
        <p:spPr bwMode="auto">
          <a:xfrm>
            <a:off x="1619250" y="1752600"/>
            <a:ext cx="7296150"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The way to harness the power of your people is…</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400" i="1">
                <a:solidFill>
                  <a:srgbClr val="CC3300"/>
                </a:solidFill>
              </a:rPr>
              <a:t>"to turn them loose, and get the management layers off their backs, the bureaucratic shackles off their feet and the functional barriers out of their way."</a:t>
            </a:r>
            <a:endParaRPr lang="en-US" altLang="en-US" sz="2400" i="1">
              <a:solidFill>
                <a:srgbClr val="CC3300"/>
              </a:solidFill>
            </a:endParaRPr>
          </a:p>
        </p:txBody>
      </p:sp>
    </p:spTree>
    <p:extLst>
      <p:ext uri="{BB962C8B-B14F-4D97-AF65-F5344CB8AC3E}">
        <p14:creationId xmlns:p14="http://schemas.microsoft.com/office/powerpoint/2010/main" val="2674510633"/>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3491"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3492" name="Rectangle 4"/>
          <p:cNvSpPr>
            <a:spLocks noGrp="1" noChangeArrowheads="1"/>
          </p:cNvSpPr>
          <p:nvPr>
            <p:ph type="title" idx="4294967295"/>
          </p:nvPr>
        </p:nvSpPr>
        <p:spPr>
          <a:xfrm>
            <a:off x="538163" y="395288"/>
            <a:ext cx="7845425" cy="946150"/>
          </a:xfrm>
        </p:spPr>
        <p:txBody>
          <a:bodyPr/>
          <a:lstStyle/>
          <a:p>
            <a:pPr eaLnBrk="1" hangingPunct="1"/>
            <a:r>
              <a:rPr lang="en-GB" altLang="en-US" smtClean="0"/>
              <a:t>12. Eliminate Boundaries</a:t>
            </a:r>
            <a:endParaRPr lang="en-US" altLang="en-US" smtClean="0"/>
          </a:p>
        </p:txBody>
      </p:sp>
      <p:sp>
        <p:nvSpPr>
          <p:cNvPr id="63493" name="Rectangle 5"/>
          <p:cNvSpPr>
            <a:spLocks noChangeArrowheads="1"/>
          </p:cNvSpPr>
          <p:nvPr/>
        </p:nvSpPr>
        <p:spPr bwMode="auto">
          <a:xfrm>
            <a:off x="1692275" y="1752600"/>
            <a:ext cx="7223125" cy="4130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dirty="0">
                <a:solidFill>
                  <a:srgbClr val="006666"/>
                </a:solidFill>
              </a:rPr>
              <a:t>In order to make sure that people are free to reach for the impossible, you must remove anything that gets in their way. </a:t>
            </a:r>
          </a:p>
          <a:p>
            <a:pPr fontAlgn="base">
              <a:spcBef>
                <a:spcPct val="0"/>
              </a:spcBef>
              <a:spcAft>
                <a:spcPct val="0"/>
              </a:spcAft>
              <a:buFontTx/>
              <a:buNone/>
            </a:pPr>
            <a:endParaRPr lang="en-GB" altLang="en-US" sz="2800" b="1" dirty="0">
              <a:solidFill>
                <a:srgbClr val="006666"/>
              </a:solidFill>
            </a:endParaRPr>
          </a:p>
          <a:p>
            <a:pPr fontAlgn="base">
              <a:spcBef>
                <a:spcPct val="0"/>
              </a:spcBef>
              <a:spcAft>
                <a:spcPct val="0"/>
              </a:spcAft>
              <a:buFontTx/>
              <a:buNone/>
            </a:pPr>
            <a:r>
              <a:rPr lang="en-GB" altLang="en-US" sz="2400" i="1" dirty="0">
                <a:solidFill>
                  <a:srgbClr val="CC3300"/>
                </a:solidFill>
              </a:rPr>
              <a:t>“Without Boundaries" describes an open organization free of bureaucracy and anything else that prevents the free flow of ideas, people, decisions, etc. Informality, fun and speed are the qualities found in a boundary-less </a:t>
            </a:r>
            <a:r>
              <a:rPr lang="en-GB" altLang="en-US" sz="2400" i="1" dirty="0" smtClean="0">
                <a:solidFill>
                  <a:srgbClr val="CC3300"/>
                </a:solidFill>
              </a:rPr>
              <a:t>organisation</a:t>
            </a:r>
            <a:r>
              <a:rPr lang="en-GB" altLang="en-US" sz="2400" i="1" dirty="0">
                <a:solidFill>
                  <a:srgbClr val="CC3300"/>
                </a:solidFill>
              </a:rPr>
              <a:t>.”</a:t>
            </a:r>
            <a:endParaRPr lang="en-US" altLang="en-US" sz="2400" i="1" dirty="0">
              <a:solidFill>
                <a:srgbClr val="CC3300"/>
              </a:solidFill>
            </a:endParaRPr>
          </a:p>
        </p:txBody>
      </p:sp>
    </p:spTree>
    <p:extLst>
      <p:ext uri="{BB962C8B-B14F-4D97-AF65-F5344CB8AC3E}">
        <p14:creationId xmlns:p14="http://schemas.microsoft.com/office/powerpoint/2010/main" val="3183360888"/>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4515"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4516" name="Rectangle 4"/>
          <p:cNvSpPr>
            <a:spLocks noGrp="1" noChangeArrowheads="1"/>
          </p:cNvSpPr>
          <p:nvPr>
            <p:ph type="title" idx="4294967295"/>
          </p:nvPr>
        </p:nvSpPr>
        <p:spPr>
          <a:xfrm>
            <a:off x="538163" y="669925"/>
            <a:ext cx="7845425" cy="641350"/>
          </a:xfrm>
        </p:spPr>
        <p:txBody>
          <a:bodyPr/>
          <a:lstStyle/>
          <a:p>
            <a:pPr marL="685800" indent="-685800" eaLnBrk="1" hangingPunct="1"/>
            <a:r>
              <a:rPr lang="en-GB" altLang="en-US" sz="4000" smtClean="0"/>
              <a:t>13. Put Values First</a:t>
            </a:r>
            <a:endParaRPr lang="en-US" altLang="en-US" sz="3600" smtClean="0"/>
          </a:p>
        </p:txBody>
      </p:sp>
      <p:sp>
        <p:nvSpPr>
          <p:cNvPr id="64517" name="Rectangle 5"/>
          <p:cNvSpPr>
            <a:spLocks noChangeArrowheads="1"/>
          </p:cNvSpPr>
          <p:nvPr/>
        </p:nvSpPr>
        <p:spPr bwMode="auto">
          <a:xfrm>
            <a:off x="1692275" y="1752600"/>
            <a:ext cx="7223125" cy="443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Don't focus </a:t>
            </a:r>
            <a:r>
              <a:rPr lang="en-GB" altLang="en-US" sz="2800" b="1" i="1">
                <a:solidFill>
                  <a:srgbClr val="006666"/>
                </a:solidFill>
              </a:rPr>
              <a:t>too</a:t>
            </a:r>
            <a:r>
              <a:rPr lang="en-GB" altLang="en-US" sz="2800" b="1">
                <a:solidFill>
                  <a:srgbClr val="006666"/>
                </a:solidFill>
              </a:rPr>
              <a:t> much on the numbers.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i="1">
                <a:solidFill>
                  <a:srgbClr val="CC3300"/>
                </a:solidFill>
              </a:rPr>
              <a:t>"Numbers aren't the vision; numbers are the products."</a:t>
            </a:r>
            <a:r>
              <a:rPr lang="en-GB" altLang="en-US" sz="2800" i="1">
                <a:solidFill>
                  <a:srgbClr val="000000"/>
                </a:solidFill>
              </a:rPr>
              <a:t> </a:t>
            </a:r>
          </a:p>
          <a:p>
            <a:pPr fontAlgn="base">
              <a:spcBef>
                <a:spcPct val="0"/>
              </a:spcBef>
              <a:spcAft>
                <a:spcPct val="0"/>
              </a:spcAft>
              <a:buFontTx/>
              <a:buNone/>
            </a:pPr>
            <a:endParaRPr lang="en-GB" altLang="en-US" sz="2800" i="1">
              <a:solidFill>
                <a:srgbClr val="000000"/>
              </a:solidFill>
            </a:endParaRPr>
          </a:p>
          <a:p>
            <a:pPr fontAlgn="base">
              <a:spcBef>
                <a:spcPct val="0"/>
              </a:spcBef>
              <a:spcAft>
                <a:spcPct val="0"/>
              </a:spcAft>
              <a:buFontTx/>
              <a:buNone/>
            </a:pPr>
            <a:r>
              <a:rPr lang="en-GB" altLang="en-US" sz="2800" b="1">
                <a:solidFill>
                  <a:srgbClr val="006666"/>
                </a:solidFill>
              </a:rPr>
              <a:t>Focus more on the softer values of building a team, sharing ideas, exciting others.</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a:solidFill>
                  <a:srgbClr val="006666"/>
                </a:solidFill>
              </a:rPr>
              <a:t>(However, ignore the numbers at your peril!)</a:t>
            </a:r>
            <a:endParaRPr lang="en-US" altLang="en-US" sz="2800">
              <a:solidFill>
                <a:srgbClr val="006666"/>
              </a:solidFill>
            </a:endParaRPr>
          </a:p>
        </p:txBody>
      </p:sp>
    </p:spTree>
    <p:extLst>
      <p:ext uri="{BB962C8B-B14F-4D97-AF65-F5344CB8AC3E}">
        <p14:creationId xmlns:p14="http://schemas.microsoft.com/office/powerpoint/2010/main" val="79957891"/>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5539"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5540" name="Rectangle 4"/>
          <p:cNvSpPr>
            <a:spLocks noGrp="1" noChangeArrowheads="1"/>
          </p:cNvSpPr>
          <p:nvPr>
            <p:ph type="title" idx="4294967295"/>
          </p:nvPr>
        </p:nvSpPr>
        <p:spPr>
          <a:xfrm>
            <a:off x="971550" y="692150"/>
            <a:ext cx="6172200" cy="641350"/>
          </a:xfrm>
        </p:spPr>
        <p:txBody>
          <a:bodyPr/>
          <a:lstStyle/>
          <a:p>
            <a:pPr eaLnBrk="1" hangingPunct="1"/>
            <a:r>
              <a:rPr lang="en-GB" altLang="en-US" smtClean="0"/>
              <a:t>14. Cultivate Leaders</a:t>
            </a:r>
            <a:endParaRPr lang="en-US" altLang="en-US" sz="4000" smtClean="0"/>
          </a:p>
        </p:txBody>
      </p:sp>
      <p:sp>
        <p:nvSpPr>
          <p:cNvPr id="65541" name="Rectangle 5"/>
          <p:cNvSpPr>
            <a:spLocks noChangeArrowheads="1"/>
          </p:cNvSpPr>
          <p:nvPr/>
        </p:nvSpPr>
        <p:spPr bwMode="auto">
          <a:xfrm>
            <a:off x="1692275" y="1752600"/>
            <a:ext cx="7223125" cy="268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dirty="0">
                <a:solidFill>
                  <a:srgbClr val="006666"/>
                </a:solidFill>
              </a:rPr>
              <a:t>Cultivate leaders who have the four E's of leadership: Energy, </a:t>
            </a:r>
            <a:r>
              <a:rPr lang="en-GB" altLang="en-US" sz="2800" b="1" dirty="0" smtClean="0">
                <a:solidFill>
                  <a:srgbClr val="006666"/>
                </a:solidFill>
              </a:rPr>
              <a:t>Energise</a:t>
            </a:r>
            <a:r>
              <a:rPr lang="en-GB" altLang="en-US" sz="2800" b="1" dirty="0">
                <a:solidFill>
                  <a:srgbClr val="006666"/>
                </a:solidFill>
              </a:rPr>
              <a:t>, Edge, and Execution;  </a:t>
            </a:r>
          </a:p>
          <a:p>
            <a:pPr fontAlgn="base">
              <a:spcBef>
                <a:spcPct val="0"/>
              </a:spcBef>
              <a:spcAft>
                <a:spcPct val="0"/>
              </a:spcAft>
              <a:buFontTx/>
              <a:buNone/>
            </a:pPr>
            <a:endParaRPr lang="en-GB" altLang="en-US" sz="2800" b="1" dirty="0">
              <a:solidFill>
                <a:srgbClr val="006666"/>
              </a:solidFill>
            </a:endParaRPr>
          </a:p>
          <a:p>
            <a:pPr fontAlgn="base">
              <a:spcBef>
                <a:spcPct val="0"/>
              </a:spcBef>
              <a:spcAft>
                <a:spcPct val="0"/>
              </a:spcAft>
              <a:buFontTx/>
              <a:buNone/>
            </a:pPr>
            <a:r>
              <a:rPr lang="en-GB" altLang="en-US" sz="2800" b="1" dirty="0">
                <a:solidFill>
                  <a:srgbClr val="006666"/>
                </a:solidFill>
              </a:rPr>
              <a:t>Leaders who share values of your company and deliver on commitments.</a:t>
            </a:r>
            <a:endParaRPr lang="en-US" altLang="en-US" sz="2800" b="1" dirty="0">
              <a:solidFill>
                <a:srgbClr val="006666"/>
              </a:solidFill>
            </a:endParaRPr>
          </a:p>
        </p:txBody>
      </p:sp>
    </p:spTree>
    <p:extLst>
      <p:ext uri="{BB962C8B-B14F-4D97-AF65-F5344CB8AC3E}">
        <p14:creationId xmlns:p14="http://schemas.microsoft.com/office/powerpoint/2010/main" val="2205105205"/>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6563"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6564" name="Rectangle 4"/>
          <p:cNvSpPr>
            <a:spLocks noGrp="1" noChangeArrowheads="1"/>
          </p:cNvSpPr>
          <p:nvPr>
            <p:ph type="title" idx="4294967295"/>
          </p:nvPr>
        </p:nvSpPr>
        <p:spPr>
          <a:xfrm>
            <a:off x="457200" y="273050"/>
            <a:ext cx="8229600" cy="1143000"/>
          </a:xfrm>
        </p:spPr>
        <p:txBody>
          <a:bodyPr/>
          <a:lstStyle/>
          <a:p>
            <a:pPr eaLnBrk="1" hangingPunct="1"/>
            <a:r>
              <a:rPr lang="en-GB" altLang="en-US" smtClean="0"/>
              <a:t>15. Create a Learning Culture</a:t>
            </a:r>
            <a:endParaRPr lang="en-US" altLang="en-US" smtClean="0"/>
          </a:p>
        </p:txBody>
      </p:sp>
      <p:sp>
        <p:nvSpPr>
          <p:cNvPr id="66565" name="Rectangle 5"/>
          <p:cNvSpPr>
            <a:spLocks noChangeArrowheads="1"/>
          </p:cNvSpPr>
          <p:nvPr/>
        </p:nvSpPr>
        <p:spPr bwMode="auto">
          <a:xfrm>
            <a:off x="1692275" y="1752600"/>
            <a:ext cx="7223125"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dirty="0">
                <a:solidFill>
                  <a:srgbClr val="006666"/>
                </a:solidFill>
              </a:rPr>
              <a:t>Turn your company into a learning </a:t>
            </a:r>
            <a:r>
              <a:rPr lang="en-GB" altLang="en-US" sz="2800" b="1" dirty="0" smtClean="0">
                <a:solidFill>
                  <a:srgbClr val="006666"/>
                </a:solidFill>
              </a:rPr>
              <a:t>organisation </a:t>
            </a:r>
            <a:r>
              <a:rPr lang="en-GB" altLang="en-US" sz="2800" b="1" dirty="0">
                <a:solidFill>
                  <a:srgbClr val="006666"/>
                </a:solidFill>
              </a:rPr>
              <a:t>to spark free flow of communication and exchange of ideas. </a:t>
            </a:r>
          </a:p>
          <a:p>
            <a:pPr fontAlgn="base">
              <a:spcBef>
                <a:spcPct val="0"/>
              </a:spcBef>
              <a:spcAft>
                <a:spcPct val="0"/>
              </a:spcAft>
              <a:buFontTx/>
              <a:buNone/>
            </a:pPr>
            <a:endParaRPr lang="en-GB" altLang="en-US" sz="2800" b="1" dirty="0">
              <a:solidFill>
                <a:srgbClr val="006666"/>
              </a:solidFill>
            </a:endParaRPr>
          </a:p>
          <a:p>
            <a:pPr fontAlgn="base">
              <a:spcBef>
                <a:spcPct val="0"/>
              </a:spcBef>
              <a:spcAft>
                <a:spcPct val="0"/>
              </a:spcAft>
              <a:buFontTx/>
              <a:buNone/>
            </a:pPr>
            <a:r>
              <a:rPr lang="en-GB" altLang="en-US" sz="2800" i="1" dirty="0">
                <a:solidFill>
                  <a:srgbClr val="CC3300"/>
                </a:solidFill>
              </a:rPr>
              <a:t>"The desire, and the ability, of an organization to continuously learn from any source, anywhere - and to rapidly convert this learning into action - is its ultimate competitive advantage."</a:t>
            </a:r>
            <a:endParaRPr lang="en-US" altLang="en-US" sz="2800" i="1" dirty="0">
              <a:solidFill>
                <a:srgbClr val="CC3300"/>
              </a:solidFill>
            </a:endParaRPr>
          </a:p>
        </p:txBody>
      </p:sp>
    </p:spTree>
    <p:extLst>
      <p:ext uri="{BB962C8B-B14F-4D97-AF65-F5344CB8AC3E}">
        <p14:creationId xmlns:p14="http://schemas.microsoft.com/office/powerpoint/2010/main" val="2799576702"/>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altLang="en-US" smtClean="0"/>
              <a:t>Learning Organisation</a:t>
            </a:r>
          </a:p>
        </p:txBody>
      </p:sp>
      <p:sp>
        <p:nvSpPr>
          <p:cNvPr id="67587" name="Rectangle 3"/>
          <p:cNvSpPr>
            <a:spLocks noGrp="1" noChangeArrowheads="1"/>
          </p:cNvSpPr>
          <p:nvPr>
            <p:ph type="body" idx="1"/>
          </p:nvPr>
        </p:nvSpPr>
        <p:spPr/>
        <p:txBody>
          <a:bodyPr/>
          <a:lstStyle/>
          <a:p>
            <a:pPr eaLnBrk="1" hangingPunct="1"/>
            <a:r>
              <a:rPr lang="en-GB" altLang="en-US" smtClean="0"/>
              <a:t>Universities?</a:t>
            </a:r>
          </a:p>
          <a:p>
            <a:pPr eaLnBrk="1" hangingPunct="1"/>
            <a:r>
              <a:rPr lang="en-GB" altLang="en-US" smtClean="0"/>
              <a:t>Academics often feel this is what they teach, not what they do</a:t>
            </a:r>
          </a:p>
        </p:txBody>
      </p:sp>
    </p:spTree>
    <p:extLst>
      <p:ext uri="{BB962C8B-B14F-4D97-AF65-F5344CB8AC3E}">
        <p14:creationId xmlns:p14="http://schemas.microsoft.com/office/powerpoint/2010/main" val="14116550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8611"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8612" name="Rectangle 4"/>
          <p:cNvSpPr>
            <a:spLocks noGrp="1" noChangeArrowheads="1"/>
          </p:cNvSpPr>
          <p:nvPr>
            <p:ph type="title" idx="4294967295"/>
          </p:nvPr>
        </p:nvSpPr>
        <p:spPr>
          <a:xfrm>
            <a:off x="538163" y="669925"/>
            <a:ext cx="7845425" cy="641350"/>
          </a:xfrm>
        </p:spPr>
        <p:txBody>
          <a:bodyPr/>
          <a:lstStyle/>
          <a:p>
            <a:pPr marL="685800" indent="-685800" eaLnBrk="1" hangingPunct="1"/>
            <a:r>
              <a:rPr lang="en-GB" altLang="en-US" smtClean="0"/>
              <a:t>16. Involve Everyone</a:t>
            </a:r>
            <a:endParaRPr lang="en-US" altLang="en-US" smtClean="0"/>
          </a:p>
        </p:txBody>
      </p:sp>
      <p:sp>
        <p:nvSpPr>
          <p:cNvPr id="68613" name="Rectangle 5"/>
          <p:cNvSpPr>
            <a:spLocks noChangeArrowheads="1"/>
          </p:cNvSpPr>
          <p:nvPr/>
        </p:nvSpPr>
        <p:spPr bwMode="auto">
          <a:xfrm>
            <a:off x="1692275" y="1752600"/>
            <a:ext cx="7272338" cy="268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Business is all about capturing intellect from every person.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The way to engender enthusiasm it to allow employees far more freedom and far more responsibility.</a:t>
            </a:r>
            <a:endParaRPr lang="en-US" altLang="en-US" sz="2800" b="1">
              <a:solidFill>
                <a:srgbClr val="006666"/>
              </a:solidFill>
            </a:endParaRPr>
          </a:p>
        </p:txBody>
      </p:sp>
    </p:spTree>
    <p:extLst>
      <p:ext uri="{BB962C8B-B14F-4D97-AF65-F5344CB8AC3E}">
        <p14:creationId xmlns:p14="http://schemas.microsoft.com/office/powerpoint/2010/main" val="1950516930"/>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9635"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9636" name="Rectangle 4"/>
          <p:cNvSpPr>
            <a:spLocks noGrp="1" noChangeArrowheads="1"/>
          </p:cNvSpPr>
          <p:nvPr>
            <p:ph type="title" idx="4294967295"/>
          </p:nvPr>
        </p:nvSpPr>
        <p:spPr>
          <a:xfrm>
            <a:off x="538163" y="395288"/>
            <a:ext cx="7845425" cy="1017587"/>
          </a:xfrm>
        </p:spPr>
        <p:txBody>
          <a:bodyPr/>
          <a:lstStyle/>
          <a:p>
            <a:pPr eaLnBrk="1" hangingPunct="1"/>
            <a:r>
              <a:rPr lang="en-GB" altLang="en-US" sz="3200" b="1" smtClean="0"/>
              <a:t>17. Make Everybody a Team Player</a:t>
            </a:r>
            <a:endParaRPr lang="en-US" altLang="en-US" sz="2800" b="1" smtClean="0"/>
          </a:p>
        </p:txBody>
      </p:sp>
      <p:sp>
        <p:nvSpPr>
          <p:cNvPr id="69637" name="Rectangle 5"/>
          <p:cNvSpPr>
            <a:spLocks noChangeArrowheads="1"/>
          </p:cNvSpPr>
          <p:nvPr/>
        </p:nvSpPr>
        <p:spPr bwMode="auto">
          <a:xfrm>
            <a:off x="1619250" y="1752600"/>
            <a:ext cx="7296150" cy="354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Managers should learn to become team players.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Middle managers have to be team members and coaches.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Take steps against those managers who wouldn't learn to become team players.</a:t>
            </a:r>
            <a:endParaRPr lang="en-US" altLang="en-US" sz="2800" b="1">
              <a:solidFill>
                <a:srgbClr val="006666"/>
              </a:solidFill>
            </a:endParaRPr>
          </a:p>
        </p:txBody>
      </p:sp>
    </p:spTree>
    <p:extLst>
      <p:ext uri="{BB962C8B-B14F-4D97-AF65-F5344CB8AC3E}">
        <p14:creationId xmlns:p14="http://schemas.microsoft.com/office/powerpoint/2010/main" val="630669612"/>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0659"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0660" name="Rectangle 4"/>
          <p:cNvSpPr>
            <a:spLocks noGrp="1" noChangeArrowheads="1"/>
          </p:cNvSpPr>
          <p:nvPr>
            <p:ph type="title" idx="4294967295"/>
          </p:nvPr>
        </p:nvSpPr>
        <p:spPr>
          <a:xfrm>
            <a:off x="457200" y="536575"/>
            <a:ext cx="8229600" cy="615950"/>
          </a:xfrm>
        </p:spPr>
        <p:txBody>
          <a:bodyPr/>
          <a:lstStyle/>
          <a:p>
            <a:pPr marL="685800" indent="-685800" eaLnBrk="1" hangingPunct="1"/>
            <a:r>
              <a:rPr lang="en-GB" altLang="en-US" smtClean="0"/>
              <a:t>18.	Stretch</a:t>
            </a:r>
            <a:endParaRPr lang="en-US" altLang="en-US" sz="4000" smtClean="0"/>
          </a:p>
        </p:txBody>
      </p:sp>
      <p:sp>
        <p:nvSpPr>
          <p:cNvPr id="70661" name="Rectangle 5"/>
          <p:cNvSpPr>
            <a:spLocks noChangeArrowheads="1"/>
          </p:cNvSpPr>
          <p:nvPr/>
        </p:nvSpPr>
        <p:spPr bwMode="auto">
          <a:xfrm>
            <a:off x="1547813" y="1752600"/>
            <a:ext cx="6415087" cy="320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dirty="0">
                <a:solidFill>
                  <a:srgbClr val="000000"/>
                </a:solidFill>
              </a:rPr>
              <a:t> </a:t>
            </a:r>
            <a:r>
              <a:rPr lang="en-GB" altLang="en-US" sz="2800" b="1" dirty="0">
                <a:solidFill>
                  <a:srgbClr val="006666"/>
                </a:solidFill>
              </a:rPr>
              <a:t>Stretch targets energise.  </a:t>
            </a:r>
          </a:p>
          <a:p>
            <a:pPr fontAlgn="base">
              <a:spcBef>
                <a:spcPct val="0"/>
              </a:spcBef>
              <a:spcAft>
                <a:spcPct val="0"/>
              </a:spcAft>
              <a:buFontTx/>
              <a:buNone/>
            </a:pPr>
            <a:endParaRPr lang="en-GB" altLang="en-US" sz="2800" b="1" dirty="0">
              <a:solidFill>
                <a:srgbClr val="006666"/>
              </a:solidFill>
            </a:endParaRPr>
          </a:p>
          <a:p>
            <a:pPr fontAlgn="base">
              <a:spcBef>
                <a:spcPct val="0"/>
              </a:spcBef>
              <a:spcAft>
                <a:spcPct val="0"/>
              </a:spcAft>
              <a:buFontTx/>
              <a:buNone/>
            </a:pPr>
            <a:r>
              <a:rPr lang="en-GB" altLang="en-US" sz="2400" i="1" dirty="0">
                <a:solidFill>
                  <a:srgbClr val="CC3300"/>
                </a:solidFill>
              </a:rPr>
              <a:t>"We have found that by reaching for what appears to be the impossible, we often actually do the impossible; and even when we don't quite make it, we inevitably wind up doing much better than we would have done."</a:t>
            </a:r>
            <a:endParaRPr lang="en-US" altLang="en-US" sz="2400" i="1" dirty="0">
              <a:solidFill>
                <a:srgbClr val="CC3300"/>
              </a:solidFill>
            </a:endParaRPr>
          </a:p>
        </p:txBody>
      </p:sp>
    </p:spTree>
    <p:extLst>
      <p:ext uri="{BB962C8B-B14F-4D97-AF65-F5344CB8AC3E}">
        <p14:creationId xmlns:p14="http://schemas.microsoft.com/office/powerpoint/2010/main" val="4212368457"/>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1683"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1684" name="Rectangle 4"/>
          <p:cNvSpPr>
            <a:spLocks noGrp="1" noChangeArrowheads="1"/>
          </p:cNvSpPr>
          <p:nvPr>
            <p:ph type="title" idx="4294967295"/>
          </p:nvPr>
        </p:nvSpPr>
        <p:spPr>
          <a:xfrm>
            <a:off x="538163" y="668338"/>
            <a:ext cx="7845425" cy="641350"/>
          </a:xfrm>
        </p:spPr>
        <p:txBody>
          <a:bodyPr/>
          <a:lstStyle/>
          <a:p>
            <a:pPr eaLnBrk="1" hangingPunct="1"/>
            <a:r>
              <a:rPr lang="en-GB" altLang="en-US" sz="4000" smtClean="0"/>
              <a:t>19. Instil Confidence</a:t>
            </a:r>
            <a:endParaRPr lang="en-US" altLang="en-US" sz="3600" smtClean="0"/>
          </a:p>
        </p:txBody>
      </p:sp>
      <p:sp>
        <p:nvSpPr>
          <p:cNvPr id="71685" name="Rectangle 5"/>
          <p:cNvSpPr>
            <a:spLocks noChangeArrowheads="1"/>
          </p:cNvSpPr>
          <p:nvPr/>
        </p:nvSpPr>
        <p:spPr bwMode="auto">
          <a:xfrm>
            <a:off x="1692275" y="1752600"/>
            <a:ext cx="7299325"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pPr>
            <a:r>
              <a:rPr lang="en-GB" altLang="en-US" sz="2400" b="1">
                <a:solidFill>
                  <a:srgbClr val="006666"/>
                </a:solidFill>
              </a:rPr>
              <a:t>  Create a truly confident workforce. </a:t>
            </a:r>
          </a:p>
          <a:p>
            <a:pPr fontAlgn="base">
              <a:spcBef>
                <a:spcPct val="0"/>
              </a:spcBef>
              <a:spcAft>
                <a:spcPct val="0"/>
              </a:spcAft>
            </a:pPr>
            <a:r>
              <a:rPr lang="en-GB" altLang="en-US" sz="2400" b="1">
                <a:solidFill>
                  <a:srgbClr val="006666"/>
                </a:solidFill>
              </a:rPr>
              <a:t>  Confidence is a vital ingredient of any learning organization. </a:t>
            </a:r>
          </a:p>
          <a:p>
            <a:pPr fontAlgn="base">
              <a:spcBef>
                <a:spcPct val="0"/>
              </a:spcBef>
              <a:spcAft>
                <a:spcPct val="0"/>
              </a:spcAft>
            </a:pPr>
            <a:r>
              <a:rPr lang="en-GB" altLang="en-US" sz="2400" b="1">
                <a:solidFill>
                  <a:srgbClr val="006666"/>
                </a:solidFill>
              </a:rPr>
              <a:t>  The prescription for winning is speed, simplicity, and self-confidence. </a:t>
            </a:r>
          </a:p>
          <a:p>
            <a:pPr fontAlgn="base">
              <a:spcBef>
                <a:spcPct val="0"/>
              </a:spcBef>
              <a:spcAft>
                <a:spcPct val="0"/>
              </a:spcAft>
            </a:pPr>
            <a:r>
              <a:rPr lang="en-GB" altLang="en-US" sz="2400" b="1">
                <a:solidFill>
                  <a:srgbClr val="006666"/>
                </a:solidFill>
              </a:rPr>
              <a:t>  Self-confident people are open to good ideas regardless of their source and are willing to share them.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000" i="1">
                <a:solidFill>
                  <a:srgbClr val="CC3300"/>
                </a:solidFill>
              </a:rPr>
              <a:t>"Just as surely as speed flows from simplicity, simplicity is grounded in self-confidence."</a:t>
            </a:r>
            <a:endParaRPr lang="en-US" altLang="en-US" sz="2000" i="1">
              <a:solidFill>
                <a:srgbClr val="CC3300"/>
              </a:solidFill>
            </a:endParaRPr>
          </a:p>
        </p:txBody>
      </p:sp>
    </p:spTree>
    <p:extLst>
      <p:ext uri="{BB962C8B-B14F-4D97-AF65-F5344CB8AC3E}">
        <p14:creationId xmlns:p14="http://schemas.microsoft.com/office/powerpoint/2010/main" val="2118650926"/>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2707"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2708" name="Rectangle 4"/>
          <p:cNvSpPr>
            <a:spLocks noGrp="1" noChangeArrowheads="1"/>
          </p:cNvSpPr>
          <p:nvPr>
            <p:ph type="title" idx="4294967295"/>
          </p:nvPr>
        </p:nvSpPr>
        <p:spPr>
          <a:xfrm>
            <a:off x="611188" y="692150"/>
            <a:ext cx="7180262" cy="641350"/>
          </a:xfrm>
        </p:spPr>
        <p:txBody>
          <a:bodyPr/>
          <a:lstStyle/>
          <a:p>
            <a:pPr eaLnBrk="1" hangingPunct="1"/>
            <a:r>
              <a:rPr lang="en-GB" altLang="en-US" smtClean="0"/>
              <a:t>20. Have Fun</a:t>
            </a:r>
            <a:endParaRPr lang="en-US" altLang="en-US" sz="4000" smtClean="0"/>
          </a:p>
        </p:txBody>
      </p:sp>
      <p:sp>
        <p:nvSpPr>
          <p:cNvPr id="72709" name="Rectangle 5"/>
          <p:cNvSpPr>
            <a:spLocks noChangeArrowheads="1"/>
          </p:cNvSpPr>
          <p:nvPr/>
        </p:nvSpPr>
        <p:spPr bwMode="auto">
          <a:xfrm>
            <a:off x="1619250" y="1752600"/>
            <a:ext cx="7296150" cy="354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Fun must be a big element in your business strategy.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No one should have a job they don't enjoy. If you don't wake up energized and excited about tackling a new set of challenges, then you might be in the wrong job.</a:t>
            </a:r>
            <a:endParaRPr lang="en-US" altLang="en-US" sz="2800" b="1">
              <a:solidFill>
                <a:srgbClr val="006666"/>
              </a:solidFill>
            </a:endParaRPr>
          </a:p>
        </p:txBody>
      </p:sp>
    </p:spTree>
    <p:extLst>
      <p:ext uri="{BB962C8B-B14F-4D97-AF65-F5344CB8AC3E}">
        <p14:creationId xmlns:p14="http://schemas.microsoft.com/office/powerpoint/2010/main" val="1308105775"/>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3731"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3732" name="Rectangle 4"/>
          <p:cNvSpPr>
            <a:spLocks noGrp="1" noChangeArrowheads="1"/>
          </p:cNvSpPr>
          <p:nvPr>
            <p:ph type="title" idx="4294967295"/>
          </p:nvPr>
        </p:nvSpPr>
        <p:spPr>
          <a:xfrm>
            <a:off x="457200" y="273050"/>
            <a:ext cx="8229600" cy="1143000"/>
          </a:xfrm>
        </p:spPr>
        <p:txBody>
          <a:bodyPr/>
          <a:lstStyle/>
          <a:p>
            <a:pPr eaLnBrk="1" hangingPunct="1"/>
            <a:r>
              <a:rPr lang="en-GB" altLang="en-US" sz="4000" smtClean="0"/>
              <a:t>21. Be Number 1 or Number 2</a:t>
            </a:r>
            <a:endParaRPr lang="en-US" altLang="en-US" sz="3600" smtClean="0"/>
          </a:p>
        </p:txBody>
      </p:sp>
      <p:sp>
        <p:nvSpPr>
          <p:cNvPr id="73733" name="Rectangle 5"/>
          <p:cNvSpPr>
            <a:spLocks noChangeArrowheads="1"/>
          </p:cNvSpPr>
          <p:nvPr/>
        </p:nvSpPr>
        <p:spPr bwMode="auto">
          <a:xfrm>
            <a:off x="1619250" y="1752600"/>
            <a:ext cx="7296150" cy="268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a:solidFill>
                  <a:srgbClr val="CC3300"/>
                </a:solidFill>
              </a:rPr>
              <a:t>"When you're number four or five in a market, when number one sneezes, you get pneumonia. When you're number one, you control your destiny. The number fours keep merging; they have difficult times. That's not the same if you're number four, and that's your only businesses. Then you have to find strategic ways to get stronger.”</a:t>
            </a:r>
            <a:endParaRPr lang="en-US" altLang="en-US" sz="2400" i="1">
              <a:solidFill>
                <a:srgbClr val="CC3300"/>
              </a:solidFill>
            </a:endParaRPr>
          </a:p>
        </p:txBody>
      </p:sp>
    </p:spTree>
    <p:extLst>
      <p:ext uri="{BB962C8B-B14F-4D97-AF65-F5344CB8AC3E}">
        <p14:creationId xmlns:p14="http://schemas.microsoft.com/office/powerpoint/2010/main" val="4105905999"/>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4755"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4756" name="Rectangle 4"/>
          <p:cNvSpPr>
            <a:spLocks noGrp="1" noChangeArrowheads="1"/>
          </p:cNvSpPr>
          <p:nvPr>
            <p:ph type="title" idx="4294967295"/>
          </p:nvPr>
        </p:nvSpPr>
        <p:spPr>
          <a:xfrm>
            <a:off x="2211388" y="669925"/>
            <a:ext cx="6172200" cy="641350"/>
          </a:xfrm>
        </p:spPr>
        <p:txBody>
          <a:bodyPr/>
          <a:lstStyle/>
          <a:p>
            <a:pPr eaLnBrk="1" hangingPunct="1"/>
            <a:r>
              <a:rPr lang="en-GB" altLang="en-US" smtClean="0"/>
              <a:t>22. Live Quality</a:t>
            </a:r>
            <a:endParaRPr lang="en-US" altLang="en-US" sz="4000" smtClean="0"/>
          </a:p>
        </p:txBody>
      </p:sp>
      <p:sp>
        <p:nvSpPr>
          <p:cNvPr id="74757" name="Rectangle 5"/>
          <p:cNvSpPr>
            <a:spLocks noChangeArrowheads="1"/>
          </p:cNvSpPr>
          <p:nvPr/>
        </p:nvSpPr>
        <p:spPr bwMode="auto">
          <a:xfrm>
            <a:off x="1692275" y="1752600"/>
            <a:ext cx="7223125" cy="231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a:solidFill>
                  <a:srgbClr val="CC3300"/>
                </a:solidFill>
              </a:rPr>
              <a:t>"We want to change the competitive landscape by being not just better than our competitors, but by taking quality to a whole new level. We want to make our quality so special, so valuable to our customers, so important to their success that our products become the only real value choice."</a:t>
            </a:r>
            <a:endParaRPr lang="en-US" altLang="en-US" sz="2400" i="1">
              <a:solidFill>
                <a:srgbClr val="CC3300"/>
              </a:solidFill>
            </a:endParaRPr>
          </a:p>
        </p:txBody>
      </p:sp>
    </p:spTree>
    <p:extLst>
      <p:ext uri="{BB962C8B-B14F-4D97-AF65-F5344CB8AC3E}">
        <p14:creationId xmlns:p14="http://schemas.microsoft.com/office/powerpoint/2010/main" val="1262459602"/>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5779"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5780" name="Rectangle 4"/>
          <p:cNvSpPr>
            <a:spLocks noGrp="1" noChangeArrowheads="1"/>
          </p:cNvSpPr>
          <p:nvPr>
            <p:ph type="title" idx="4294967295"/>
          </p:nvPr>
        </p:nvSpPr>
        <p:spPr>
          <a:xfrm>
            <a:off x="457200" y="273050"/>
            <a:ext cx="8229600" cy="1143000"/>
          </a:xfrm>
        </p:spPr>
        <p:txBody>
          <a:bodyPr/>
          <a:lstStyle/>
          <a:p>
            <a:pPr eaLnBrk="1" hangingPunct="1"/>
            <a:r>
              <a:rPr lang="en-GB" altLang="en-US" smtClean="0"/>
              <a:t>23. Constantly Focus on Innovation</a:t>
            </a:r>
            <a:endParaRPr lang="en-US" altLang="en-US" sz="4000" smtClean="0"/>
          </a:p>
        </p:txBody>
      </p:sp>
      <p:sp>
        <p:nvSpPr>
          <p:cNvPr id="75781" name="Rectangle 5"/>
          <p:cNvSpPr>
            <a:spLocks noChangeArrowheads="1"/>
          </p:cNvSpPr>
          <p:nvPr/>
        </p:nvSpPr>
        <p:spPr bwMode="auto">
          <a:xfrm>
            <a:off x="1619250" y="1752600"/>
            <a:ext cx="7296150" cy="402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a:solidFill>
                  <a:srgbClr val="CC3300"/>
                </a:solidFill>
              </a:rPr>
              <a:t>"You have just got to constantly focus on innovation. And more competitors. You've got to constantly produce more for less through intellectual capital. Shun the incremental, and look for the quantum leap." </a:t>
            </a:r>
          </a:p>
          <a:p>
            <a:pPr fontAlgn="base">
              <a:spcBef>
                <a:spcPct val="0"/>
              </a:spcBef>
              <a:spcAft>
                <a:spcPct val="0"/>
              </a:spcAft>
              <a:buFontTx/>
              <a:buNone/>
            </a:pPr>
            <a:endParaRPr lang="en-GB" altLang="en-US" sz="2400" i="1">
              <a:solidFill>
                <a:srgbClr val="CC3300"/>
              </a:solidFill>
            </a:endParaRPr>
          </a:p>
          <a:p>
            <a:pPr fontAlgn="base">
              <a:spcBef>
                <a:spcPct val="0"/>
              </a:spcBef>
              <a:spcAft>
                <a:spcPct val="0"/>
              </a:spcAft>
              <a:buFontTx/>
              <a:buNone/>
            </a:pPr>
            <a:r>
              <a:rPr lang="en-GB" altLang="en-US" sz="2800" b="1">
                <a:solidFill>
                  <a:srgbClr val="006666"/>
                </a:solidFill>
              </a:rPr>
              <a:t>Now the fundamentals have got to be more education. More information knowledge, faster speeds, more technology across the board.</a:t>
            </a:r>
            <a:endParaRPr lang="en-US" altLang="en-US" sz="2800" b="1">
              <a:solidFill>
                <a:srgbClr val="006666"/>
              </a:solidFill>
            </a:endParaRPr>
          </a:p>
        </p:txBody>
      </p:sp>
    </p:spTree>
    <p:extLst>
      <p:ext uri="{BB962C8B-B14F-4D97-AF65-F5344CB8AC3E}">
        <p14:creationId xmlns:p14="http://schemas.microsoft.com/office/powerpoint/2010/main" val="3519599531"/>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6803"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6804" name="Rectangle 4"/>
          <p:cNvSpPr>
            <a:spLocks noGrp="1" noChangeArrowheads="1"/>
          </p:cNvSpPr>
          <p:nvPr>
            <p:ph type="title" idx="4294967295"/>
          </p:nvPr>
        </p:nvSpPr>
        <p:spPr>
          <a:xfrm>
            <a:off x="457200" y="536575"/>
            <a:ext cx="8229600" cy="615950"/>
          </a:xfrm>
        </p:spPr>
        <p:txBody>
          <a:bodyPr/>
          <a:lstStyle/>
          <a:p>
            <a:pPr eaLnBrk="1" hangingPunct="1"/>
            <a:r>
              <a:rPr lang="en-GB" altLang="en-US" smtClean="0"/>
              <a:t>24. Live Speed</a:t>
            </a:r>
            <a:endParaRPr lang="en-US" altLang="en-US" sz="4000" smtClean="0"/>
          </a:p>
        </p:txBody>
      </p:sp>
      <p:sp>
        <p:nvSpPr>
          <p:cNvPr id="76805" name="Rectangle 5"/>
          <p:cNvSpPr>
            <a:spLocks noChangeArrowheads="1"/>
          </p:cNvSpPr>
          <p:nvPr/>
        </p:nvSpPr>
        <p:spPr bwMode="auto">
          <a:xfrm>
            <a:off x="1547813" y="1752600"/>
            <a:ext cx="7367587" cy="4576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a:solidFill>
                  <a:srgbClr val="000000"/>
                </a:solidFill>
              </a:rPr>
              <a:t> "</a:t>
            </a:r>
            <a:r>
              <a:rPr lang="en-GB" altLang="en-US" sz="2400" i="1">
                <a:solidFill>
                  <a:srgbClr val="CC3300"/>
                </a:solidFill>
              </a:rPr>
              <a:t>Speed is everything. It is the indispensable ingredient of competitiveness."</a:t>
            </a:r>
            <a:r>
              <a:rPr lang="en-GB" altLang="en-US" sz="2400" b="1">
                <a:solidFill>
                  <a:srgbClr val="CC3300"/>
                </a:solidFill>
              </a:rPr>
              <a:t> </a:t>
            </a:r>
          </a:p>
          <a:p>
            <a:pPr fontAlgn="base">
              <a:spcBef>
                <a:spcPct val="0"/>
              </a:spcBef>
              <a:spcAft>
                <a:spcPct val="0"/>
              </a:spcAft>
              <a:buFontTx/>
              <a:buNone/>
            </a:pPr>
            <a:endParaRPr lang="en-GB" altLang="en-US" sz="2400" b="1">
              <a:solidFill>
                <a:srgbClr val="CC3300"/>
              </a:solidFill>
            </a:endParaRPr>
          </a:p>
          <a:p>
            <a:pPr fontAlgn="base">
              <a:spcBef>
                <a:spcPct val="0"/>
              </a:spcBef>
              <a:spcAft>
                <a:spcPct val="0"/>
              </a:spcAft>
              <a:buFontTx/>
              <a:buNone/>
            </a:pPr>
            <a:r>
              <a:rPr lang="en-GB" altLang="en-US" sz="2800" b="1">
                <a:solidFill>
                  <a:srgbClr val="006666"/>
                </a:solidFill>
              </a:rPr>
              <a:t>Speed, simplicity and self-confidence are closely intertwined. By simplifying the organization and instilling confidence, you create the foundation for an organization that incorporates speed into the fabric of the company.</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400" i="1">
                <a:solidFill>
                  <a:srgbClr val="CC3300"/>
                </a:solidFill>
              </a:rPr>
              <a:t>“Make it better, faster, cheaper!”</a:t>
            </a:r>
            <a:endParaRPr lang="en-US" altLang="en-US" sz="2400" i="1">
              <a:solidFill>
                <a:srgbClr val="CC3300"/>
              </a:solidFill>
            </a:endParaRPr>
          </a:p>
        </p:txBody>
      </p:sp>
    </p:spTree>
    <p:extLst>
      <p:ext uri="{BB962C8B-B14F-4D97-AF65-F5344CB8AC3E}">
        <p14:creationId xmlns:p14="http://schemas.microsoft.com/office/powerpoint/2010/main" val="303772653"/>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7827"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7828" name="Rectangle 4"/>
          <p:cNvSpPr>
            <a:spLocks noGrp="1" noChangeArrowheads="1"/>
          </p:cNvSpPr>
          <p:nvPr>
            <p:ph type="title" idx="4294967295"/>
          </p:nvPr>
        </p:nvSpPr>
        <p:spPr>
          <a:xfrm>
            <a:off x="457200" y="273050"/>
            <a:ext cx="8229600" cy="1143000"/>
          </a:xfrm>
        </p:spPr>
        <p:txBody>
          <a:bodyPr/>
          <a:lstStyle/>
          <a:p>
            <a:pPr eaLnBrk="1" hangingPunct="1"/>
            <a:r>
              <a:rPr lang="en-GB" altLang="en-US" sz="3600" smtClean="0"/>
              <a:t>25. Behave Like a Small Company</a:t>
            </a:r>
            <a:endParaRPr lang="en-US" altLang="en-US" sz="3200" smtClean="0"/>
          </a:p>
        </p:txBody>
      </p:sp>
      <p:sp>
        <p:nvSpPr>
          <p:cNvPr id="77829" name="Rectangle 5"/>
          <p:cNvSpPr>
            <a:spLocks noChangeArrowheads="1"/>
          </p:cNvSpPr>
          <p:nvPr/>
        </p:nvSpPr>
        <p:spPr bwMode="auto">
          <a:xfrm>
            <a:off x="1763713" y="1557338"/>
            <a:ext cx="7151687" cy="475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b="1">
                <a:solidFill>
                  <a:srgbClr val="006666"/>
                </a:solidFill>
              </a:rPr>
              <a:t>Small companies have huge competitive advantages. They are uncluttered, simple, informal. They thrive on passion and ridicule bureaucracy.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400" b="1">
                <a:solidFill>
                  <a:srgbClr val="006666"/>
                </a:solidFill>
              </a:rPr>
              <a:t>Small companies grow on good ideas - regardless of their source. They need everyone, involve everyone, and reward or remove people based on their contribution to winning.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000" i="1">
                <a:solidFill>
                  <a:srgbClr val="CC3300"/>
                </a:solidFill>
              </a:rPr>
              <a:t>“Small companies dream big dreams and set the bar high - increments and fractions don't interest them.”</a:t>
            </a:r>
            <a:endParaRPr lang="en-US" altLang="en-US" sz="2000" i="1">
              <a:solidFill>
                <a:srgbClr val="CC3300"/>
              </a:solidFill>
            </a:endParaRPr>
          </a:p>
        </p:txBody>
      </p:sp>
    </p:spTree>
    <p:extLst>
      <p:ext uri="{BB962C8B-B14F-4D97-AF65-F5344CB8AC3E}">
        <p14:creationId xmlns:p14="http://schemas.microsoft.com/office/powerpoint/2010/main" val="3987466261"/>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4"/>
          <p:cNvSpPr>
            <a:spLocks noGrp="1" noChangeArrowheads="1"/>
          </p:cNvSpPr>
          <p:nvPr>
            <p:ph type="ctrTitle"/>
          </p:nvPr>
        </p:nvSpPr>
        <p:spPr/>
        <p:txBody>
          <a:bodyPr/>
          <a:lstStyle/>
          <a:p>
            <a:pPr eaLnBrk="1" hangingPunct="1"/>
            <a:r>
              <a:rPr lang="en-GB" altLang="en-US" smtClean="0"/>
              <a:t>Career Building and Employability Skills</a:t>
            </a:r>
          </a:p>
        </p:txBody>
      </p:sp>
    </p:spTree>
    <p:extLst>
      <p:ext uri="{BB962C8B-B14F-4D97-AF65-F5344CB8AC3E}">
        <p14:creationId xmlns:p14="http://schemas.microsoft.com/office/powerpoint/2010/main" val="35081708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eaLnBrk="1" hangingPunct="1"/>
            <a:r>
              <a:rPr lang="en-GB" altLang="en-US" smtClean="0"/>
              <a:t>Career Building</a:t>
            </a:r>
          </a:p>
        </p:txBody>
      </p:sp>
      <p:sp>
        <p:nvSpPr>
          <p:cNvPr id="79875" name="Rectangle 5"/>
          <p:cNvSpPr>
            <a:spLocks noChangeArrowheads="1"/>
          </p:cNvSpPr>
          <p:nvPr/>
        </p:nvSpPr>
        <p:spPr bwMode="auto">
          <a:xfrm>
            <a:off x="755650" y="1484313"/>
            <a:ext cx="1657350" cy="863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pPr>
            <a:r>
              <a:rPr lang="en-GB" altLang="en-US">
                <a:solidFill>
                  <a:srgbClr val="000000"/>
                </a:solidFill>
              </a:rPr>
              <a:t>PhD</a:t>
            </a:r>
          </a:p>
        </p:txBody>
      </p:sp>
      <p:sp>
        <p:nvSpPr>
          <p:cNvPr id="79876" name="Rectangle 7"/>
          <p:cNvSpPr>
            <a:spLocks noChangeArrowheads="1"/>
          </p:cNvSpPr>
          <p:nvPr/>
        </p:nvSpPr>
        <p:spPr bwMode="auto">
          <a:xfrm>
            <a:off x="755650" y="2781300"/>
            <a:ext cx="1657350" cy="863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pPr>
            <a:r>
              <a:rPr lang="en-GB" altLang="en-US">
                <a:solidFill>
                  <a:srgbClr val="000000"/>
                </a:solidFill>
              </a:rPr>
              <a:t>Research </a:t>
            </a:r>
          </a:p>
          <a:p>
            <a:pPr algn="ctr" eaLnBrk="1" fontAlgn="base" hangingPunct="1">
              <a:spcBef>
                <a:spcPct val="0"/>
              </a:spcBef>
              <a:spcAft>
                <a:spcPct val="0"/>
              </a:spcAft>
            </a:pPr>
            <a:r>
              <a:rPr lang="en-GB" altLang="en-US">
                <a:solidFill>
                  <a:srgbClr val="000000"/>
                </a:solidFill>
              </a:rPr>
              <a:t>Associate</a:t>
            </a:r>
          </a:p>
        </p:txBody>
      </p:sp>
      <p:sp>
        <p:nvSpPr>
          <p:cNvPr id="79877" name="Rectangle 8"/>
          <p:cNvSpPr>
            <a:spLocks noChangeArrowheads="1"/>
          </p:cNvSpPr>
          <p:nvPr/>
        </p:nvSpPr>
        <p:spPr bwMode="auto">
          <a:xfrm>
            <a:off x="755650" y="4076700"/>
            <a:ext cx="1657350" cy="863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pPr>
            <a:r>
              <a:rPr lang="en-GB" altLang="en-US">
                <a:solidFill>
                  <a:srgbClr val="000000"/>
                </a:solidFill>
              </a:rPr>
              <a:t>Research </a:t>
            </a:r>
          </a:p>
          <a:p>
            <a:pPr algn="ctr" eaLnBrk="1" fontAlgn="base" hangingPunct="1">
              <a:spcBef>
                <a:spcPct val="0"/>
              </a:spcBef>
              <a:spcAft>
                <a:spcPct val="0"/>
              </a:spcAft>
            </a:pPr>
            <a:r>
              <a:rPr lang="en-GB" altLang="en-US">
                <a:solidFill>
                  <a:srgbClr val="000000"/>
                </a:solidFill>
              </a:rPr>
              <a:t>Fellow</a:t>
            </a:r>
          </a:p>
        </p:txBody>
      </p:sp>
      <p:sp>
        <p:nvSpPr>
          <p:cNvPr id="79878" name="Rectangle 9"/>
          <p:cNvSpPr>
            <a:spLocks noChangeArrowheads="1"/>
          </p:cNvSpPr>
          <p:nvPr/>
        </p:nvSpPr>
        <p:spPr bwMode="auto">
          <a:xfrm>
            <a:off x="755650" y="5373688"/>
            <a:ext cx="1657350" cy="863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pPr>
            <a:r>
              <a:rPr lang="en-GB" altLang="en-US">
                <a:solidFill>
                  <a:srgbClr val="000000"/>
                </a:solidFill>
              </a:rPr>
              <a:t>Career </a:t>
            </a:r>
          </a:p>
          <a:p>
            <a:pPr algn="ctr" eaLnBrk="1" fontAlgn="base" hangingPunct="1">
              <a:spcBef>
                <a:spcPct val="0"/>
              </a:spcBef>
              <a:spcAft>
                <a:spcPct val="0"/>
              </a:spcAft>
            </a:pPr>
            <a:r>
              <a:rPr lang="en-GB" altLang="en-US">
                <a:solidFill>
                  <a:srgbClr val="000000"/>
                </a:solidFill>
              </a:rPr>
              <a:t>Lecturer</a:t>
            </a:r>
          </a:p>
        </p:txBody>
      </p:sp>
      <p:sp>
        <p:nvSpPr>
          <p:cNvPr id="79879" name="Text Box 10"/>
          <p:cNvSpPr txBox="1">
            <a:spLocks noChangeArrowheads="1"/>
          </p:cNvSpPr>
          <p:nvPr/>
        </p:nvSpPr>
        <p:spPr bwMode="auto">
          <a:xfrm>
            <a:off x="2608263" y="1576388"/>
            <a:ext cx="49974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GB" altLang="en-US">
                <a:solidFill>
                  <a:srgbClr val="000000"/>
                </a:solidFill>
              </a:rPr>
              <a:t>Completion of doctoral studies, writing research</a:t>
            </a:r>
          </a:p>
          <a:p>
            <a:pPr eaLnBrk="1" fontAlgn="base" hangingPunct="1">
              <a:spcBef>
                <a:spcPct val="0"/>
              </a:spcBef>
              <a:spcAft>
                <a:spcPct val="0"/>
              </a:spcAft>
            </a:pPr>
            <a:r>
              <a:rPr lang="en-GB" altLang="en-US">
                <a:solidFill>
                  <a:srgbClr val="000000"/>
                </a:solidFill>
              </a:rPr>
              <a:t>papers</a:t>
            </a:r>
          </a:p>
        </p:txBody>
      </p:sp>
      <p:sp>
        <p:nvSpPr>
          <p:cNvPr id="79880" name="Text Box 11"/>
          <p:cNvSpPr txBox="1">
            <a:spLocks noChangeArrowheads="1"/>
          </p:cNvSpPr>
          <p:nvPr/>
        </p:nvSpPr>
        <p:spPr bwMode="auto">
          <a:xfrm>
            <a:off x="2627313" y="2708275"/>
            <a:ext cx="5162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GB" altLang="en-US">
                <a:solidFill>
                  <a:srgbClr val="000000"/>
                </a:solidFill>
              </a:rPr>
              <a:t>Independence, familiarity with bidding processes,</a:t>
            </a:r>
          </a:p>
          <a:p>
            <a:pPr eaLnBrk="1" fontAlgn="base" hangingPunct="1">
              <a:spcBef>
                <a:spcPct val="0"/>
              </a:spcBef>
              <a:spcAft>
                <a:spcPct val="0"/>
              </a:spcAft>
            </a:pPr>
            <a:r>
              <a:rPr lang="en-GB" altLang="en-US">
                <a:solidFill>
                  <a:srgbClr val="000000"/>
                </a:solidFill>
              </a:rPr>
              <a:t>self-guidance, self-reliance, research publication</a:t>
            </a:r>
          </a:p>
        </p:txBody>
      </p:sp>
      <p:sp>
        <p:nvSpPr>
          <p:cNvPr id="79881" name="Text Box 12"/>
          <p:cNvSpPr txBox="1">
            <a:spLocks noChangeArrowheads="1"/>
          </p:cNvSpPr>
          <p:nvPr/>
        </p:nvSpPr>
        <p:spPr bwMode="auto">
          <a:xfrm>
            <a:off x="2700338" y="4005263"/>
            <a:ext cx="6330950"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GB" altLang="en-US">
                <a:solidFill>
                  <a:srgbClr val="000000"/>
                </a:solidFill>
              </a:rPr>
              <a:t>Proposal generation, managing research students, </a:t>
            </a:r>
          </a:p>
          <a:p>
            <a:pPr eaLnBrk="1" fontAlgn="base" hangingPunct="1">
              <a:spcBef>
                <a:spcPct val="0"/>
              </a:spcBef>
              <a:spcAft>
                <a:spcPct val="0"/>
              </a:spcAft>
            </a:pPr>
            <a:r>
              <a:rPr lang="en-GB" altLang="en-US">
                <a:solidFill>
                  <a:srgbClr val="000000"/>
                </a:solidFill>
              </a:rPr>
              <a:t>associates and directing technical staff, research publication,</a:t>
            </a:r>
          </a:p>
          <a:p>
            <a:pPr eaLnBrk="1" fontAlgn="base" hangingPunct="1">
              <a:spcBef>
                <a:spcPct val="0"/>
              </a:spcBef>
              <a:spcAft>
                <a:spcPct val="0"/>
              </a:spcAft>
            </a:pPr>
            <a:r>
              <a:rPr lang="en-GB" altLang="en-US">
                <a:solidFill>
                  <a:srgbClr val="000000"/>
                </a:solidFill>
              </a:rPr>
              <a:t>commercial involvement, research administration</a:t>
            </a:r>
          </a:p>
        </p:txBody>
      </p:sp>
      <p:sp>
        <p:nvSpPr>
          <p:cNvPr id="79882" name="Text Box 13"/>
          <p:cNvSpPr txBox="1">
            <a:spLocks noChangeArrowheads="1"/>
          </p:cNvSpPr>
          <p:nvPr/>
        </p:nvSpPr>
        <p:spPr bwMode="auto">
          <a:xfrm>
            <a:off x="2700338" y="5445125"/>
            <a:ext cx="57340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GB" altLang="en-US">
                <a:solidFill>
                  <a:srgbClr val="000000"/>
                </a:solidFill>
              </a:rPr>
              <a:t>Research publication, teaching, student administration,</a:t>
            </a:r>
          </a:p>
          <a:p>
            <a:pPr eaLnBrk="1" fontAlgn="base" hangingPunct="1">
              <a:spcBef>
                <a:spcPct val="0"/>
              </a:spcBef>
              <a:spcAft>
                <a:spcPct val="0"/>
              </a:spcAft>
            </a:pPr>
            <a:r>
              <a:rPr lang="en-GB" altLang="en-US">
                <a:solidFill>
                  <a:srgbClr val="000000"/>
                </a:solidFill>
              </a:rPr>
              <a:t>self-management, controlling an area of research</a:t>
            </a:r>
          </a:p>
        </p:txBody>
      </p:sp>
      <p:sp>
        <p:nvSpPr>
          <p:cNvPr id="79883" name="Line 14"/>
          <p:cNvSpPr>
            <a:spLocks noChangeShapeType="1"/>
          </p:cNvSpPr>
          <p:nvPr/>
        </p:nvSpPr>
        <p:spPr bwMode="auto">
          <a:xfrm>
            <a:off x="5219700" y="2133600"/>
            <a:ext cx="0" cy="574675"/>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a:solidFill>
                <a:srgbClr val="000000"/>
              </a:solidFill>
            </a:endParaRPr>
          </a:p>
        </p:txBody>
      </p:sp>
      <p:sp>
        <p:nvSpPr>
          <p:cNvPr id="79884" name="Line 15"/>
          <p:cNvSpPr>
            <a:spLocks noChangeShapeType="1"/>
          </p:cNvSpPr>
          <p:nvPr/>
        </p:nvSpPr>
        <p:spPr bwMode="auto">
          <a:xfrm>
            <a:off x="5219700" y="3429000"/>
            <a:ext cx="0" cy="574675"/>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a:solidFill>
                <a:srgbClr val="000000"/>
              </a:solidFill>
            </a:endParaRPr>
          </a:p>
        </p:txBody>
      </p:sp>
      <p:sp>
        <p:nvSpPr>
          <p:cNvPr id="79885" name="Line 16"/>
          <p:cNvSpPr>
            <a:spLocks noChangeShapeType="1"/>
          </p:cNvSpPr>
          <p:nvPr/>
        </p:nvSpPr>
        <p:spPr bwMode="auto">
          <a:xfrm>
            <a:off x="5219700" y="4941888"/>
            <a:ext cx="0" cy="503237"/>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a:solidFill>
                <a:srgbClr val="000000"/>
              </a:solidFill>
            </a:endParaRPr>
          </a:p>
        </p:txBody>
      </p:sp>
      <p:sp>
        <p:nvSpPr>
          <p:cNvPr id="79886" name="Line 17"/>
          <p:cNvSpPr>
            <a:spLocks noChangeShapeType="1"/>
          </p:cNvSpPr>
          <p:nvPr/>
        </p:nvSpPr>
        <p:spPr bwMode="auto">
          <a:xfrm>
            <a:off x="1547813" y="2349500"/>
            <a:ext cx="0" cy="4318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a:solidFill>
                <a:srgbClr val="000000"/>
              </a:solidFill>
            </a:endParaRPr>
          </a:p>
        </p:txBody>
      </p:sp>
      <p:sp>
        <p:nvSpPr>
          <p:cNvPr id="79887" name="Line 18"/>
          <p:cNvSpPr>
            <a:spLocks noChangeShapeType="1"/>
          </p:cNvSpPr>
          <p:nvPr/>
        </p:nvSpPr>
        <p:spPr bwMode="auto">
          <a:xfrm>
            <a:off x="1547813" y="3644900"/>
            <a:ext cx="0" cy="4318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a:solidFill>
                <a:srgbClr val="000000"/>
              </a:solidFill>
            </a:endParaRPr>
          </a:p>
        </p:txBody>
      </p:sp>
      <p:sp>
        <p:nvSpPr>
          <p:cNvPr id="79888" name="Line 19"/>
          <p:cNvSpPr>
            <a:spLocks noChangeShapeType="1"/>
          </p:cNvSpPr>
          <p:nvPr/>
        </p:nvSpPr>
        <p:spPr bwMode="auto">
          <a:xfrm>
            <a:off x="1547813" y="4941888"/>
            <a:ext cx="0" cy="4318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a:solidFill>
                <a:srgbClr val="000000"/>
              </a:solidFill>
            </a:endParaRPr>
          </a:p>
        </p:txBody>
      </p:sp>
    </p:spTree>
    <p:extLst>
      <p:ext uri="{BB962C8B-B14F-4D97-AF65-F5344CB8AC3E}">
        <p14:creationId xmlns:p14="http://schemas.microsoft.com/office/powerpoint/2010/main" val="16419401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eaLnBrk="1" hangingPunct="1"/>
            <a:r>
              <a:rPr lang="en-GB" altLang="en-US" smtClean="0"/>
              <a:t>How Did We Acquire the Skills</a:t>
            </a:r>
          </a:p>
        </p:txBody>
      </p:sp>
      <p:sp>
        <p:nvSpPr>
          <p:cNvPr id="80899" name="Rectangle 3"/>
          <p:cNvSpPr>
            <a:spLocks noGrp="1" noChangeArrowheads="1"/>
          </p:cNvSpPr>
          <p:nvPr>
            <p:ph type="body" idx="1"/>
          </p:nvPr>
        </p:nvSpPr>
        <p:spPr/>
        <p:txBody>
          <a:bodyPr/>
          <a:lstStyle/>
          <a:p>
            <a:pPr eaLnBrk="1" hangingPunct="1"/>
            <a:r>
              <a:rPr lang="en-GB" altLang="en-US" smtClean="0"/>
              <a:t>Hard work and self-development</a:t>
            </a:r>
          </a:p>
          <a:p>
            <a:pPr eaLnBrk="1" hangingPunct="1"/>
            <a:r>
              <a:rPr lang="en-GB" altLang="en-US" smtClean="0"/>
              <a:t>Formal training (PgCRM, PgCTLHE, etc.)</a:t>
            </a:r>
          </a:p>
          <a:p>
            <a:pPr eaLnBrk="1" hangingPunct="1"/>
            <a:r>
              <a:rPr lang="en-GB" altLang="en-US" smtClean="0"/>
              <a:t>Mentoring</a:t>
            </a:r>
          </a:p>
          <a:p>
            <a:pPr eaLnBrk="1" hangingPunct="1"/>
            <a:r>
              <a:rPr lang="en-GB" altLang="en-US" smtClean="0"/>
              <a:t>Staff development</a:t>
            </a:r>
          </a:p>
          <a:p>
            <a:pPr eaLnBrk="1" hangingPunct="1"/>
            <a:r>
              <a:rPr lang="en-GB" altLang="en-US" smtClean="0"/>
              <a:t>Network support</a:t>
            </a:r>
          </a:p>
          <a:p>
            <a:pPr eaLnBrk="1" hangingPunct="1"/>
            <a:r>
              <a:rPr lang="en-GB" altLang="en-US" b="1" smtClean="0"/>
              <a:t>By example</a:t>
            </a:r>
          </a:p>
        </p:txBody>
      </p:sp>
    </p:spTree>
    <p:extLst>
      <p:ext uri="{BB962C8B-B14F-4D97-AF65-F5344CB8AC3E}">
        <p14:creationId xmlns:p14="http://schemas.microsoft.com/office/powerpoint/2010/main" val="33556276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eaLnBrk="1" hangingPunct="1"/>
            <a:r>
              <a:rPr lang="en-GB" altLang="en-US" smtClean="0"/>
              <a:t>Employability Skills</a:t>
            </a:r>
          </a:p>
        </p:txBody>
      </p:sp>
      <p:sp>
        <p:nvSpPr>
          <p:cNvPr id="81923" name="Rectangle 3"/>
          <p:cNvSpPr>
            <a:spLocks noGrp="1" noChangeArrowheads="1"/>
          </p:cNvSpPr>
          <p:nvPr>
            <p:ph type="body" idx="1"/>
          </p:nvPr>
        </p:nvSpPr>
        <p:spPr>
          <a:xfrm>
            <a:off x="457200" y="1600200"/>
            <a:ext cx="8147050" cy="4708525"/>
          </a:xfrm>
        </p:spPr>
        <p:txBody>
          <a:bodyPr/>
          <a:lstStyle/>
          <a:p>
            <a:pPr eaLnBrk="1" hangingPunct="1"/>
            <a:r>
              <a:rPr lang="en-GB" altLang="en-US" smtClean="0"/>
              <a:t>Research Skills and Techniques</a:t>
            </a:r>
          </a:p>
          <a:p>
            <a:pPr eaLnBrk="1" hangingPunct="1"/>
            <a:r>
              <a:rPr lang="en-GB" altLang="en-US" smtClean="0"/>
              <a:t>Research Environment </a:t>
            </a:r>
          </a:p>
          <a:p>
            <a:pPr eaLnBrk="1" hangingPunct="1"/>
            <a:r>
              <a:rPr lang="en-GB" altLang="en-US" smtClean="0"/>
              <a:t>Research Management </a:t>
            </a:r>
          </a:p>
          <a:p>
            <a:pPr eaLnBrk="1" hangingPunct="1"/>
            <a:r>
              <a:rPr lang="en-GB" altLang="en-US" smtClean="0"/>
              <a:t>Personal Effectiveness</a:t>
            </a:r>
          </a:p>
          <a:p>
            <a:pPr eaLnBrk="1" hangingPunct="1"/>
            <a:r>
              <a:rPr lang="en-GB" altLang="en-US" smtClean="0"/>
              <a:t>Communication Skills</a:t>
            </a:r>
          </a:p>
          <a:p>
            <a:pPr eaLnBrk="1" hangingPunct="1"/>
            <a:r>
              <a:rPr lang="en-GB" altLang="en-US" smtClean="0"/>
              <a:t>Networking and Teamworking</a:t>
            </a:r>
          </a:p>
          <a:p>
            <a:pPr eaLnBrk="1" hangingPunct="1"/>
            <a:r>
              <a:rPr lang="en-GB" altLang="en-US" smtClean="0"/>
              <a:t>Career Management </a:t>
            </a:r>
          </a:p>
        </p:txBody>
      </p:sp>
    </p:spTree>
    <p:extLst>
      <p:ext uri="{BB962C8B-B14F-4D97-AF65-F5344CB8AC3E}">
        <p14:creationId xmlns:p14="http://schemas.microsoft.com/office/powerpoint/2010/main" val="6669806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6"/>
          <p:cNvSpPr>
            <a:spLocks noGrp="1" noChangeArrowheads="1"/>
          </p:cNvSpPr>
          <p:nvPr>
            <p:ph type="title"/>
          </p:nvPr>
        </p:nvSpPr>
        <p:spPr/>
        <p:txBody>
          <a:bodyPr/>
          <a:lstStyle/>
          <a:p>
            <a:pPr eaLnBrk="1" hangingPunct="1"/>
            <a:r>
              <a:rPr lang="en-GB" altLang="en-US" sz="3200" smtClean="0"/>
              <a:t>20 minute task for groups of 4 or 5 people</a:t>
            </a:r>
          </a:p>
        </p:txBody>
      </p:sp>
      <p:sp>
        <p:nvSpPr>
          <p:cNvPr id="82947" name="Rectangle 7"/>
          <p:cNvSpPr>
            <a:spLocks noGrp="1" noChangeArrowheads="1"/>
          </p:cNvSpPr>
          <p:nvPr>
            <p:ph type="body" idx="1"/>
          </p:nvPr>
        </p:nvSpPr>
        <p:spPr/>
        <p:txBody>
          <a:bodyPr/>
          <a:lstStyle/>
          <a:p>
            <a:pPr eaLnBrk="1" hangingPunct="1">
              <a:lnSpc>
                <a:spcPct val="90000"/>
              </a:lnSpc>
            </a:pPr>
            <a:r>
              <a:rPr lang="en-GB" altLang="en-US" sz="2800" smtClean="0"/>
              <a:t>Review the Employers View Report and the summary of HEFCE/ QAA Employability Skills Expectations</a:t>
            </a:r>
            <a:br>
              <a:rPr lang="en-GB" altLang="en-US" sz="2800" smtClean="0"/>
            </a:br>
            <a:endParaRPr lang="en-GB" altLang="en-US" sz="2800" smtClean="0"/>
          </a:p>
          <a:p>
            <a:pPr eaLnBrk="1" hangingPunct="1">
              <a:lnSpc>
                <a:spcPct val="90000"/>
              </a:lnSpc>
            </a:pPr>
            <a:r>
              <a:rPr lang="en-GB" altLang="en-US" sz="2800" smtClean="0"/>
              <a:t>How well do you deliver the required skills currently?</a:t>
            </a:r>
          </a:p>
          <a:p>
            <a:pPr eaLnBrk="1" hangingPunct="1">
              <a:lnSpc>
                <a:spcPct val="90000"/>
              </a:lnSpc>
            </a:pPr>
            <a:r>
              <a:rPr lang="en-GB" altLang="en-US" sz="2800" smtClean="0"/>
              <a:t>Alternatively, if not currently a supervisor, how well were they delivered to you?</a:t>
            </a:r>
          </a:p>
          <a:p>
            <a:pPr eaLnBrk="1" hangingPunct="1">
              <a:lnSpc>
                <a:spcPct val="90000"/>
              </a:lnSpc>
            </a:pPr>
            <a:r>
              <a:rPr lang="en-GB" altLang="en-US" sz="2800" smtClean="0"/>
              <a:t>Bottom line - what do </a:t>
            </a:r>
            <a:r>
              <a:rPr lang="en-GB" altLang="en-US" sz="2800" smtClean="0">
                <a:solidFill>
                  <a:srgbClr val="FF0000"/>
                </a:solidFill>
              </a:rPr>
              <a:t>we</a:t>
            </a:r>
            <a:r>
              <a:rPr lang="en-GB" altLang="en-US" sz="2800" smtClean="0"/>
              <a:t> need to change to do it </a:t>
            </a:r>
            <a:r>
              <a:rPr lang="en-GB" altLang="en-US" sz="2800" smtClean="0">
                <a:solidFill>
                  <a:srgbClr val="FF0000"/>
                </a:solidFill>
              </a:rPr>
              <a:t>better</a:t>
            </a:r>
            <a:r>
              <a:rPr lang="en-GB" altLang="en-US" sz="2800" smtClean="0"/>
              <a:t>?</a:t>
            </a:r>
          </a:p>
        </p:txBody>
      </p:sp>
    </p:spTree>
    <p:extLst>
      <p:ext uri="{BB962C8B-B14F-4D97-AF65-F5344CB8AC3E}">
        <p14:creationId xmlns:p14="http://schemas.microsoft.com/office/powerpoint/2010/main" val="40567985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4"/>
          <p:cNvSpPr>
            <a:spLocks noGrp="1" noChangeArrowheads="1"/>
          </p:cNvSpPr>
          <p:nvPr>
            <p:ph type="ctrTitle"/>
          </p:nvPr>
        </p:nvSpPr>
        <p:spPr/>
        <p:txBody>
          <a:bodyPr/>
          <a:lstStyle/>
          <a:p>
            <a:pPr eaLnBrk="1" hangingPunct="1"/>
            <a:r>
              <a:rPr lang="en-GB" altLang="en-US" smtClean="0"/>
              <a:t>Building Business Impact</a:t>
            </a:r>
          </a:p>
        </p:txBody>
      </p:sp>
    </p:spTree>
    <p:extLst>
      <p:ext uri="{BB962C8B-B14F-4D97-AF65-F5344CB8AC3E}">
        <p14:creationId xmlns:p14="http://schemas.microsoft.com/office/powerpoint/2010/main" val="35720837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r>
              <a:rPr lang="en-GB" altLang="en-US" smtClean="0"/>
              <a:t>What Multiplies Potential?</a:t>
            </a:r>
          </a:p>
        </p:txBody>
      </p:sp>
      <p:sp>
        <p:nvSpPr>
          <p:cNvPr id="84995" name="Rectangle 3"/>
          <p:cNvSpPr>
            <a:spLocks noGrp="1" noChangeArrowheads="1"/>
          </p:cNvSpPr>
          <p:nvPr>
            <p:ph type="body" idx="1"/>
          </p:nvPr>
        </p:nvSpPr>
        <p:spPr/>
        <p:txBody>
          <a:bodyPr/>
          <a:lstStyle/>
          <a:p>
            <a:pPr eaLnBrk="1" hangingPunct="1"/>
            <a:r>
              <a:rPr lang="en-GB" altLang="en-US" smtClean="0"/>
              <a:t>Working with superior partners</a:t>
            </a:r>
          </a:p>
          <a:p>
            <a:pPr eaLnBrk="1" hangingPunct="1"/>
            <a:r>
              <a:rPr lang="en-GB" altLang="en-US" smtClean="0"/>
              <a:t>Working with the recognised experts</a:t>
            </a:r>
          </a:p>
          <a:p>
            <a:pPr eaLnBrk="1" hangingPunct="1"/>
            <a:r>
              <a:rPr lang="en-GB" altLang="en-US" smtClean="0"/>
              <a:t>Focus and precision – do what you do superlatively well!</a:t>
            </a:r>
          </a:p>
          <a:p>
            <a:pPr eaLnBrk="1" hangingPunct="1"/>
            <a:r>
              <a:rPr lang="en-GB" altLang="en-US" smtClean="0"/>
              <a:t>Working with other industries, commerce and government</a:t>
            </a:r>
          </a:p>
          <a:p>
            <a:pPr lvl="1" eaLnBrk="1" hangingPunct="1"/>
            <a:r>
              <a:rPr lang="en-GB" altLang="en-US" smtClean="0"/>
              <a:t>Clear impact multiplies perception of worth</a:t>
            </a:r>
          </a:p>
          <a:p>
            <a:pPr eaLnBrk="1" hangingPunct="1"/>
            <a:r>
              <a:rPr lang="en-GB" altLang="en-US" smtClean="0"/>
              <a:t>Working with international partners</a:t>
            </a:r>
          </a:p>
        </p:txBody>
      </p:sp>
    </p:spTree>
    <p:extLst>
      <p:ext uri="{BB962C8B-B14F-4D97-AF65-F5344CB8AC3E}">
        <p14:creationId xmlns:p14="http://schemas.microsoft.com/office/powerpoint/2010/main" val="6288942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eaLnBrk="1" hangingPunct="1"/>
            <a:r>
              <a:rPr lang="en-GB" altLang="en-US" smtClean="0"/>
              <a:t>Networking</a:t>
            </a:r>
            <a:endParaRPr lang="en-US" altLang="en-US" smtClean="0"/>
          </a:p>
        </p:txBody>
      </p:sp>
      <p:sp>
        <p:nvSpPr>
          <p:cNvPr id="86019" name="Rectangle 3"/>
          <p:cNvSpPr>
            <a:spLocks noGrp="1" noChangeArrowheads="1"/>
          </p:cNvSpPr>
          <p:nvPr>
            <p:ph type="body" idx="1"/>
          </p:nvPr>
        </p:nvSpPr>
        <p:spPr/>
        <p:txBody>
          <a:bodyPr/>
          <a:lstStyle/>
          <a:p>
            <a:pPr eaLnBrk="1" hangingPunct="1"/>
            <a:r>
              <a:rPr lang="en-GB" altLang="en-US" smtClean="0"/>
              <a:t>Who?</a:t>
            </a:r>
          </a:p>
          <a:p>
            <a:pPr lvl="1" eaLnBrk="1" hangingPunct="1"/>
            <a:r>
              <a:rPr lang="en-GB" altLang="en-US" smtClean="0"/>
              <a:t>Leverage your previous employment, MSc supervisor, previous contacts</a:t>
            </a:r>
          </a:p>
          <a:p>
            <a:pPr lvl="1" eaLnBrk="1" hangingPunct="1"/>
            <a:r>
              <a:rPr lang="en-GB" altLang="en-US" smtClean="0"/>
              <a:t>Go to the conferences and professional bodies in your area</a:t>
            </a:r>
          </a:p>
          <a:p>
            <a:pPr lvl="1" eaLnBrk="1" hangingPunct="1"/>
            <a:r>
              <a:rPr lang="en-GB" altLang="en-US" smtClean="0"/>
              <a:t>Contact the businesses/public sector organisations who use the outputs of your work</a:t>
            </a:r>
          </a:p>
          <a:p>
            <a:pPr lvl="1" eaLnBrk="1" hangingPunct="1"/>
            <a:r>
              <a:rPr lang="en-GB" altLang="en-US" smtClean="0"/>
              <a:t>Seek mentors, partners, assistance – ASK!</a:t>
            </a:r>
            <a:endParaRPr lang="en-US" altLang="en-US" smtClean="0"/>
          </a:p>
        </p:txBody>
      </p:sp>
    </p:spTree>
    <p:extLst>
      <p:ext uri="{BB962C8B-B14F-4D97-AF65-F5344CB8AC3E}">
        <p14:creationId xmlns:p14="http://schemas.microsoft.com/office/powerpoint/2010/main" val="8457667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altLang="en-US" smtClean="0"/>
              <a:t>Networking</a:t>
            </a:r>
            <a:endParaRPr lang="en-US" altLang="en-US" smtClean="0"/>
          </a:p>
        </p:txBody>
      </p:sp>
      <p:sp>
        <p:nvSpPr>
          <p:cNvPr id="87043" name="Rectangle 3"/>
          <p:cNvSpPr>
            <a:spLocks noGrp="1" noChangeArrowheads="1"/>
          </p:cNvSpPr>
          <p:nvPr>
            <p:ph type="body" idx="1"/>
          </p:nvPr>
        </p:nvSpPr>
        <p:spPr/>
        <p:txBody>
          <a:bodyPr/>
          <a:lstStyle/>
          <a:p>
            <a:pPr eaLnBrk="1" hangingPunct="1">
              <a:lnSpc>
                <a:spcPct val="90000"/>
              </a:lnSpc>
            </a:pPr>
            <a:r>
              <a:rPr lang="en-GB" altLang="en-US" smtClean="0"/>
              <a:t>How?</a:t>
            </a:r>
          </a:p>
          <a:p>
            <a:pPr lvl="1" eaLnBrk="1" hangingPunct="1">
              <a:lnSpc>
                <a:spcPct val="90000"/>
              </a:lnSpc>
            </a:pPr>
            <a:r>
              <a:rPr lang="en-GB" altLang="en-US" smtClean="0"/>
              <a:t>The absolute key is mutual benefit</a:t>
            </a:r>
          </a:p>
          <a:p>
            <a:pPr lvl="1" eaLnBrk="1" hangingPunct="1">
              <a:lnSpc>
                <a:spcPct val="90000"/>
              </a:lnSpc>
            </a:pPr>
            <a:r>
              <a:rPr lang="en-GB" altLang="en-US" smtClean="0"/>
              <a:t>We bring added value</a:t>
            </a:r>
          </a:p>
          <a:p>
            <a:pPr lvl="2" eaLnBrk="1" hangingPunct="1">
              <a:lnSpc>
                <a:spcPct val="90000"/>
              </a:lnSpc>
            </a:pPr>
            <a:r>
              <a:rPr lang="en-GB" altLang="en-US" smtClean="0"/>
              <a:t>Critical mass</a:t>
            </a:r>
          </a:p>
          <a:p>
            <a:pPr lvl="2" eaLnBrk="1" hangingPunct="1">
              <a:lnSpc>
                <a:spcPct val="90000"/>
              </a:lnSpc>
            </a:pPr>
            <a:r>
              <a:rPr lang="en-GB" altLang="en-US" smtClean="0"/>
              <a:t>Extension</a:t>
            </a:r>
          </a:p>
          <a:p>
            <a:pPr lvl="2" eaLnBrk="1" hangingPunct="1">
              <a:lnSpc>
                <a:spcPct val="90000"/>
              </a:lnSpc>
            </a:pPr>
            <a:r>
              <a:rPr lang="en-GB" altLang="en-US" smtClean="0"/>
              <a:t>Our expertise</a:t>
            </a:r>
          </a:p>
          <a:p>
            <a:pPr lvl="1" eaLnBrk="1" hangingPunct="1">
              <a:lnSpc>
                <a:spcPct val="90000"/>
              </a:lnSpc>
            </a:pPr>
            <a:r>
              <a:rPr lang="en-GB" altLang="en-US" smtClean="0"/>
              <a:t>We can bring money, expertise, agility</a:t>
            </a:r>
          </a:p>
          <a:p>
            <a:pPr lvl="1" eaLnBrk="1" hangingPunct="1">
              <a:lnSpc>
                <a:spcPct val="90000"/>
              </a:lnSpc>
            </a:pPr>
            <a:r>
              <a:rPr lang="en-GB" altLang="en-US" smtClean="0"/>
              <a:t>We can give status</a:t>
            </a:r>
          </a:p>
          <a:p>
            <a:pPr lvl="1" eaLnBrk="1" hangingPunct="1">
              <a:lnSpc>
                <a:spcPct val="90000"/>
              </a:lnSpc>
            </a:pPr>
            <a:r>
              <a:rPr lang="en-GB" altLang="en-US" smtClean="0"/>
              <a:t>We can partner internationally for funding, project work, etc.</a:t>
            </a:r>
            <a:endParaRPr lang="en-US" altLang="en-US" smtClean="0"/>
          </a:p>
        </p:txBody>
      </p:sp>
    </p:spTree>
    <p:extLst>
      <p:ext uri="{BB962C8B-B14F-4D97-AF65-F5344CB8AC3E}">
        <p14:creationId xmlns:p14="http://schemas.microsoft.com/office/powerpoint/2010/main" val="9255965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altLang="en-US" smtClean="0"/>
              <a:t>Collaborative Working</a:t>
            </a:r>
            <a:endParaRPr lang="en-US" altLang="en-US" smtClean="0"/>
          </a:p>
        </p:txBody>
      </p:sp>
      <p:sp>
        <p:nvSpPr>
          <p:cNvPr id="88067" name="Rectangle 3"/>
          <p:cNvSpPr>
            <a:spLocks noGrp="1" noChangeArrowheads="1"/>
          </p:cNvSpPr>
          <p:nvPr>
            <p:ph type="body" idx="1"/>
          </p:nvPr>
        </p:nvSpPr>
        <p:spPr/>
        <p:txBody>
          <a:bodyPr/>
          <a:lstStyle/>
          <a:p>
            <a:pPr eaLnBrk="1" hangingPunct="1"/>
            <a:r>
              <a:rPr lang="en-GB" altLang="en-US" smtClean="0"/>
              <a:t>Initiation</a:t>
            </a:r>
          </a:p>
          <a:p>
            <a:pPr eaLnBrk="1" hangingPunct="1"/>
            <a:r>
              <a:rPr lang="en-GB" altLang="en-US" smtClean="0"/>
              <a:t>Coordination</a:t>
            </a:r>
          </a:p>
          <a:p>
            <a:pPr eaLnBrk="1" hangingPunct="1"/>
            <a:r>
              <a:rPr lang="en-GB" altLang="en-US" smtClean="0"/>
              <a:t>Joint proposals</a:t>
            </a:r>
          </a:p>
          <a:p>
            <a:pPr eaLnBrk="1" hangingPunct="1"/>
            <a:r>
              <a:rPr lang="en-GB" altLang="en-US" smtClean="0"/>
              <a:t>Maintenance</a:t>
            </a:r>
          </a:p>
          <a:p>
            <a:pPr eaLnBrk="1" hangingPunct="1"/>
            <a:r>
              <a:rPr lang="en-GB" altLang="en-US" smtClean="0"/>
              <a:t>“Brand image”</a:t>
            </a:r>
          </a:p>
          <a:p>
            <a:pPr eaLnBrk="1" hangingPunct="1"/>
            <a:r>
              <a:rPr lang="en-GB" altLang="en-US" smtClean="0"/>
              <a:t>Commitment</a:t>
            </a:r>
          </a:p>
          <a:p>
            <a:pPr eaLnBrk="1" hangingPunct="1"/>
            <a:r>
              <a:rPr lang="en-GB" altLang="en-US" smtClean="0"/>
              <a:t>Visibility</a:t>
            </a:r>
            <a:endParaRPr lang="en-US" altLang="en-US" smtClean="0"/>
          </a:p>
        </p:txBody>
      </p:sp>
    </p:spTree>
    <p:extLst>
      <p:ext uri="{BB962C8B-B14F-4D97-AF65-F5344CB8AC3E}">
        <p14:creationId xmlns:p14="http://schemas.microsoft.com/office/powerpoint/2010/main" val="26380104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eaLnBrk="1" hangingPunct="1"/>
            <a:r>
              <a:rPr lang="en-GB" altLang="en-US" smtClean="0"/>
              <a:t>Major Businesses and Institutions</a:t>
            </a:r>
            <a:endParaRPr lang="en-US" altLang="en-US" smtClean="0"/>
          </a:p>
        </p:txBody>
      </p:sp>
      <p:sp>
        <p:nvSpPr>
          <p:cNvPr id="89091" name="Rectangle 3"/>
          <p:cNvSpPr>
            <a:spLocks noGrp="1" noChangeArrowheads="1"/>
          </p:cNvSpPr>
          <p:nvPr>
            <p:ph type="body" idx="1"/>
          </p:nvPr>
        </p:nvSpPr>
        <p:spPr/>
        <p:txBody>
          <a:bodyPr/>
          <a:lstStyle/>
          <a:p>
            <a:pPr eaLnBrk="1" hangingPunct="1"/>
            <a:r>
              <a:rPr lang="en-GB" altLang="en-US" smtClean="0"/>
              <a:t>Crumbs from the table can be very worthwhile</a:t>
            </a:r>
          </a:p>
          <a:p>
            <a:pPr eaLnBrk="1" hangingPunct="1"/>
            <a:r>
              <a:rPr lang="en-GB" altLang="en-US" smtClean="0"/>
              <a:t>Personal, individual relationships</a:t>
            </a:r>
          </a:p>
          <a:p>
            <a:pPr eaLnBrk="1" hangingPunct="1"/>
            <a:r>
              <a:rPr lang="en-GB" altLang="en-US" smtClean="0"/>
              <a:t>Absolute gold in joint bidding</a:t>
            </a:r>
          </a:p>
          <a:p>
            <a:pPr lvl="1" eaLnBrk="1" hangingPunct="1"/>
            <a:r>
              <a:rPr lang="en-GB" altLang="en-US" smtClean="0"/>
              <a:t>Access to the bidding “machines”</a:t>
            </a:r>
          </a:p>
          <a:p>
            <a:pPr eaLnBrk="1" hangingPunct="1"/>
            <a:r>
              <a:rPr lang="en-GB" altLang="en-US" smtClean="0"/>
              <a:t>Develop relationships over time</a:t>
            </a:r>
          </a:p>
          <a:p>
            <a:pPr eaLnBrk="1" hangingPunct="1"/>
            <a:r>
              <a:rPr lang="en-GB" altLang="en-US" smtClean="0"/>
              <a:t>Partner, not supplicant</a:t>
            </a:r>
          </a:p>
          <a:p>
            <a:pPr eaLnBrk="1" hangingPunct="1"/>
            <a:r>
              <a:rPr lang="en-GB" altLang="en-US" smtClean="0"/>
              <a:t>Not doing us favours – reputation build</a:t>
            </a:r>
            <a:endParaRPr lang="en-US" altLang="en-US" smtClean="0"/>
          </a:p>
        </p:txBody>
      </p:sp>
    </p:spTree>
    <p:extLst>
      <p:ext uri="{BB962C8B-B14F-4D97-AF65-F5344CB8AC3E}">
        <p14:creationId xmlns:p14="http://schemas.microsoft.com/office/powerpoint/2010/main" val="34633349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pPr eaLnBrk="1" hangingPunct="1"/>
            <a:r>
              <a:rPr lang="en-GB" altLang="en-US" smtClean="0"/>
              <a:t>Personal Ambition - Promotion</a:t>
            </a:r>
            <a:endParaRPr lang="en-US" altLang="en-US" smtClean="0"/>
          </a:p>
        </p:txBody>
      </p:sp>
      <p:sp>
        <p:nvSpPr>
          <p:cNvPr id="90115" name="Rectangle 3"/>
          <p:cNvSpPr>
            <a:spLocks noGrp="1" noChangeArrowheads="1"/>
          </p:cNvSpPr>
          <p:nvPr>
            <p:ph type="body" idx="1"/>
          </p:nvPr>
        </p:nvSpPr>
        <p:spPr/>
        <p:txBody>
          <a:bodyPr/>
          <a:lstStyle/>
          <a:p>
            <a:pPr eaLnBrk="1" hangingPunct="1"/>
            <a:r>
              <a:rPr lang="en-GB" altLang="en-US" smtClean="0"/>
              <a:t>EXPECT IT IF YOU ARE ALREADY WORKING AT THE LEVEL</a:t>
            </a:r>
          </a:p>
          <a:p>
            <a:pPr eaLnBrk="1" hangingPunct="1"/>
            <a:r>
              <a:rPr lang="en-GB" altLang="en-US" smtClean="0"/>
              <a:t>Local – departmental gift</a:t>
            </a:r>
          </a:p>
          <a:p>
            <a:pPr eaLnBrk="1" hangingPunct="1"/>
            <a:r>
              <a:rPr lang="en-GB" altLang="en-US" smtClean="0"/>
              <a:t>Senior – via executive</a:t>
            </a:r>
          </a:p>
          <a:p>
            <a:pPr eaLnBrk="1" hangingPunct="1"/>
            <a:r>
              <a:rPr lang="en-GB" altLang="en-US" smtClean="0"/>
              <a:t>Pinnacles of a career</a:t>
            </a:r>
          </a:p>
          <a:p>
            <a:pPr eaLnBrk="1" hangingPunct="1"/>
            <a:r>
              <a:rPr lang="en-GB" altLang="en-US" smtClean="0"/>
              <a:t>Everything else is the old “slippery pole”</a:t>
            </a:r>
          </a:p>
          <a:p>
            <a:pPr eaLnBrk="1" hangingPunct="1"/>
            <a:r>
              <a:rPr lang="en-GB" altLang="en-US" smtClean="0"/>
              <a:t>Success comes from being competitive, the right place/right time, and skill</a:t>
            </a:r>
            <a:endParaRPr lang="en-US" altLang="en-US" smtClean="0"/>
          </a:p>
        </p:txBody>
      </p:sp>
    </p:spTree>
    <p:extLst>
      <p:ext uri="{BB962C8B-B14F-4D97-AF65-F5344CB8AC3E}">
        <p14:creationId xmlns:p14="http://schemas.microsoft.com/office/powerpoint/2010/main" val="41980348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pPr eaLnBrk="1" hangingPunct="1"/>
            <a:r>
              <a:rPr lang="en-GB" altLang="en-US" smtClean="0"/>
              <a:t>Promotion and Progression</a:t>
            </a:r>
            <a:endParaRPr lang="en-US" altLang="en-US" smtClean="0"/>
          </a:p>
        </p:txBody>
      </p:sp>
      <p:sp>
        <p:nvSpPr>
          <p:cNvPr id="91139" name="Rectangle 3"/>
          <p:cNvSpPr>
            <a:spLocks noGrp="1" noChangeArrowheads="1"/>
          </p:cNvSpPr>
          <p:nvPr>
            <p:ph type="body" idx="1"/>
          </p:nvPr>
        </p:nvSpPr>
        <p:spPr/>
        <p:txBody>
          <a:bodyPr/>
          <a:lstStyle/>
          <a:p>
            <a:pPr eaLnBrk="1" hangingPunct="1"/>
            <a:r>
              <a:rPr lang="en-GB" altLang="en-US" smtClean="0"/>
              <a:t>If you really want it, talk to your organisation or your manager</a:t>
            </a:r>
          </a:p>
          <a:p>
            <a:pPr eaLnBrk="1" hangingPunct="1"/>
            <a:r>
              <a:rPr lang="en-GB" altLang="en-US" smtClean="0"/>
              <a:t>Seek mentoring and support</a:t>
            </a:r>
          </a:p>
          <a:p>
            <a:pPr eaLnBrk="1" hangingPunct="1"/>
            <a:r>
              <a:rPr lang="en-GB" altLang="en-US" smtClean="0"/>
              <a:t>Every business crucially needs high quality candidates coming forward</a:t>
            </a:r>
          </a:p>
          <a:p>
            <a:pPr lvl="1" eaLnBrk="1" hangingPunct="1"/>
            <a:r>
              <a:rPr lang="en-GB" altLang="en-US" smtClean="0"/>
              <a:t>There are overt risks in buying them in, so most businesses try to breed our own</a:t>
            </a:r>
            <a:endParaRPr lang="en-US" altLang="en-US" smtClean="0"/>
          </a:p>
        </p:txBody>
      </p:sp>
    </p:spTree>
    <p:extLst>
      <p:ext uri="{BB962C8B-B14F-4D97-AF65-F5344CB8AC3E}">
        <p14:creationId xmlns:p14="http://schemas.microsoft.com/office/powerpoint/2010/main" val="577251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4</TotalTime>
  <Words>1938</Words>
  <Application>Microsoft Office PowerPoint</Application>
  <PresentationFormat>On-screen Show (4:3)</PresentationFormat>
  <Paragraphs>300</Paragraphs>
  <Slides>41</Slides>
  <Notes>0</Notes>
  <HiddenSlides>0</HiddenSlides>
  <MMClips>0</MMClips>
  <ScaleCrop>false</ScaleCrop>
  <HeadingPairs>
    <vt:vector size="4" baseType="variant">
      <vt:variant>
        <vt:lpstr>Theme</vt:lpstr>
      </vt:variant>
      <vt:variant>
        <vt:i4>2</vt:i4>
      </vt:variant>
      <vt:variant>
        <vt:lpstr>Slide Titles</vt:lpstr>
      </vt:variant>
      <vt:variant>
        <vt:i4>41</vt:i4>
      </vt:variant>
    </vt:vector>
  </HeadingPairs>
  <TitlesOfParts>
    <vt:vector size="43" baseType="lpstr">
      <vt:lpstr>Office Theme</vt:lpstr>
      <vt:lpstr>Default Design</vt:lpstr>
      <vt:lpstr>Situational Leadership, Career Building, Building Business Impact </vt:lpstr>
      <vt:lpstr>PowerPoint Presentation</vt:lpstr>
      <vt:lpstr>1. Lead</vt:lpstr>
      <vt:lpstr>2. Manage Less</vt:lpstr>
      <vt:lpstr>3.  Articulate Your Vision</vt:lpstr>
      <vt:lpstr>4. Simplify</vt:lpstr>
      <vt:lpstr>5. Get Less Formal</vt:lpstr>
      <vt:lpstr>6 Energise Others</vt:lpstr>
      <vt:lpstr>7. Face Reality</vt:lpstr>
      <vt:lpstr>8. See Change as an Opportunity</vt:lpstr>
      <vt:lpstr>9. Get Good Ideas from Everywhere</vt:lpstr>
      <vt:lpstr>10. Follow up</vt:lpstr>
      <vt:lpstr>11. Get Rid of Bureaucracy</vt:lpstr>
      <vt:lpstr>12. Eliminate Boundaries</vt:lpstr>
      <vt:lpstr>13. Put Values First</vt:lpstr>
      <vt:lpstr>14. Cultivate Leaders</vt:lpstr>
      <vt:lpstr>15. Create a Learning Culture</vt:lpstr>
      <vt:lpstr>Learning Organisation</vt:lpstr>
      <vt:lpstr>16. Involve Everyone</vt:lpstr>
      <vt:lpstr>17. Make Everybody a Team Player</vt:lpstr>
      <vt:lpstr>18. Stretch</vt:lpstr>
      <vt:lpstr>19. Instil Confidence</vt:lpstr>
      <vt:lpstr>20. Have Fun</vt:lpstr>
      <vt:lpstr>21. Be Number 1 or Number 2</vt:lpstr>
      <vt:lpstr>22. Live Quality</vt:lpstr>
      <vt:lpstr>23. Constantly Focus on Innovation</vt:lpstr>
      <vt:lpstr>24. Live Speed</vt:lpstr>
      <vt:lpstr>25. Behave Like a Small Company</vt:lpstr>
      <vt:lpstr>Career Building and Employability Skills</vt:lpstr>
      <vt:lpstr>Career Building</vt:lpstr>
      <vt:lpstr>How Did We Acquire the Skills</vt:lpstr>
      <vt:lpstr>Employability Skills</vt:lpstr>
      <vt:lpstr>20 minute task for groups of 4 or 5 people</vt:lpstr>
      <vt:lpstr>Building Business Impact</vt:lpstr>
      <vt:lpstr>What Multiplies Potential?</vt:lpstr>
      <vt:lpstr>Networking</vt:lpstr>
      <vt:lpstr>Networking</vt:lpstr>
      <vt:lpstr>Collaborative Working</vt:lpstr>
      <vt:lpstr>Major Businesses and Institutions</vt:lpstr>
      <vt:lpstr>Personal Ambition - Promotion</vt:lpstr>
      <vt:lpstr>Promotion and Progression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Situational Leadership, Career Building, Building Business Impact </dc:title>
  <dc:creator>Rees, John</dc:creator>
  <cp:lastModifiedBy>Rees, John</cp:lastModifiedBy>
  <cp:revision>1</cp:revision>
  <dcterms:created xsi:type="dcterms:W3CDTF">2015-02-03T13:19:09Z</dcterms:created>
  <dcterms:modified xsi:type="dcterms:W3CDTF">2015-02-03T13:23:20Z</dcterms:modified>
</cp:coreProperties>
</file>