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3" r:id="rId6"/>
    <p:sldId id="262" r:id="rId7"/>
    <p:sldId id="264" r:id="rId8"/>
    <p:sldId id="265" r:id="rId9"/>
    <p:sldId id="266" r:id="rId10"/>
    <p:sldId id="267" r:id="rId11"/>
    <p:sldId id="268" r:id="rId12"/>
    <p:sldId id="270" r:id="rId13"/>
    <p:sldId id="269" r:id="rId14"/>
    <p:sldId id="258" r:id="rId15"/>
    <p:sldId id="25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AEF09F-6C7C-44AF-AEAC-DF99054D170A}" v="43" dt="2018-11-28T20:54:59.0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D200B3F0-A9BC-48CE-8EB6-ECE965069900}" type="datetimeFigureOut">
              <a:rPr lang="en-US" dirty="0"/>
              <a:pPr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0712A-F861-4AB0-A754-4F5A2033CD4B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4507B7-F2DC-4B2C-B14D-58A9766807A2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A483D-5CB4-4842-8F2F-05D5276ACF63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CE32E-9DC0-47C8-A657-48F5C3E4A10B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DF5C0D-8C3A-4771-A43D-83937FC700D4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3D2D6-FCC2-425A-A4A7-8058E8C01CB1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F2683-E6E7-4CC3-9EEE-7854DD4F3545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20F81-B39D-4CBB-8BF3-5D6E395D0F72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9FFFF-3106-4DDB-AA62-0C80862170D6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A38B7-AE95-4DC8-9A51-7A71F545B098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1EC2B-8188-4AC2-9F0D-8D09C51D505A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2B75E-944F-430B-BE5F-C69FA8823C04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E0DC7-7F53-471C-A711-B3DA6F2535F3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F4C9D-4618-451D-80C1-6A376BB42AB4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D2318-CE40-42F6-962A-4C6D6CF697DB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76AC1-EB7F-4BEF-90D9-5764B50DAF8A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64B320A-89BA-47B2-A525-92E8D10B06E4}" type="datetimeFigureOut">
              <a:rPr lang="en-US" dirty="0"/>
              <a:t>11/23/2018</a:t>
            </a:fld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fjredondo.com/blog/index.php/piensa-en-positivo-dont-worry-be-happy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health-protection/communicable-diseases" TargetMode="External"/><Relationship Id="rId3" Type="http://schemas.openxmlformats.org/officeDocument/2006/relationships/hyperlink" Target="https://www.gov.uk/topic/health-protection/infectious-diseases" TargetMode="External"/><Relationship Id="rId7" Type="http://schemas.openxmlformats.org/officeDocument/2006/relationships/hyperlink" Target="https://www.nhs.uk/conditions/c-difficile/" TargetMode="External"/><Relationship Id="rId2" Type="http://schemas.openxmlformats.org/officeDocument/2006/relationships/hyperlink" Target="https://www.gov.uk/government/collections/clostridium-difficile-guidance-data-and-analy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.nhs.uk/sites3/page.cfm?orgid=379&amp;pid=67899" TargetMode="External"/><Relationship Id="rId5" Type="http://schemas.openxmlformats.org/officeDocument/2006/relationships/hyperlink" Target="https://www.merriam-webster.com/medical/communicable%20disease" TargetMode="External"/><Relationship Id="rId10" Type="http://schemas.openxmlformats.org/officeDocument/2006/relationships/hyperlink" Target="https://www.webmd.com/digestive-disorders/clostridium-difficile-colitis#2" TargetMode="External"/><Relationship Id="rId4" Type="http://schemas.openxmlformats.org/officeDocument/2006/relationships/hyperlink" Target="https://www.medicalnewstoday.com/articles/172329.php" TargetMode="External"/><Relationship Id="rId9" Type="http://schemas.openxmlformats.org/officeDocument/2006/relationships/hyperlink" Target="http://www.wales.nhs.uk/sitesplus/documents/888/Wales%202017%20PPS%20Report%20Final%28b%29.pdf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government/uploads/system/uploads/attachment_data/file/238876/AMR_Strategy_Impact_Assessment_-_FINAL_22_August_2013.pdf" TargetMode="External"/><Relationship Id="rId3" Type="http://schemas.openxmlformats.org/officeDocument/2006/relationships/hyperlink" Target="https://www.gov.uk/government/news/antibiotic-resistance-poses-alarming-threat--2" TargetMode="External"/><Relationship Id="rId7" Type="http://schemas.openxmlformats.org/officeDocument/2006/relationships/hyperlink" Target="https://universityhealthnews.com/daily/digestive-health/c-diff-symptoms-and-treatments/" TargetMode="External"/><Relationship Id="rId2" Type="http://schemas.openxmlformats.org/officeDocument/2006/relationships/hyperlink" Target="http://www.dh.gov.uk/health/2012/05/save-lives-clean-your-han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health-protection/communicable-diseases" TargetMode="External"/><Relationship Id="rId11" Type="http://schemas.openxmlformats.org/officeDocument/2006/relationships/hyperlink" Target="https://www.webmd.com/digestive-disorders/clostridium-difficile-colitis#2" TargetMode="External"/><Relationship Id="rId5" Type="http://schemas.openxmlformats.org/officeDocument/2006/relationships/hyperlink" Target="http://www.ons.gov.uk/ons/dcp304733_415418.pdf" TargetMode="External"/><Relationship Id="rId10" Type="http://schemas.openxmlformats.org/officeDocument/2006/relationships/hyperlink" Target="https://www.gov.uk/government/uploads/system/uploads/attachment_data/file/339374/Clostridium_difficile_voluntary_surveillance_2013.pdf" TargetMode="External"/><Relationship Id="rId4" Type="http://schemas.openxmlformats.org/officeDocument/2006/relationships/hyperlink" Target="http://www.who.int/mediacentre/factsheets/fs194/en/" TargetMode="External"/><Relationship Id="rId9" Type="http://schemas.openxmlformats.org/officeDocument/2006/relationships/hyperlink" Target="https://www.verywellhealth.com/clostridium-difficile-symptoms-and-treatment-19587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Communicle</a:t>
            </a:r>
            <a:r>
              <a:rPr lang="en-GB" dirty="0"/>
              <a:t> disease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Charley </a:t>
            </a:r>
            <a:r>
              <a:rPr lang="en-GB" dirty="0" err="1"/>
              <a:t>drewett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341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communicable disease?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Its an infectious disease transmissible (as from person to person) by direct contact with an affected individual or the individual's discharges or by indirect means.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Merriam-Webster (2018), Nice (2018), </a:t>
            </a:r>
            <a:r>
              <a:rPr lang="en-GB" dirty="0" err="1"/>
              <a:t>Uk</a:t>
            </a:r>
            <a:r>
              <a:rPr lang="en-GB" dirty="0"/>
              <a:t> Government (2017).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32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Clostridium difficile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Clostridium difficile is commonly known as c, diff. </a:t>
            </a:r>
          </a:p>
          <a:p>
            <a:r>
              <a:rPr lang="en-GB" dirty="0"/>
              <a:t>You can become infected with C. diff if you ingest the bacterium.</a:t>
            </a:r>
          </a:p>
          <a:p>
            <a:r>
              <a:rPr lang="en-GB" dirty="0"/>
              <a:t> It can be found in healthy people, where it causes no symptoms.</a:t>
            </a:r>
          </a:p>
          <a:p>
            <a:r>
              <a:rPr lang="en-GB" dirty="0"/>
              <a:t>C, diff is usually found in people who have taken antibiotics and their immune system has been weakened. </a:t>
            </a:r>
          </a:p>
          <a:p>
            <a:r>
              <a:rPr lang="en-GB" dirty="0"/>
              <a:t>Can lead to more serious problems (pseudomembranous colitis). 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Uk</a:t>
            </a:r>
            <a:r>
              <a:rPr lang="en-GB" dirty="0"/>
              <a:t> Government, (2018), National health service, (2018). </a:t>
            </a:r>
          </a:p>
        </p:txBody>
      </p:sp>
    </p:spTree>
    <p:extLst>
      <p:ext uri="{BB962C8B-B14F-4D97-AF65-F5344CB8AC3E}">
        <p14:creationId xmlns:p14="http://schemas.microsoft.com/office/powerpoint/2010/main" val="344988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INCIDENCE AND PREVALENCE OF THIS DISEASE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7291" y="2967470"/>
            <a:ext cx="4648849" cy="1657581"/>
          </a:xfrm>
        </p:spPr>
      </p:pic>
      <p:sp>
        <p:nvSpPr>
          <p:cNvPr id="5" name="TextBox 4"/>
          <p:cNvSpPr txBox="1"/>
          <p:nvPr/>
        </p:nvSpPr>
        <p:spPr>
          <a:xfrm>
            <a:off x="7518401" y="5877098"/>
            <a:ext cx="35874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Health Service,(2018), National  government statistics (2017).</a:t>
            </a:r>
          </a:p>
        </p:txBody>
      </p:sp>
    </p:spTree>
    <p:extLst>
      <p:ext uri="{BB962C8B-B14F-4D97-AF65-F5344CB8AC3E}">
        <p14:creationId xmlns:p14="http://schemas.microsoft.com/office/powerpoint/2010/main" val="782932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1963" y="640349"/>
            <a:ext cx="5453150" cy="616008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695113" y="5893724"/>
            <a:ext cx="3175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Health Service Wales, (2017)</a:t>
            </a:r>
          </a:p>
        </p:txBody>
      </p:sp>
    </p:spTree>
    <p:extLst>
      <p:ext uri="{BB962C8B-B14F-4D97-AF65-F5344CB8AC3E}">
        <p14:creationId xmlns:p14="http://schemas.microsoft.com/office/powerpoint/2010/main" val="4226551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 AND SYMPTOMS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primary symptom is watery diarrhoea, three or more times per day for at least two days. Other symptoms include fever, nausea, loss of appetite, and abdominal pain.</a:t>
            </a:r>
          </a:p>
          <a:p>
            <a:pPr marL="0" indent="0">
              <a:buNone/>
            </a:pPr>
            <a:r>
              <a:rPr lang="en-GB" dirty="0"/>
              <a:t>       Signs of dehydration, such as a dry mouth, headaches and peeing less often than normal </a:t>
            </a:r>
          </a:p>
          <a:p>
            <a:r>
              <a:rPr lang="en-GB" dirty="0"/>
              <a:t>A high temperature (fever) of above 38C (100.4F) </a:t>
            </a:r>
          </a:p>
          <a:p>
            <a:r>
              <a:rPr lang="en-GB" dirty="0"/>
              <a:t>Foul smelling stools</a:t>
            </a:r>
          </a:p>
          <a:p>
            <a:r>
              <a:rPr lang="en-GB" dirty="0"/>
              <a:t>Blood or mucus in stools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Very well health, (2018), National Health Service, (2018)</a:t>
            </a:r>
          </a:p>
        </p:txBody>
      </p:sp>
    </p:spTree>
    <p:extLst>
      <p:ext uri="{BB962C8B-B14F-4D97-AF65-F5344CB8AC3E}">
        <p14:creationId xmlns:p14="http://schemas.microsoft.com/office/powerpoint/2010/main" val="311285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9DDF0-BF6C-454F-9DB8-E69BB3BC4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90BB2-47D7-429D-8895-116DEB545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Antibiotics</a:t>
            </a:r>
          </a:p>
          <a:p>
            <a:r>
              <a:rPr lang="en-GB" dirty="0"/>
              <a:t>Probiotics</a:t>
            </a:r>
          </a:p>
          <a:p>
            <a:r>
              <a:rPr lang="en-GB" dirty="0"/>
              <a:t>Surgery </a:t>
            </a:r>
          </a:p>
          <a:p>
            <a:r>
              <a:rPr lang="en-GB" dirty="0"/>
              <a:t>Colonoscope</a:t>
            </a:r>
          </a:p>
          <a:p>
            <a:r>
              <a:rPr lang="en-GB" dirty="0"/>
              <a:t>Other methods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Medical news today, (2018), Web md, (2018), National Health Service (2016), university health news (2018).  </a:t>
            </a:r>
          </a:p>
        </p:txBody>
      </p:sp>
    </p:spTree>
    <p:extLst>
      <p:ext uri="{BB962C8B-B14F-4D97-AF65-F5344CB8AC3E}">
        <p14:creationId xmlns:p14="http://schemas.microsoft.com/office/powerpoint/2010/main" val="242601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F2E9-3FB6-40BC-962B-99C462E6F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Preventative methods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F80CD-7A60-459A-9F45-758C709442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Barrier nursing</a:t>
            </a:r>
          </a:p>
          <a:p>
            <a:r>
              <a:rPr lang="en-GB" dirty="0"/>
              <a:t>Side rooms</a:t>
            </a:r>
          </a:p>
          <a:p>
            <a:r>
              <a:rPr lang="en-GB" dirty="0"/>
              <a:t>Hand washing</a:t>
            </a:r>
          </a:p>
          <a:p>
            <a:r>
              <a:rPr lang="en-GB" dirty="0"/>
              <a:t>Sanitising worktops</a:t>
            </a:r>
          </a:p>
          <a:p>
            <a:r>
              <a:rPr lang="en-GB" dirty="0"/>
              <a:t>Food preparation</a:t>
            </a:r>
          </a:p>
          <a:p>
            <a:r>
              <a:rPr lang="en-GB" dirty="0"/>
              <a:t>Visitor restrictions</a:t>
            </a:r>
          </a:p>
          <a:p>
            <a:r>
              <a:rPr lang="en-GB" dirty="0"/>
              <a:t>Avoiding use of prolonged antibiotics</a:t>
            </a:r>
          </a:p>
          <a:p>
            <a:r>
              <a:rPr lang="en-GB" dirty="0"/>
              <a:t>Staying at home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National health service, (2018), Web md, (2018), Nice, (2018). </a:t>
            </a:r>
          </a:p>
        </p:txBody>
      </p:sp>
    </p:spTree>
    <p:extLst>
      <p:ext uri="{BB962C8B-B14F-4D97-AF65-F5344CB8AC3E}">
        <p14:creationId xmlns:p14="http://schemas.microsoft.com/office/powerpoint/2010/main" val="334481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1D1A7-D364-47B6-A2C8-C4B3EBAF7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Trends and reasons.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25ACB-2088-4C5C-BE9F-B58EC80AEF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Department of Health. Save lives: Clean your hands. 4 May, 2012., Voluntary surveillance of c- diff (2013)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384CEF-B014-4174-B64B-E01C625FD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621" y="2261236"/>
            <a:ext cx="7450667" cy="341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937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BBE48-4A48-4B8F-B386-333D03823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for health care professionals?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FC806-46C1-44D5-89C5-4BB3FF340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Handwashing</a:t>
            </a:r>
          </a:p>
          <a:p>
            <a:r>
              <a:rPr lang="en-GB" dirty="0"/>
              <a:t>Barrier (policy)</a:t>
            </a:r>
          </a:p>
          <a:p>
            <a:r>
              <a:rPr lang="en-GB" dirty="0"/>
              <a:t>Infection control</a:t>
            </a:r>
          </a:p>
          <a:p>
            <a:r>
              <a:rPr lang="en-GB" dirty="0"/>
              <a:t>Data protection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National health service, (2018).</a:t>
            </a:r>
          </a:p>
        </p:txBody>
      </p:sp>
    </p:spTree>
    <p:extLst>
      <p:ext uri="{BB962C8B-B14F-4D97-AF65-F5344CB8AC3E}">
        <p14:creationId xmlns:p14="http://schemas.microsoft.com/office/powerpoint/2010/main" val="1369213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A8750-4FB1-44EE-99B8-824ABBAB7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society, and health and social care services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9AA65-370C-4C88-9C8A-F1834FEFC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42.8 Million</a:t>
            </a:r>
          </a:p>
          <a:p>
            <a:r>
              <a:rPr lang="en-GB" dirty="0"/>
              <a:t> Farmers incur costs from reviewing and updating the antimicrobial stewardship plans. </a:t>
            </a:r>
          </a:p>
          <a:p>
            <a:r>
              <a:rPr lang="en-GB" dirty="0"/>
              <a:t>The use of antibiotics has a wider cost to society</a:t>
            </a:r>
          </a:p>
          <a:p>
            <a:r>
              <a:rPr lang="en-GB" dirty="0"/>
              <a:t> Improving infection prevention and control to reduce the need for antibiotics in the first place.</a:t>
            </a:r>
          </a:p>
          <a:p>
            <a:r>
              <a:rPr lang="en-GB" dirty="0"/>
              <a:t>Promoting antibiotic stewardship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Uk</a:t>
            </a:r>
            <a:r>
              <a:rPr lang="en-GB" dirty="0"/>
              <a:t> government (2013), Media centre (2014), Government health (2012).</a:t>
            </a:r>
          </a:p>
        </p:txBody>
      </p:sp>
    </p:spTree>
    <p:extLst>
      <p:ext uri="{BB962C8B-B14F-4D97-AF65-F5344CB8AC3E}">
        <p14:creationId xmlns:p14="http://schemas.microsoft.com/office/powerpoint/2010/main" val="373405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2FBAD-2A07-4F23-91CA-0E3ADA127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TRENDS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8BFB60-CE16-489D-B1EB-A54271091B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1427" y="2604622"/>
            <a:ext cx="7449958" cy="341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418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51CA5-7C2D-45BA-A801-5AC2A7C36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6F29B-F6CA-4D9A-B045-8F871A92C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84385A-7226-4247-8B8E-E8C8D372C0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21689" y="2882392"/>
            <a:ext cx="2503310" cy="27314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6B688F-C45F-40C7-B629-35BA8D37A250}"/>
              </a:ext>
            </a:extLst>
          </p:cNvPr>
          <p:cNvSpPr txBox="1"/>
          <p:nvPr/>
        </p:nvSpPr>
        <p:spPr>
          <a:xfrm>
            <a:off x="7021689" y="7025566"/>
            <a:ext cx="2503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fjredondo.com/blog/index.php/piensa-en-positivo-dont-worry-be-happy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301494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 err="1"/>
              <a:t>Uk</a:t>
            </a:r>
            <a:r>
              <a:rPr lang="en-GB" dirty="0"/>
              <a:t> Government, (2018) </a:t>
            </a:r>
            <a:r>
              <a:rPr lang="en-GB" i="1" dirty="0"/>
              <a:t>Clostridium difficile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https://www.gov.uk/government/collections/clostridium-difficile-guidance-data-and-analysis</a:t>
            </a:r>
            <a:r>
              <a:rPr lang="en-GB" dirty="0"/>
              <a:t>. Accessed on 18/11/2018.</a:t>
            </a:r>
          </a:p>
          <a:p>
            <a:r>
              <a:rPr lang="en-GB" dirty="0"/>
              <a:t>UK Government, (2017) </a:t>
            </a:r>
            <a:r>
              <a:rPr lang="en-GB" i="1" dirty="0"/>
              <a:t>What is a communicable disease? </a:t>
            </a:r>
            <a:r>
              <a:rPr lang="en-GB" u="sng" dirty="0">
                <a:hlinkClick r:id="rId3"/>
              </a:rPr>
              <a:t>https://www.gov.uk/topic/health-protection/infectious-diseases</a:t>
            </a:r>
            <a:r>
              <a:rPr lang="en-GB" u="sng" dirty="0"/>
              <a:t>. </a:t>
            </a: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</a:t>
            </a:r>
            <a:r>
              <a:rPr lang="en-GB" dirty="0"/>
              <a:t>ccessed on 28/11/2018</a:t>
            </a:r>
            <a:endParaRPr lang="en-GB" dirty="0">
              <a:solidFill>
                <a:schemeClr val="tx1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/>
              <a:t>Medical news today, (2018) </a:t>
            </a:r>
            <a:r>
              <a:rPr lang="en-GB" i="1" dirty="0"/>
              <a:t>What are symptoms of c-</a:t>
            </a:r>
            <a:r>
              <a:rPr lang="en-GB" i="1" dirty="0" err="1"/>
              <a:t>diffe</a:t>
            </a:r>
            <a:r>
              <a:rPr lang="en-GB" dirty="0"/>
              <a:t> </a:t>
            </a:r>
            <a:r>
              <a:rPr lang="en-GB" dirty="0">
                <a:hlinkClick r:id="rId4"/>
              </a:rPr>
              <a:t>https://www.medicalnewstoday.com/articles/172329.php</a:t>
            </a:r>
            <a:r>
              <a:rPr lang="en-GB" dirty="0"/>
              <a:t>. Accessed on 20/11/2018</a:t>
            </a:r>
          </a:p>
          <a:p>
            <a:r>
              <a:rPr lang="en-GB" dirty="0"/>
              <a:t>Merriam-Webster (2018) </a:t>
            </a:r>
            <a:r>
              <a:rPr lang="en-GB" i="1" dirty="0"/>
              <a:t>What is a communicable disease? </a:t>
            </a:r>
            <a:r>
              <a:rPr lang="en-GB" dirty="0"/>
              <a:t> </a:t>
            </a:r>
            <a:r>
              <a:rPr lang="en-GB" dirty="0">
                <a:hlinkClick r:id="rId5"/>
              </a:rPr>
              <a:t>https://www.merriam-webster.com/medical/communicable%20disease</a:t>
            </a:r>
            <a:r>
              <a:rPr lang="en-GB" dirty="0"/>
              <a:t>. Accessed on 20/11/2018</a:t>
            </a:r>
          </a:p>
          <a:p>
            <a:r>
              <a:rPr lang="en-GB" i="1" dirty="0"/>
              <a:t>National health service, (2018) Incidence of Clostridium difficile </a:t>
            </a:r>
            <a:r>
              <a:rPr lang="en-GB" dirty="0">
                <a:hlinkClick r:id="rId6"/>
              </a:rPr>
              <a:t>http://www.wales.nhs.uk/sites3/page.cfm?orgid=379&amp;pid=67899</a:t>
            </a:r>
            <a:r>
              <a:rPr lang="en-GB" dirty="0"/>
              <a:t>. accessed on 20/11/2018.</a:t>
            </a:r>
          </a:p>
          <a:p>
            <a:r>
              <a:rPr lang="en-GB" dirty="0"/>
              <a:t>National health service,(2018) Clostridium difficile prevention </a:t>
            </a:r>
            <a:r>
              <a:rPr lang="en-GB" u="sng" dirty="0">
                <a:hlinkClick r:id="rId7"/>
              </a:rPr>
              <a:t>https://www.nhs.uk/conditions/c-difficile/</a:t>
            </a:r>
            <a:r>
              <a:rPr lang="en-GB" u="sng" dirty="0"/>
              <a:t>.   </a:t>
            </a:r>
            <a:r>
              <a:rPr lang="en-GB" i="1" dirty="0"/>
              <a:t>Accessed on 18/11/2018.</a:t>
            </a:r>
            <a:endParaRPr lang="en-GB" i="1" dirty="0">
              <a:highlight>
                <a:srgbClr val="FFFF00"/>
              </a:highlight>
            </a:endParaRPr>
          </a:p>
          <a:p>
            <a:r>
              <a:rPr lang="en-GB" dirty="0"/>
              <a:t> National health service, (2018) </a:t>
            </a:r>
            <a:r>
              <a:rPr lang="en-GB" i="1" dirty="0"/>
              <a:t>Clostridium difficile </a:t>
            </a:r>
            <a:r>
              <a:rPr lang="en-GB" dirty="0"/>
              <a:t> </a:t>
            </a:r>
            <a:r>
              <a:rPr lang="en-GB" dirty="0">
                <a:hlinkClick r:id="rId7"/>
              </a:rPr>
              <a:t>https://www.nhs.uk/conditions/c-difficile/</a:t>
            </a:r>
            <a:r>
              <a:rPr lang="en-GB" dirty="0"/>
              <a:t>. Accessed on 18/11/2018.</a:t>
            </a:r>
          </a:p>
          <a:p>
            <a:r>
              <a:rPr lang="en-GB" i="1" dirty="0"/>
              <a:t> National health service, (2016) Treatment of clostridium difficile. </a:t>
            </a:r>
            <a:r>
              <a:rPr lang="en-GB" i="1" dirty="0">
                <a:hlinkClick r:id="rId7"/>
              </a:rPr>
              <a:t>https://www.nhs.uk/conditions/c-difficile/</a:t>
            </a:r>
            <a:r>
              <a:rPr lang="en-GB" i="1" dirty="0"/>
              <a:t>.  Accessed on 20/11/2018</a:t>
            </a:r>
          </a:p>
          <a:p>
            <a:r>
              <a:rPr lang="en-GB" dirty="0"/>
              <a:t> Nice (2018), </a:t>
            </a:r>
            <a:r>
              <a:rPr lang="en-GB" i="1" dirty="0"/>
              <a:t>What is a communicable disease? </a:t>
            </a:r>
            <a:r>
              <a:rPr lang="en-GB" dirty="0"/>
              <a:t> </a:t>
            </a:r>
            <a:r>
              <a:rPr lang="en-GB" dirty="0">
                <a:hlinkClick r:id="rId8"/>
              </a:rPr>
              <a:t>https://www.nice.org.uk/guidance/health-protection/communicable-    diseases</a:t>
            </a:r>
            <a:r>
              <a:rPr lang="en-GB" dirty="0"/>
              <a:t>. Accessed on 16/11/2018</a:t>
            </a:r>
          </a:p>
          <a:p>
            <a:r>
              <a:rPr lang="en-GB" dirty="0"/>
              <a:t>National health service, wales, (2017) </a:t>
            </a:r>
            <a:r>
              <a:rPr lang="en-GB" i="1" dirty="0"/>
              <a:t>Prevalence in wales </a:t>
            </a:r>
            <a:r>
              <a:rPr lang="en-GB" dirty="0"/>
              <a:t> </a:t>
            </a:r>
            <a:r>
              <a:rPr lang="en-GB" dirty="0">
                <a:hlinkClick r:id="rId9"/>
              </a:rPr>
              <a:t>http://www.wales.nhs.uk/sitesplus/documents/888/Wales%202017%20PPS%20Report%20Final%28b%29.pdf</a:t>
            </a:r>
            <a:r>
              <a:rPr lang="en-GB" dirty="0"/>
              <a:t>. Accessed on 28/11/2018</a:t>
            </a:r>
          </a:p>
          <a:p>
            <a:r>
              <a:rPr lang="en-GB" dirty="0"/>
              <a:t>Web md, (2018) </a:t>
            </a:r>
            <a:r>
              <a:rPr lang="en-GB" i="1" dirty="0"/>
              <a:t>Treatment of c-diff  </a:t>
            </a:r>
            <a:r>
              <a:rPr lang="en-GB" i="1" dirty="0">
                <a:hlinkClick r:id="rId10"/>
              </a:rPr>
              <a:t>https://www.webmd.com/digestive-disorders/clostridium-difficile-colitis#2</a:t>
            </a:r>
            <a:r>
              <a:rPr lang="en-GB" i="1" dirty="0"/>
              <a:t> Accessed on 18/11/2018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991408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Refrences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761413" cy="3673122"/>
          </a:xfrm>
        </p:spPr>
        <p:txBody>
          <a:bodyPr>
            <a:normAutofit fontScale="47500" lnSpcReduction="20000"/>
          </a:bodyPr>
          <a:lstStyle/>
          <a:p>
            <a:endParaRPr lang="en-GB" dirty="0"/>
          </a:p>
          <a:p>
            <a:r>
              <a:rPr lang="en-GB" dirty="0"/>
              <a:t>Department of Health. Save lives: Clean your hands. 4 May, 2012. </a:t>
            </a:r>
            <a:r>
              <a:rPr lang="en-GB" dirty="0">
                <a:hlinkClick r:id="rId2"/>
              </a:rPr>
              <a:t>http://www.dh.gov.uk/health/2012/05/save-lives-clean-your-hands/</a:t>
            </a:r>
            <a:r>
              <a:rPr lang="en-GB" dirty="0"/>
              <a:t>. Accessed on 18/11/2018. </a:t>
            </a:r>
          </a:p>
          <a:p>
            <a:r>
              <a:rPr lang="en-GB" dirty="0"/>
              <a:t>Government health (2012) </a:t>
            </a:r>
            <a:r>
              <a:rPr lang="en-GB" i="1" dirty="0"/>
              <a:t>Antibiotic resistance </a:t>
            </a:r>
            <a:r>
              <a:rPr lang="en-GB" dirty="0">
                <a:hlinkClick r:id="rId3"/>
              </a:rPr>
              <a:t>https://www.gov.uk/government/news/antibiotic-resistance-poses-alarming-threat--2</a:t>
            </a:r>
            <a:r>
              <a:rPr lang="en-GB" dirty="0"/>
              <a:t>. Accessed on 26/11/2018.</a:t>
            </a:r>
          </a:p>
          <a:p>
            <a:r>
              <a:rPr lang="en-GB" dirty="0"/>
              <a:t>Media centre (2014)</a:t>
            </a:r>
            <a:r>
              <a:rPr lang="en-GB" i="1" dirty="0"/>
              <a:t> Factsheet </a:t>
            </a:r>
            <a:r>
              <a:rPr lang="en-GB" dirty="0">
                <a:hlinkClick r:id="rId4"/>
              </a:rPr>
              <a:t>http://www.who.int/mediacentre/factsheets/fs194/en/</a:t>
            </a:r>
            <a:r>
              <a:rPr lang="en-GB" dirty="0"/>
              <a:t>. Accessed on 26/11/2018.</a:t>
            </a:r>
          </a:p>
          <a:p>
            <a:r>
              <a:rPr lang="en-GB" dirty="0"/>
              <a:t>National government statistics (2018) </a:t>
            </a:r>
            <a:r>
              <a:rPr lang="en-GB" dirty="0">
                <a:hlinkClick r:id="rId5"/>
              </a:rPr>
              <a:t>http://www.ons.gov.uk/ons/dcp304733_415418.pdf</a:t>
            </a:r>
            <a:r>
              <a:rPr lang="en-GB" dirty="0"/>
              <a:t>. Accessed on 28/11/2018 </a:t>
            </a:r>
          </a:p>
          <a:p>
            <a:r>
              <a:rPr lang="en-GB" dirty="0"/>
              <a:t>Nice (2018), </a:t>
            </a:r>
            <a:r>
              <a:rPr lang="en-GB" i="1" dirty="0"/>
              <a:t>What is a communicable disease and prevention</a:t>
            </a:r>
            <a:r>
              <a:rPr lang="en-GB" dirty="0"/>
              <a:t>?  </a:t>
            </a:r>
            <a:r>
              <a:rPr lang="en-GB" dirty="0">
                <a:hlinkClick r:id="rId6"/>
              </a:rPr>
              <a:t>https://www.nice.org.uk/guidance/health-protection/communicable-diseases</a:t>
            </a:r>
            <a:r>
              <a:rPr lang="en-GB" dirty="0"/>
              <a:t>. Accessed on 18/11/2018.</a:t>
            </a:r>
          </a:p>
          <a:p>
            <a:r>
              <a:rPr lang="en-GB" dirty="0"/>
              <a:t>University health news (2018). Natural treatments for c diffle. </a:t>
            </a:r>
            <a:r>
              <a:rPr lang="en-GB" dirty="0">
                <a:hlinkClick r:id="rId7"/>
              </a:rPr>
              <a:t>https://universityhealthnews.com/daily/digestive-health/c-diff-symptoms-and-treatments/</a:t>
            </a:r>
            <a:r>
              <a:rPr lang="en-GB" dirty="0"/>
              <a:t>. Accessed on 28/11/2018</a:t>
            </a:r>
          </a:p>
          <a:p>
            <a:r>
              <a:rPr lang="en-GB" dirty="0"/>
              <a:t>UK Government (2013) </a:t>
            </a:r>
            <a:r>
              <a:rPr lang="en-GB" i="1" dirty="0"/>
              <a:t>Strategy impact assessment </a:t>
            </a:r>
            <a:r>
              <a:rPr lang="en-GB" dirty="0">
                <a:hlinkClick r:id="rId8"/>
              </a:rPr>
              <a:t>https://assets.publishing.service.gov.uk/government/uploads/system/uploads/attachment_data/file/238876/AMR_Strategy_Impact_Assessment_-_FINAL_22_August_2013.pdf</a:t>
            </a:r>
            <a:r>
              <a:rPr lang="en-GB" dirty="0"/>
              <a:t>. Accessed on 21/11/2018</a:t>
            </a:r>
          </a:p>
          <a:p>
            <a:r>
              <a:rPr lang="en-GB" dirty="0"/>
              <a:t>Very well health, (2018) Colitis Caused by Clostridium difficile  </a:t>
            </a:r>
            <a:r>
              <a:rPr lang="en-GB" dirty="0">
                <a:hlinkClick r:id="rId9"/>
              </a:rPr>
              <a:t>https://www.verywellhealth.com/clostridium-difficile-symptoms-and-treatment-1958765</a:t>
            </a:r>
            <a:r>
              <a:rPr lang="en-GB" dirty="0"/>
              <a:t>. Accessed on 20/11/2018. </a:t>
            </a:r>
          </a:p>
          <a:p>
            <a:r>
              <a:rPr lang="en-GB" dirty="0"/>
              <a:t>Voluntary surveillance of Clostridium difficile, England, Wales and Northern Ireland: 2013Health Protection Report. Available: </a:t>
            </a:r>
            <a:r>
              <a:rPr lang="en-GB" dirty="0">
                <a:hlinkClick r:id="rId10"/>
              </a:rPr>
              <a:t>https://www.gov.uk/government/uploads/system/uploads/attachment_data/file/339374/Clostridium_difficile_voluntary_surveillance_2013.pdf</a:t>
            </a:r>
            <a:r>
              <a:rPr lang="en-GB" dirty="0"/>
              <a:t>. Accessed on 21/11/2018.</a:t>
            </a:r>
          </a:p>
          <a:p>
            <a:r>
              <a:rPr lang="en-GB" dirty="0"/>
              <a:t>Web md, (2018) </a:t>
            </a:r>
            <a:r>
              <a:rPr lang="en-GB" i="1" dirty="0"/>
              <a:t>What is prevention from c-diff </a:t>
            </a:r>
            <a:r>
              <a:rPr lang="en-GB" dirty="0">
                <a:hlinkClick r:id="rId11"/>
              </a:rPr>
              <a:t>https://www.webmd.com/digestive-disorders/clostridium-difficile-colitis#2</a:t>
            </a:r>
            <a:r>
              <a:rPr lang="en-GB" dirty="0"/>
              <a:t>. Accessed on 18/11/2018.</a:t>
            </a:r>
          </a:p>
        </p:txBody>
      </p:sp>
    </p:spTree>
    <p:extLst>
      <p:ext uri="{BB962C8B-B14F-4D97-AF65-F5344CB8AC3E}">
        <p14:creationId xmlns:p14="http://schemas.microsoft.com/office/powerpoint/2010/main" val="26153684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8018</TotalTime>
  <Words>1138</Words>
  <Application>Microsoft Office PowerPoint</Application>
  <PresentationFormat>Widescreen</PresentationFormat>
  <Paragraphs>114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 Boardroom</vt:lpstr>
      <vt:lpstr>Communicle disease</vt:lpstr>
      <vt:lpstr>What is a communicable disease? </vt:lpstr>
      <vt:lpstr>Clostridium difficile</vt:lpstr>
      <vt:lpstr>INCIDENCE AND PREVALENCE OF THIS DISEASE </vt:lpstr>
      <vt:lpstr>PowerPoint Presentation</vt:lpstr>
      <vt:lpstr>SIGNS AND SYMPTOMS </vt:lpstr>
      <vt:lpstr>TREATMENT </vt:lpstr>
      <vt:lpstr>Preventative methods </vt:lpstr>
      <vt:lpstr>Trends and reasons. </vt:lpstr>
      <vt:lpstr>Implications for health care professionals?</vt:lpstr>
      <vt:lpstr>Impact on society, and health and social care services </vt:lpstr>
      <vt:lpstr>TRENDS </vt:lpstr>
      <vt:lpstr>Thank you for listening</vt:lpstr>
      <vt:lpstr>REFRENCES </vt:lpstr>
      <vt:lpstr>Refrences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Communicle disease</dc:title>
  <dc:creator>Charlene Drewett (1706872)</dc:creator>
  <cp:lastModifiedBy>Charley Drewett</cp:lastModifiedBy>
  <cp:revision>25</cp:revision>
  <dcterms:created xsi:type="dcterms:W3CDTF">2018-11-09T11:36:08Z</dcterms:created>
  <dcterms:modified xsi:type="dcterms:W3CDTF">2018-11-28T20:57:39Z</dcterms:modified>
</cp:coreProperties>
</file>