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28"/>
  </p:notesMasterIdLst>
  <p:handoutMasterIdLst>
    <p:handoutMasterId r:id="rId29"/>
  </p:handoutMasterIdLst>
  <p:sldIdLst>
    <p:sldId id="256" r:id="rId10"/>
    <p:sldId id="263" r:id="rId11"/>
    <p:sldId id="264" r:id="rId12"/>
    <p:sldId id="267" r:id="rId13"/>
    <p:sldId id="271" r:id="rId14"/>
    <p:sldId id="268" r:id="rId15"/>
    <p:sldId id="270" r:id="rId16"/>
    <p:sldId id="272" r:id="rId17"/>
    <p:sldId id="273" r:id="rId18"/>
    <p:sldId id="274" r:id="rId19"/>
    <p:sldId id="275" r:id="rId20"/>
    <p:sldId id="276" r:id="rId21"/>
    <p:sldId id="277" r:id="rId22"/>
    <p:sldId id="278" r:id="rId23"/>
    <p:sldId id="279" r:id="rId24"/>
    <p:sldId id="280" r:id="rId25"/>
    <p:sldId id="282" r:id="rId26"/>
    <p:sldId id="281" r:id="rId27"/>
  </p:sldIdLst>
  <p:sldSz cx="9144000" cy="6858000" type="screen4x3"/>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A46"/>
    <a:srgbClr val="00CC00"/>
    <a:srgbClr val="FF9900"/>
    <a:srgbClr val="FFFF66"/>
    <a:srgbClr val="800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0850" autoAdjust="0"/>
  </p:normalViewPr>
  <p:slideViewPr>
    <p:cSldViewPr>
      <p:cViewPr varScale="1">
        <p:scale>
          <a:sx n="71" d="100"/>
          <a:sy n="71" d="100"/>
        </p:scale>
        <p:origin x="1930" y="6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3.xml"/><Relationship Id="rId21" Type="http://schemas.openxmlformats.org/officeDocument/2006/relationships/slide" Target="slides/slide12.xml"/><Relationship Id="rId34"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tags" Target="tags/tag1.xml"/><Relationship Id="rId8" Type="http://schemas.openxmlformats.org/officeDocument/2006/relationships/slideMaster" Target="slideMasters/slideMaster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BD8B64-F56E-45A3-8022-9A2AB048F350}" type="doc">
      <dgm:prSet loTypeId="urn:microsoft.com/office/officeart/2005/8/layout/process1" loCatId="process" qsTypeId="urn:microsoft.com/office/officeart/2005/8/quickstyle/simple1" qsCatId="simple" csTypeId="urn:microsoft.com/office/officeart/2005/8/colors/accent1_2" csCatId="accent1" phldr="1"/>
      <dgm:spPr/>
    </dgm:pt>
    <dgm:pt modelId="{8455AF53-2423-4CAB-83D6-F652A1494A2B}">
      <dgm:prSet phldrT="[Text]"/>
      <dgm:spPr/>
      <dgm:t>
        <a:bodyPr/>
        <a:lstStyle/>
        <a:p>
          <a:r>
            <a:rPr lang="en-GB" dirty="0"/>
            <a:t>Science</a:t>
          </a:r>
        </a:p>
      </dgm:t>
    </dgm:pt>
    <dgm:pt modelId="{F7684846-4794-4D38-9032-B0782CEF320A}" type="parTrans" cxnId="{25CBF5FE-B51E-4385-8000-72AAF6680984}">
      <dgm:prSet/>
      <dgm:spPr/>
      <dgm:t>
        <a:bodyPr/>
        <a:lstStyle/>
        <a:p>
          <a:endParaRPr lang="en-GB"/>
        </a:p>
      </dgm:t>
    </dgm:pt>
    <dgm:pt modelId="{3CA3164E-F899-4C2C-941A-D6F4724C4C12}" type="sibTrans" cxnId="{25CBF5FE-B51E-4385-8000-72AAF6680984}">
      <dgm:prSet/>
      <dgm:spPr/>
      <dgm:t>
        <a:bodyPr/>
        <a:lstStyle/>
        <a:p>
          <a:endParaRPr lang="en-GB"/>
        </a:p>
      </dgm:t>
    </dgm:pt>
    <dgm:pt modelId="{792768A2-ED6E-4620-A385-2F099A5AEC84}">
      <dgm:prSet phldrT="[Text]"/>
      <dgm:spPr/>
      <dgm:t>
        <a:bodyPr/>
        <a:lstStyle/>
        <a:p>
          <a:r>
            <a:rPr lang="en-GB" dirty="0"/>
            <a:t>Art</a:t>
          </a:r>
        </a:p>
      </dgm:t>
    </dgm:pt>
    <dgm:pt modelId="{F708B2CA-10EA-4163-9B36-0A903A737BE0}" type="parTrans" cxnId="{8052775F-5465-4EC9-9EB2-503B7553FA7D}">
      <dgm:prSet/>
      <dgm:spPr/>
      <dgm:t>
        <a:bodyPr/>
        <a:lstStyle/>
        <a:p>
          <a:endParaRPr lang="en-GB"/>
        </a:p>
      </dgm:t>
    </dgm:pt>
    <dgm:pt modelId="{4F4396A9-D4DA-46D5-93DA-EFB658036A6F}" type="sibTrans" cxnId="{8052775F-5465-4EC9-9EB2-503B7553FA7D}">
      <dgm:prSet/>
      <dgm:spPr/>
      <dgm:t>
        <a:bodyPr/>
        <a:lstStyle/>
        <a:p>
          <a:endParaRPr lang="en-GB"/>
        </a:p>
      </dgm:t>
    </dgm:pt>
    <dgm:pt modelId="{EA4407A2-7154-4E6D-9E49-C6563BB10481}">
      <dgm:prSet phldrT="[Text]"/>
      <dgm:spPr/>
      <dgm:t>
        <a:bodyPr/>
        <a:lstStyle/>
        <a:p>
          <a:r>
            <a:rPr lang="en-GB" dirty="0"/>
            <a:t>Ethics</a:t>
          </a:r>
        </a:p>
      </dgm:t>
    </dgm:pt>
    <dgm:pt modelId="{431DBE32-E6F9-42B1-AE73-2818E8C099D8}" type="parTrans" cxnId="{C8EDE055-87F0-4E86-A0F2-2CD5F55F2FBF}">
      <dgm:prSet/>
      <dgm:spPr/>
      <dgm:t>
        <a:bodyPr/>
        <a:lstStyle/>
        <a:p>
          <a:endParaRPr lang="en-GB"/>
        </a:p>
      </dgm:t>
    </dgm:pt>
    <dgm:pt modelId="{9612EA91-5293-4F6A-88A3-E0EC017A6FDF}" type="sibTrans" cxnId="{C8EDE055-87F0-4E86-A0F2-2CD5F55F2FBF}">
      <dgm:prSet/>
      <dgm:spPr/>
      <dgm:t>
        <a:bodyPr/>
        <a:lstStyle/>
        <a:p>
          <a:endParaRPr lang="en-GB"/>
        </a:p>
      </dgm:t>
    </dgm:pt>
    <dgm:pt modelId="{519A6261-D051-4777-B58D-E7069E66D7DD}" type="pres">
      <dgm:prSet presAssocID="{27BD8B64-F56E-45A3-8022-9A2AB048F350}" presName="Name0" presStyleCnt="0">
        <dgm:presLayoutVars>
          <dgm:dir/>
          <dgm:resizeHandles val="exact"/>
        </dgm:presLayoutVars>
      </dgm:prSet>
      <dgm:spPr/>
    </dgm:pt>
    <dgm:pt modelId="{C9D827D5-655E-4DD7-9F59-F7986667B359}" type="pres">
      <dgm:prSet presAssocID="{8455AF53-2423-4CAB-83D6-F652A1494A2B}" presName="node" presStyleLbl="node1" presStyleIdx="0" presStyleCnt="3">
        <dgm:presLayoutVars>
          <dgm:bulletEnabled val="1"/>
        </dgm:presLayoutVars>
      </dgm:prSet>
      <dgm:spPr/>
    </dgm:pt>
    <dgm:pt modelId="{798887D5-0833-43B5-83BA-BC3DFB754C27}" type="pres">
      <dgm:prSet presAssocID="{3CA3164E-F899-4C2C-941A-D6F4724C4C12}" presName="sibTrans" presStyleLbl="sibTrans2D1" presStyleIdx="0" presStyleCnt="2"/>
      <dgm:spPr/>
    </dgm:pt>
    <dgm:pt modelId="{ACB28160-207D-4174-BA1E-B01078B10E4F}" type="pres">
      <dgm:prSet presAssocID="{3CA3164E-F899-4C2C-941A-D6F4724C4C12}" presName="connectorText" presStyleLbl="sibTrans2D1" presStyleIdx="0" presStyleCnt="2"/>
      <dgm:spPr/>
    </dgm:pt>
    <dgm:pt modelId="{1C7D2F70-2492-41D1-B83D-3AE92E48C146}" type="pres">
      <dgm:prSet presAssocID="{792768A2-ED6E-4620-A385-2F099A5AEC84}" presName="node" presStyleLbl="node1" presStyleIdx="1" presStyleCnt="3">
        <dgm:presLayoutVars>
          <dgm:bulletEnabled val="1"/>
        </dgm:presLayoutVars>
      </dgm:prSet>
      <dgm:spPr/>
    </dgm:pt>
    <dgm:pt modelId="{FF91F767-07F4-4413-9932-038E5450AEDE}" type="pres">
      <dgm:prSet presAssocID="{4F4396A9-D4DA-46D5-93DA-EFB658036A6F}" presName="sibTrans" presStyleLbl="sibTrans2D1" presStyleIdx="1" presStyleCnt="2"/>
      <dgm:spPr/>
    </dgm:pt>
    <dgm:pt modelId="{3515A135-47A9-483F-9A36-061831E8F6F4}" type="pres">
      <dgm:prSet presAssocID="{4F4396A9-D4DA-46D5-93DA-EFB658036A6F}" presName="connectorText" presStyleLbl="sibTrans2D1" presStyleIdx="1" presStyleCnt="2"/>
      <dgm:spPr/>
    </dgm:pt>
    <dgm:pt modelId="{9EB9F6F5-EDF3-4073-B0A3-92C4736B259B}" type="pres">
      <dgm:prSet presAssocID="{EA4407A2-7154-4E6D-9E49-C6563BB10481}" presName="node" presStyleLbl="node1" presStyleIdx="2" presStyleCnt="3">
        <dgm:presLayoutVars>
          <dgm:bulletEnabled val="1"/>
        </dgm:presLayoutVars>
      </dgm:prSet>
      <dgm:spPr/>
    </dgm:pt>
  </dgm:ptLst>
  <dgm:cxnLst>
    <dgm:cxn modelId="{F7AD402C-5141-4FDB-9F37-8394F2B2D7FE}" type="presOf" srcId="{3CA3164E-F899-4C2C-941A-D6F4724C4C12}" destId="{ACB28160-207D-4174-BA1E-B01078B10E4F}" srcOrd="1" destOrd="0" presId="urn:microsoft.com/office/officeart/2005/8/layout/process1"/>
    <dgm:cxn modelId="{F7A65F5B-B500-4083-B76E-6C761A4FB9B2}" type="presOf" srcId="{8455AF53-2423-4CAB-83D6-F652A1494A2B}" destId="{C9D827D5-655E-4DD7-9F59-F7986667B359}" srcOrd="0" destOrd="0" presId="urn:microsoft.com/office/officeart/2005/8/layout/process1"/>
    <dgm:cxn modelId="{3605725D-CD86-4E7C-B792-1B52CCC0E55F}" type="presOf" srcId="{4F4396A9-D4DA-46D5-93DA-EFB658036A6F}" destId="{FF91F767-07F4-4413-9932-038E5450AEDE}" srcOrd="0" destOrd="0" presId="urn:microsoft.com/office/officeart/2005/8/layout/process1"/>
    <dgm:cxn modelId="{8052775F-5465-4EC9-9EB2-503B7553FA7D}" srcId="{27BD8B64-F56E-45A3-8022-9A2AB048F350}" destId="{792768A2-ED6E-4620-A385-2F099A5AEC84}" srcOrd="1" destOrd="0" parTransId="{F708B2CA-10EA-4163-9B36-0A903A737BE0}" sibTransId="{4F4396A9-D4DA-46D5-93DA-EFB658036A6F}"/>
    <dgm:cxn modelId="{2690926E-3065-4F97-94E7-C53740B1FCF7}" type="presOf" srcId="{27BD8B64-F56E-45A3-8022-9A2AB048F350}" destId="{519A6261-D051-4777-B58D-E7069E66D7DD}" srcOrd="0" destOrd="0" presId="urn:microsoft.com/office/officeart/2005/8/layout/process1"/>
    <dgm:cxn modelId="{C8EDE055-87F0-4E86-A0F2-2CD5F55F2FBF}" srcId="{27BD8B64-F56E-45A3-8022-9A2AB048F350}" destId="{EA4407A2-7154-4E6D-9E49-C6563BB10481}" srcOrd="2" destOrd="0" parTransId="{431DBE32-E6F9-42B1-AE73-2818E8C099D8}" sibTransId="{9612EA91-5293-4F6A-88A3-E0EC017A6FDF}"/>
    <dgm:cxn modelId="{09892D77-6DB6-42B6-9B2D-E63E130F1BD7}" type="presOf" srcId="{3CA3164E-F899-4C2C-941A-D6F4724C4C12}" destId="{798887D5-0833-43B5-83BA-BC3DFB754C27}" srcOrd="0" destOrd="0" presId="urn:microsoft.com/office/officeart/2005/8/layout/process1"/>
    <dgm:cxn modelId="{5C132A58-548E-411F-8904-AE7EC3236A60}" type="presOf" srcId="{EA4407A2-7154-4E6D-9E49-C6563BB10481}" destId="{9EB9F6F5-EDF3-4073-B0A3-92C4736B259B}" srcOrd="0" destOrd="0" presId="urn:microsoft.com/office/officeart/2005/8/layout/process1"/>
    <dgm:cxn modelId="{51FB92A8-5071-4423-8780-76A8534DECBA}" type="presOf" srcId="{4F4396A9-D4DA-46D5-93DA-EFB658036A6F}" destId="{3515A135-47A9-483F-9A36-061831E8F6F4}" srcOrd="1" destOrd="0" presId="urn:microsoft.com/office/officeart/2005/8/layout/process1"/>
    <dgm:cxn modelId="{D6FA22AB-8369-4237-BA08-474B594FF9D9}" type="presOf" srcId="{792768A2-ED6E-4620-A385-2F099A5AEC84}" destId="{1C7D2F70-2492-41D1-B83D-3AE92E48C146}" srcOrd="0" destOrd="0" presId="urn:microsoft.com/office/officeart/2005/8/layout/process1"/>
    <dgm:cxn modelId="{25CBF5FE-B51E-4385-8000-72AAF6680984}" srcId="{27BD8B64-F56E-45A3-8022-9A2AB048F350}" destId="{8455AF53-2423-4CAB-83D6-F652A1494A2B}" srcOrd="0" destOrd="0" parTransId="{F7684846-4794-4D38-9032-B0782CEF320A}" sibTransId="{3CA3164E-F899-4C2C-941A-D6F4724C4C12}"/>
    <dgm:cxn modelId="{5C9727F8-784A-483D-80FD-C9013DFA5FB3}" type="presParOf" srcId="{519A6261-D051-4777-B58D-E7069E66D7DD}" destId="{C9D827D5-655E-4DD7-9F59-F7986667B359}" srcOrd="0" destOrd="0" presId="urn:microsoft.com/office/officeart/2005/8/layout/process1"/>
    <dgm:cxn modelId="{B3866CA0-79A2-4CEA-AFC0-EBC7F8CF9168}" type="presParOf" srcId="{519A6261-D051-4777-B58D-E7069E66D7DD}" destId="{798887D5-0833-43B5-83BA-BC3DFB754C27}" srcOrd="1" destOrd="0" presId="urn:microsoft.com/office/officeart/2005/8/layout/process1"/>
    <dgm:cxn modelId="{BBAB7840-50E8-4A94-94D4-D39AC36BEEB9}" type="presParOf" srcId="{798887D5-0833-43B5-83BA-BC3DFB754C27}" destId="{ACB28160-207D-4174-BA1E-B01078B10E4F}" srcOrd="0" destOrd="0" presId="urn:microsoft.com/office/officeart/2005/8/layout/process1"/>
    <dgm:cxn modelId="{395841B5-E741-4A19-BA2D-55A30DF4E378}" type="presParOf" srcId="{519A6261-D051-4777-B58D-E7069E66D7DD}" destId="{1C7D2F70-2492-41D1-B83D-3AE92E48C146}" srcOrd="2" destOrd="0" presId="urn:microsoft.com/office/officeart/2005/8/layout/process1"/>
    <dgm:cxn modelId="{108B4F48-A89F-4F67-8D59-6DCD702A5FA3}" type="presParOf" srcId="{519A6261-D051-4777-B58D-E7069E66D7DD}" destId="{FF91F767-07F4-4413-9932-038E5450AEDE}" srcOrd="3" destOrd="0" presId="urn:microsoft.com/office/officeart/2005/8/layout/process1"/>
    <dgm:cxn modelId="{94F66EA4-44AC-46D7-92F2-DB121C3D2AE8}" type="presParOf" srcId="{FF91F767-07F4-4413-9932-038E5450AEDE}" destId="{3515A135-47A9-483F-9A36-061831E8F6F4}" srcOrd="0" destOrd="0" presId="urn:microsoft.com/office/officeart/2005/8/layout/process1"/>
    <dgm:cxn modelId="{C598A2D6-D29E-4CAA-85D4-7F5D202285A8}" type="presParOf" srcId="{519A6261-D051-4777-B58D-E7069E66D7DD}" destId="{9EB9F6F5-EDF3-4073-B0A3-92C4736B259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827D5-655E-4DD7-9F59-F7986667B359}">
      <dsp:nvSpPr>
        <dsp:cNvPr id="0" name=""/>
        <dsp:cNvSpPr/>
      </dsp:nvSpPr>
      <dsp:spPr>
        <a:xfrm>
          <a:off x="5357" y="1551582"/>
          <a:ext cx="1601390" cy="9608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Science</a:t>
          </a:r>
        </a:p>
      </dsp:txBody>
      <dsp:txXfrm>
        <a:off x="33499" y="1579724"/>
        <a:ext cx="1545106" cy="904550"/>
      </dsp:txXfrm>
    </dsp:sp>
    <dsp:sp modelId="{798887D5-0833-43B5-83BA-BC3DFB754C27}">
      <dsp:nvSpPr>
        <dsp:cNvPr id="0" name=""/>
        <dsp:cNvSpPr/>
      </dsp:nvSpPr>
      <dsp:spPr>
        <a:xfrm>
          <a:off x="1766887" y="1833427"/>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766887" y="1912856"/>
        <a:ext cx="237646" cy="238286"/>
      </dsp:txXfrm>
    </dsp:sp>
    <dsp:sp modelId="{1C7D2F70-2492-41D1-B83D-3AE92E48C146}">
      <dsp:nvSpPr>
        <dsp:cNvPr id="0" name=""/>
        <dsp:cNvSpPr/>
      </dsp:nvSpPr>
      <dsp:spPr>
        <a:xfrm>
          <a:off x="2247304" y="1551582"/>
          <a:ext cx="1601390" cy="9608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Art</a:t>
          </a:r>
        </a:p>
      </dsp:txBody>
      <dsp:txXfrm>
        <a:off x="2275446" y="1579724"/>
        <a:ext cx="1545106" cy="904550"/>
      </dsp:txXfrm>
    </dsp:sp>
    <dsp:sp modelId="{FF91F767-07F4-4413-9932-038E5450AEDE}">
      <dsp:nvSpPr>
        <dsp:cNvPr id="0" name=""/>
        <dsp:cNvSpPr/>
      </dsp:nvSpPr>
      <dsp:spPr>
        <a:xfrm>
          <a:off x="4008834" y="1833427"/>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008834" y="1912856"/>
        <a:ext cx="237646" cy="238286"/>
      </dsp:txXfrm>
    </dsp:sp>
    <dsp:sp modelId="{9EB9F6F5-EDF3-4073-B0A3-92C4736B259B}">
      <dsp:nvSpPr>
        <dsp:cNvPr id="0" name=""/>
        <dsp:cNvSpPr/>
      </dsp:nvSpPr>
      <dsp:spPr>
        <a:xfrm>
          <a:off x="4489251" y="1551582"/>
          <a:ext cx="1601390" cy="9608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Ethics</a:t>
          </a:r>
        </a:p>
      </dsp:txBody>
      <dsp:txXfrm>
        <a:off x="4517393" y="1579724"/>
        <a:ext cx="1545106" cy="9045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29/11/2025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29/11/2025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Discussion Prompt: Think about the housing market. How do these three aspects play out in determining who can afford a home?</a:t>
            </a:r>
          </a:p>
        </p:txBody>
      </p:sp>
      <p:sp>
        <p:nvSpPr>
          <p:cNvPr id="4" name="Slide Number Placeholder 3"/>
          <p:cNvSpPr>
            <a:spLocks noGrp="1"/>
          </p:cNvSpPr>
          <p:nvPr>
            <p:ph type="sldNum" sz="quarter" idx="5"/>
          </p:nvPr>
        </p:nvSpPr>
        <p:spPr/>
        <p:txBody>
          <a:bodyPr/>
          <a:lstStyle/>
          <a:p>
            <a:fld id="{0E94F88D-5672-4D13-9F93-5210D3BC47F3}" type="slidenum">
              <a:rPr lang="en-GB" smtClean="0"/>
              <a:t>3</a:t>
            </a:fld>
            <a:endParaRPr lang="en-GB"/>
          </a:p>
        </p:txBody>
      </p:sp>
    </p:spTree>
    <p:extLst>
      <p:ext uri="{BB962C8B-B14F-4D97-AF65-F5344CB8AC3E}">
        <p14:creationId xmlns:p14="http://schemas.microsoft.com/office/powerpoint/2010/main" val="664755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3A1FA-96EE-DC3D-3737-F1B8B53D31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A0FED2-4A6E-95D4-4E18-CF5EDA9329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F91E81-D97E-CCA4-2042-9407FA2667F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Discussion Prompt: Think about the housing market. How do these three aspects play out in determining who can afford a home?</a:t>
            </a:r>
          </a:p>
        </p:txBody>
      </p:sp>
      <p:sp>
        <p:nvSpPr>
          <p:cNvPr id="4" name="Slide Number Placeholder 3">
            <a:extLst>
              <a:ext uri="{FF2B5EF4-FFF2-40B4-BE49-F238E27FC236}">
                <a16:creationId xmlns:a16="http://schemas.microsoft.com/office/drawing/2014/main" id="{5B7C74D9-7746-F59A-95DC-B4E013BC4FBE}"/>
              </a:ext>
            </a:extLst>
          </p:cNvPr>
          <p:cNvSpPr>
            <a:spLocks noGrp="1"/>
          </p:cNvSpPr>
          <p:nvPr>
            <p:ph type="sldNum" sz="quarter" idx="5"/>
          </p:nvPr>
        </p:nvSpPr>
        <p:spPr/>
        <p:txBody>
          <a:bodyPr/>
          <a:lstStyle/>
          <a:p>
            <a:fld id="{0E94F88D-5672-4D13-9F93-5210D3BC47F3}" type="slidenum">
              <a:rPr lang="en-GB" smtClean="0"/>
              <a:t>4</a:t>
            </a:fld>
            <a:endParaRPr lang="en-GB"/>
          </a:p>
        </p:txBody>
      </p:sp>
    </p:spTree>
    <p:extLst>
      <p:ext uri="{BB962C8B-B14F-4D97-AF65-F5344CB8AC3E}">
        <p14:creationId xmlns:p14="http://schemas.microsoft.com/office/powerpoint/2010/main" val="777774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E3593-742D-5108-D979-AE7FA922FA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1A2A9E-66FD-2EB9-CCDD-FBD155E1CA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E64561-9C36-80F4-CA14-90F0C40467C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Discussion Prompt: Think about the housing market. How do these three aspects play out in determining who can afford a home?</a:t>
            </a:r>
          </a:p>
        </p:txBody>
      </p:sp>
      <p:sp>
        <p:nvSpPr>
          <p:cNvPr id="4" name="Slide Number Placeholder 3">
            <a:extLst>
              <a:ext uri="{FF2B5EF4-FFF2-40B4-BE49-F238E27FC236}">
                <a16:creationId xmlns:a16="http://schemas.microsoft.com/office/drawing/2014/main" id="{1B971D33-E34C-B8EE-AEF3-B945F0D959B6}"/>
              </a:ext>
            </a:extLst>
          </p:cNvPr>
          <p:cNvSpPr>
            <a:spLocks noGrp="1"/>
          </p:cNvSpPr>
          <p:nvPr>
            <p:ph type="sldNum" sz="quarter" idx="5"/>
          </p:nvPr>
        </p:nvSpPr>
        <p:spPr/>
        <p:txBody>
          <a:bodyPr/>
          <a:lstStyle/>
          <a:p>
            <a:fld id="{0E94F88D-5672-4D13-9F93-5210D3BC47F3}" type="slidenum">
              <a:rPr lang="en-GB" smtClean="0"/>
              <a:t>6</a:t>
            </a:fld>
            <a:endParaRPr lang="en-GB"/>
          </a:p>
        </p:txBody>
      </p:sp>
    </p:spTree>
    <p:extLst>
      <p:ext uri="{BB962C8B-B14F-4D97-AF65-F5344CB8AC3E}">
        <p14:creationId xmlns:p14="http://schemas.microsoft.com/office/powerpoint/2010/main" val="3424492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928F5-ACC3-1B92-77B3-17AF958001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8AC7F9-02DE-F1B9-E395-F7C827EB65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522043-AA0B-A3C8-59E9-31E2FF9D50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Discussion Prompt: Think about the housing market. How do these three aspects play out in determining who can afford a home?</a:t>
            </a:r>
          </a:p>
        </p:txBody>
      </p:sp>
      <p:sp>
        <p:nvSpPr>
          <p:cNvPr id="4" name="Slide Number Placeholder 3">
            <a:extLst>
              <a:ext uri="{FF2B5EF4-FFF2-40B4-BE49-F238E27FC236}">
                <a16:creationId xmlns:a16="http://schemas.microsoft.com/office/drawing/2014/main" id="{1F9B68F0-7776-CBA5-277B-C737D5E3A792}"/>
              </a:ext>
            </a:extLst>
          </p:cNvPr>
          <p:cNvSpPr>
            <a:spLocks noGrp="1"/>
          </p:cNvSpPr>
          <p:nvPr>
            <p:ph type="sldNum" sz="quarter" idx="5"/>
          </p:nvPr>
        </p:nvSpPr>
        <p:spPr/>
        <p:txBody>
          <a:bodyPr/>
          <a:lstStyle/>
          <a:p>
            <a:fld id="{0E94F88D-5672-4D13-9F93-5210D3BC47F3}" type="slidenum">
              <a:rPr lang="en-GB" smtClean="0"/>
              <a:t>7</a:t>
            </a:fld>
            <a:endParaRPr lang="en-GB"/>
          </a:p>
        </p:txBody>
      </p:sp>
    </p:spTree>
    <p:extLst>
      <p:ext uri="{BB962C8B-B14F-4D97-AF65-F5344CB8AC3E}">
        <p14:creationId xmlns:p14="http://schemas.microsoft.com/office/powerpoint/2010/main" val="2450135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B410B-A9F2-93EE-8198-4F088F98D5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4D9F04-A6D1-7F69-97FA-E0E9F49B4C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533885-44EC-8443-8849-C24F5E6E16A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6D6A79C-7F15-4896-3247-2E2C10FBCB0F}"/>
              </a:ext>
            </a:extLst>
          </p:cNvPr>
          <p:cNvSpPr>
            <a:spLocks noGrp="1"/>
          </p:cNvSpPr>
          <p:nvPr>
            <p:ph type="sldNum" sz="quarter" idx="5"/>
          </p:nvPr>
        </p:nvSpPr>
        <p:spPr/>
        <p:txBody>
          <a:bodyPr/>
          <a:lstStyle/>
          <a:p>
            <a:fld id="{0E94F88D-5672-4D13-9F93-5210D3BC47F3}" type="slidenum">
              <a:rPr lang="en-GB" smtClean="0"/>
              <a:t>9</a:t>
            </a:fld>
            <a:endParaRPr lang="en-GB"/>
          </a:p>
        </p:txBody>
      </p:sp>
    </p:spTree>
    <p:extLst>
      <p:ext uri="{BB962C8B-B14F-4D97-AF65-F5344CB8AC3E}">
        <p14:creationId xmlns:p14="http://schemas.microsoft.com/office/powerpoint/2010/main" val="989266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E331A-F902-38C8-D87C-8B139EC7E7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BF689F-B3E7-6EE7-BB95-80EE94BA92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60C9FB-1FFA-0BAC-A923-355753AD79BB}"/>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Discussion Prompt: How do institutions like antitrust laws affect big tech companies?</a:t>
            </a:r>
          </a:p>
        </p:txBody>
      </p:sp>
      <p:sp>
        <p:nvSpPr>
          <p:cNvPr id="4" name="Slide Number Placeholder 3">
            <a:extLst>
              <a:ext uri="{FF2B5EF4-FFF2-40B4-BE49-F238E27FC236}">
                <a16:creationId xmlns:a16="http://schemas.microsoft.com/office/drawing/2014/main" id="{E9CEACBA-7B96-017D-C603-A1098134AA02}"/>
              </a:ext>
            </a:extLst>
          </p:cNvPr>
          <p:cNvSpPr>
            <a:spLocks noGrp="1"/>
          </p:cNvSpPr>
          <p:nvPr>
            <p:ph type="sldNum" sz="quarter" idx="5"/>
          </p:nvPr>
        </p:nvSpPr>
        <p:spPr/>
        <p:txBody>
          <a:bodyPr/>
          <a:lstStyle/>
          <a:p>
            <a:fld id="{0E94F88D-5672-4D13-9F93-5210D3BC47F3}" type="slidenum">
              <a:rPr lang="en-GB" smtClean="0"/>
              <a:t>10</a:t>
            </a:fld>
            <a:endParaRPr lang="en-GB"/>
          </a:p>
        </p:txBody>
      </p:sp>
    </p:spTree>
    <p:extLst>
      <p:ext uri="{BB962C8B-B14F-4D97-AF65-F5344CB8AC3E}">
        <p14:creationId xmlns:p14="http://schemas.microsoft.com/office/powerpoint/2010/main" val="3602398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E5220-BA1D-AEE9-851A-76B604BFE5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737D27-27F2-FF40-B44B-B672514AA1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7C1F84-C47C-4CC7-56D2-F38822AEF03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35A33E2-8394-967C-BE96-8E658BC75433}"/>
              </a:ext>
            </a:extLst>
          </p:cNvPr>
          <p:cNvSpPr>
            <a:spLocks noGrp="1"/>
          </p:cNvSpPr>
          <p:nvPr>
            <p:ph type="sldNum" sz="quarter" idx="5"/>
          </p:nvPr>
        </p:nvSpPr>
        <p:spPr/>
        <p:txBody>
          <a:bodyPr/>
          <a:lstStyle/>
          <a:p>
            <a:fld id="{0E94F88D-5672-4D13-9F93-5210D3BC47F3}" type="slidenum">
              <a:rPr lang="en-GB" smtClean="0"/>
              <a:t>12</a:t>
            </a:fld>
            <a:endParaRPr lang="en-GB"/>
          </a:p>
        </p:txBody>
      </p:sp>
    </p:spTree>
    <p:extLst>
      <p:ext uri="{BB962C8B-B14F-4D97-AF65-F5344CB8AC3E}">
        <p14:creationId xmlns:p14="http://schemas.microsoft.com/office/powerpoint/2010/main" val="1452611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972C3-DD83-299D-66AF-995D1A4F0E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654319-E13C-53C1-6675-EC9E4314A3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1B15FB-2786-B563-C8EE-1C72CA20439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087E18B-467C-94D1-8DD1-BA590044ECB4}"/>
              </a:ext>
            </a:extLst>
          </p:cNvPr>
          <p:cNvSpPr>
            <a:spLocks noGrp="1"/>
          </p:cNvSpPr>
          <p:nvPr>
            <p:ph type="sldNum" sz="quarter" idx="5"/>
          </p:nvPr>
        </p:nvSpPr>
        <p:spPr/>
        <p:txBody>
          <a:bodyPr/>
          <a:lstStyle/>
          <a:p>
            <a:fld id="{0E94F88D-5672-4D13-9F93-5210D3BC47F3}" type="slidenum">
              <a:rPr lang="en-GB" smtClean="0"/>
              <a:t>15</a:t>
            </a:fld>
            <a:endParaRPr lang="en-GB"/>
          </a:p>
        </p:txBody>
      </p:sp>
    </p:spTree>
    <p:extLst>
      <p:ext uri="{BB962C8B-B14F-4D97-AF65-F5344CB8AC3E}">
        <p14:creationId xmlns:p14="http://schemas.microsoft.com/office/powerpoint/2010/main" val="868320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5F281-A9B6-A72F-E5B0-DBA692D8BE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CD00F8-6A69-12B8-99E7-5DA729C484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CE98CB-388F-7CCC-FA40-8170463D79E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C86F829-3865-45FC-E74B-38BAB7113F06}"/>
              </a:ext>
            </a:extLst>
          </p:cNvPr>
          <p:cNvSpPr>
            <a:spLocks noGrp="1"/>
          </p:cNvSpPr>
          <p:nvPr>
            <p:ph type="sldNum" sz="quarter" idx="5"/>
          </p:nvPr>
        </p:nvSpPr>
        <p:spPr/>
        <p:txBody>
          <a:bodyPr/>
          <a:lstStyle/>
          <a:p>
            <a:fld id="{0E94F88D-5672-4D13-9F93-5210D3BC47F3}" type="slidenum">
              <a:rPr lang="en-GB" smtClean="0"/>
              <a:t>16</a:t>
            </a:fld>
            <a:endParaRPr lang="en-GB"/>
          </a:p>
        </p:txBody>
      </p:sp>
    </p:spTree>
    <p:extLst>
      <p:ext uri="{BB962C8B-B14F-4D97-AF65-F5344CB8AC3E}">
        <p14:creationId xmlns:p14="http://schemas.microsoft.com/office/powerpoint/2010/main" val="3917365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564BD-EDF6-5AFD-99CF-3E2776324C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36AD03-A735-9622-6EC5-A76DBCE4B4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95672D-7BBC-D5A5-CEBE-CD355F1E43A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7FB0153-AEFC-97CE-A2FA-CE4879E398C6}"/>
              </a:ext>
            </a:extLst>
          </p:cNvPr>
          <p:cNvSpPr>
            <a:spLocks noGrp="1"/>
          </p:cNvSpPr>
          <p:nvPr>
            <p:ph type="sldNum" sz="quarter" idx="5"/>
          </p:nvPr>
        </p:nvSpPr>
        <p:spPr/>
        <p:txBody>
          <a:bodyPr/>
          <a:lstStyle/>
          <a:p>
            <a:fld id="{0E94F88D-5672-4D13-9F93-5210D3BC47F3}" type="slidenum">
              <a:rPr lang="en-GB" smtClean="0"/>
              <a:t>17</a:t>
            </a:fld>
            <a:endParaRPr lang="en-GB"/>
          </a:p>
        </p:txBody>
      </p:sp>
    </p:spTree>
    <p:extLst>
      <p:ext uri="{BB962C8B-B14F-4D97-AF65-F5344CB8AC3E}">
        <p14:creationId xmlns:p14="http://schemas.microsoft.com/office/powerpoint/2010/main" val="9296254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B4735-6903-8DA5-4F9F-E9C2F71894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2B5051-6043-97CC-5DEE-DD5E3DB639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154ABB-BA9A-0739-4439-BF3268DBB97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factors should determine CEO pay? Performance? Company size? Social impact?</a:t>
            </a:r>
          </a:p>
        </p:txBody>
      </p:sp>
      <p:sp>
        <p:nvSpPr>
          <p:cNvPr id="4" name="Slide Number Placeholder 3">
            <a:extLst>
              <a:ext uri="{FF2B5EF4-FFF2-40B4-BE49-F238E27FC236}">
                <a16:creationId xmlns:a16="http://schemas.microsoft.com/office/drawing/2014/main" id="{AD542723-1BBB-0EAD-F7B2-6C21ABECBDB7}"/>
              </a:ext>
            </a:extLst>
          </p:cNvPr>
          <p:cNvSpPr>
            <a:spLocks noGrp="1"/>
          </p:cNvSpPr>
          <p:nvPr>
            <p:ph type="sldNum" sz="quarter" idx="5"/>
          </p:nvPr>
        </p:nvSpPr>
        <p:spPr/>
        <p:txBody>
          <a:bodyPr/>
          <a:lstStyle/>
          <a:p>
            <a:fld id="{0E94F88D-5672-4D13-9F93-5210D3BC47F3}" type="slidenum">
              <a:rPr lang="en-GB" smtClean="0"/>
              <a:t>18</a:t>
            </a:fld>
            <a:endParaRPr lang="en-GB"/>
          </a:p>
        </p:txBody>
      </p:sp>
    </p:spTree>
    <p:extLst>
      <p:ext uri="{BB962C8B-B14F-4D97-AF65-F5344CB8AC3E}">
        <p14:creationId xmlns:p14="http://schemas.microsoft.com/office/powerpoint/2010/main" val="2648624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November 29,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November 29,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November 29,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November 29,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November 29,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November 29,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November 29,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November 29,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November 29,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November 29,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November 29,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November 29,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November 29,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November 29,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November 29,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November 29,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November 29,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November 29,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November 29,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November 29,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November 29,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November 29,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November 29,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November 29,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November 29,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November 29,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November 29,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November 29,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November 29,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November 29,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November 29,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November 29,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November 29,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November 29,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November 29,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November 29,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November 29,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November 29,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29/11/2025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November 29,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29/11/2025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November 29,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November 29,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November 29,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November 29,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9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90.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90.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Corporate Governance under Political Economy: A Surprising Connection</a:t>
            </a:r>
            <a:endParaRPr lang="en-GB" sz="4800" dirty="0"/>
          </a:p>
        </p:txBody>
      </p:sp>
      <p:sp>
        <p:nvSpPr>
          <p:cNvPr id="6" name="Subtitle 2"/>
          <p:cNvSpPr>
            <a:spLocks noGrp="1"/>
          </p:cNvSpPr>
          <p:nvPr>
            <p:ph type="subTitle" idx="1"/>
          </p:nvPr>
        </p:nvSpPr>
        <p:spPr>
          <a:xfrm>
            <a:off x="1295400" y="3200400"/>
            <a:ext cx="6400800" cy="2892896"/>
          </a:xfrm>
        </p:spPr>
        <p:txBody>
          <a:bodyPr>
            <a:normAutofit/>
          </a:bodyPr>
          <a:lstStyle/>
          <a:p>
            <a:endParaRPr lang="en-GB" dirty="0"/>
          </a:p>
          <a:p>
            <a:endParaRPr lang="en-GB" dirty="0"/>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1. Beyond Economics 101: Understanding Political Economy</a:t>
            </a:r>
          </a:p>
        </p:txBody>
      </p:sp>
      <p:sp>
        <p:nvSpPr>
          <p:cNvPr id="3" name="Text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2400983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355160" cy="1371600"/>
          </a:xfrm>
        </p:spPr>
        <p:txBody>
          <a:bodyPr/>
          <a:lstStyle/>
          <a:p>
            <a:r>
              <a:rPr lang="en-GB" dirty="0"/>
              <a:t>More Than Just Money – The Three Pillars</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a:t>
            </a:fld>
            <a:endParaRPr lang="en-US" dirty="0"/>
          </a:p>
        </p:txBody>
      </p:sp>
      <p:pic>
        <p:nvPicPr>
          <p:cNvPr id="7" name="Picture 6">
            <a:extLst>
              <a:ext uri="{FF2B5EF4-FFF2-40B4-BE49-F238E27FC236}">
                <a16:creationId xmlns:a16="http://schemas.microsoft.com/office/drawing/2014/main" id="{266E2714-6E5C-D5BC-117B-349387691609}"/>
              </a:ext>
            </a:extLst>
          </p:cNvPr>
          <p:cNvPicPr>
            <a:picLocks noChangeAspect="1"/>
          </p:cNvPicPr>
          <p:nvPr/>
        </p:nvPicPr>
        <p:blipFill>
          <a:blip r:embed="rId3"/>
          <a:srcRect t="7816" b="67174"/>
          <a:stretch>
            <a:fillRect/>
          </a:stretch>
        </p:blipFill>
        <p:spPr>
          <a:xfrm>
            <a:off x="1155916" y="1524318"/>
            <a:ext cx="6560659" cy="1703265"/>
          </a:xfrm>
          <a:prstGeom prst="rect">
            <a:avLst/>
          </a:prstGeom>
        </p:spPr>
      </p:pic>
      <p:pic>
        <p:nvPicPr>
          <p:cNvPr id="8" name="Picture 7">
            <a:extLst>
              <a:ext uri="{FF2B5EF4-FFF2-40B4-BE49-F238E27FC236}">
                <a16:creationId xmlns:a16="http://schemas.microsoft.com/office/drawing/2014/main" id="{53314EFB-B259-EF61-6F00-C6D4687CAD8A}"/>
              </a:ext>
            </a:extLst>
          </p:cNvPr>
          <p:cNvPicPr>
            <a:picLocks noChangeAspect="1"/>
          </p:cNvPicPr>
          <p:nvPr/>
        </p:nvPicPr>
        <p:blipFill>
          <a:blip r:embed="rId3"/>
          <a:srcRect t="32863" b="14587"/>
          <a:stretch>
            <a:fillRect/>
          </a:stretch>
        </p:blipFill>
        <p:spPr>
          <a:xfrm>
            <a:off x="1115616" y="3148560"/>
            <a:ext cx="6663195" cy="2929173"/>
          </a:xfrm>
          <a:prstGeom prst="rect">
            <a:avLst/>
          </a:prstGeom>
        </p:spPr>
      </p:pic>
      <p:pic>
        <p:nvPicPr>
          <p:cNvPr id="9" name="Picture 8">
            <a:extLst>
              <a:ext uri="{FF2B5EF4-FFF2-40B4-BE49-F238E27FC236}">
                <a16:creationId xmlns:a16="http://schemas.microsoft.com/office/drawing/2014/main" id="{C7FCE6D6-4B96-8024-EB06-05F988B173B2}"/>
              </a:ext>
            </a:extLst>
          </p:cNvPr>
          <p:cNvPicPr>
            <a:picLocks noChangeAspect="1"/>
          </p:cNvPicPr>
          <p:nvPr/>
        </p:nvPicPr>
        <p:blipFill>
          <a:blip r:embed="rId3"/>
          <a:srcRect t="86731" b="4649"/>
          <a:stretch>
            <a:fillRect/>
          </a:stretch>
        </p:blipFill>
        <p:spPr>
          <a:xfrm>
            <a:off x="813406" y="6101844"/>
            <a:ext cx="7216725" cy="639524"/>
          </a:xfrm>
          <a:prstGeom prst="rect">
            <a:avLst/>
          </a:prstGeom>
        </p:spPr>
      </p:pic>
      <p:sp>
        <p:nvSpPr>
          <p:cNvPr id="12" name="TextBox 11">
            <a:extLst>
              <a:ext uri="{FF2B5EF4-FFF2-40B4-BE49-F238E27FC236}">
                <a16:creationId xmlns:a16="http://schemas.microsoft.com/office/drawing/2014/main" id="{32DD3CC0-88B5-B878-9CDD-A0911BCB6368}"/>
              </a:ext>
            </a:extLst>
          </p:cNvPr>
          <p:cNvSpPr txBox="1"/>
          <p:nvPr/>
        </p:nvSpPr>
        <p:spPr>
          <a:xfrm>
            <a:off x="2623613" y="2060848"/>
            <a:ext cx="3596310" cy="553998"/>
          </a:xfrm>
          <a:prstGeom prst="rect">
            <a:avLst/>
          </a:prstGeom>
          <a:noFill/>
        </p:spPr>
        <p:txBody>
          <a:bodyPr wrap="square" rtlCol="0">
            <a:spAutoFit/>
          </a:bodyPr>
          <a:lstStyle/>
          <a:p>
            <a:pPr algn="ctr"/>
            <a:r>
              <a:rPr lang="en-GB" sz="3000" b="1" dirty="0"/>
              <a:t>Political Economy</a:t>
            </a:r>
          </a:p>
        </p:txBody>
      </p:sp>
      <p:sp>
        <p:nvSpPr>
          <p:cNvPr id="14" name="TextBox 13">
            <a:extLst>
              <a:ext uri="{FF2B5EF4-FFF2-40B4-BE49-F238E27FC236}">
                <a16:creationId xmlns:a16="http://schemas.microsoft.com/office/drawing/2014/main" id="{159A69A0-1EC5-8044-BD45-68E178B045E1}"/>
              </a:ext>
            </a:extLst>
          </p:cNvPr>
          <p:cNvSpPr txBox="1"/>
          <p:nvPr/>
        </p:nvSpPr>
        <p:spPr>
          <a:xfrm>
            <a:off x="1691680" y="4284385"/>
            <a:ext cx="1660102" cy="584775"/>
          </a:xfrm>
          <a:prstGeom prst="rect">
            <a:avLst/>
          </a:prstGeom>
          <a:noFill/>
        </p:spPr>
        <p:txBody>
          <a:bodyPr wrap="square">
            <a:spAutoFit/>
          </a:bodyPr>
          <a:lstStyle/>
          <a:p>
            <a:pPr algn="ctr"/>
            <a:r>
              <a:rPr lang="en-GB" sz="3200" b="1" dirty="0"/>
              <a:t>Science</a:t>
            </a:r>
            <a:endParaRPr lang="en-GB" sz="3200" dirty="0"/>
          </a:p>
        </p:txBody>
      </p:sp>
      <p:sp>
        <p:nvSpPr>
          <p:cNvPr id="15" name="TextBox 14">
            <a:extLst>
              <a:ext uri="{FF2B5EF4-FFF2-40B4-BE49-F238E27FC236}">
                <a16:creationId xmlns:a16="http://schemas.microsoft.com/office/drawing/2014/main" id="{2040B29E-AAA0-EA27-BE6F-AEF490019BA9}"/>
              </a:ext>
            </a:extLst>
          </p:cNvPr>
          <p:cNvSpPr txBox="1"/>
          <p:nvPr/>
        </p:nvSpPr>
        <p:spPr>
          <a:xfrm>
            <a:off x="3635896" y="4284385"/>
            <a:ext cx="1660102" cy="584775"/>
          </a:xfrm>
          <a:prstGeom prst="rect">
            <a:avLst/>
          </a:prstGeom>
          <a:noFill/>
        </p:spPr>
        <p:txBody>
          <a:bodyPr wrap="square">
            <a:spAutoFit/>
          </a:bodyPr>
          <a:lstStyle/>
          <a:p>
            <a:pPr algn="ctr"/>
            <a:r>
              <a:rPr lang="en-GB" sz="3200" b="1" dirty="0"/>
              <a:t>Art</a:t>
            </a:r>
            <a:endParaRPr lang="en-GB" sz="3200" dirty="0"/>
          </a:p>
        </p:txBody>
      </p:sp>
      <p:sp>
        <p:nvSpPr>
          <p:cNvPr id="16" name="TextBox 15">
            <a:extLst>
              <a:ext uri="{FF2B5EF4-FFF2-40B4-BE49-F238E27FC236}">
                <a16:creationId xmlns:a16="http://schemas.microsoft.com/office/drawing/2014/main" id="{82EE4F66-C9D1-AF1B-070A-0FA555520F01}"/>
              </a:ext>
            </a:extLst>
          </p:cNvPr>
          <p:cNvSpPr txBox="1"/>
          <p:nvPr/>
        </p:nvSpPr>
        <p:spPr>
          <a:xfrm>
            <a:off x="5576194" y="4284385"/>
            <a:ext cx="1660102" cy="584775"/>
          </a:xfrm>
          <a:prstGeom prst="rect">
            <a:avLst/>
          </a:prstGeom>
          <a:noFill/>
        </p:spPr>
        <p:txBody>
          <a:bodyPr wrap="square">
            <a:spAutoFit/>
          </a:bodyPr>
          <a:lstStyle/>
          <a:p>
            <a:pPr algn="ctr"/>
            <a:r>
              <a:rPr lang="en-GB" sz="3200" b="1" dirty="0"/>
              <a:t>Ethics</a:t>
            </a:r>
            <a:endParaRPr lang="en-GB" sz="3200" dirty="0"/>
          </a:p>
        </p:txBody>
      </p:sp>
    </p:spTree>
    <p:extLst>
      <p:ext uri="{BB962C8B-B14F-4D97-AF65-F5344CB8AC3E}">
        <p14:creationId xmlns:p14="http://schemas.microsoft.com/office/powerpoint/2010/main" val="282139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8EF43-1582-B036-1603-9CC23ACBA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9C1D8-5A93-CF5E-690F-F2462CBB8C60}"/>
              </a:ext>
            </a:extLst>
          </p:cNvPr>
          <p:cNvSpPr>
            <a:spLocks noGrp="1"/>
          </p:cNvSpPr>
          <p:nvPr>
            <p:ph type="title"/>
          </p:nvPr>
        </p:nvSpPr>
        <p:spPr>
          <a:xfrm>
            <a:off x="457200" y="152718"/>
            <a:ext cx="7355160" cy="1371600"/>
          </a:xfrm>
        </p:spPr>
        <p:txBody>
          <a:bodyPr/>
          <a:lstStyle/>
          <a:p>
            <a:r>
              <a:rPr lang="en-GB" dirty="0"/>
              <a:t>More Than Just Money – The Three Pillars</a:t>
            </a:r>
          </a:p>
        </p:txBody>
      </p:sp>
      <p:sp>
        <p:nvSpPr>
          <p:cNvPr id="4" name="Slide Number Placeholder 3">
            <a:extLst>
              <a:ext uri="{FF2B5EF4-FFF2-40B4-BE49-F238E27FC236}">
                <a16:creationId xmlns:a16="http://schemas.microsoft.com/office/drawing/2014/main" id="{BCBC82DD-FD64-4AA8-0C7E-E06E7807A5F7}"/>
              </a:ext>
            </a:extLst>
          </p:cNvPr>
          <p:cNvSpPr>
            <a:spLocks noGrp="1"/>
          </p:cNvSpPr>
          <p:nvPr>
            <p:ph type="sldNum" sz="quarter" idx="12"/>
          </p:nvPr>
        </p:nvSpPr>
        <p:spPr/>
        <p:txBody>
          <a:bodyPr/>
          <a:lstStyle/>
          <a:p>
            <a:fld id="{F38DF745-7D3F-47F4-83A3-874385CFAA69}" type="slidenum">
              <a:rPr lang="en-US" smtClean="0"/>
              <a:pPr/>
              <a:t>4</a:t>
            </a:fld>
            <a:endParaRPr lang="en-US" dirty="0"/>
          </a:p>
        </p:txBody>
      </p:sp>
      <p:sp>
        <p:nvSpPr>
          <p:cNvPr id="6" name="Content Placeholder 5">
            <a:extLst>
              <a:ext uri="{FF2B5EF4-FFF2-40B4-BE49-F238E27FC236}">
                <a16:creationId xmlns:a16="http://schemas.microsoft.com/office/drawing/2014/main" id="{1A67A791-55F2-EBA1-121E-705F95476263}"/>
              </a:ext>
            </a:extLst>
          </p:cNvPr>
          <p:cNvSpPr>
            <a:spLocks noGrp="1"/>
          </p:cNvSpPr>
          <p:nvPr>
            <p:ph sz="quarter" idx="1"/>
          </p:nvPr>
        </p:nvSpPr>
        <p:spPr>
          <a:xfrm>
            <a:off x="914400" y="1524318"/>
            <a:ext cx="7772400" cy="5145042"/>
          </a:xfrm>
        </p:spPr>
        <p:txBody>
          <a:bodyPr>
            <a:normAutofit/>
          </a:bodyPr>
          <a:lstStyle/>
          <a:p>
            <a:r>
              <a:rPr lang="en-GB" b="1" dirty="0"/>
              <a:t>The Science (Pure Economics):</a:t>
            </a:r>
            <a:endParaRPr lang="en-GB" altLang="en-US" dirty="0"/>
          </a:p>
          <a:p>
            <a:pPr lvl="1"/>
            <a:r>
              <a:rPr lang="en-GB" dirty="0"/>
              <a:t>The idealized world – how markets </a:t>
            </a:r>
            <a:r>
              <a:rPr lang="en-GB" i="1" dirty="0"/>
              <a:t>should</a:t>
            </a:r>
            <a:r>
              <a:rPr lang="en-GB" dirty="0"/>
              <a:t> function (supply/demand, pricing).</a:t>
            </a:r>
          </a:p>
          <a:p>
            <a:pPr lvl="2"/>
            <a:r>
              <a:rPr lang="en-GB" dirty="0"/>
              <a:t>Think perfect competition, no monopolies.</a:t>
            </a:r>
          </a:p>
          <a:p>
            <a:r>
              <a:rPr lang="en-GB" b="1" dirty="0"/>
              <a:t>The Art (Applied Economics):</a:t>
            </a:r>
          </a:p>
          <a:p>
            <a:pPr lvl="1"/>
            <a:r>
              <a:rPr lang="en-GB" dirty="0"/>
              <a:t>The real world – how economies </a:t>
            </a:r>
            <a:r>
              <a:rPr lang="en-GB" i="1"/>
              <a:t>actually</a:t>
            </a:r>
            <a:r>
              <a:rPr lang="en-GB"/>
              <a:t> work </a:t>
            </a:r>
            <a:r>
              <a:rPr lang="en-GB" dirty="0"/>
              <a:t>(laws, property rights, messy human behaviour)</a:t>
            </a:r>
          </a:p>
          <a:p>
            <a:pPr lvl="1"/>
            <a:r>
              <a:rPr lang="en-GB" dirty="0"/>
              <a:t>The messy reality sets in.</a:t>
            </a:r>
          </a:p>
          <a:p>
            <a:r>
              <a:rPr lang="en-GB" b="1" dirty="0"/>
              <a:t>The Ethics (Social Economics):</a:t>
            </a:r>
          </a:p>
          <a:p>
            <a:pPr lvl="1"/>
            <a:r>
              <a:rPr lang="en-GB" dirty="0"/>
              <a:t>The moral compass – is the distribution of wealth fair?</a:t>
            </a:r>
          </a:p>
          <a:p>
            <a:pPr lvl="1"/>
            <a:r>
              <a:rPr lang="en-GB" dirty="0"/>
              <a:t>Who gets what, and why?</a:t>
            </a:r>
            <a:endParaRPr lang="en-GB" b="1" dirty="0"/>
          </a:p>
        </p:txBody>
      </p:sp>
    </p:spTree>
    <p:extLst>
      <p:ext uri="{BB962C8B-B14F-4D97-AF65-F5344CB8AC3E}">
        <p14:creationId xmlns:p14="http://schemas.microsoft.com/office/powerpoint/2010/main" val="2107813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0EA2A0-717D-E119-9BA3-20E09C512B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9966A4-BE01-9A18-833C-BA43D698299F}"/>
              </a:ext>
            </a:extLst>
          </p:cNvPr>
          <p:cNvSpPr>
            <a:spLocks noGrp="1"/>
          </p:cNvSpPr>
          <p:nvPr>
            <p:ph type="title"/>
          </p:nvPr>
        </p:nvSpPr>
        <p:spPr/>
        <p:txBody>
          <a:bodyPr>
            <a:normAutofit/>
          </a:bodyPr>
          <a:lstStyle/>
          <a:p>
            <a:r>
              <a:rPr lang="en-GB" b="1" dirty="0"/>
              <a:t>2. Science, Art, and Ethics in Action</a:t>
            </a:r>
          </a:p>
        </p:txBody>
      </p:sp>
      <p:sp>
        <p:nvSpPr>
          <p:cNvPr id="3" name="Text Placeholder 2">
            <a:extLst>
              <a:ext uri="{FF2B5EF4-FFF2-40B4-BE49-F238E27FC236}">
                <a16:creationId xmlns:a16="http://schemas.microsoft.com/office/drawing/2014/main" id="{344FC232-483C-7418-3833-F9B86F9FCC28}"/>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C4D5F105-06A0-66D7-26F1-CD63C0D43711}"/>
              </a:ext>
            </a:extLst>
          </p:cNvPr>
          <p:cNvSpPr>
            <a:spLocks noGrp="1"/>
          </p:cNvSpPr>
          <p:nvPr>
            <p:ph type="sldNum" sz="quarter" idx="12"/>
          </p:nvPr>
        </p:nvSpPr>
        <p:spPr/>
        <p:txBody>
          <a:bodyPr/>
          <a:lstStyle/>
          <a:p>
            <a:fld id="{F38DF745-7D3F-47F4-83A3-874385CFAA69}" type="slidenum">
              <a:rPr lang="en-US" smtClean="0"/>
              <a:pPr/>
              <a:t>5</a:t>
            </a:fld>
            <a:endParaRPr lang="en-US" dirty="0"/>
          </a:p>
        </p:txBody>
      </p:sp>
    </p:spTree>
    <p:extLst>
      <p:ext uri="{BB962C8B-B14F-4D97-AF65-F5344CB8AC3E}">
        <p14:creationId xmlns:p14="http://schemas.microsoft.com/office/powerpoint/2010/main" val="3581743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DB057-57B7-00D2-F8CD-52570CC1C9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C85AE5-007A-3070-6A98-2208C7300AF6}"/>
              </a:ext>
            </a:extLst>
          </p:cNvPr>
          <p:cNvSpPr>
            <a:spLocks noGrp="1"/>
          </p:cNvSpPr>
          <p:nvPr>
            <p:ph type="title"/>
          </p:nvPr>
        </p:nvSpPr>
        <p:spPr>
          <a:xfrm>
            <a:off x="457200" y="152718"/>
            <a:ext cx="7355160" cy="1371600"/>
          </a:xfrm>
        </p:spPr>
        <p:txBody>
          <a:bodyPr/>
          <a:lstStyle/>
          <a:p>
            <a:r>
              <a:rPr lang="en-GB" dirty="0"/>
              <a:t>A Symphony of Influences</a:t>
            </a:r>
          </a:p>
        </p:txBody>
      </p:sp>
      <p:sp>
        <p:nvSpPr>
          <p:cNvPr id="4" name="Slide Number Placeholder 3">
            <a:extLst>
              <a:ext uri="{FF2B5EF4-FFF2-40B4-BE49-F238E27FC236}">
                <a16:creationId xmlns:a16="http://schemas.microsoft.com/office/drawing/2014/main" id="{1BB01109-4BDF-4881-E91B-AF61A9D1C57F}"/>
              </a:ext>
            </a:extLst>
          </p:cNvPr>
          <p:cNvSpPr>
            <a:spLocks noGrp="1"/>
          </p:cNvSpPr>
          <p:nvPr>
            <p:ph type="sldNum" sz="quarter" idx="12"/>
          </p:nvPr>
        </p:nvSpPr>
        <p:spPr/>
        <p:txBody>
          <a:bodyPr/>
          <a:lstStyle/>
          <a:p>
            <a:fld id="{F38DF745-7D3F-47F4-83A3-874385CFAA69}" type="slidenum">
              <a:rPr lang="en-US" smtClean="0"/>
              <a:pPr/>
              <a:t>6</a:t>
            </a:fld>
            <a:endParaRPr lang="en-US" dirty="0"/>
          </a:p>
        </p:txBody>
      </p:sp>
      <p:sp>
        <p:nvSpPr>
          <p:cNvPr id="6" name="Content Placeholder 5">
            <a:extLst>
              <a:ext uri="{FF2B5EF4-FFF2-40B4-BE49-F238E27FC236}">
                <a16:creationId xmlns:a16="http://schemas.microsoft.com/office/drawing/2014/main" id="{CC3AF96E-EA98-3C59-6430-A82EC7A8D3EF}"/>
              </a:ext>
            </a:extLst>
          </p:cNvPr>
          <p:cNvSpPr>
            <a:spLocks noGrp="1"/>
          </p:cNvSpPr>
          <p:nvPr>
            <p:ph sz="quarter" idx="1"/>
          </p:nvPr>
        </p:nvSpPr>
        <p:spPr>
          <a:xfrm>
            <a:off x="914400" y="1524318"/>
            <a:ext cx="7772400" cy="5145042"/>
          </a:xfrm>
        </p:spPr>
        <p:txBody>
          <a:bodyPr>
            <a:normAutofit/>
          </a:bodyPr>
          <a:lstStyle/>
          <a:p>
            <a:r>
              <a:rPr lang="en-GB" dirty="0"/>
              <a:t>Science provides the foundation, Art applies it, and Ethics judges the outcome.</a:t>
            </a:r>
          </a:p>
          <a:p>
            <a:endParaRPr lang="en-GB" b="1" dirty="0"/>
          </a:p>
          <a:p>
            <a:endParaRPr lang="en-GB" b="1" dirty="0"/>
          </a:p>
          <a:p>
            <a:endParaRPr lang="en-GB" b="1" dirty="0"/>
          </a:p>
          <a:p>
            <a:endParaRPr lang="en-GB" b="1" dirty="0"/>
          </a:p>
          <a:p>
            <a:r>
              <a:rPr lang="en-GB" dirty="0"/>
              <a:t>Example: Theory of the firm (Science) informs company structures (Art), which are evaluated for fairness (Ethics).</a:t>
            </a:r>
          </a:p>
          <a:p>
            <a:endParaRPr lang="en-GB" b="1" dirty="0"/>
          </a:p>
        </p:txBody>
      </p:sp>
      <p:graphicFrame>
        <p:nvGraphicFramePr>
          <p:cNvPr id="7" name="Diagram 6">
            <a:extLst>
              <a:ext uri="{FF2B5EF4-FFF2-40B4-BE49-F238E27FC236}">
                <a16:creationId xmlns:a16="http://schemas.microsoft.com/office/drawing/2014/main" id="{51E350DD-E43C-340D-2A0F-F689081A6410}"/>
              </a:ext>
            </a:extLst>
          </p:cNvPr>
          <p:cNvGraphicFramePr/>
          <p:nvPr>
            <p:extLst>
              <p:ext uri="{D42A27DB-BD31-4B8C-83A1-F6EECF244321}">
                <p14:modId xmlns:p14="http://schemas.microsoft.com/office/powerpoint/2010/main" val="3307070981"/>
              </p:ext>
            </p:extLst>
          </p:nvPr>
        </p:nvGraphicFramePr>
        <p:xfrm>
          <a:off x="1524000" y="125918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0648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753AC-40D9-B71F-B563-48DC284BDD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F04119-3B49-F657-C238-ADDEBBEE2850}"/>
              </a:ext>
            </a:extLst>
          </p:cNvPr>
          <p:cNvSpPr>
            <a:spLocks noGrp="1"/>
          </p:cNvSpPr>
          <p:nvPr>
            <p:ph type="title"/>
          </p:nvPr>
        </p:nvSpPr>
        <p:spPr>
          <a:xfrm>
            <a:off x="457200" y="152718"/>
            <a:ext cx="7355160" cy="1371600"/>
          </a:xfrm>
        </p:spPr>
        <p:txBody>
          <a:bodyPr/>
          <a:lstStyle/>
          <a:p>
            <a:r>
              <a:rPr lang="en-GB" dirty="0"/>
              <a:t>A Symphony of Influences</a:t>
            </a:r>
          </a:p>
        </p:txBody>
      </p:sp>
      <p:sp>
        <p:nvSpPr>
          <p:cNvPr id="4" name="Slide Number Placeholder 3">
            <a:extLst>
              <a:ext uri="{FF2B5EF4-FFF2-40B4-BE49-F238E27FC236}">
                <a16:creationId xmlns:a16="http://schemas.microsoft.com/office/drawing/2014/main" id="{874B6902-2F40-E3DF-0E38-1A51EA9F1C63}"/>
              </a:ext>
            </a:extLst>
          </p:cNvPr>
          <p:cNvSpPr>
            <a:spLocks noGrp="1"/>
          </p:cNvSpPr>
          <p:nvPr>
            <p:ph type="sldNum" sz="quarter" idx="12"/>
          </p:nvPr>
        </p:nvSpPr>
        <p:spPr/>
        <p:txBody>
          <a:bodyPr/>
          <a:lstStyle/>
          <a:p>
            <a:fld id="{F38DF745-7D3F-47F4-83A3-874385CFAA69}" type="slidenum">
              <a:rPr lang="en-US" smtClean="0"/>
              <a:pPr/>
              <a:t>7</a:t>
            </a:fld>
            <a:endParaRPr lang="en-US" dirty="0"/>
          </a:p>
        </p:txBody>
      </p:sp>
      <p:sp>
        <p:nvSpPr>
          <p:cNvPr id="6" name="Content Placeholder 5">
            <a:extLst>
              <a:ext uri="{FF2B5EF4-FFF2-40B4-BE49-F238E27FC236}">
                <a16:creationId xmlns:a16="http://schemas.microsoft.com/office/drawing/2014/main" id="{D7994DC4-71E1-1CDC-E0D8-4D5F905D2CBE}"/>
              </a:ext>
            </a:extLst>
          </p:cNvPr>
          <p:cNvSpPr>
            <a:spLocks noGrp="1"/>
          </p:cNvSpPr>
          <p:nvPr>
            <p:ph sz="quarter" idx="1"/>
          </p:nvPr>
        </p:nvSpPr>
        <p:spPr>
          <a:xfrm>
            <a:off x="914400" y="1524318"/>
            <a:ext cx="7772400" cy="5145042"/>
          </a:xfrm>
        </p:spPr>
        <p:txBody>
          <a:bodyPr>
            <a:normAutofit/>
          </a:bodyPr>
          <a:lstStyle/>
          <a:p>
            <a:r>
              <a:rPr lang="en-GB" b="1" i="1" dirty="0"/>
              <a:t>“Science clarifies art with its wealth of knowledge, helps to perfect techniques, illumines the path and directs the course of art. The contributions of any one science can sometimes find use in many different arts. For example, geometry, the science of spatial relations, illuminates and guides the work of engineers, surveyors, artillerymen, navigators, shipbuilders, architects, and others. Chemistry is of assistance not only to the pharmacist but also to the dyer and to a host of other industrial callings.”</a:t>
            </a:r>
          </a:p>
          <a:p>
            <a:pPr marL="0" indent="0" algn="r">
              <a:buNone/>
            </a:pPr>
            <a:r>
              <a:rPr lang="en-GB" b="1" dirty="0"/>
              <a:t>------ Léon Walras (1911)</a:t>
            </a:r>
          </a:p>
        </p:txBody>
      </p:sp>
    </p:spTree>
    <p:extLst>
      <p:ext uri="{BB962C8B-B14F-4D97-AF65-F5344CB8AC3E}">
        <p14:creationId xmlns:p14="http://schemas.microsoft.com/office/powerpoint/2010/main" val="2681218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09630-4C23-1F6A-5002-8389F7E22A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EF99BB-DDBC-E4E3-DD81-C91191300B08}"/>
              </a:ext>
            </a:extLst>
          </p:cNvPr>
          <p:cNvSpPr>
            <a:spLocks noGrp="1"/>
          </p:cNvSpPr>
          <p:nvPr>
            <p:ph type="title"/>
          </p:nvPr>
        </p:nvSpPr>
        <p:spPr/>
        <p:txBody>
          <a:bodyPr>
            <a:normAutofit/>
          </a:bodyPr>
          <a:lstStyle/>
          <a:p>
            <a:r>
              <a:rPr lang="en-GB" b="1" dirty="0"/>
              <a:t>3. Industry vs. Institutions: Two Sides of the Human Coin</a:t>
            </a:r>
          </a:p>
        </p:txBody>
      </p:sp>
      <p:sp>
        <p:nvSpPr>
          <p:cNvPr id="3" name="Text Placeholder 2">
            <a:extLst>
              <a:ext uri="{FF2B5EF4-FFF2-40B4-BE49-F238E27FC236}">
                <a16:creationId xmlns:a16="http://schemas.microsoft.com/office/drawing/2014/main" id="{FA457941-3328-1C74-2D02-A92B3D2A11C0}"/>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E302ED3A-622F-EE57-AC52-03AA71D82708}"/>
              </a:ext>
            </a:extLst>
          </p:cNvPr>
          <p:cNvSpPr>
            <a:spLocks noGrp="1"/>
          </p:cNvSpPr>
          <p:nvPr>
            <p:ph type="sldNum" sz="quarter" idx="12"/>
          </p:nvPr>
        </p:nvSpPr>
        <p:spPr/>
        <p:txBody>
          <a:bodyPr/>
          <a:lstStyle/>
          <a:p>
            <a:fld id="{F38DF745-7D3F-47F4-83A3-874385CFAA69}" type="slidenum">
              <a:rPr lang="en-US" smtClean="0"/>
              <a:pPr/>
              <a:t>8</a:t>
            </a:fld>
            <a:endParaRPr lang="en-US" dirty="0"/>
          </a:p>
        </p:txBody>
      </p:sp>
    </p:spTree>
    <p:extLst>
      <p:ext uri="{BB962C8B-B14F-4D97-AF65-F5344CB8AC3E}">
        <p14:creationId xmlns:p14="http://schemas.microsoft.com/office/powerpoint/2010/main" val="2298620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72A3B-2885-A6EE-65D8-30A5F2AFAD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26AB8-0856-A3C3-FD81-4C5E49659BD9}"/>
              </a:ext>
            </a:extLst>
          </p:cNvPr>
          <p:cNvSpPr>
            <a:spLocks noGrp="1"/>
          </p:cNvSpPr>
          <p:nvPr>
            <p:ph type="title"/>
          </p:nvPr>
        </p:nvSpPr>
        <p:spPr>
          <a:xfrm>
            <a:off x="457200" y="152718"/>
            <a:ext cx="7355160" cy="1371600"/>
          </a:xfrm>
        </p:spPr>
        <p:txBody>
          <a:bodyPr/>
          <a:lstStyle/>
          <a:p>
            <a:r>
              <a:rPr lang="en-GB" dirty="0"/>
              <a:t>Shaping the World, Shaping Our Interactions</a:t>
            </a:r>
          </a:p>
        </p:txBody>
      </p:sp>
      <p:sp>
        <p:nvSpPr>
          <p:cNvPr id="4" name="Slide Number Placeholder 3">
            <a:extLst>
              <a:ext uri="{FF2B5EF4-FFF2-40B4-BE49-F238E27FC236}">
                <a16:creationId xmlns:a16="http://schemas.microsoft.com/office/drawing/2014/main" id="{A2814482-7A96-A122-136D-0E445D73C267}"/>
              </a:ext>
            </a:extLst>
          </p:cNvPr>
          <p:cNvSpPr>
            <a:spLocks noGrp="1"/>
          </p:cNvSpPr>
          <p:nvPr>
            <p:ph type="sldNum" sz="quarter" idx="12"/>
          </p:nvPr>
        </p:nvSpPr>
        <p:spPr/>
        <p:txBody>
          <a:bodyPr/>
          <a:lstStyle/>
          <a:p>
            <a:fld id="{F38DF745-7D3F-47F4-83A3-874385CFAA69}" type="slidenum">
              <a:rPr lang="en-US" smtClean="0"/>
              <a:pPr/>
              <a:t>9</a:t>
            </a:fld>
            <a:endParaRPr lang="en-US" dirty="0"/>
          </a:p>
        </p:txBody>
      </p:sp>
      <p:sp>
        <p:nvSpPr>
          <p:cNvPr id="6" name="Content Placeholder 5">
            <a:extLst>
              <a:ext uri="{FF2B5EF4-FFF2-40B4-BE49-F238E27FC236}">
                <a16:creationId xmlns:a16="http://schemas.microsoft.com/office/drawing/2014/main" id="{82D8A074-C75E-37CC-B2B6-C8C060C30FE9}"/>
              </a:ext>
            </a:extLst>
          </p:cNvPr>
          <p:cNvSpPr>
            <a:spLocks noGrp="1"/>
          </p:cNvSpPr>
          <p:nvPr>
            <p:ph sz="quarter" idx="1"/>
          </p:nvPr>
        </p:nvSpPr>
        <p:spPr>
          <a:xfrm>
            <a:off x="914400" y="1524318"/>
            <a:ext cx="7772400" cy="5145042"/>
          </a:xfrm>
        </p:spPr>
        <p:txBody>
          <a:bodyPr>
            <a:normAutofit/>
          </a:bodyPr>
          <a:lstStyle/>
          <a:p>
            <a:r>
              <a:rPr lang="en-GB" b="1" dirty="0"/>
              <a:t>Industry</a:t>
            </a:r>
            <a:endParaRPr lang="en-GB" altLang="en-US" dirty="0"/>
          </a:p>
          <a:p>
            <a:pPr lvl="1"/>
            <a:r>
              <a:rPr lang="en-GB" dirty="0"/>
              <a:t>Humans controlling nature – technology, production.</a:t>
            </a:r>
          </a:p>
          <a:p>
            <a:pPr lvl="1"/>
            <a:r>
              <a:rPr lang="en-GB" dirty="0"/>
              <a:t>Factories, farms, code, etc.</a:t>
            </a:r>
          </a:p>
        </p:txBody>
      </p:sp>
      <p:pic>
        <p:nvPicPr>
          <p:cNvPr id="1026" name="Picture 2" descr="Hi-tech Company Software Solutions | High-Tech Software">
            <a:extLst>
              <a:ext uri="{FF2B5EF4-FFF2-40B4-BE49-F238E27FC236}">
                <a16:creationId xmlns:a16="http://schemas.microsoft.com/office/drawing/2014/main" id="{6B716B43-330F-637D-3D91-2D0541A1A1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2533" y="2924944"/>
            <a:ext cx="4380407" cy="23762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 Tips For Finding Great Farmland For Sale - Midwest Farm and Land Co.">
            <a:extLst>
              <a:ext uri="{FF2B5EF4-FFF2-40B4-BE49-F238E27FC236}">
                <a16:creationId xmlns:a16="http://schemas.microsoft.com/office/drawing/2014/main" id="{723E40B6-4093-4EC6-1288-D14DE3BF1A7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4904" y="3284984"/>
            <a:ext cx="4058763" cy="2707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8621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CD616-C9EE-06B7-4DDC-008FEA2B65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19803F-E2FC-9F7B-27EE-5E3E1273CDC3}"/>
              </a:ext>
            </a:extLst>
          </p:cNvPr>
          <p:cNvSpPr>
            <a:spLocks noGrp="1"/>
          </p:cNvSpPr>
          <p:nvPr>
            <p:ph type="title"/>
          </p:nvPr>
        </p:nvSpPr>
        <p:spPr>
          <a:xfrm>
            <a:off x="457200" y="152718"/>
            <a:ext cx="7355160" cy="1371600"/>
          </a:xfrm>
        </p:spPr>
        <p:txBody>
          <a:bodyPr/>
          <a:lstStyle/>
          <a:p>
            <a:r>
              <a:rPr lang="en-GB" dirty="0"/>
              <a:t>Shaping the World, Shaping Our Interactions</a:t>
            </a:r>
          </a:p>
        </p:txBody>
      </p:sp>
      <p:sp>
        <p:nvSpPr>
          <p:cNvPr id="4" name="Slide Number Placeholder 3">
            <a:extLst>
              <a:ext uri="{FF2B5EF4-FFF2-40B4-BE49-F238E27FC236}">
                <a16:creationId xmlns:a16="http://schemas.microsoft.com/office/drawing/2014/main" id="{A39D18D3-40EA-85A5-58E7-B9B4FB6C5313}"/>
              </a:ext>
            </a:extLst>
          </p:cNvPr>
          <p:cNvSpPr>
            <a:spLocks noGrp="1"/>
          </p:cNvSpPr>
          <p:nvPr>
            <p:ph type="sldNum" sz="quarter" idx="12"/>
          </p:nvPr>
        </p:nvSpPr>
        <p:spPr/>
        <p:txBody>
          <a:bodyPr/>
          <a:lstStyle/>
          <a:p>
            <a:fld id="{F38DF745-7D3F-47F4-83A3-874385CFAA69}" type="slidenum">
              <a:rPr lang="en-US" smtClean="0"/>
              <a:pPr/>
              <a:t>10</a:t>
            </a:fld>
            <a:endParaRPr lang="en-US" dirty="0"/>
          </a:p>
        </p:txBody>
      </p:sp>
      <p:sp>
        <p:nvSpPr>
          <p:cNvPr id="6" name="Content Placeholder 5">
            <a:extLst>
              <a:ext uri="{FF2B5EF4-FFF2-40B4-BE49-F238E27FC236}">
                <a16:creationId xmlns:a16="http://schemas.microsoft.com/office/drawing/2014/main" id="{B4E0E9BD-3C24-4117-400B-994F77579450}"/>
              </a:ext>
            </a:extLst>
          </p:cNvPr>
          <p:cNvSpPr>
            <a:spLocks noGrp="1"/>
          </p:cNvSpPr>
          <p:nvPr>
            <p:ph sz="quarter" idx="1"/>
          </p:nvPr>
        </p:nvSpPr>
        <p:spPr>
          <a:xfrm>
            <a:off x="914400" y="1524318"/>
            <a:ext cx="7772400" cy="5145042"/>
          </a:xfrm>
        </p:spPr>
        <p:txBody>
          <a:bodyPr>
            <a:normAutofit/>
          </a:bodyPr>
          <a:lstStyle/>
          <a:p>
            <a:r>
              <a:rPr lang="en-GB" b="1" dirty="0"/>
              <a:t>Institutions</a:t>
            </a:r>
          </a:p>
          <a:p>
            <a:pPr lvl="1"/>
            <a:r>
              <a:rPr lang="en-GB" dirty="0"/>
              <a:t>Humans interacting with each other – laws, customs.</a:t>
            </a:r>
          </a:p>
          <a:p>
            <a:pPr lvl="1"/>
            <a:r>
              <a:rPr lang="en-GB" dirty="0"/>
              <a:t>Contracts, courts, social norms.</a:t>
            </a:r>
          </a:p>
        </p:txBody>
      </p:sp>
      <p:pic>
        <p:nvPicPr>
          <p:cNvPr id="2050" name="Picture 2" descr="Los Angeles County's Journey to the Hybrid Courtroom">
            <a:extLst>
              <a:ext uri="{FF2B5EF4-FFF2-40B4-BE49-F238E27FC236}">
                <a16:creationId xmlns:a16="http://schemas.microsoft.com/office/drawing/2014/main" id="{5AEA8901-B7E6-F56E-5107-E7FC69A359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9063" y="3072968"/>
            <a:ext cx="4845874" cy="3236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104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A318-B0F2-4C72-5098-AD36695503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4F6A0F-7A85-E40E-DCD6-913B6273370F}"/>
              </a:ext>
            </a:extLst>
          </p:cNvPr>
          <p:cNvSpPr>
            <a:spLocks noGrp="1"/>
          </p:cNvSpPr>
          <p:nvPr>
            <p:ph type="title"/>
          </p:nvPr>
        </p:nvSpPr>
        <p:spPr/>
        <p:txBody>
          <a:bodyPr>
            <a:normAutofit/>
          </a:bodyPr>
          <a:lstStyle/>
          <a:p>
            <a:r>
              <a:rPr lang="en-GB" b="1" dirty="0"/>
              <a:t>4. Defining Institutions: The Human Element</a:t>
            </a:r>
          </a:p>
        </p:txBody>
      </p:sp>
      <p:sp>
        <p:nvSpPr>
          <p:cNvPr id="3" name="Text Placeholder 2">
            <a:extLst>
              <a:ext uri="{FF2B5EF4-FFF2-40B4-BE49-F238E27FC236}">
                <a16:creationId xmlns:a16="http://schemas.microsoft.com/office/drawing/2014/main" id="{4EFEE395-29FE-D135-DF1D-02FB70A0921C}"/>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3532718C-1154-EF34-5E08-39F8A1D4B781}"/>
              </a:ext>
            </a:extLst>
          </p:cNvPr>
          <p:cNvSpPr>
            <a:spLocks noGrp="1"/>
          </p:cNvSpPr>
          <p:nvPr>
            <p:ph type="sldNum" sz="quarter" idx="12"/>
          </p:nvPr>
        </p:nvSpPr>
        <p:spPr/>
        <p:txBody>
          <a:bodyPr/>
          <a:lstStyle/>
          <a:p>
            <a:fld id="{F38DF745-7D3F-47F4-83A3-874385CFAA69}" type="slidenum">
              <a:rPr lang="en-US" smtClean="0"/>
              <a:pPr/>
              <a:t>11</a:t>
            </a:fld>
            <a:endParaRPr lang="en-US" dirty="0"/>
          </a:p>
        </p:txBody>
      </p:sp>
    </p:spTree>
    <p:extLst>
      <p:ext uri="{BB962C8B-B14F-4D97-AF65-F5344CB8AC3E}">
        <p14:creationId xmlns:p14="http://schemas.microsoft.com/office/powerpoint/2010/main" val="2641390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E2992-5F97-8B9A-559A-C840BBD1E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F1F7E7-DC6D-8F08-F034-FC67647E4825}"/>
              </a:ext>
            </a:extLst>
          </p:cNvPr>
          <p:cNvSpPr>
            <a:spLocks noGrp="1"/>
          </p:cNvSpPr>
          <p:nvPr>
            <p:ph type="title"/>
          </p:nvPr>
        </p:nvSpPr>
        <p:spPr>
          <a:xfrm>
            <a:off x="457200" y="152718"/>
            <a:ext cx="7355160" cy="1371600"/>
          </a:xfrm>
        </p:spPr>
        <p:txBody>
          <a:bodyPr/>
          <a:lstStyle/>
          <a:p>
            <a:r>
              <a:rPr lang="en-GB" dirty="0"/>
              <a:t>Human-Made, Human-Focused</a:t>
            </a:r>
          </a:p>
        </p:txBody>
      </p:sp>
      <p:sp>
        <p:nvSpPr>
          <p:cNvPr id="4" name="Slide Number Placeholder 3">
            <a:extLst>
              <a:ext uri="{FF2B5EF4-FFF2-40B4-BE49-F238E27FC236}">
                <a16:creationId xmlns:a16="http://schemas.microsoft.com/office/drawing/2014/main" id="{9A0840B9-E9B6-737D-1142-C190349087A0}"/>
              </a:ext>
            </a:extLst>
          </p:cNvPr>
          <p:cNvSpPr>
            <a:spLocks noGrp="1"/>
          </p:cNvSpPr>
          <p:nvPr>
            <p:ph type="sldNum" sz="quarter" idx="12"/>
          </p:nvPr>
        </p:nvSpPr>
        <p:spPr/>
        <p:txBody>
          <a:bodyPr/>
          <a:lstStyle/>
          <a:p>
            <a:fld id="{F38DF745-7D3F-47F4-83A3-874385CFAA69}" type="slidenum">
              <a:rPr lang="en-US" smtClean="0"/>
              <a:pPr/>
              <a:t>12</a:t>
            </a:fld>
            <a:endParaRPr lang="en-US" dirty="0"/>
          </a:p>
        </p:txBody>
      </p:sp>
      <p:sp>
        <p:nvSpPr>
          <p:cNvPr id="6" name="Content Placeholder 5">
            <a:extLst>
              <a:ext uri="{FF2B5EF4-FFF2-40B4-BE49-F238E27FC236}">
                <a16:creationId xmlns:a16="http://schemas.microsoft.com/office/drawing/2014/main" id="{0E9DF1BF-70DD-327F-8EAC-12967FD262E0}"/>
              </a:ext>
            </a:extLst>
          </p:cNvPr>
          <p:cNvSpPr>
            <a:spLocks noGrp="1"/>
          </p:cNvSpPr>
          <p:nvPr>
            <p:ph sz="quarter" idx="1"/>
          </p:nvPr>
        </p:nvSpPr>
        <p:spPr>
          <a:xfrm>
            <a:off x="914400" y="1524318"/>
            <a:ext cx="7772400" cy="5145042"/>
          </a:xfrm>
        </p:spPr>
        <p:txBody>
          <a:bodyPr>
            <a:normAutofit/>
          </a:bodyPr>
          <a:lstStyle/>
          <a:p>
            <a:r>
              <a:rPr lang="en-GB" b="1" dirty="0"/>
              <a:t>Criteria 1:</a:t>
            </a:r>
            <a:r>
              <a:rPr lang="en-GB" dirty="0"/>
              <a:t> Created by human decisions, not natural laws</a:t>
            </a:r>
          </a:p>
          <a:p>
            <a:pPr lvl="1"/>
            <a:r>
              <a:rPr lang="en-GB" dirty="0"/>
              <a:t> Laws vs. gravity.</a:t>
            </a:r>
          </a:p>
          <a:p>
            <a:r>
              <a:rPr lang="en-GB" b="1" dirty="0"/>
              <a:t>Criteria 2:</a:t>
            </a:r>
            <a:r>
              <a:rPr lang="en-GB" dirty="0"/>
              <a:t> Govern relationships between people to facilitate cooperation.</a:t>
            </a:r>
          </a:p>
          <a:p>
            <a:r>
              <a:rPr lang="en-GB" dirty="0"/>
              <a:t>Example: Marriage – a human-created institution defining roles and responsibilities.</a:t>
            </a:r>
          </a:p>
        </p:txBody>
      </p:sp>
    </p:spTree>
    <p:extLst>
      <p:ext uri="{BB962C8B-B14F-4D97-AF65-F5344CB8AC3E}">
        <p14:creationId xmlns:p14="http://schemas.microsoft.com/office/powerpoint/2010/main" val="3440112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6D48B-398D-ECD0-3D9C-31592B3A6A37}"/>
              </a:ext>
            </a:extLst>
          </p:cNvPr>
          <p:cNvSpPr>
            <a:spLocks noGrp="1"/>
          </p:cNvSpPr>
          <p:nvPr>
            <p:ph type="title"/>
          </p:nvPr>
        </p:nvSpPr>
        <p:spPr/>
        <p:txBody>
          <a:bodyPr/>
          <a:lstStyle/>
          <a:p>
            <a:r>
              <a:rPr lang="en-GB" dirty="0"/>
              <a:t>Human-Made, Human-Focused</a:t>
            </a:r>
          </a:p>
        </p:txBody>
      </p:sp>
      <p:sp>
        <p:nvSpPr>
          <p:cNvPr id="3" name="Slide Number Placeholder 2">
            <a:extLst>
              <a:ext uri="{FF2B5EF4-FFF2-40B4-BE49-F238E27FC236}">
                <a16:creationId xmlns:a16="http://schemas.microsoft.com/office/drawing/2014/main" id="{31DA56B4-21B1-3461-C0DB-8B71067F8CE8}"/>
              </a:ext>
            </a:extLst>
          </p:cNvPr>
          <p:cNvSpPr>
            <a:spLocks noGrp="1"/>
          </p:cNvSpPr>
          <p:nvPr>
            <p:ph type="sldNum" sz="quarter" idx="12"/>
          </p:nvPr>
        </p:nvSpPr>
        <p:spPr/>
        <p:txBody>
          <a:bodyPr/>
          <a:lstStyle/>
          <a:p>
            <a:fld id="{F38DF745-7D3F-47F4-83A3-874385CFAA69}" type="slidenum">
              <a:rPr lang="en-US" smtClean="0"/>
              <a:pPr/>
              <a:t>13</a:t>
            </a:fld>
            <a:endParaRPr lang="en-US"/>
          </a:p>
        </p:txBody>
      </p:sp>
      <p:pic>
        <p:nvPicPr>
          <p:cNvPr id="6" name="Content Placeholder 5">
            <a:extLst>
              <a:ext uri="{FF2B5EF4-FFF2-40B4-BE49-F238E27FC236}">
                <a16:creationId xmlns:a16="http://schemas.microsoft.com/office/drawing/2014/main" id="{F6E25A72-9076-A0F7-753E-C9CBFCD3937A}"/>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87770" y="1559338"/>
            <a:ext cx="8975330" cy="5108162"/>
          </a:xfrm>
        </p:spPr>
      </p:pic>
    </p:spTree>
    <p:extLst>
      <p:ext uri="{BB962C8B-B14F-4D97-AF65-F5344CB8AC3E}">
        <p14:creationId xmlns:p14="http://schemas.microsoft.com/office/powerpoint/2010/main" val="625836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730A9-02C3-B113-B38E-8877ACAE2F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E833C2-D5DE-A566-8406-3D6AB1B8325D}"/>
              </a:ext>
            </a:extLst>
          </p:cNvPr>
          <p:cNvSpPr>
            <a:spLocks noGrp="1"/>
          </p:cNvSpPr>
          <p:nvPr>
            <p:ph type="title"/>
          </p:nvPr>
        </p:nvSpPr>
        <p:spPr/>
        <p:txBody>
          <a:bodyPr>
            <a:normAutofit/>
          </a:bodyPr>
          <a:lstStyle/>
          <a:p>
            <a:r>
              <a:rPr lang="en-GB" b="1" dirty="0"/>
              <a:t>4.  The Surprising Link: Corporate Governance</a:t>
            </a:r>
          </a:p>
        </p:txBody>
      </p:sp>
      <p:sp>
        <p:nvSpPr>
          <p:cNvPr id="3" name="Text Placeholder 2">
            <a:extLst>
              <a:ext uri="{FF2B5EF4-FFF2-40B4-BE49-F238E27FC236}">
                <a16:creationId xmlns:a16="http://schemas.microsoft.com/office/drawing/2014/main" id="{B7323738-46BE-9E12-E600-217D801E9335}"/>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BB8B6D33-8C45-77F0-8F41-59E1AC08424F}"/>
              </a:ext>
            </a:extLst>
          </p:cNvPr>
          <p:cNvSpPr>
            <a:spLocks noGrp="1"/>
          </p:cNvSpPr>
          <p:nvPr>
            <p:ph type="sldNum" sz="quarter" idx="12"/>
          </p:nvPr>
        </p:nvSpPr>
        <p:spPr/>
        <p:txBody>
          <a:bodyPr/>
          <a:lstStyle/>
          <a:p>
            <a:fld id="{F38DF745-7D3F-47F4-83A3-874385CFAA69}" type="slidenum">
              <a:rPr lang="en-US" smtClean="0"/>
              <a:pPr/>
              <a:t>14</a:t>
            </a:fld>
            <a:endParaRPr lang="en-US" dirty="0"/>
          </a:p>
        </p:txBody>
      </p:sp>
    </p:spTree>
    <p:extLst>
      <p:ext uri="{BB962C8B-B14F-4D97-AF65-F5344CB8AC3E}">
        <p14:creationId xmlns:p14="http://schemas.microsoft.com/office/powerpoint/2010/main" val="1103254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DD96CE-A529-F9FD-758C-6110F5AC2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457B7F-6315-54BB-79A4-F8E77AFAC8B2}"/>
              </a:ext>
            </a:extLst>
          </p:cNvPr>
          <p:cNvSpPr>
            <a:spLocks noGrp="1"/>
          </p:cNvSpPr>
          <p:nvPr>
            <p:ph type="title"/>
          </p:nvPr>
        </p:nvSpPr>
        <p:spPr>
          <a:xfrm>
            <a:off x="457200" y="152718"/>
            <a:ext cx="7355160" cy="1371600"/>
          </a:xfrm>
        </p:spPr>
        <p:txBody>
          <a:bodyPr/>
          <a:lstStyle/>
          <a:p>
            <a:r>
              <a:rPr lang="en-GB" dirty="0"/>
              <a:t>Where the Pieces Come Together</a:t>
            </a:r>
          </a:p>
        </p:txBody>
      </p:sp>
      <p:sp>
        <p:nvSpPr>
          <p:cNvPr id="4" name="Slide Number Placeholder 3">
            <a:extLst>
              <a:ext uri="{FF2B5EF4-FFF2-40B4-BE49-F238E27FC236}">
                <a16:creationId xmlns:a16="http://schemas.microsoft.com/office/drawing/2014/main" id="{554998BF-5B69-6D62-47CA-75C7E2ACA91E}"/>
              </a:ext>
            </a:extLst>
          </p:cNvPr>
          <p:cNvSpPr>
            <a:spLocks noGrp="1"/>
          </p:cNvSpPr>
          <p:nvPr>
            <p:ph type="sldNum" sz="quarter" idx="12"/>
          </p:nvPr>
        </p:nvSpPr>
        <p:spPr/>
        <p:txBody>
          <a:bodyPr/>
          <a:lstStyle/>
          <a:p>
            <a:fld id="{F38DF745-7D3F-47F4-83A3-874385CFAA69}" type="slidenum">
              <a:rPr lang="en-US" smtClean="0"/>
              <a:pPr/>
              <a:t>15</a:t>
            </a:fld>
            <a:endParaRPr lang="en-US" dirty="0"/>
          </a:p>
        </p:txBody>
      </p:sp>
      <p:sp>
        <p:nvSpPr>
          <p:cNvPr id="6" name="Content Placeholder 5">
            <a:extLst>
              <a:ext uri="{FF2B5EF4-FFF2-40B4-BE49-F238E27FC236}">
                <a16:creationId xmlns:a16="http://schemas.microsoft.com/office/drawing/2014/main" id="{22353389-3CAB-BB66-30EF-D0DC2629D42B}"/>
              </a:ext>
            </a:extLst>
          </p:cNvPr>
          <p:cNvSpPr>
            <a:spLocks noGrp="1"/>
          </p:cNvSpPr>
          <p:nvPr>
            <p:ph sz="quarter" idx="1"/>
          </p:nvPr>
        </p:nvSpPr>
        <p:spPr>
          <a:xfrm>
            <a:off x="914400" y="1524318"/>
            <a:ext cx="7772400" cy="5145042"/>
          </a:xfrm>
        </p:spPr>
        <p:txBody>
          <a:bodyPr>
            <a:normAutofit/>
          </a:bodyPr>
          <a:lstStyle/>
          <a:p>
            <a:r>
              <a:rPr lang="en-GB" dirty="0"/>
              <a:t>Wealth creation depends on stable institutions – property rights, contracts.</a:t>
            </a:r>
          </a:p>
          <a:p>
            <a:pPr lvl="1"/>
            <a:r>
              <a:rPr lang="en-GB" dirty="0"/>
              <a:t>Can businesses function without enforceable agreements?</a:t>
            </a:r>
          </a:p>
          <a:p>
            <a:r>
              <a:rPr lang="en-GB" dirty="0"/>
              <a:t> Corporate governance studies how these rules influence a company's behaviour.</a:t>
            </a:r>
          </a:p>
          <a:p>
            <a:pPr lvl="1"/>
            <a:r>
              <a:rPr lang="en-GB" dirty="0"/>
              <a:t>Do shareholder rights encourage short-term thinking?</a:t>
            </a:r>
          </a:p>
          <a:p>
            <a:r>
              <a:rPr lang="en-GB" dirty="0"/>
              <a:t>Stakeholder theory: Balancing the interests of shareholders, employees, and society. Who gets a voice?</a:t>
            </a:r>
          </a:p>
        </p:txBody>
      </p:sp>
    </p:spTree>
    <p:extLst>
      <p:ext uri="{BB962C8B-B14F-4D97-AF65-F5344CB8AC3E}">
        <p14:creationId xmlns:p14="http://schemas.microsoft.com/office/powerpoint/2010/main" val="2667565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E103E-29F6-67AA-743B-472AF0458C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40275-3858-0EBA-CC7E-245D11237A47}"/>
              </a:ext>
            </a:extLst>
          </p:cNvPr>
          <p:cNvSpPr>
            <a:spLocks noGrp="1"/>
          </p:cNvSpPr>
          <p:nvPr>
            <p:ph type="title"/>
          </p:nvPr>
        </p:nvSpPr>
        <p:spPr>
          <a:xfrm>
            <a:off x="457200" y="152718"/>
            <a:ext cx="7355160" cy="1371600"/>
          </a:xfrm>
        </p:spPr>
        <p:txBody>
          <a:bodyPr/>
          <a:lstStyle/>
          <a:p>
            <a:r>
              <a:rPr lang="en-GB" dirty="0"/>
              <a:t>An example: the study of CEO’s pay</a:t>
            </a:r>
          </a:p>
        </p:txBody>
      </p:sp>
      <p:sp>
        <p:nvSpPr>
          <p:cNvPr id="4" name="Slide Number Placeholder 3">
            <a:extLst>
              <a:ext uri="{FF2B5EF4-FFF2-40B4-BE49-F238E27FC236}">
                <a16:creationId xmlns:a16="http://schemas.microsoft.com/office/drawing/2014/main" id="{9293968A-5F6C-2CFD-BC76-22D8DC7D01D4}"/>
              </a:ext>
            </a:extLst>
          </p:cNvPr>
          <p:cNvSpPr>
            <a:spLocks noGrp="1"/>
          </p:cNvSpPr>
          <p:nvPr>
            <p:ph type="sldNum" sz="quarter" idx="12"/>
          </p:nvPr>
        </p:nvSpPr>
        <p:spPr/>
        <p:txBody>
          <a:bodyPr/>
          <a:lstStyle/>
          <a:p>
            <a:fld id="{F38DF745-7D3F-47F4-83A3-874385CFAA69}" type="slidenum">
              <a:rPr lang="en-US" smtClean="0"/>
              <a:pPr/>
              <a:t>16</a:t>
            </a:fld>
            <a:endParaRPr lang="en-US" dirty="0"/>
          </a:p>
        </p:txBody>
      </p:sp>
      <p:sp>
        <p:nvSpPr>
          <p:cNvPr id="6" name="Content Placeholder 5">
            <a:extLst>
              <a:ext uri="{FF2B5EF4-FFF2-40B4-BE49-F238E27FC236}">
                <a16:creationId xmlns:a16="http://schemas.microsoft.com/office/drawing/2014/main" id="{21E5CB2E-23DE-FC65-5946-97ABE240CA1A}"/>
              </a:ext>
            </a:extLst>
          </p:cNvPr>
          <p:cNvSpPr>
            <a:spLocks noGrp="1"/>
          </p:cNvSpPr>
          <p:nvPr>
            <p:ph sz="quarter" idx="1"/>
          </p:nvPr>
        </p:nvSpPr>
        <p:spPr>
          <a:xfrm>
            <a:off x="914400" y="1524318"/>
            <a:ext cx="7772400" cy="5145042"/>
          </a:xfrm>
        </p:spPr>
        <p:txBody>
          <a:bodyPr>
            <a:normAutofit/>
          </a:bodyPr>
          <a:lstStyle/>
          <a:p>
            <a:r>
              <a:rPr lang="en-GB" dirty="0"/>
              <a:t>Political economy studies the price of goods and services</a:t>
            </a:r>
          </a:p>
          <a:p>
            <a:r>
              <a:rPr lang="en-GB" dirty="0"/>
              <a:t>We can study the CEO’s pay as a price for labour</a:t>
            </a:r>
          </a:p>
          <a:p>
            <a:pPr lvl="1"/>
            <a:r>
              <a:rPr lang="en-GB" dirty="0"/>
              <a:t>CEO pay as the “price” of leadership, determined by institutional rules.</a:t>
            </a:r>
          </a:p>
          <a:p>
            <a:r>
              <a:rPr lang="en-GB" dirty="0"/>
              <a:t>Is this “price” justified?</a:t>
            </a:r>
          </a:p>
          <a:p>
            <a:pPr lvl="1"/>
            <a:r>
              <a:rPr lang="en-GB" dirty="0"/>
              <a:t>Supply and demand vs. ethical considerations.</a:t>
            </a:r>
          </a:p>
        </p:txBody>
      </p:sp>
    </p:spTree>
    <p:extLst>
      <p:ext uri="{BB962C8B-B14F-4D97-AF65-F5344CB8AC3E}">
        <p14:creationId xmlns:p14="http://schemas.microsoft.com/office/powerpoint/2010/main" val="1494713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DFF0C-CE0B-A5CE-4DE8-EDDC049F6D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2A5269-C87B-BD04-5593-BD7A08A767AF}"/>
              </a:ext>
            </a:extLst>
          </p:cNvPr>
          <p:cNvSpPr>
            <a:spLocks noGrp="1"/>
          </p:cNvSpPr>
          <p:nvPr>
            <p:ph type="title"/>
          </p:nvPr>
        </p:nvSpPr>
        <p:spPr>
          <a:xfrm>
            <a:off x="457200" y="152718"/>
            <a:ext cx="7355160" cy="1371600"/>
          </a:xfrm>
        </p:spPr>
        <p:txBody>
          <a:bodyPr/>
          <a:lstStyle/>
          <a:p>
            <a:r>
              <a:rPr lang="en-GB" dirty="0"/>
              <a:t>An example: the study of CEO’s pay</a:t>
            </a:r>
          </a:p>
        </p:txBody>
      </p:sp>
      <p:sp>
        <p:nvSpPr>
          <p:cNvPr id="4" name="Slide Number Placeholder 3">
            <a:extLst>
              <a:ext uri="{FF2B5EF4-FFF2-40B4-BE49-F238E27FC236}">
                <a16:creationId xmlns:a16="http://schemas.microsoft.com/office/drawing/2014/main" id="{C53D4212-F470-2816-D74C-630B606E3808}"/>
              </a:ext>
            </a:extLst>
          </p:cNvPr>
          <p:cNvSpPr>
            <a:spLocks noGrp="1"/>
          </p:cNvSpPr>
          <p:nvPr>
            <p:ph type="sldNum" sz="quarter" idx="12"/>
          </p:nvPr>
        </p:nvSpPr>
        <p:spPr/>
        <p:txBody>
          <a:bodyPr/>
          <a:lstStyle/>
          <a:p>
            <a:fld id="{F38DF745-7D3F-47F4-83A3-874385CFAA69}" type="slidenum">
              <a:rPr lang="en-US" smtClean="0"/>
              <a:pPr/>
              <a:t>17</a:t>
            </a:fld>
            <a:endParaRPr lang="en-US" dirty="0"/>
          </a:p>
        </p:txBody>
      </p:sp>
      <p:sp>
        <p:nvSpPr>
          <p:cNvPr id="6" name="Content Placeholder 5">
            <a:extLst>
              <a:ext uri="{FF2B5EF4-FFF2-40B4-BE49-F238E27FC236}">
                <a16:creationId xmlns:a16="http://schemas.microsoft.com/office/drawing/2014/main" id="{2C1AC0C9-54CA-92DA-F194-2C4DD6B4EC4B}"/>
              </a:ext>
            </a:extLst>
          </p:cNvPr>
          <p:cNvSpPr>
            <a:spLocks noGrp="1"/>
          </p:cNvSpPr>
          <p:nvPr>
            <p:ph sz="quarter" idx="1"/>
          </p:nvPr>
        </p:nvSpPr>
        <p:spPr>
          <a:xfrm>
            <a:off x="914400" y="1524318"/>
            <a:ext cx="3369568" cy="5145042"/>
          </a:xfrm>
        </p:spPr>
        <p:txBody>
          <a:bodyPr>
            <a:normAutofit/>
          </a:bodyPr>
          <a:lstStyle/>
          <a:p>
            <a:r>
              <a:rPr lang="en-GB" dirty="0"/>
              <a:t>Is this “price” justified?</a:t>
            </a:r>
          </a:p>
          <a:p>
            <a:pPr lvl="1"/>
            <a:r>
              <a:rPr lang="en-GB" dirty="0"/>
              <a:t>Supply and demand vs. ethical considerations.</a:t>
            </a:r>
          </a:p>
        </p:txBody>
      </p:sp>
      <p:pic>
        <p:nvPicPr>
          <p:cNvPr id="5" name="Picture 4">
            <a:extLst>
              <a:ext uri="{FF2B5EF4-FFF2-40B4-BE49-F238E27FC236}">
                <a16:creationId xmlns:a16="http://schemas.microsoft.com/office/drawing/2014/main" id="{7BFEC72B-DC01-9920-368F-16CE697C2E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6907" y="1588558"/>
            <a:ext cx="3315453" cy="5085905"/>
          </a:xfrm>
          <a:prstGeom prst="rect">
            <a:avLst/>
          </a:prstGeom>
        </p:spPr>
      </p:pic>
    </p:spTree>
    <p:extLst>
      <p:ext uri="{BB962C8B-B14F-4D97-AF65-F5344CB8AC3E}">
        <p14:creationId xmlns:p14="http://schemas.microsoft.com/office/powerpoint/2010/main" val="2124164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B0D10-7893-D2D4-A413-87D619B708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9C63CD-A1B9-CD42-77FA-464748B4424A}"/>
              </a:ext>
            </a:extLst>
          </p:cNvPr>
          <p:cNvSpPr>
            <a:spLocks noGrp="1"/>
          </p:cNvSpPr>
          <p:nvPr>
            <p:ph type="title"/>
          </p:nvPr>
        </p:nvSpPr>
        <p:spPr>
          <a:xfrm>
            <a:off x="457200" y="152718"/>
            <a:ext cx="7355160" cy="1371600"/>
          </a:xfrm>
        </p:spPr>
        <p:txBody>
          <a:bodyPr/>
          <a:lstStyle/>
          <a:p>
            <a:r>
              <a:rPr lang="en-GB" dirty="0"/>
              <a:t>An example: the study of CEO’s pay</a:t>
            </a:r>
          </a:p>
        </p:txBody>
      </p:sp>
      <p:sp>
        <p:nvSpPr>
          <p:cNvPr id="4" name="Slide Number Placeholder 3">
            <a:extLst>
              <a:ext uri="{FF2B5EF4-FFF2-40B4-BE49-F238E27FC236}">
                <a16:creationId xmlns:a16="http://schemas.microsoft.com/office/drawing/2014/main" id="{44D8FF33-D110-91FB-217C-B30770FEF926}"/>
              </a:ext>
            </a:extLst>
          </p:cNvPr>
          <p:cNvSpPr>
            <a:spLocks noGrp="1"/>
          </p:cNvSpPr>
          <p:nvPr>
            <p:ph type="sldNum" sz="quarter" idx="12"/>
          </p:nvPr>
        </p:nvSpPr>
        <p:spPr/>
        <p:txBody>
          <a:bodyPr/>
          <a:lstStyle/>
          <a:p>
            <a:fld id="{F38DF745-7D3F-47F4-83A3-874385CFAA69}" type="slidenum">
              <a:rPr lang="en-US" smtClean="0"/>
              <a:pPr/>
              <a:t>18</a:t>
            </a:fld>
            <a:endParaRPr lang="en-US" dirty="0"/>
          </a:p>
        </p:txBody>
      </p:sp>
      <p:pic>
        <p:nvPicPr>
          <p:cNvPr id="4098" name="Picture 2" descr="whatsinyerwallet">
            <a:extLst>
              <a:ext uri="{FF2B5EF4-FFF2-40B4-BE49-F238E27FC236}">
                <a16:creationId xmlns:a16="http://schemas.microsoft.com/office/drawing/2014/main" id="{6C504B3D-8492-DB67-0106-A0B7741E92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310" y="1465516"/>
            <a:ext cx="7485379" cy="5239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660432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31265</TotalTime>
  <Words>725</Words>
  <Application>Microsoft Office PowerPoint</Application>
  <PresentationFormat>On-screen Show (4:3)</PresentationFormat>
  <Paragraphs>109</Paragraphs>
  <Slides>18</Slides>
  <Notes>11</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18</vt:i4>
      </vt:variant>
    </vt:vector>
  </HeadingPairs>
  <TitlesOfParts>
    <vt:vector size="36"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Corporate Governance under Political Economy: A Surprising Connection</vt:lpstr>
      <vt:lpstr>1. Beyond Economics 101: Understanding Political Economy</vt:lpstr>
      <vt:lpstr>More Than Just Money – The Three Pillars</vt:lpstr>
      <vt:lpstr>More Than Just Money – The Three Pillars</vt:lpstr>
      <vt:lpstr>2. Science, Art, and Ethics in Action</vt:lpstr>
      <vt:lpstr>A Symphony of Influences</vt:lpstr>
      <vt:lpstr>A Symphony of Influences</vt:lpstr>
      <vt:lpstr>3. Industry vs. Institutions: Two Sides of the Human Coin</vt:lpstr>
      <vt:lpstr>Shaping the World, Shaping Our Interactions</vt:lpstr>
      <vt:lpstr>Shaping the World, Shaping Our Interactions</vt:lpstr>
      <vt:lpstr>4. Defining Institutions: The Human Element</vt:lpstr>
      <vt:lpstr>Human-Made, Human-Focused</vt:lpstr>
      <vt:lpstr>Human-Made, Human-Focused</vt:lpstr>
      <vt:lpstr>4.  The Surprising Link: Corporate Governance</vt:lpstr>
      <vt:lpstr>Where the Pieces Come Together</vt:lpstr>
      <vt:lpstr>An example: the study of CEO’s pay</vt:lpstr>
      <vt:lpstr>An example: the study of CEO’s pay</vt:lpstr>
      <vt:lpstr>An example: the study of CEO’s pay</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1926</cp:revision>
  <dcterms:created xsi:type="dcterms:W3CDTF">2014-09-10T15:36:00Z</dcterms:created>
  <dcterms:modified xsi:type="dcterms:W3CDTF">2025-11-29T19:51:12Z</dcterms:modified>
</cp:coreProperties>
</file>