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7"/>
  </p:notesMasterIdLst>
  <p:handoutMasterIdLst>
    <p:handoutMasterId r:id="rId28"/>
  </p:handoutMasterIdLst>
  <p:sldIdLst>
    <p:sldId id="272" r:id="rId2"/>
    <p:sldId id="273" r:id="rId3"/>
    <p:sldId id="290" r:id="rId4"/>
    <p:sldId id="267" r:id="rId5"/>
    <p:sldId id="284" r:id="rId6"/>
    <p:sldId id="283" r:id="rId7"/>
    <p:sldId id="311" r:id="rId8"/>
    <p:sldId id="286" r:id="rId9"/>
    <p:sldId id="312" r:id="rId10"/>
    <p:sldId id="288" r:id="rId11"/>
    <p:sldId id="309" r:id="rId12"/>
    <p:sldId id="308" r:id="rId13"/>
    <p:sldId id="301" r:id="rId14"/>
    <p:sldId id="289" r:id="rId15"/>
    <p:sldId id="307" r:id="rId16"/>
    <p:sldId id="299" r:id="rId17"/>
    <p:sldId id="293" r:id="rId18"/>
    <p:sldId id="294" r:id="rId19"/>
    <p:sldId id="263" r:id="rId20"/>
    <p:sldId id="298" r:id="rId21"/>
    <p:sldId id="291" r:id="rId22"/>
    <p:sldId id="295" r:id="rId23"/>
    <p:sldId id="268" r:id="rId24"/>
    <p:sldId id="296" r:id="rId25"/>
    <p:sldId id="310" r:id="rId2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D8B7"/>
    <a:srgbClr val="A09D79"/>
    <a:srgbClr val="AD5C4D"/>
    <a:srgbClr val="543E35"/>
    <a:srgbClr val="637700"/>
    <a:srgbClr val="FFF4ED"/>
    <a:srgbClr val="5E6A76"/>
    <a:srgbClr val="000000"/>
    <a:srgbClr val="F8F3F0"/>
    <a:srgbClr val="D7D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8BB142-B511-CEBD-1B66-6EB9C4CB88E9}" v="32" dt="2025-10-20T08:17:56.647"/>
    <p1510:client id="{EC310FD4-FC47-4BE0-96DE-BB8DF3C81388}" v="42" dt="2025-10-19T19:05:32.472"/>
  </p1510:revLst>
</p1510:revInfo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830"/>
  </p:normalViewPr>
  <p:slideViewPr>
    <p:cSldViewPr snapToGrid="0">
      <p:cViewPr varScale="1">
        <p:scale>
          <a:sx n="63" d="100"/>
          <a:sy n="63" d="100"/>
        </p:scale>
        <p:origin x="76" y="56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35" d="100"/>
        <a:sy n="135" d="100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8/10/relationships/authors" Target="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30D15E-D690-45FA-8573-B19BD29C03E5}" type="doc">
      <dgm:prSet loTypeId="urn:microsoft.com/office/officeart/2005/8/layout/defaul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BD9CDB7A-68E0-445F-9B91-5E8B1DCDA723}">
      <dgm:prSet/>
      <dgm:spPr/>
      <dgm:t>
        <a:bodyPr/>
        <a:lstStyle/>
        <a:p>
          <a:r>
            <a:rPr lang="en-GB"/>
            <a:t>“ How has your health been lately?”</a:t>
          </a:r>
          <a:endParaRPr lang="en-US"/>
        </a:p>
      </dgm:t>
    </dgm:pt>
    <dgm:pt modelId="{F110B764-6ECB-4347-95E0-CE6D7F27219C}" type="parTrans" cxnId="{424A2C76-54E1-47A6-9E48-E591F21AEC3D}">
      <dgm:prSet/>
      <dgm:spPr/>
      <dgm:t>
        <a:bodyPr/>
        <a:lstStyle/>
        <a:p>
          <a:endParaRPr lang="en-US"/>
        </a:p>
      </dgm:t>
    </dgm:pt>
    <dgm:pt modelId="{5BEE94EE-973D-409D-9E8F-CE3F3DD69A0A}" type="sibTrans" cxnId="{424A2C76-54E1-47A6-9E48-E591F21AEC3D}">
      <dgm:prSet/>
      <dgm:spPr/>
      <dgm:t>
        <a:bodyPr/>
        <a:lstStyle/>
        <a:p>
          <a:endParaRPr lang="en-US"/>
        </a:p>
      </dgm:t>
    </dgm:pt>
    <dgm:pt modelId="{F0F18843-1F2A-4810-8BE6-A1661E62FC90}">
      <dgm:prSet/>
      <dgm:spPr/>
      <dgm:t>
        <a:bodyPr/>
        <a:lstStyle/>
        <a:p>
          <a:r>
            <a:rPr lang="en-GB"/>
            <a:t>“Have you noticed any changes in your sleep, appetite or energy at the moment?”</a:t>
          </a:r>
          <a:endParaRPr lang="en-US"/>
        </a:p>
      </dgm:t>
    </dgm:pt>
    <dgm:pt modelId="{8013E0CD-BE11-43E0-8989-6031CEC44DA6}" type="parTrans" cxnId="{EFA51EEC-B19E-4227-A1F1-DA17318A79FC}">
      <dgm:prSet/>
      <dgm:spPr/>
      <dgm:t>
        <a:bodyPr/>
        <a:lstStyle/>
        <a:p>
          <a:endParaRPr lang="en-US"/>
        </a:p>
      </dgm:t>
    </dgm:pt>
    <dgm:pt modelId="{9BF7D4B6-77CB-44E7-A713-97D641081311}" type="sibTrans" cxnId="{EFA51EEC-B19E-4227-A1F1-DA17318A79FC}">
      <dgm:prSet/>
      <dgm:spPr/>
      <dgm:t>
        <a:bodyPr/>
        <a:lstStyle/>
        <a:p>
          <a:endParaRPr lang="en-US"/>
        </a:p>
      </dgm:t>
    </dgm:pt>
    <dgm:pt modelId="{8199AD6C-05C8-4EA2-A9C2-C950FB851C95}">
      <dgm:prSet/>
      <dgm:spPr/>
      <dgm:t>
        <a:bodyPr/>
        <a:lstStyle/>
        <a:p>
          <a:r>
            <a:rPr lang="en-GB"/>
            <a:t>“ Are you experiencing any pain or discomfort at the moment?”</a:t>
          </a:r>
          <a:endParaRPr lang="en-US"/>
        </a:p>
      </dgm:t>
    </dgm:pt>
    <dgm:pt modelId="{947BB4D3-E3DC-49B2-9E71-76C9322AAA80}" type="parTrans" cxnId="{38807211-7469-4210-8658-D4CA7B09A578}">
      <dgm:prSet/>
      <dgm:spPr/>
      <dgm:t>
        <a:bodyPr/>
        <a:lstStyle/>
        <a:p>
          <a:endParaRPr lang="en-US"/>
        </a:p>
      </dgm:t>
    </dgm:pt>
    <dgm:pt modelId="{013D28A3-640E-42A6-A4B9-14E48866D7C0}" type="sibTrans" cxnId="{38807211-7469-4210-8658-D4CA7B09A578}">
      <dgm:prSet/>
      <dgm:spPr/>
      <dgm:t>
        <a:bodyPr/>
        <a:lstStyle/>
        <a:p>
          <a:endParaRPr lang="en-US"/>
        </a:p>
      </dgm:t>
    </dgm:pt>
    <dgm:pt modelId="{5F261231-3435-4645-97E0-79F52C48F09C}">
      <dgm:prSet/>
      <dgm:spPr/>
      <dgm:t>
        <a:bodyPr/>
        <a:lstStyle/>
        <a:p>
          <a:r>
            <a:rPr lang="en-GB"/>
            <a:t>“How are you coping with </a:t>
          </a:r>
          <a:r>
            <a:rPr lang="en-GB" b="1"/>
            <a:t>Giving up smoking  </a:t>
          </a:r>
          <a:r>
            <a:rPr lang="en-GB"/>
            <a:t>at the moment?”</a:t>
          </a:r>
          <a:endParaRPr lang="en-US"/>
        </a:p>
      </dgm:t>
    </dgm:pt>
    <dgm:pt modelId="{4C8C089B-9C07-402D-A7B4-4F7E1C10D6AE}" type="parTrans" cxnId="{BFE26362-8427-472B-9BBD-3EC476D8B0C2}">
      <dgm:prSet/>
      <dgm:spPr/>
      <dgm:t>
        <a:bodyPr/>
        <a:lstStyle/>
        <a:p>
          <a:endParaRPr lang="en-US"/>
        </a:p>
      </dgm:t>
    </dgm:pt>
    <dgm:pt modelId="{53D5FF23-A2FF-4978-B953-B43127E9579F}" type="sibTrans" cxnId="{BFE26362-8427-472B-9BBD-3EC476D8B0C2}">
      <dgm:prSet/>
      <dgm:spPr/>
      <dgm:t>
        <a:bodyPr/>
        <a:lstStyle/>
        <a:p>
          <a:endParaRPr lang="en-US"/>
        </a:p>
      </dgm:t>
    </dgm:pt>
    <dgm:pt modelId="{F75A33C9-768F-4B85-AFAB-2DFB0718E75B}">
      <dgm:prSet/>
      <dgm:spPr/>
      <dgm:t>
        <a:bodyPr/>
        <a:lstStyle/>
        <a:p>
          <a:r>
            <a:rPr lang="en-GB"/>
            <a:t>“ What kind of support do you have around you ?”</a:t>
          </a:r>
          <a:endParaRPr lang="en-US"/>
        </a:p>
      </dgm:t>
    </dgm:pt>
    <dgm:pt modelId="{E35DDF6D-11A5-4347-9ADC-AC4C1392B70D}" type="parTrans" cxnId="{06DF3D1A-F0AC-4C9E-8F0A-18A12B716E5C}">
      <dgm:prSet/>
      <dgm:spPr/>
      <dgm:t>
        <a:bodyPr/>
        <a:lstStyle/>
        <a:p>
          <a:endParaRPr lang="en-US"/>
        </a:p>
      </dgm:t>
    </dgm:pt>
    <dgm:pt modelId="{29721560-426B-4993-BDE2-191AF0DE82F0}" type="sibTrans" cxnId="{06DF3D1A-F0AC-4C9E-8F0A-18A12B716E5C}">
      <dgm:prSet/>
      <dgm:spPr/>
      <dgm:t>
        <a:bodyPr/>
        <a:lstStyle/>
        <a:p>
          <a:endParaRPr lang="en-US"/>
        </a:p>
      </dgm:t>
    </dgm:pt>
    <dgm:pt modelId="{5A3126EB-8C0B-4BB5-85D8-F31191391434}">
      <dgm:prSet/>
      <dgm:spPr/>
      <dgm:t>
        <a:bodyPr/>
        <a:lstStyle/>
        <a:p>
          <a:r>
            <a:rPr lang="en-GB"/>
            <a:t>“ Is there anything else you feel I should know?”</a:t>
          </a:r>
          <a:endParaRPr lang="en-US"/>
        </a:p>
      </dgm:t>
    </dgm:pt>
    <dgm:pt modelId="{3668A468-83E4-4519-A131-B01DC418BED7}" type="parTrans" cxnId="{AB1C3F64-AE4B-4B2B-8E95-7603F33EC580}">
      <dgm:prSet/>
      <dgm:spPr/>
      <dgm:t>
        <a:bodyPr/>
        <a:lstStyle/>
        <a:p>
          <a:endParaRPr lang="en-US"/>
        </a:p>
      </dgm:t>
    </dgm:pt>
    <dgm:pt modelId="{74BBAE47-AE95-4078-A509-34813BB56B49}" type="sibTrans" cxnId="{AB1C3F64-AE4B-4B2B-8E95-7603F33EC580}">
      <dgm:prSet/>
      <dgm:spPr/>
      <dgm:t>
        <a:bodyPr/>
        <a:lstStyle/>
        <a:p>
          <a:endParaRPr lang="en-US"/>
        </a:p>
      </dgm:t>
    </dgm:pt>
    <dgm:pt modelId="{CC54C52B-0EDF-4EFA-A0A2-1E63784DE33E}" type="pres">
      <dgm:prSet presAssocID="{3830D15E-D690-45FA-8573-B19BD29C03E5}" presName="diagram" presStyleCnt="0">
        <dgm:presLayoutVars>
          <dgm:dir/>
          <dgm:resizeHandles val="exact"/>
        </dgm:presLayoutVars>
      </dgm:prSet>
      <dgm:spPr/>
    </dgm:pt>
    <dgm:pt modelId="{1FE07B27-3F30-4171-97A7-C01412ED621D}" type="pres">
      <dgm:prSet presAssocID="{BD9CDB7A-68E0-445F-9B91-5E8B1DCDA723}" presName="node" presStyleLbl="node1" presStyleIdx="0" presStyleCnt="6">
        <dgm:presLayoutVars>
          <dgm:bulletEnabled val="1"/>
        </dgm:presLayoutVars>
      </dgm:prSet>
      <dgm:spPr/>
    </dgm:pt>
    <dgm:pt modelId="{E2CC91BD-2F97-43C6-ABE5-F3828D010E8C}" type="pres">
      <dgm:prSet presAssocID="{5BEE94EE-973D-409D-9E8F-CE3F3DD69A0A}" presName="sibTrans" presStyleCnt="0"/>
      <dgm:spPr/>
    </dgm:pt>
    <dgm:pt modelId="{C30DDEB4-FA8E-42AA-8397-B7FCF07DD7A8}" type="pres">
      <dgm:prSet presAssocID="{F0F18843-1F2A-4810-8BE6-A1661E62FC90}" presName="node" presStyleLbl="node1" presStyleIdx="1" presStyleCnt="6">
        <dgm:presLayoutVars>
          <dgm:bulletEnabled val="1"/>
        </dgm:presLayoutVars>
      </dgm:prSet>
      <dgm:spPr/>
    </dgm:pt>
    <dgm:pt modelId="{85270CCC-00BE-47D0-A6AE-58070F820480}" type="pres">
      <dgm:prSet presAssocID="{9BF7D4B6-77CB-44E7-A713-97D641081311}" presName="sibTrans" presStyleCnt="0"/>
      <dgm:spPr/>
    </dgm:pt>
    <dgm:pt modelId="{F008C540-412F-4A4D-AEC8-2AE4B67BC7CA}" type="pres">
      <dgm:prSet presAssocID="{8199AD6C-05C8-4EA2-A9C2-C950FB851C95}" presName="node" presStyleLbl="node1" presStyleIdx="2" presStyleCnt="6">
        <dgm:presLayoutVars>
          <dgm:bulletEnabled val="1"/>
        </dgm:presLayoutVars>
      </dgm:prSet>
      <dgm:spPr/>
    </dgm:pt>
    <dgm:pt modelId="{7DB00360-BAF0-419A-9921-EAF94C3BF5E0}" type="pres">
      <dgm:prSet presAssocID="{013D28A3-640E-42A6-A4B9-14E48866D7C0}" presName="sibTrans" presStyleCnt="0"/>
      <dgm:spPr/>
    </dgm:pt>
    <dgm:pt modelId="{D9ED7FF7-6540-4A27-B19E-B7119F336901}" type="pres">
      <dgm:prSet presAssocID="{5F261231-3435-4645-97E0-79F52C48F09C}" presName="node" presStyleLbl="node1" presStyleIdx="3" presStyleCnt="6">
        <dgm:presLayoutVars>
          <dgm:bulletEnabled val="1"/>
        </dgm:presLayoutVars>
      </dgm:prSet>
      <dgm:spPr/>
    </dgm:pt>
    <dgm:pt modelId="{0E5E7F65-54F7-4AB3-90C4-F3522F861045}" type="pres">
      <dgm:prSet presAssocID="{53D5FF23-A2FF-4978-B953-B43127E9579F}" presName="sibTrans" presStyleCnt="0"/>
      <dgm:spPr/>
    </dgm:pt>
    <dgm:pt modelId="{3BDED6EC-D16F-4560-A5AA-9EF408EAA4A0}" type="pres">
      <dgm:prSet presAssocID="{F75A33C9-768F-4B85-AFAB-2DFB0718E75B}" presName="node" presStyleLbl="node1" presStyleIdx="4" presStyleCnt="6">
        <dgm:presLayoutVars>
          <dgm:bulletEnabled val="1"/>
        </dgm:presLayoutVars>
      </dgm:prSet>
      <dgm:spPr/>
    </dgm:pt>
    <dgm:pt modelId="{3B787A27-8F39-4536-B85A-77503253126D}" type="pres">
      <dgm:prSet presAssocID="{29721560-426B-4993-BDE2-191AF0DE82F0}" presName="sibTrans" presStyleCnt="0"/>
      <dgm:spPr/>
    </dgm:pt>
    <dgm:pt modelId="{F344B568-3513-4EBB-8C17-8ABB9045CB7A}" type="pres">
      <dgm:prSet presAssocID="{5A3126EB-8C0B-4BB5-85D8-F31191391434}" presName="node" presStyleLbl="node1" presStyleIdx="5" presStyleCnt="6">
        <dgm:presLayoutVars>
          <dgm:bulletEnabled val="1"/>
        </dgm:presLayoutVars>
      </dgm:prSet>
      <dgm:spPr/>
    </dgm:pt>
  </dgm:ptLst>
  <dgm:cxnLst>
    <dgm:cxn modelId="{AA53A30D-ED0E-436F-893F-25D8328F32C6}" type="presOf" srcId="{F75A33C9-768F-4B85-AFAB-2DFB0718E75B}" destId="{3BDED6EC-D16F-4560-A5AA-9EF408EAA4A0}" srcOrd="0" destOrd="0" presId="urn:microsoft.com/office/officeart/2005/8/layout/default"/>
    <dgm:cxn modelId="{38807211-7469-4210-8658-D4CA7B09A578}" srcId="{3830D15E-D690-45FA-8573-B19BD29C03E5}" destId="{8199AD6C-05C8-4EA2-A9C2-C950FB851C95}" srcOrd="2" destOrd="0" parTransId="{947BB4D3-E3DC-49B2-9E71-76C9322AAA80}" sibTransId="{013D28A3-640E-42A6-A4B9-14E48866D7C0}"/>
    <dgm:cxn modelId="{06DF3D1A-F0AC-4C9E-8F0A-18A12B716E5C}" srcId="{3830D15E-D690-45FA-8573-B19BD29C03E5}" destId="{F75A33C9-768F-4B85-AFAB-2DFB0718E75B}" srcOrd="4" destOrd="0" parTransId="{E35DDF6D-11A5-4347-9ADC-AC4C1392B70D}" sibTransId="{29721560-426B-4993-BDE2-191AF0DE82F0}"/>
    <dgm:cxn modelId="{BADE0825-57C1-4F7E-B33D-45DBD2B88F6A}" type="presOf" srcId="{3830D15E-D690-45FA-8573-B19BD29C03E5}" destId="{CC54C52B-0EDF-4EFA-A0A2-1E63784DE33E}" srcOrd="0" destOrd="0" presId="urn:microsoft.com/office/officeart/2005/8/layout/default"/>
    <dgm:cxn modelId="{A2F8132A-F02B-4B90-914A-35F9944D1BD1}" type="presOf" srcId="{5A3126EB-8C0B-4BB5-85D8-F31191391434}" destId="{F344B568-3513-4EBB-8C17-8ABB9045CB7A}" srcOrd="0" destOrd="0" presId="urn:microsoft.com/office/officeart/2005/8/layout/default"/>
    <dgm:cxn modelId="{A54B582E-DADE-45B5-9258-4324C71B2C60}" type="presOf" srcId="{5F261231-3435-4645-97E0-79F52C48F09C}" destId="{D9ED7FF7-6540-4A27-B19E-B7119F336901}" srcOrd="0" destOrd="0" presId="urn:microsoft.com/office/officeart/2005/8/layout/default"/>
    <dgm:cxn modelId="{BFE26362-8427-472B-9BBD-3EC476D8B0C2}" srcId="{3830D15E-D690-45FA-8573-B19BD29C03E5}" destId="{5F261231-3435-4645-97E0-79F52C48F09C}" srcOrd="3" destOrd="0" parTransId="{4C8C089B-9C07-402D-A7B4-4F7E1C10D6AE}" sibTransId="{53D5FF23-A2FF-4978-B953-B43127E9579F}"/>
    <dgm:cxn modelId="{AB1C3F64-AE4B-4B2B-8E95-7603F33EC580}" srcId="{3830D15E-D690-45FA-8573-B19BD29C03E5}" destId="{5A3126EB-8C0B-4BB5-85D8-F31191391434}" srcOrd="5" destOrd="0" parTransId="{3668A468-83E4-4519-A131-B01DC418BED7}" sibTransId="{74BBAE47-AE95-4078-A509-34813BB56B49}"/>
    <dgm:cxn modelId="{424A2C76-54E1-47A6-9E48-E591F21AEC3D}" srcId="{3830D15E-D690-45FA-8573-B19BD29C03E5}" destId="{BD9CDB7A-68E0-445F-9B91-5E8B1DCDA723}" srcOrd="0" destOrd="0" parTransId="{F110B764-6ECB-4347-95E0-CE6D7F27219C}" sibTransId="{5BEE94EE-973D-409D-9E8F-CE3F3DD69A0A}"/>
    <dgm:cxn modelId="{D2A0C177-6BD3-4BF7-85A7-07F20251288C}" type="presOf" srcId="{F0F18843-1F2A-4810-8BE6-A1661E62FC90}" destId="{C30DDEB4-FA8E-42AA-8397-B7FCF07DD7A8}" srcOrd="0" destOrd="0" presId="urn:microsoft.com/office/officeart/2005/8/layout/default"/>
    <dgm:cxn modelId="{7E91358A-7BCF-49A0-9286-A1B516308C15}" type="presOf" srcId="{8199AD6C-05C8-4EA2-A9C2-C950FB851C95}" destId="{F008C540-412F-4A4D-AEC8-2AE4B67BC7CA}" srcOrd="0" destOrd="0" presId="urn:microsoft.com/office/officeart/2005/8/layout/default"/>
    <dgm:cxn modelId="{29C8D9C6-6686-483B-9F77-D5C782DC856F}" type="presOf" srcId="{BD9CDB7A-68E0-445F-9B91-5E8B1DCDA723}" destId="{1FE07B27-3F30-4171-97A7-C01412ED621D}" srcOrd="0" destOrd="0" presId="urn:microsoft.com/office/officeart/2005/8/layout/default"/>
    <dgm:cxn modelId="{EFA51EEC-B19E-4227-A1F1-DA17318A79FC}" srcId="{3830D15E-D690-45FA-8573-B19BD29C03E5}" destId="{F0F18843-1F2A-4810-8BE6-A1661E62FC90}" srcOrd="1" destOrd="0" parTransId="{8013E0CD-BE11-43E0-8989-6031CEC44DA6}" sibTransId="{9BF7D4B6-77CB-44E7-A713-97D641081311}"/>
    <dgm:cxn modelId="{B126A693-D210-4EA4-ACF2-E604F5ABBD79}" type="presParOf" srcId="{CC54C52B-0EDF-4EFA-A0A2-1E63784DE33E}" destId="{1FE07B27-3F30-4171-97A7-C01412ED621D}" srcOrd="0" destOrd="0" presId="urn:microsoft.com/office/officeart/2005/8/layout/default"/>
    <dgm:cxn modelId="{A70C69B2-B1C4-44F7-A332-4C950172BD2A}" type="presParOf" srcId="{CC54C52B-0EDF-4EFA-A0A2-1E63784DE33E}" destId="{E2CC91BD-2F97-43C6-ABE5-F3828D010E8C}" srcOrd="1" destOrd="0" presId="urn:microsoft.com/office/officeart/2005/8/layout/default"/>
    <dgm:cxn modelId="{4BBECCBD-8BBC-4ADE-9BF4-89104B2A69EB}" type="presParOf" srcId="{CC54C52B-0EDF-4EFA-A0A2-1E63784DE33E}" destId="{C30DDEB4-FA8E-42AA-8397-B7FCF07DD7A8}" srcOrd="2" destOrd="0" presId="urn:microsoft.com/office/officeart/2005/8/layout/default"/>
    <dgm:cxn modelId="{711F1A00-5EF5-412F-BD8D-1FC20F28D7DF}" type="presParOf" srcId="{CC54C52B-0EDF-4EFA-A0A2-1E63784DE33E}" destId="{85270CCC-00BE-47D0-A6AE-58070F820480}" srcOrd="3" destOrd="0" presId="urn:microsoft.com/office/officeart/2005/8/layout/default"/>
    <dgm:cxn modelId="{A38AE878-0889-4418-A872-A9E002BBB2F7}" type="presParOf" srcId="{CC54C52B-0EDF-4EFA-A0A2-1E63784DE33E}" destId="{F008C540-412F-4A4D-AEC8-2AE4B67BC7CA}" srcOrd="4" destOrd="0" presId="urn:microsoft.com/office/officeart/2005/8/layout/default"/>
    <dgm:cxn modelId="{1538FC6D-2624-4F12-9B7D-B99C567C59F4}" type="presParOf" srcId="{CC54C52B-0EDF-4EFA-A0A2-1E63784DE33E}" destId="{7DB00360-BAF0-419A-9921-EAF94C3BF5E0}" srcOrd="5" destOrd="0" presId="urn:microsoft.com/office/officeart/2005/8/layout/default"/>
    <dgm:cxn modelId="{49A4058E-E952-4D8A-9A0E-1DAE48517E45}" type="presParOf" srcId="{CC54C52B-0EDF-4EFA-A0A2-1E63784DE33E}" destId="{D9ED7FF7-6540-4A27-B19E-B7119F336901}" srcOrd="6" destOrd="0" presId="urn:microsoft.com/office/officeart/2005/8/layout/default"/>
    <dgm:cxn modelId="{DC101986-A841-49B2-A3DA-EBE774E94A04}" type="presParOf" srcId="{CC54C52B-0EDF-4EFA-A0A2-1E63784DE33E}" destId="{0E5E7F65-54F7-4AB3-90C4-F3522F861045}" srcOrd="7" destOrd="0" presId="urn:microsoft.com/office/officeart/2005/8/layout/default"/>
    <dgm:cxn modelId="{ECA7E4C1-B9E0-4033-BC3C-BCFF4497B591}" type="presParOf" srcId="{CC54C52B-0EDF-4EFA-A0A2-1E63784DE33E}" destId="{3BDED6EC-D16F-4560-A5AA-9EF408EAA4A0}" srcOrd="8" destOrd="0" presId="urn:microsoft.com/office/officeart/2005/8/layout/default"/>
    <dgm:cxn modelId="{3F9D07ED-7233-4423-8768-F5DBEB1A1055}" type="presParOf" srcId="{CC54C52B-0EDF-4EFA-A0A2-1E63784DE33E}" destId="{3B787A27-8F39-4536-B85A-77503253126D}" srcOrd="9" destOrd="0" presId="urn:microsoft.com/office/officeart/2005/8/layout/default"/>
    <dgm:cxn modelId="{743D6786-082E-4C7B-8E7B-77D2FD7AFD81}" type="presParOf" srcId="{CC54C52B-0EDF-4EFA-A0A2-1E63784DE33E}" destId="{F344B568-3513-4EBB-8C17-8ABB9045CB7A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2E8C41-FDCB-4AE1-9663-88CA93E114CE}" type="doc">
      <dgm:prSet loTypeId="urn:microsoft.com/office/officeart/2008/layout/LinedList" loCatId="list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A6624D4-1A77-4767-BAA4-B461FF269360}">
      <dgm:prSet/>
      <dgm:spPr/>
      <dgm:t>
        <a:bodyPr/>
        <a:lstStyle/>
        <a:p>
          <a:r>
            <a:rPr lang="en-GB"/>
            <a:t>“what would you most like to change and improve in your life right now?”</a:t>
          </a:r>
          <a:endParaRPr lang="en-US"/>
        </a:p>
      </dgm:t>
    </dgm:pt>
    <dgm:pt modelId="{7A99AA61-05DC-4471-8197-BBC90874937D}" type="parTrans" cxnId="{5476D135-8A09-4ADE-A8B4-CFF5C1DDBC45}">
      <dgm:prSet/>
      <dgm:spPr/>
      <dgm:t>
        <a:bodyPr/>
        <a:lstStyle/>
        <a:p>
          <a:endParaRPr lang="en-US"/>
        </a:p>
      </dgm:t>
    </dgm:pt>
    <dgm:pt modelId="{C9B47CB8-37B4-431E-9A1E-D71A7A2BF4DF}" type="sibTrans" cxnId="{5476D135-8A09-4ADE-A8B4-CFF5C1DDBC45}">
      <dgm:prSet/>
      <dgm:spPr/>
      <dgm:t>
        <a:bodyPr/>
        <a:lstStyle/>
        <a:p>
          <a:endParaRPr lang="en-US"/>
        </a:p>
      </dgm:t>
    </dgm:pt>
    <dgm:pt modelId="{45D75ACD-7A32-43A1-969F-BD980DF9AC08}">
      <dgm:prSet/>
      <dgm:spPr/>
      <dgm:t>
        <a:bodyPr/>
        <a:lstStyle/>
        <a:p>
          <a:r>
            <a:rPr lang="en-GB"/>
            <a:t>“How will you know when you have achieved it?”</a:t>
          </a:r>
          <a:endParaRPr lang="en-US"/>
        </a:p>
      </dgm:t>
    </dgm:pt>
    <dgm:pt modelId="{AD4AF065-3FC2-4515-9C1E-749FEEBC48DF}" type="parTrans" cxnId="{D5F10528-845F-491B-BC8B-512E94FD3961}">
      <dgm:prSet/>
      <dgm:spPr/>
      <dgm:t>
        <a:bodyPr/>
        <a:lstStyle/>
        <a:p>
          <a:endParaRPr lang="en-US"/>
        </a:p>
      </dgm:t>
    </dgm:pt>
    <dgm:pt modelId="{47B0F6BC-1096-48F9-AAD5-0F0059E72BFC}" type="sibTrans" cxnId="{D5F10528-845F-491B-BC8B-512E94FD3961}">
      <dgm:prSet/>
      <dgm:spPr/>
      <dgm:t>
        <a:bodyPr/>
        <a:lstStyle/>
        <a:p>
          <a:endParaRPr lang="en-US"/>
        </a:p>
      </dgm:t>
    </dgm:pt>
    <dgm:pt modelId="{FB45AA43-1522-46B9-9BA5-8FB7FE335A96}">
      <dgm:prSet/>
      <dgm:spPr/>
      <dgm:t>
        <a:bodyPr/>
        <a:lstStyle/>
        <a:p>
          <a:r>
            <a:rPr lang="en-GB"/>
            <a:t>“What is the first step you could take towards that goal?”</a:t>
          </a:r>
          <a:endParaRPr lang="en-US"/>
        </a:p>
      </dgm:t>
    </dgm:pt>
    <dgm:pt modelId="{B762071F-9800-4486-841A-2E6E35702C39}" type="parTrans" cxnId="{8E1E944D-5207-49C4-BDA2-0B65C1783224}">
      <dgm:prSet/>
      <dgm:spPr/>
      <dgm:t>
        <a:bodyPr/>
        <a:lstStyle/>
        <a:p>
          <a:endParaRPr lang="en-US"/>
        </a:p>
      </dgm:t>
    </dgm:pt>
    <dgm:pt modelId="{243F9102-54C8-418B-B3A3-640981B5C5C0}" type="sibTrans" cxnId="{8E1E944D-5207-49C4-BDA2-0B65C1783224}">
      <dgm:prSet/>
      <dgm:spPr/>
      <dgm:t>
        <a:bodyPr/>
        <a:lstStyle/>
        <a:p>
          <a:endParaRPr lang="en-US"/>
        </a:p>
      </dgm:t>
    </dgm:pt>
    <dgm:pt modelId="{4C968A89-88B9-437C-9441-9602CCFF9119}">
      <dgm:prSet/>
      <dgm:spPr/>
      <dgm:t>
        <a:bodyPr/>
        <a:lstStyle/>
        <a:p>
          <a:r>
            <a:rPr lang="en-GB"/>
            <a:t>“What could you do this week to get started?”</a:t>
          </a:r>
          <a:endParaRPr lang="en-US"/>
        </a:p>
      </dgm:t>
    </dgm:pt>
    <dgm:pt modelId="{0F2FF786-3829-4244-86A9-32AEE6786976}" type="parTrans" cxnId="{003C09CB-0706-4B93-8BF9-6066489D5D62}">
      <dgm:prSet/>
      <dgm:spPr/>
      <dgm:t>
        <a:bodyPr/>
        <a:lstStyle/>
        <a:p>
          <a:endParaRPr lang="en-US"/>
        </a:p>
      </dgm:t>
    </dgm:pt>
    <dgm:pt modelId="{CC57FB2F-6F7F-4E83-AC65-8833582E3164}" type="sibTrans" cxnId="{003C09CB-0706-4B93-8BF9-6066489D5D62}">
      <dgm:prSet/>
      <dgm:spPr/>
      <dgm:t>
        <a:bodyPr/>
        <a:lstStyle/>
        <a:p>
          <a:endParaRPr lang="en-US"/>
        </a:p>
      </dgm:t>
    </dgm:pt>
    <dgm:pt modelId="{57D8812F-CBF2-4AC4-B6AC-6A3296109427}">
      <dgm:prSet/>
      <dgm:spPr/>
      <dgm:t>
        <a:bodyPr/>
        <a:lstStyle/>
        <a:p>
          <a:r>
            <a:rPr lang="en-GB"/>
            <a:t>“What barriers might get in the way?”</a:t>
          </a:r>
          <a:endParaRPr lang="en-US"/>
        </a:p>
      </dgm:t>
    </dgm:pt>
    <dgm:pt modelId="{74A70FF9-2DDA-4F5F-B844-ED6A9F969C80}" type="parTrans" cxnId="{38EBDF76-302E-4812-8F9F-EA5C8C190185}">
      <dgm:prSet/>
      <dgm:spPr/>
      <dgm:t>
        <a:bodyPr/>
        <a:lstStyle/>
        <a:p>
          <a:endParaRPr lang="en-US"/>
        </a:p>
      </dgm:t>
    </dgm:pt>
    <dgm:pt modelId="{D2123099-CE32-4C04-A3AF-612DF7B01EC0}" type="sibTrans" cxnId="{38EBDF76-302E-4812-8F9F-EA5C8C190185}">
      <dgm:prSet/>
      <dgm:spPr/>
      <dgm:t>
        <a:bodyPr/>
        <a:lstStyle/>
        <a:p>
          <a:endParaRPr lang="en-US"/>
        </a:p>
      </dgm:t>
    </dgm:pt>
    <dgm:pt modelId="{EAD4F845-A917-4CE0-AAF3-28B929B047F5}">
      <dgm:prSet/>
      <dgm:spPr/>
      <dgm:t>
        <a:bodyPr/>
        <a:lstStyle/>
        <a:p>
          <a:r>
            <a:rPr lang="en-GB"/>
            <a:t>“What has stopped you in the past?”</a:t>
          </a:r>
          <a:endParaRPr lang="en-US"/>
        </a:p>
      </dgm:t>
    </dgm:pt>
    <dgm:pt modelId="{550F5091-13C1-4F6A-9F89-35302462B08F}" type="parTrans" cxnId="{4D9974F2-9051-456D-8217-1A1D3687BD5A}">
      <dgm:prSet/>
      <dgm:spPr/>
      <dgm:t>
        <a:bodyPr/>
        <a:lstStyle/>
        <a:p>
          <a:endParaRPr lang="en-US"/>
        </a:p>
      </dgm:t>
    </dgm:pt>
    <dgm:pt modelId="{EEA67038-44BC-4093-8E4F-1A7ACA1899C0}" type="sibTrans" cxnId="{4D9974F2-9051-456D-8217-1A1D3687BD5A}">
      <dgm:prSet/>
      <dgm:spPr/>
      <dgm:t>
        <a:bodyPr/>
        <a:lstStyle/>
        <a:p>
          <a:endParaRPr lang="en-US"/>
        </a:p>
      </dgm:t>
    </dgm:pt>
    <dgm:pt modelId="{D930622C-7E97-4886-BBFC-B6FF7C8E9F25}">
      <dgm:prSet/>
      <dgm:spPr/>
      <dgm:t>
        <a:bodyPr/>
        <a:lstStyle/>
        <a:p>
          <a:r>
            <a:rPr lang="en-GB"/>
            <a:t>“What support or resources might help you succeed?”</a:t>
          </a:r>
          <a:endParaRPr lang="en-US"/>
        </a:p>
      </dgm:t>
    </dgm:pt>
    <dgm:pt modelId="{94C3CFB5-D508-4E39-A4F3-C34784BF9D66}" type="parTrans" cxnId="{C6EED49B-AFF3-4EF8-972E-7BDE07B21AD0}">
      <dgm:prSet/>
      <dgm:spPr/>
      <dgm:t>
        <a:bodyPr/>
        <a:lstStyle/>
        <a:p>
          <a:endParaRPr lang="en-US"/>
        </a:p>
      </dgm:t>
    </dgm:pt>
    <dgm:pt modelId="{32A1793F-6B00-4D04-87DA-E42184F5090A}" type="sibTrans" cxnId="{C6EED49B-AFF3-4EF8-972E-7BDE07B21AD0}">
      <dgm:prSet/>
      <dgm:spPr/>
      <dgm:t>
        <a:bodyPr/>
        <a:lstStyle/>
        <a:p>
          <a:endParaRPr lang="en-US"/>
        </a:p>
      </dgm:t>
    </dgm:pt>
    <dgm:pt modelId="{C5E12F11-25AE-43B8-ADC8-18E806F4DDB0}" type="pres">
      <dgm:prSet presAssocID="{272E8C41-FDCB-4AE1-9663-88CA93E114CE}" presName="vert0" presStyleCnt="0">
        <dgm:presLayoutVars>
          <dgm:dir/>
          <dgm:animOne val="branch"/>
          <dgm:animLvl val="lvl"/>
        </dgm:presLayoutVars>
      </dgm:prSet>
      <dgm:spPr/>
    </dgm:pt>
    <dgm:pt modelId="{67145ED0-ADA6-413A-ADCB-1F5D43709A5C}" type="pres">
      <dgm:prSet presAssocID="{CA6624D4-1A77-4767-BAA4-B461FF269360}" presName="thickLine" presStyleLbl="alignNode1" presStyleIdx="0" presStyleCnt="7"/>
      <dgm:spPr/>
    </dgm:pt>
    <dgm:pt modelId="{EDF86484-BB21-485F-9D4A-3688117CCF79}" type="pres">
      <dgm:prSet presAssocID="{CA6624D4-1A77-4767-BAA4-B461FF269360}" presName="horz1" presStyleCnt="0"/>
      <dgm:spPr/>
    </dgm:pt>
    <dgm:pt modelId="{8C7E2A6A-E508-45E4-8412-12D45E4F2BB8}" type="pres">
      <dgm:prSet presAssocID="{CA6624D4-1A77-4767-BAA4-B461FF269360}" presName="tx1" presStyleLbl="revTx" presStyleIdx="0" presStyleCnt="7"/>
      <dgm:spPr/>
    </dgm:pt>
    <dgm:pt modelId="{6C2E0B12-B8D9-4225-82A3-ADFD17F786CA}" type="pres">
      <dgm:prSet presAssocID="{CA6624D4-1A77-4767-BAA4-B461FF269360}" presName="vert1" presStyleCnt="0"/>
      <dgm:spPr/>
    </dgm:pt>
    <dgm:pt modelId="{3AB4BD17-4BF2-43D7-BE4D-5CDE8EC33D5C}" type="pres">
      <dgm:prSet presAssocID="{45D75ACD-7A32-43A1-969F-BD980DF9AC08}" presName="thickLine" presStyleLbl="alignNode1" presStyleIdx="1" presStyleCnt="7"/>
      <dgm:spPr/>
    </dgm:pt>
    <dgm:pt modelId="{5ECA21BD-1353-4FC2-963D-B7E29FEA1507}" type="pres">
      <dgm:prSet presAssocID="{45D75ACD-7A32-43A1-969F-BD980DF9AC08}" presName="horz1" presStyleCnt="0"/>
      <dgm:spPr/>
    </dgm:pt>
    <dgm:pt modelId="{D59C6CC3-DC2C-46B1-9235-C055E30C1480}" type="pres">
      <dgm:prSet presAssocID="{45D75ACD-7A32-43A1-969F-BD980DF9AC08}" presName="tx1" presStyleLbl="revTx" presStyleIdx="1" presStyleCnt="7"/>
      <dgm:spPr/>
    </dgm:pt>
    <dgm:pt modelId="{2BBAE5F9-A345-40AB-858A-DC3EAE98E68E}" type="pres">
      <dgm:prSet presAssocID="{45D75ACD-7A32-43A1-969F-BD980DF9AC08}" presName="vert1" presStyleCnt="0"/>
      <dgm:spPr/>
    </dgm:pt>
    <dgm:pt modelId="{C2E56462-33CE-4F63-933B-D36FAA416B5A}" type="pres">
      <dgm:prSet presAssocID="{FB45AA43-1522-46B9-9BA5-8FB7FE335A96}" presName="thickLine" presStyleLbl="alignNode1" presStyleIdx="2" presStyleCnt="7"/>
      <dgm:spPr/>
    </dgm:pt>
    <dgm:pt modelId="{C1042EFF-8114-4D84-8584-111F339A8B5F}" type="pres">
      <dgm:prSet presAssocID="{FB45AA43-1522-46B9-9BA5-8FB7FE335A96}" presName="horz1" presStyleCnt="0"/>
      <dgm:spPr/>
    </dgm:pt>
    <dgm:pt modelId="{86C18157-3A03-40A2-9EA1-C1AA7458EBCE}" type="pres">
      <dgm:prSet presAssocID="{FB45AA43-1522-46B9-9BA5-8FB7FE335A96}" presName="tx1" presStyleLbl="revTx" presStyleIdx="2" presStyleCnt="7"/>
      <dgm:spPr/>
    </dgm:pt>
    <dgm:pt modelId="{44985A09-C4EE-4B30-989E-EF610DEDBE12}" type="pres">
      <dgm:prSet presAssocID="{FB45AA43-1522-46B9-9BA5-8FB7FE335A96}" presName="vert1" presStyleCnt="0"/>
      <dgm:spPr/>
    </dgm:pt>
    <dgm:pt modelId="{D6A63CE1-21EA-4284-B1C4-850509B867DC}" type="pres">
      <dgm:prSet presAssocID="{4C968A89-88B9-437C-9441-9602CCFF9119}" presName="thickLine" presStyleLbl="alignNode1" presStyleIdx="3" presStyleCnt="7"/>
      <dgm:spPr/>
    </dgm:pt>
    <dgm:pt modelId="{71918292-84BC-4066-80E3-91674998EC78}" type="pres">
      <dgm:prSet presAssocID="{4C968A89-88B9-437C-9441-9602CCFF9119}" presName="horz1" presStyleCnt="0"/>
      <dgm:spPr/>
    </dgm:pt>
    <dgm:pt modelId="{18EBB8E1-C5D0-4980-B259-9C3DF5C804C0}" type="pres">
      <dgm:prSet presAssocID="{4C968A89-88B9-437C-9441-9602CCFF9119}" presName="tx1" presStyleLbl="revTx" presStyleIdx="3" presStyleCnt="7"/>
      <dgm:spPr/>
    </dgm:pt>
    <dgm:pt modelId="{1EE4432D-66EB-45F8-857B-7181BBE1DD07}" type="pres">
      <dgm:prSet presAssocID="{4C968A89-88B9-437C-9441-9602CCFF9119}" presName="vert1" presStyleCnt="0"/>
      <dgm:spPr/>
    </dgm:pt>
    <dgm:pt modelId="{692585B0-97C1-4AD1-A23A-931F3DAAE018}" type="pres">
      <dgm:prSet presAssocID="{57D8812F-CBF2-4AC4-B6AC-6A3296109427}" presName="thickLine" presStyleLbl="alignNode1" presStyleIdx="4" presStyleCnt="7"/>
      <dgm:spPr/>
    </dgm:pt>
    <dgm:pt modelId="{8DF52E31-BE7D-4763-8F13-11098437CD50}" type="pres">
      <dgm:prSet presAssocID="{57D8812F-CBF2-4AC4-B6AC-6A3296109427}" presName="horz1" presStyleCnt="0"/>
      <dgm:spPr/>
    </dgm:pt>
    <dgm:pt modelId="{17CAAB63-0C40-49D9-9058-E02A49F98473}" type="pres">
      <dgm:prSet presAssocID="{57D8812F-CBF2-4AC4-B6AC-6A3296109427}" presName="tx1" presStyleLbl="revTx" presStyleIdx="4" presStyleCnt="7"/>
      <dgm:spPr/>
    </dgm:pt>
    <dgm:pt modelId="{4EF62D04-AAA8-43A7-B74A-71785FF803F3}" type="pres">
      <dgm:prSet presAssocID="{57D8812F-CBF2-4AC4-B6AC-6A3296109427}" presName="vert1" presStyleCnt="0"/>
      <dgm:spPr/>
    </dgm:pt>
    <dgm:pt modelId="{23B37604-6591-4DC6-B4C3-B5A04EBB3673}" type="pres">
      <dgm:prSet presAssocID="{EAD4F845-A917-4CE0-AAF3-28B929B047F5}" presName="thickLine" presStyleLbl="alignNode1" presStyleIdx="5" presStyleCnt="7"/>
      <dgm:spPr/>
    </dgm:pt>
    <dgm:pt modelId="{74606EDE-A07B-4670-BE1A-9D6DE553F857}" type="pres">
      <dgm:prSet presAssocID="{EAD4F845-A917-4CE0-AAF3-28B929B047F5}" presName="horz1" presStyleCnt="0"/>
      <dgm:spPr/>
    </dgm:pt>
    <dgm:pt modelId="{B2D1D37E-B8DE-47CF-80A9-7200635070DF}" type="pres">
      <dgm:prSet presAssocID="{EAD4F845-A917-4CE0-AAF3-28B929B047F5}" presName="tx1" presStyleLbl="revTx" presStyleIdx="5" presStyleCnt="7"/>
      <dgm:spPr/>
    </dgm:pt>
    <dgm:pt modelId="{77751853-0160-4326-B633-3062114557FF}" type="pres">
      <dgm:prSet presAssocID="{EAD4F845-A917-4CE0-AAF3-28B929B047F5}" presName="vert1" presStyleCnt="0"/>
      <dgm:spPr/>
    </dgm:pt>
    <dgm:pt modelId="{09D491E7-49DB-4DEA-8507-AA53A9B85CEA}" type="pres">
      <dgm:prSet presAssocID="{D930622C-7E97-4886-BBFC-B6FF7C8E9F25}" presName="thickLine" presStyleLbl="alignNode1" presStyleIdx="6" presStyleCnt="7"/>
      <dgm:spPr/>
    </dgm:pt>
    <dgm:pt modelId="{41C29A65-A2F9-40C9-A140-2D6DE52BEE98}" type="pres">
      <dgm:prSet presAssocID="{D930622C-7E97-4886-BBFC-B6FF7C8E9F25}" presName="horz1" presStyleCnt="0"/>
      <dgm:spPr/>
    </dgm:pt>
    <dgm:pt modelId="{FAD98438-FD1F-4C43-9C11-7DB99BBCB056}" type="pres">
      <dgm:prSet presAssocID="{D930622C-7E97-4886-BBFC-B6FF7C8E9F25}" presName="tx1" presStyleLbl="revTx" presStyleIdx="6" presStyleCnt="7"/>
      <dgm:spPr/>
    </dgm:pt>
    <dgm:pt modelId="{420D891E-636D-474E-BABB-CCCA88D4B1A8}" type="pres">
      <dgm:prSet presAssocID="{D930622C-7E97-4886-BBFC-B6FF7C8E9F25}" presName="vert1" presStyleCnt="0"/>
      <dgm:spPr/>
    </dgm:pt>
  </dgm:ptLst>
  <dgm:cxnLst>
    <dgm:cxn modelId="{0508971B-6ED8-4FF7-9FCF-DC7757AD8B11}" type="presOf" srcId="{4C968A89-88B9-437C-9441-9602CCFF9119}" destId="{18EBB8E1-C5D0-4980-B259-9C3DF5C804C0}" srcOrd="0" destOrd="0" presId="urn:microsoft.com/office/officeart/2008/layout/LinedList"/>
    <dgm:cxn modelId="{D5F10528-845F-491B-BC8B-512E94FD3961}" srcId="{272E8C41-FDCB-4AE1-9663-88CA93E114CE}" destId="{45D75ACD-7A32-43A1-969F-BD980DF9AC08}" srcOrd="1" destOrd="0" parTransId="{AD4AF065-3FC2-4515-9C1E-749FEEBC48DF}" sibTransId="{47B0F6BC-1096-48F9-AAD5-0F0059E72BFC}"/>
    <dgm:cxn modelId="{0B937C31-B989-4819-A490-31555E9E962E}" type="presOf" srcId="{FB45AA43-1522-46B9-9BA5-8FB7FE335A96}" destId="{86C18157-3A03-40A2-9EA1-C1AA7458EBCE}" srcOrd="0" destOrd="0" presId="urn:microsoft.com/office/officeart/2008/layout/LinedList"/>
    <dgm:cxn modelId="{5476D135-8A09-4ADE-A8B4-CFF5C1DDBC45}" srcId="{272E8C41-FDCB-4AE1-9663-88CA93E114CE}" destId="{CA6624D4-1A77-4767-BAA4-B461FF269360}" srcOrd="0" destOrd="0" parTransId="{7A99AA61-05DC-4471-8197-BBC90874937D}" sibTransId="{C9B47CB8-37B4-431E-9A1E-D71A7A2BF4DF}"/>
    <dgm:cxn modelId="{8E1E944D-5207-49C4-BDA2-0B65C1783224}" srcId="{272E8C41-FDCB-4AE1-9663-88CA93E114CE}" destId="{FB45AA43-1522-46B9-9BA5-8FB7FE335A96}" srcOrd="2" destOrd="0" parTransId="{B762071F-9800-4486-841A-2E6E35702C39}" sibTransId="{243F9102-54C8-418B-B3A3-640981B5C5C0}"/>
    <dgm:cxn modelId="{8A802576-F086-43F3-A550-A345B8C943FE}" type="presOf" srcId="{CA6624D4-1A77-4767-BAA4-B461FF269360}" destId="{8C7E2A6A-E508-45E4-8412-12D45E4F2BB8}" srcOrd="0" destOrd="0" presId="urn:microsoft.com/office/officeart/2008/layout/LinedList"/>
    <dgm:cxn modelId="{38EBDF76-302E-4812-8F9F-EA5C8C190185}" srcId="{272E8C41-FDCB-4AE1-9663-88CA93E114CE}" destId="{57D8812F-CBF2-4AC4-B6AC-6A3296109427}" srcOrd="4" destOrd="0" parTransId="{74A70FF9-2DDA-4F5F-B844-ED6A9F969C80}" sibTransId="{D2123099-CE32-4C04-A3AF-612DF7B01EC0}"/>
    <dgm:cxn modelId="{C6EED49B-AFF3-4EF8-972E-7BDE07B21AD0}" srcId="{272E8C41-FDCB-4AE1-9663-88CA93E114CE}" destId="{D930622C-7E97-4886-BBFC-B6FF7C8E9F25}" srcOrd="6" destOrd="0" parTransId="{94C3CFB5-D508-4E39-A4F3-C34784BF9D66}" sibTransId="{32A1793F-6B00-4D04-87DA-E42184F5090A}"/>
    <dgm:cxn modelId="{7B6116A7-1721-4176-86BE-3614A2E1E784}" type="presOf" srcId="{D930622C-7E97-4886-BBFC-B6FF7C8E9F25}" destId="{FAD98438-FD1F-4C43-9C11-7DB99BBCB056}" srcOrd="0" destOrd="0" presId="urn:microsoft.com/office/officeart/2008/layout/LinedList"/>
    <dgm:cxn modelId="{ED0E4CC5-90FA-48E0-93FF-D96AF47465B1}" type="presOf" srcId="{272E8C41-FDCB-4AE1-9663-88CA93E114CE}" destId="{C5E12F11-25AE-43B8-ADC8-18E806F4DDB0}" srcOrd="0" destOrd="0" presId="urn:microsoft.com/office/officeart/2008/layout/LinedList"/>
    <dgm:cxn modelId="{003C09CB-0706-4B93-8BF9-6066489D5D62}" srcId="{272E8C41-FDCB-4AE1-9663-88CA93E114CE}" destId="{4C968A89-88B9-437C-9441-9602CCFF9119}" srcOrd="3" destOrd="0" parTransId="{0F2FF786-3829-4244-86A9-32AEE6786976}" sibTransId="{CC57FB2F-6F7F-4E83-AC65-8833582E3164}"/>
    <dgm:cxn modelId="{166506D2-865D-45DC-9FF9-F8AF7D78ED5E}" type="presOf" srcId="{45D75ACD-7A32-43A1-969F-BD980DF9AC08}" destId="{D59C6CC3-DC2C-46B1-9235-C055E30C1480}" srcOrd="0" destOrd="0" presId="urn:microsoft.com/office/officeart/2008/layout/LinedList"/>
    <dgm:cxn modelId="{E16AB6E3-6FC4-43D9-BE85-4B4AC041F28D}" type="presOf" srcId="{EAD4F845-A917-4CE0-AAF3-28B929B047F5}" destId="{B2D1D37E-B8DE-47CF-80A9-7200635070DF}" srcOrd="0" destOrd="0" presId="urn:microsoft.com/office/officeart/2008/layout/LinedList"/>
    <dgm:cxn modelId="{4D9974F2-9051-456D-8217-1A1D3687BD5A}" srcId="{272E8C41-FDCB-4AE1-9663-88CA93E114CE}" destId="{EAD4F845-A917-4CE0-AAF3-28B929B047F5}" srcOrd="5" destOrd="0" parTransId="{550F5091-13C1-4F6A-9F89-35302462B08F}" sibTransId="{EEA67038-44BC-4093-8E4F-1A7ACA1899C0}"/>
    <dgm:cxn modelId="{BA05C4F4-8908-4B41-8BB6-18D8CAA5A1B7}" type="presOf" srcId="{57D8812F-CBF2-4AC4-B6AC-6A3296109427}" destId="{17CAAB63-0C40-49D9-9058-E02A49F98473}" srcOrd="0" destOrd="0" presId="urn:microsoft.com/office/officeart/2008/layout/LinedList"/>
    <dgm:cxn modelId="{3368B31E-B7E9-45D2-826C-726542A29C58}" type="presParOf" srcId="{C5E12F11-25AE-43B8-ADC8-18E806F4DDB0}" destId="{67145ED0-ADA6-413A-ADCB-1F5D43709A5C}" srcOrd="0" destOrd="0" presId="urn:microsoft.com/office/officeart/2008/layout/LinedList"/>
    <dgm:cxn modelId="{23A82351-77E7-41B1-9ECA-D22146FF7914}" type="presParOf" srcId="{C5E12F11-25AE-43B8-ADC8-18E806F4DDB0}" destId="{EDF86484-BB21-485F-9D4A-3688117CCF79}" srcOrd="1" destOrd="0" presId="urn:microsoft.com/office/officeart/2008/layout/LinedList"/>
    <dgm:cxn modelId="{4230C6C4-ED90-4EB5-9582-DD6A138FA7C5}" type="presParOf" srcId="{EDF86484-BB21-485F-9D4A-3688117CCF79}" destId="{8C7E2A6A-E508-45E4-8412-12D45E4F2BB8}" srcOrd="0" destOrd="0" presId="urn:microsoft.com/office/officeart/2008/layout/LinedList"/>
    <dgm:cxn modelId="{6880769D-8D7E-4D8F-9EE6-FA1149371B34}" type="presParOf" srcId="{EDF86484-BB21-485F-9D4A-3688117CCF79}" destId="{6C2E0B12-B8D9-4225-82A3-ADFD17F786CA}" srcOrd="1" destOrd="0" presId="urn:microsoft.com/office/officeart/2008/layout/LinedList"/>
    <dgm:cxn modelId="{B15A8BD8-3C97-4BCC-A61A-93B48B92E160}" type="presParOf" srcId="{C5E12F11-25AE-43B8-ADC8-18E806F4DDB0}" destId="{3AB4BD17-4BF2-43D7-BE4D-5CDE8EC33D5C}" srcOrd="2" destOrd="0" presId="urn:microsoft.com/office/officeart/2008/layout/LinedList"/>
    <dgm:cxn modelId="{DF540B7F-F33C-4DD4-BECB-63C295239EB1}" type="presParOf" srcId="{C5E12F11-25AE-43B8-ADC8-18E806F4DDB0}" destId="{5ECA21BD-1353-4FC2-963D-B7E29FEA1507}" srcOrd="3" destOrd="0" presId="urn:microsoft.com/office/officeart/2008/layout/LinedList"/>
    <dgm:cxn modelId="{6DE4F817-DCBA-4D37-A737-A1A6C426C1B1}" type="presParOf" srcId="{5ECA21BD-1353-4FC2-963D-B7E29FEA1507}" destId="{D59C6CC3-DC2C-46B1-9235-C055E30C1480}" srcOrd="0" destOrd="0" presId="urn:microsoft.com/office/officeart/2008/layout/LinedList"/>
    <dgm:cxn modelId="{50337127-3171-40B6-8FB7-5088B4A96AF7}" type="presParOf" srcId="{5ECA21BD-1353-4FC2-963D-B7E29FEA1507}" destId="{2BBAE5F9-A345-40AB-858A-DC3EAE98E68E}" srcOrd="1" destOrd="0" presId="urn:microsoft.com/office/officeart/2008/layout/LinedList"/>
    <dgm:cxn modelId="{7DBDB438-8DB4-451E-AB89-4F5160811EDE}" type="presParOf" srcId="{C5E12F11-25AE-43B8-ADC8-18E806F4DDB0}" destId="{C2E56462-33CE-4F63-933B-D36FAA416B5A}" srcOrd="4" destOrd="0" presId="urn:microsoft.com/office/officeart/2008/layout/LinedList"/>
    <dgm:cxn modelId="{5651EBCC-2F3D-4E8A-9E7A-68FFDDE03EAA}" type="presParOf" srcId="{C5E12F11-25AE-43B8-ADC8-18E806F4DDB0}" destId="{C1042EFF-8114-4D84-8584-111F339A8B5F}" srcOrd="5" destOrd="0" presId="urn:microsoft.com/office/officeart/2008/layout/LinedList"/>
    <dgm:cxn modelId="{EA39F568-FB51-4072-8696-6C5501BE9DDB}" type="presParOf" srcId="{C1042EFF-8114-4D84-8584-111F339A8B5F}" destId="{86C18157-3A03-40A2-9EA1-C1AA7458EBCE}" srcOrd="0" destOrd="0" presId="urn:microsoft.com/office/officeart/2008/layout/LinedList"/>
    <dgm:cxn modelId="{1FEC4128-C1A5-43B9-9996-1F7887EF1964}" type="presParOf" srcId="{C1042EFF-8114-4D84-8584-111F339A8B5F}" destId="{44985A09-C4EE-4B30-989E-EF610DEDBE12}" srcOrd="1" destOrd="0" presId="urn:microsoft.com/office/officeart/2008/layout/LinedList"/>
    <dgm:cxn modelId="{873EA1C3-AFDC-4EAE-96C2-1556C3E2A53B}" type="presParOf" srcId="{C5E12F11-25AE-43B8-ADC8-18E806F4DDB0}" destId="{D6A63CE1-21EA-4284-B1C4-850509B867DC}" srcOrd="6" destOrd="0" presId="urn:microsoft.com/office/officeart/2008/layout/LinedList"/>
    <dgm:cxn modelId="{0313E2E8-D6DD-4DF3-86BA-2D35C95B1C6F}" type="presParOf" srcId="{C5E12F11-25AE-43B8-ADC8-18E806F4DDB0}" destId="{71918292-84BC-4066-80E3-91674998EC78}" srcOrd="7" destOrd="0" presId="urn:microsoft.com/office/officeart/2008/layout/LinedList"/>
    <dgm:cxn modelId="{3B0AB8D4-39A2-461D-A53A-506A4B457705}" type="presParOf" srcId="{71918292-84BC-4066-80E3-91674998EC78}" destId="{18EBB8E1-C5D0-4980-B259-9C3DF5C804C0}" srcOrd="0" destOrd="0" presId="urn:microsoft.com/office/officeart/2008/layout/LinedList"/>
    <dgm:cxn modelId="{01FD87A5-A796-46BF-922A-DA655A02ED3F}" type="presParOf" srcId="{71918292-84BC-4066-80E3-91674998EC78}" destId="{1EE4432D-66EB-45F8-857B-7181BBE1DD07}" srcOrd="1" destOrd="0" presId="urn:microsoft.com/office/officeart/2008/layout/LinedList"/>
    <dgm:cxn modelId="{BB9B5E8D-FB2D-42CA-927B-FC20B0A1C081}" type="presParOf" srcId="{C5E12F11-25AE-43B8-ADC8-18E806F4DDB0}" destId="{692585B0-97C1-4AD1-A23A-931F3DAAE018}" srcOrd="8" destOrd="0" presId="urn:microsoft.com/office/officeart/2008/layout/LinedList"/>
    <dgm:cxn modelId="{EB5D67A2-C916-4A62-AA54-B59AB81B31FC}" type="presParOf" srcId="{C5E12F11-25AE-43B8-ADC8-18E806F4DDB0}" destId="{8DF52E31-BE7D-4763-8F13-11098437CD50}" srcOrd="9" destOrd="0" presId="urn:microsoft.com/office/officeart/2008/layout/LinedList"/>
    <dgm:cxn modelId="{E8C0EA76-6371-4BFA-8282-FFC31768E909}" type="presParOf" srcId="{8DF52E31-BE7D-4763-8F13-11098437CD50}" destId="{17CAAB63-0C40-49D9-9058-E02A49F98473}" srcOrd="0" destOrd="0" presId="urn:microsoft.com/office/officeart/2008/layout/LinedList"/>
    <dgm:cxn modelId="{E8C993FB-8373-484E-9BF7-D92D74E05AED}" type="presParOf" srcId="{8DF52E31-BE7D-4763-8F13-11098437CD50}" destId="{4EF62D04-AAA8-43A7-B74A-71785FF803F3}" srcOrd="1" destOrd="0" presId="urn:microsoft.com/office/officeart/2008/layout/LinedList"/>
    <dgm:cxn modelId="{E4B6BAF0-3748-4200-AEB8-FE0C2BA4CE97}" type="presParOf" srcId="{C5E12F11-25AE-43B8-ADC8-18E806F4DDB0}" destId="{23B37604-6591-4DC6-B4C3-B5A04EBB3673}" srcOrd="10" destOrd="0" presId="urn:microsoft.com/office/officeart/2008/layout/LinedList"/>
    <dgm:cxn modelId="{CE15FF1B-2A2E-4C0F-9DAA-73A780284FE6}" type="presParOf" srcId="{C5E12F11-25AE-43B8-ADC8-18E806F4DDB0}" destId="{74606EDE-A07B-4670-BE1A-9D6DE553F857}" srcOrd="11" destOrd="0" presId="urn:microsoft.com/office/officeart/2008/layout/LinedList"/>
    <dgm:cxn modelId="{E542F131-BD24-4A2F-8A2D-C401F31E0814}" type="presParOf" srcId="{74606EDE-A07B-4670-BE1A-9D6DE553F857}" destId="{B2D1D37E-B8DE-47CF-80A9-7200635070DF}" srcOrd="0" destOrd="0" presId="urn:microsoft.com/office/officeart/2008/layout/LinedList"/>
    <dgm:cxn modelId="{088674BC-E830-4A77-983D-661D8B47FD30}" type="presParOf" srcId="{74606EDE-A07B-4670-BE1A-9D6DE553F857}" destId="{77751853-0160-4326-B633-3062114557FF}" srcOrd="1" destOrd="0" presId="urn:microsoft.com/office/officeart/2008/layout/LinedList"/>
    <dgm:cxn modelId="{02E61836-A89F-4F2A-9F78-DF11F0C5D6D6}" type="presParOf" srcId="{C5E12F11-25AE-43B8-ADC8-18E806F4DDB0}" destId="{09D491E7-49DB-4DEA-8507-AA53A9B85CEA}" srcOrd="12" destOrd="0" presId="urn:microsoft.com/office/officeart/2008/layout/LinedList"/>
    <dgm:cxn modelId="{B3111EFD-A1DA-466E-856B-D8C4FA6FF1C4}" type="presParOf" srcId="{C5E12F11-25AE-43B8-ADC8-18E806F4DDB0}" destId="{41C29A65-A2F9-40C9-A140-2D6DE52BEE98}" srcOrd="13" destOrd="0" presId="urn:microsoft.com/office/officeart/2008/layout/LinedList"/>
    <dgm:cxn modelId="{78C1477A-3832-4D64-B357-B86CB6CC8DAF}" type="presParOf" srcId="{41C29A65-A2F9-40C9-A140-2D6DE52BEE98}" destId="{FAD98438-FD1F-4C43-9C11-7DB99BBCB056}" srcOrd="0" destOrd="0" presId="urn:microsoft.com/office/officeart/2008/layout/LinedList"/>
    <dgm:cxn modelId="{BB86F757-2092-46E3-8389-11AB22F45AF4}" type="presParOf" srcId="{41C29A65-A2F9-40C9-A140-2D6DE52BEE98}" destId="{420D891E-636D-474E-BABB-CCCA88D4B1A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E07B27-3F30-4171-97A7-C01412ED621D}">
      <dsp:nvSpPr>
        <dsp:cNvPr id="0" name=""/>
        <dsp:cNvSpPr/>
      </dsp:nvSpPr>
      <dsp:spPr>
        <a:xfrm>
          <a:off x="0" y="36575"/>
          <a:ext cx="2926079" cy="175564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“ How has your health been lately?”</a:t>
          </a:r>
          <a:endParaRPr lang="en-US" sz="2400" kern="1200"/>
        </a:p>
      </dsp:txBody>
      <dsp:txXfrm>
        <a:off x="0" y="36575"/>
        <a:ext cx="2926079" cy="1755648"/>
      </dsp:txXfrm>
    </dsp:sp>
    <dsp:sp modelId="{C30DDEB4-FA8E-42AA-8397-B7FCF07DD7A8}">
      <dsp:nvSpPr>
        <dsp:cNvPr id="0" name=""/>
        <dsp:cNvSpPr/>
      </dsp:nvSpPr>
      <dsp:spPr>
        <a:xfrm>
          <a:off x="3218688" y="36575"/>
          <a:ext cx="2926079" cy="175564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“Have you noticed any changes in your sleep, appetite or energy at the moment?”</a:t>
          </a:r>
          <a:endParaRPr lang="en-US" sz="2400" kern="1200"/>
        </a:p>
      </dsp:txBody>
      <dsp:txXfrm>
        <a:off x="3218688" y="36575"/>
        <a:ext cx="2926079" cy="1755648"/>
      </dsp:txXfrm>
    </dsp:sp>
    <dsp:sp modelId="{F008C540-412F-4A4D-AEC8-2AE4B67BC7CA}">
      <dsp:nvSpPr>
        <dsp:cNvPr id="0" name=""/>
        <dsp:cNvSpPr/>
      </dsp:nvSpPr>
      <dsp:spPr>
        <a:xfrm>
          <a:off x="6437375" y="36575"/>
          <a:ext cx="2926079" cy="175564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“ Are you experiencing any pain or discomfort at the moment?”</a:t>
          </a:r>
          <a:endParaRPr lang="en-US" sz="2400" kern="1200"/>
        </a:p>
      </dsp:txBody>
      <dsp:txXfrm>
        <a:off x="6437375" y="36575"/>
        <a:ext cx="2926079" cy="1755648"/>
      </dsp:txXfrm>
    </dsp:sp>
    <dsp:sp modelId="{D9ED7FF7-6540-4A27-B19E-B7119F336901}">
      <dsp:nvSpPr>
        <dsp:cNvPr id="0" name=""/>
        <dsp:cNvSpPr/>
      </dsp:nvSpPr>
      <dsp:spPr>
        <a:xfrm>
          <a:off x="0" y="2084831"/>
          <a:ext cx="2926079" cy="175564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“How are you coping with </a:t>
          </a:r>
          <a:r>
            <a:rPr lang="en-GB" sz="2400" b="1" kern="1200"/>
            <a:t>Giving up smoking  </a:t>
          </a:r>
          <a:r>
            <a:rPr lang="en-GB" sz="2400" kern="1200"/>
            <a:t>at the moment?”</a:t>
          </a:r>
          <a:endParaRPr lang="en-US" sz="2400" kern="1200"/>
        </a:p>
      </dsp:txBody>
      <dsp:txXfrm>
        <a:off x="0" y="2084831"/>
        <a:ext cx="2926079" cy="1755648"/>
      </dsp:txXfrm>
    </dsp:sp>
    <dsp:sp modelId="{3BDED6EC-D16F-4560-A5AA-9EF408EAA4A0}">
      <dsp:nvSpPr>
        <dsp:cNvPr id="0" name=""/>
        <dsp:cNvSpPr/>
      </dsp:nvSpPr>
      <dsp:spPr>
        <a:xfrm>
          <a:off x="3218688" y="2084831"/>
          <a:ext cx="2926079" cy="175564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“ What kind of support do you have around you ?”</a:t>
          </a:r>
          <a:endParaRPr lang="en-US" sz="2400" kern="1200"/>
        </a:p>
      </dsp:txBody>
      <dsp:txXfrm>
        <a:off x="3218688" y="2084831"/>
        <a:ext cx="2926079" cy="1755648"/>
      </dsp:txXfrm>
    </dsp:sp>
    <dsp:sp modelId="{F344B568-3513-4EBB-8C17-8ABB9045CB7A}">
      <dsp:nvSpPr>
        <dsp:cNvPr id="0" name=""/>
        <dsp:cNvSpPr/>
      </dsp:nvSpPr>
      <dsp:spPr>
        <a:xfrm>
          <a:off x="6437375" y="2084831"/>
          <a:ext cx="2926079" cy="175564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“ Is there anything else you feel I should know?”</a:t>
          </a:r>
          <a:endParaRPr lang="en-US" sz="2400" kern="1200"/>
        </a:p>
      </dsp:txBody>
      <dsp:txXfrm>
        <a:off x="6437375" y="2084831"/>
        <a:ext cx="2926079" cy="17556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145ED0-ADA6-413A-ADCB-1F5D43709A5C}">
      <dsp:nvSpPr>
        <dsp:cNvPr id="0" name=""/>
        <dsp:cNvSpPr/>
      </dsp:nvSpPr>
      <dsp:spPr>
        <a:xfrm>
          <a:off x="0" y="473"/>
          <a:ext cx="93634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C7E2A6A-E508-45E4-8412-12D45E4F2BB8}">
      <dsp:nvSpPr>
        <dsp:cNvPr id="0" name=""/>
        <dsp:cNvSpPr/>
      </dsp:nvSpPr>
      <dsp:spPr>
        <a:xfrm>
          <a:off x="0" y="473"/>
          <a:ext cx="9363456" cy="5537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“what would you most like to change and improve in your life right now?”</a:t>
          </a:r>
          <a:endParaRPr lang="en-US" sz="2400" kern="1200"/>
        </a:p>
      </dsp:txBody>
      <dsp:txXfrm>
        <a:off x="0" y="473"/>
        <a:ext cx="9363456" cy="553729"/>
      </dsp:txXfrm>
    </dsp:sp>
    <dsp:sp modelId="{3AB4BD17-4BF2-43D7-BE4D-5CDE8EC33D5C}">
      <dsp:nvSpPr>
        <dsp:cNvPr id="0" name=""/>
        <dsp:cNvSpPr/>
      </dsp:nvSpPr>
      <dsp:spPr>
        <a:xfrm>
          <a:off x="0" y="554203"/>
          <a:ext cx="93634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59C6CC3-DC2C-46B1-9235-C055E30C1480}">
      <dsp:nvSpPr>
        <dsp:cNvPr id="0" name=""/>
        <dsp:cNvSpPr/>
      </dsp:nvSpPr>
      <dsp:spPr>
        <a:xfrm>
          <a:off x="0" y="554203"/>
          <a:ext cx="9363456" cy="5537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“How will you know when you have achieved it?”</a:t>
          </a:r>
          <a:endParaRPr lang="en-US" sz="2400" kern="1200"/>
        </a:p>
      </dsp:txBody>
      <dsp:txXfrm>
        <a:off x="0" y="554203"/>
        <a:ext cx="9363456" cy="553729"/>
      </dsp:txXfrm>
    </dsp:sp>
    <dsp:sp modelId="{C2E56462-33CE-4F63-933B-D36FAA416B5A}">
      <dsp:nvSpPr>
        <dsp:cNvPr id="0" name=""/>
        <dsp:cNvSpPr/>
      </dsp:nvSpPr>
      <dsp:spPr>
        <a:xfrm>
          <a:off x="0" y="1107933"/>
          <a:ext cx="93634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6C18157-3A03-40A2-9EA1-C1AA7458EBCE}">
      <dsp:nvSpPr>
        <dsp:cNvPr id="0" name=""/>
        <dsp:cNvSpPr/>
      </dsp:nvSpPr>
      <dsp:spPr>
        <a:xfrm>
          <a:off x="0" y="1107933"/>
          <a:ext cx="9363456" cy="5537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“What is the first step you could take towards that goal?”</a:t>
          </a:r>
          <a:endParaRPr lang="en-US" sz="2400" kern="1200"/>
        </a:p>
      </dsp:txBody>
      <dsp:txXfrm>
        <a:off x="0" y="1107933"/>
        <a:ext cx="9363456" cy="553729"/>
      </dsp:txXfrm>
    </dsp:sp>
    <dsp:sp modelId="{D6A63CE1-21EA-4284-B1C4-850509B867DC}">
      <dsp:nvSpPr>
        <dsp:cNvPr id="0" name=""/>
        <dsp:cNvSpPr/>
      </dsp:nvSpPr>
      <dsp:spPr>
        <a:xfrm>
          <a:off x="0" y="1661663"/>
          <a:ext cx="93634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8EBB8E1-C5D0-4980-B259-9C3DF5C804C0}">
      <dsp:nvSpPr>
        <dsp:cNvPr id="0" name=""/>
        <dsp:cNvSpPr/>
      </dsp:nvSpPr>
      <dsp:spPr>
        <a:xfrm>
          <a:off x="0" y="1661663"/>
          <a:ext cx="9363456" cy="5537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“What could you do this week to get started?”</a:t>
          </a:r>
          <a:endParaRPr lang="en-US" sz="2400" kern="1200"/>
        </a:p>
      </dsp:txBody>
      <dsp:txXfrm>
        <a:off x="0" y="1661663"/>
        <a:ext cx="9363456" cy="553729"/>
      </dsp:txXfrm>
    </dsp:sp>
    <dsp:sp modelId="{692585B0-97C1-4AD1-A23A-931F3DAAE018}">
      <dsp:nvSpPr>
        <dsp:cNvPr id="0" name=""/>
        <dsp:cNvSpPr/>
      </dsp:nvSpPr>
      <dsp:spPr>
        <a:xfrm>
          <a:off x="0" y="2215392"/>
          <a:ext cx="93634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7CAAB63-0C40-49D9-9058-E02A49F98473}">
      <dsp:nvSpPr>
        <dsp:cNvPr id="0" name=""/>
        <dsp:cNvSpPr/>
      </dsp:nvSpPr>
      <dsp:spPr>
        <a:xfrm>
          <a:off x="0" y="2215392"/>
          <a:ext cx="9363456" cy="5537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“What barriers might get in the way?”</a:t>
          </a:r>
          <a:endParaRPr lang="en-US" sz="2400" kern="1200"/>
        </a:p>
      </dsp:txBody>
      <dsp:txXfrm>
        <a:off x="0" y="2215392"/>
        <a:ext cx="9363456" cy="553729"/>
      </dsp:txXfrm>
    </dsp:sp>
    <dsp:sp modelId="{23B37604-6591-4DC6-B4C3-B5A04EBB3673}">
      <dsp:nvSpPr>
        <dsp:cNvPr id="0" name=""/>
        <dsp:cNvSpPr/>
      </dsp:nvSpPr>
      <dsp:spPr>
        <a:xfrm>
          <a:off x="0" y="2769122"/>
          <a:ext cx="93634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2D1D37E-B8DE-47CF-80A9-7200635070DF}">
      <dsp:nvSpPr>
        <dsp:cNvPr id="0" name=""/>
        <dsp:cNvSpPr/>
      </dsp:nvSpPr>
      <dsp:spPr>
        <a:xfrm>
          <a:off x="0" y="2769122"/>
          <a:ext cx="9363456" cy="5537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“What has stopped you in the past?”</a:t>
          </a:r>
          <a:endParaRPr lang="en-US" sz="2400" kern="1200"/>
        </a:p>
      </dsp:txBody>
      <dsp:txXfrm>
        <a:off x="0" y="2769122"/>
        <a:ext cx="9363456" cy="553729"/>
      </dsp:txXfrm>
    </dsp:sp>
    <dsp:sp modelId="{09D491E7-49DB-4DEA-8507-AA53A9B85CEA}">
      <dsp:nvSpPr>
        <dsp:cNvPr id="0" name=""/>
        <dsp:cNvSpPr/>
      </dsp:nvSpPr>
      <dsp:spPr>
        <a:xfrm>
          <a:off x="0" y="3322852"/>
          <a:ext cx="93634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AD98438-FD1F-4C43-9C11-7DB99BBCB056}">
      <dsp:nvSpPr>
        <dsp:cNvPr id="0" name=""/>
        <dsp:cNvSpPr/>
      </dsp:nvSpPr>
      <dsp:spPr>
        <a:xfrm>
          <a:off x="0" y="3322852"/>
          <a:ext cx="9363456" cy="5537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“What support or resources might help you succeed?”</a:t>
          </a:r>
          <a:endParaRPr lang="en-US" sz="2400" kern="1200"/>
        </a:p>
      </dsp:txBody>
      <dsp:txXfrm>
        <a:off x="0" y="3322852"/>
        <a:ext cx="9363456" cy="5537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D913024-4032-4B4F-8680-09D5E08EDB6E}" type="datetimeFigureOut">
              <a:rPr lang="en-GB" smtClean="0"/>
              <a:t>22/02/2026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9E357A0-8177-46BC-BFCE-19D99E3453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2AE225E-43E0-7047-8ADB-DD9EBB41B4D0}" type="datetimeFigureOut">
              <a:rPr lang="en-GB" noProof="0" smtClean="0"/>
              <a:t>22/02/2026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7C366290-4595-5745-A50F-D5EC13BAC60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89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729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72215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5736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07074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954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8C351DE-CA9A-93E5-2E6E-0921FA2D688A}"/>
              </a:ext>
            </a:extLst>
          </p:cNvPr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 rtlCol="0"/>
          <a:lstStyle>
            <a:lvl1pPr algn="ctr"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 rtlCol="0"/>
          <a:lstStyle>
            <a:lvl1pPr marL="0" indent="0" algn="r">
              <a:buNone/>
              <a:defRPr lang="en-GB" sz="2400" cap="all" baseline="0"/>
            </a:lvl1pPr>
            <a:lvl2pPr marL="457200" indent="0" algn="r">
              <a:buNone/>
              <a:defRPr lang="en-GB" sz="1800">
                <a:latin typeface="+mj-lt"/>
              </a:defRPr>
            </a:lvl2pPr>
            <a:lvl3pPr marL="914400" indent="0" algn="r">
              <a:buNone/>
              <a:defRPr lang="en-GB"/>
            </a:lvl3pPr>
            <a:lvl4pPr marL="1371600" indent="0" algn="r">
              <a:buNone/>
              <a:defRPr lang="en-GB"/>
            </a:lvl4pPr>
            <a:lvl5pPr marL="1828800" indent="0" algn="r">
              <a:buNone/>
              <a:defRPr lang="en-GB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72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6B97A1A-D605-738D-8C08-D97B3BBB5274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33E79-37B9-73B6-FED8-8DF23954CC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rtlCol="0" anchor="b"/>
          <a:lstStyle>
            <a:lvl1pPr>
              <a:defRPr lang="en-GB"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21041-CFF4-58F6-F8DE-DFDCD6CC6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 rtlCol="0"/>
          <a:lstStyle>
            <a:lvl1pPr marL="0" indent="0">
              <a:buNone/>
              <a:defRPr lang="en-GB" sz="2400">
                <a:solidFill>
                  <a:schemeClr val="accent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CC49F1D-4E95-A334-0DE1-5115637E40AF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560DF2B-C95A-F8F1-E64F-37BCABFF8014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6011814-D2B8-5264-367E-302C5338E1E6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E452E6-C959-CF06-5BE1-AC6D28707FCB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285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40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 rtlCol="0"/>
          <a:lstStyle>
            <a:lvl1pPr algn="ctr">
              <a:defRPr lang="en-GB" sz="2400" cap="all" baseline="0">
                <a:latin typeface="Gill Sans Nova" panose="020B0602020104020203" pitchFamily="34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ree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BC3B985-E244-9B94-5C9B-8ED7DCD699F7}"/>
              </a:ext>
            </a:extLst>
          </p:cNvPr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1FE67-785F-1A9A-BBBD-4F9A419AC158}"/>
              </a:ext>
            </a:extLst>
          </p:cNvPr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1E289D-5AB0-EF69-573E-509925B56AD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8D33D-94BC-23EE-0691-9CC4E4CFE33B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D89-FEA2-9BBA-778E-4E9F25BE14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D77E-556E-0A77-D94A-FEE6C4493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4CE25-BC90-F218-081D-1F318A66E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61380-5630-29CD-5357-ECACB77A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E390A-17CB-4BA8-9C29-A42E9C0A4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B19B5-A87D-987E-D2A1-00BF3335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225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1" r:id="rId4"/>
    <p:sldLayoutId id="2147483659" r:id="rId5"/>
    <p:sldLayoutId id="2147483660" r:id="rId6"/>
    <p:sldLayoutId id="2147483664" r:id="rId7"/>
    <p:sldLayoutId id="2147483661" r:id="rId8"/>
    <p:sldLayoutId id="2147483662" r:id="rId9"/>
    <p:sldLayoutId id="2147483663" r:id="rId10"/>
    <p:sldLayoutId id="2147483654" r:id="rId11"/>
    <p:sldLayoutId id="2147483653" r:id="rId12"/>
    <p:sldLayoutId id="2147483667" r:id="rId13"/>
    <p:sldLayoutId id="2147483665" r:id="rId14"/>
    <p:sldLayoutId id="2147483666" r:id="rId15"/>
    <p:sldLayoutId id="2147483652" r:id="rId16"/>
    <p:sldLayoutId id="2147483655" r:id="rId17"/>
    <p:sldLayoutId id="2147483656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gbPPRPzB40Q?feature=oembed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foto.wuestenigel.com/cup-of-coffee-and-coffee-break-message-written-with-biscuit-letters-dark-background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/3.0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59308652@N02/5431718990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courses.lumenlearning.com/suny-orgbehavior/chapter/6-3-motivating-employees-through-goal-setting/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8BB83-CA62-C813-5584-9F9C32557A2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Questioning Styles and , Goal Setting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0D2251-7AFE-1B36-778C-D116EDBB7FD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Teaching week 5</a:t>
            </a:r>
          </a:p>
        </p:txBody>
      </p:sp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5878135-3F5C-BB53-0082-122956799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Learning outcomes</a:t>
            </a:r>
          </a:p>
        </p:txBody>
      </p:sp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4883AB6-E6D8-70A9-3CCB-61E120FC60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2620174"/>
              </p:ext>
            </p:extLst>
          </p:nvPr>
        </p:nvGraphicFramePr>
        <p:xfrm>
          <a:off x="7351226" y="1659846"/>
          <a:ext cx="4136390" cy="6309360"/>
        </p:xfrm>
        <a:graphic>
          <a:graphicData uri="http://schemas.openxmlformats.org/drawingml/2006/table">
            <a:tbl>
              <a:tblPr firstRow="1" bandRow="1"/>
              <a:tblGrid>
                <a:gridCol w="4136390">
                  <a:extLst>
                    <a:ext uri="{9D8B030D-6E8A-4147-A177-3AD203B41FA5}">
                      <a16:colId xmlns:a16="http://schemas.microsoft.com/office/drawing/2014/main" val="1563570424"/>
                    </a:ext>
                  </a:extLst>
                </a:gridCol>
              </a:tblGrid>
              <a:tr h="1709294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514350" marR="0" lvl="0" indent="-51435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rabicPeriod"/>
                        <a:tabLst/>
                        <a:defRPr lang="en-GB"/>
                      </a:pPr>
                      <a:r>
                        <a:rPr lang="en-GB" sz="3200" dirty="0">
                          <a:latin typeface="+mj-lt"/>
                          <a:cs typeface="Gill Sans Light" panose="020B0302020104020203" pitchFamily="34" charset="-79"/>
                        </a:rPr>
                        <a:t>Identify and understand  the difference  styles of questioning used in counselling and health care</a:t>
                      </a:r>
                    </a:p>
                    <a:p>
                      <a:pPr marL="514350" marR="0" lvl="0" indent="-51435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rabicPeriod"/>
                        <a:tabLst/>
                        <a:defRPr lang="en-GB"/>
                      </a:pPr>
                      <a:r>
                        <a:rPr lang="en-GB" sz="2800" dirty="0">
                          <a:latin typeface="+mn-lt"/>
                          <a:cs typeface="Gill Sans Light" panose="020B0302020104020203" pitchFamily="34" charset="-79"/>
                        </a:rPr>
                        <a:t>.</a:t>
                      </a:r>
                      <a:endParaRPr lang="en-GB" sz="2800" dirty="0">
                        <a:latin typeface="+mj-lt"/>
                      </a:endParaRPr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89471877"/>
                  </a:ext>
                </a:extLst>
              </a:tr>
              <a:tr h="732554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+mj-lt"/>
                          <a:cs typeface="Gill Sans Light" panose="020B0302020104020203" pitchFamily="34" charset="-79"/>
                        </a:rPr>
                        <a:t>2. </a:t>
                      </a:r>
                      <a:r>
                        <a:rPr lang="en-GB" sz="3600" dirty="0">
                          <a:latin typeface="+mj-lt"/>
                          <a:cs typeface="Gill Sans Light" panose="020B0302020104020203" pitchFamily="34" charset="-79"/>
                        </a:rPr>
                        <a:t>Apply a range of questioning styles </a:t>
                      </a:r>
                      <a:endParaRPr lang="en-GB" sz="3600" kern="1200" dirty="0">
                        <a:solidFill>
                          <a:schemeClr val="tx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836238222"/>
                  </a:ext>
                </a:extLst>
              </a:tr>
              <a:tr h="406975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endParaRPr lang="en-GB" sz="2400" kern="1200" dirty="0">
                        <a:solidFill>
                          <a:schemeClr val="tx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824452646"/>
                  </a:ext>
                </a:extLst>
              </a:tr>
              <a:tr h="325580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endParaRPr lang="en-GB" sz="1800" kern="1200" dirty="0">
                        <a:solidFill>
                          <a:schemeClr val="tx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390977400"/>
                  </a:ext>
                </a:extLst>
              </a:tr>
              <a:tr h="325580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endParaRPr lang="en-GB" sz="1800" kern="1200" dirty="0">
                        <a:solidFill>
                          <a:schemeClr val="tx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0563765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413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C9037E5-FE1B-BE88-95B5-915F34676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Importance of questioning in health and social care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5E71848-EDFE-1008-1BDB-95D6591FC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/>
          <a:lstStyle/>
          <a:p>
            <a:r>
              <a:rPr lang="en-GB" dirty="0"/>
              <a:t>In Health and Social Care, the style of questioning you use is vital for </a:t>
            </a:r>
            <a:r>
              <a:rPr lang="en-GB" b="1" dirty="0"/>
              <a:t>gathering accurate information</a:t>
            </a:r>
            <a:r>
              <a:rPr lang="en-GB" dirty="0"/>
              <a:t>. </a:t>
            </a:r>
          </a:p>
          <a:p>
            <a:r>
              <a:rPr lang="en-GB" b="1" dirty="0"/>
              <a:t>Promotes</a:t>
            </a:r>
            <a:r>
              <a:rPr lang="en-GB" dirty="0"/>
              <a:t> accurate diagnosis and treatment plans</a:t>
            </a:r>
          </a:p>
          <a:p>
            <a:r>
              <a:rPr lang="en-GB" dirty="0"/>
              <a:t>Building </a:t>
            </a:r>
            <a:r>
              <a:rPr lang="en-GB" b="1" dirty="0"/>
              <a:t>trust</a:t>
            </a:r>
            <a:r>
              <a:rPr lang="en-GB" dirty="0"/>
              <a:t> and </a:t>
            </a:r>
            <a:r>
              <a:rPr lang="en-GB" b="1" dirty="0"/>
              <a:t>rapport </a:t>
            </a:r>
            <a:r>
              <a:rPr lang="en-GB" dirty="0"/>
              <a:t>to make patients feel involved in their care.</a:t>
            </a:r>
          </a:p>
          <a:p>
            <a:r>
              <a:rPr lang="en-GB" b="1" dirty="0"/>
              <a:t>Empowering patients</a:t>
            </a:r>
          </a:p>
          <a:p>
            <a:r>
              <a:rPr lang="en-GB" dirty="0"/>
              <a:t>Improves active participation which can improve medication adherence and overall well-being. </a:t>
            </a:r>
          </a:p>
          <a:p>
            <a:r>
              <a:rPr lang="en-GB" dirty="0"/>
              <a:t>Patient goals and values are part of the clinical decision-making process.</a:t>
            </a:r>
          </a:p>
        </p:txBody>
      </p:sp>
    </p:spTree>
    <p:extLst>
      <p:ext uri="{BB962C8B-B14F-4D97-AF65-F5344CB8AC3E}">
        <p14:creationId xmlns:p14="http://schemas.microsoft.com/office/powerpoint/2010/main" val="27445597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7679D-DC49-184B-33D7-D460C700C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1" y="704088"/>
            <a:ext cx="9144000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Styles of questioning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55CC3A7-DD9A-E887-A929-DE6D4C1E47B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Open &amp; CLOSED questions</a:t>
            </a:r>
          </a:p>
          <a:p>
            <a:pPr rtl="0"/>
            <a:endParaRPr lang="en-GB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21A076CC-9414-293E-8AB1-B8C2EA1C5FE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REFLECTIVE &amp; empathic QUESTIONS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EE754D37-3AA6-7249-76D8-52F85F4C158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PROBING &amp; CLARIFYING QUESTIONS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FFCA4FA2-1095-105E-5606-3D90E73136C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Goal &amp; SOLUTION FOCUSED QUESTIONS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871694C6-64CB-2042-D079-8D98D610EDB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Scaling questions</a:t>
            </a:r>
          </a:p>
        </p:txBody>
      </p:sp>
    </p:spTree>
    <p:extLst>
      <p:ext uri="{BB962C8B-B14F-4D97-AF65-F5344CB8AC3E}">
        <p14:creationId xmlns:p14="http://schemas.microsoft.com/office/powerpoint/2010/main" val="327257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7270F-2143-FB57-B2F1-71AA2D3DA3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CLOSED QUESTIONS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62FA3A-D504-A4E5-B836-857E57C4A1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Purpose:</a:t>
            </a:r>
            <a:r>
              <a:rPr lang="en-GB" dirty="0"/>
              <a:t>- Gain specific information, leads to </a:t>
            </a:r>
            <a:r>
              <a:rPr lang="en-GB" b="1" dirty="0"/>
              <a:t>yes/no answers</a:t>
            </a:r>
          </a:p>
          <a:p>
            <a:r>
              <a:rPr lang="en-GB" b="1" dirty="0"/>
              <a:t>Used for: </a:t>
            </a:r>
            <a:r>
              <a:rPr lang="en-GB" dirty="0"/>
              <a:t>- clarifying details, </a:t>
            </a:r>
            <a:r>
              <a:rPr lang="en-GB" b="1" dirty="0"/>
              <a:t>gathering facts </a:t>
            </a:r>
            <a:r>
              <a:rPr lang="en-GB" dirty="0"/>
              <a:t>and checking understanding.</a:t>
            </a:r>
          </a:p>
          <a:p>
            <a:endParaRPr lang="en-GB" dirty="0"/>
          </a:p>
          <a:p>
            <a:r>
              <a:rPr lang="en-GB" b="1" dirty="0"/>
              <a:t>Examples:</a:t>
            </a:r>
          </a:p>
          <a:p>
            <a:r>
              <a:rPr lang="en-GB" dirty="0"/>
              <a:t>“</a:t>
            </a:r>
            <a:r>
              <a:rPr lang="en-GB" b="1" dirty="0"/>
              <a:t>Have you taken your medication today?”</a:t>
            </a:r>
          </a:p>
          <a:p>
            <a:r>
              <a:rPr lang="en-GB" b="1" dirty="0"/>
              <a:t>“Do you live alone?”</a:t>
            </a:r>
          </a:p>
          <a:p>
            <a:r>
              <a:rPr lang="en-GB" b="1" dirty="0"/>
              <a:t>“ Is your pain worse in the morning?”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8EB924-6443-12AA-848D-19DA634F9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EEF0BD-F1B5-F562-C85F-8065E398E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E1911F-1F2E-CC8D-3A98-74BB937E03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61111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20A3D232-6014-8CB7-793F-13D5E780C4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r>
              <a:rPr lang="en-GB" sz="3000" b="1" dirty="0"/>
              <a:t>Purpose: </a:t>
            </a:r>
            <a:r>
              <a:rPr lang="en-GB" sz="3000" dirty="0"/>
              <a:t>- Encourage patients to talk freely and </a:t>
            </a:r>
            <a:r>
              <a:rPr lang="en-GB" sz="3000" b="1" dirty="0"/>
              <a:t>share more </a:t>
            </a:r>
            <a:r>
              <a:rPr lang="en-GB" sz="3000" dirty="0"/>
              <a:t>details.</a:t>
            </a:r>
          </a:p>
          <a:p>
            <a:endParaRPr lang="en-GB" sz="2400" dirty="0"/>
          </a:p>
          <a:p>
            <a:r>
              <a:rPr lang="en-GB" sz="3000" b="1" dirty="0"/>
              <a:t>Used for</a:t>
            </a:r>
            <a:r>
              <a:rPr lang="en-GB" sz="3000" dirty="0"/>
              <a:t>:- Building rapport, Gather accurate information, understanding </a:t>
            </a:r>
            <a:r>
              <a:rPr lang="en-GB" sz="3000" b="1" dirty="0"/>
              <a:t>experience</a:t>
            </a:r>
            <a:r>
              <a:rPr lang="en-GB" sz="3000" dirty="0"/>
              <a:t>s, exploring feelings or perspectives &amp; support safe and effective assessments. </a:t>
            </a:r>
          </a:p>
          <a:p>
            <a:endParaRPr lang="en-GB" sz="2400" dirty="0"/>
          </a:p>
          <a:p>
            <a:pPr marL="0"/>
            <a:r>
              <a:rPr lang="en-GB" sz="2400" dirty="0"/>
              <a:t> </a:t>
            </a:r>
          </a:p>
          <a:p>
            <a:pPr marL="0"/>
            <a:endParaRPr lang="en-GB" sz="2400" dirty="0"/>
          </a:p>
          <a:p>
            <a:pPr marL="0"/>
            <a:r>
              <a:rPr lang="en-GB" sz="2400" dirty="0"/>
              <a:t>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81DBE16-0685-BD7E-93FC-4E53E5161977}"/>
              </a:ext>
            </a:extLst>
          </p:cNvPr>
          <p:cNvSpPr txBox="1"/>
          <p:nvPr/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800" b="1" dirty="0"/>
              <a:t>“ How have you been feeling since your last appointment?”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GB" sz="2800" b="1" dirty="0"/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800" b="1" dirty="0"/>
              <a:t>“Can you tell me more about how this affects your daily life?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GB" sz="2800" b="1" dirty="0"/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800" b="1" dirty="0"/>
              <a:t>“What is most important for you right now for your care?”</a:t>
            </a:r>
          </a:p>
        </p:txBody>
      </p:sp>
      <p:sp>
        <p:nvSpPr>
          <p:cNvPr id="23" name="Date Placeholder 3">
            <a:extLst>
              <a:ext uri="{FF2B5EF4-FFF2-40B4-BE49-F238E27FC236}">
                <a16:creationId xmlns:a16="http://schemas.microsoft.com/office/drawing/2014/main" id="{CC44CE7D-1386-8236-16C6-C20DCC4F4E9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5760" y="6464808"/>
            <a:ext cx="987552" cy="310896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/>
              <a:t>20XX</a:t>
            </a:r>
          </a:p>
        </p:txBody>
      </p:sp>
      <p:sp>
        <p:nvSpPr>
          <p:cNvPr id="25" name="Footer Placeholder 4">
            <a:extLst>
              <a:ext uri="{FF2B5EF4-FFF2-40B4-BE49-F238E27FC236}">
                <a16:creationId xmlns:a16="http://schemas.microsoft.com/office/drawing/2014/main" id="{CA1C7EE0-2FB6-D4BE-8F80-3A8F4B65C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438144" cy="310896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/>
              <a:t>presentation title</a:t>
            </a:r>
          </a:p>
        </p:txBody>
      </p:sp>
      <p:sp>
        <p:nvSpPr>
          <p:cNvPr id="27" name="Slide Number Placeholder 5">
            <a:extLst>
              <a:ext uri="{FF2B5EF4-FFF2-40B4-BE49-F238E27FC236}">
                <a16:creationId xmlns:a16="http://schemas.microsoft.com/office/drawing/2014/main" id="{BFB29D79-44AA-7A11-2201-57649B779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6</a:t>
            </a:fld>
            <a:endParaRPr lang="en-GB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855A0D-623D-727C-D69F-65D7D177F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1" y="704088"/>
            <a:ext cx="9144000" cy="67665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100" kern="1200" dirty="0">
                <a:latin typeface="+mj-lt"/>
                <a:ea typeface="+mj-ea"/>
                <a:cs typeface="+mj-cs"/>
              </a:rPr>
              <a:t>OPEN QUESTIONS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F63CD5B-698C-6304-5A19-D6E8C2CE691F}"/>
              </a:ext>
            </a:extLst>
          </p:cNvPr>
          <p:cNvSpPr txBox="1"/>
          <p:nvPr/>
        </p:nvSpPr>
        <p:spPr>
          <a:xfrm>
            <a:off x="5645217" y="2974206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76996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C7F59-AD3D-5FE1-9DCC-A6B610A213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704088"/>
            <a:ext cx="10515600" cy="676656"/>
          </a:xfrm>
        </p:spPr>
        <p:txBody>
          <a:bodyPr anchor="ctr">
            <a:normAutofit/>
          </a:bodyPr>
          <a:lstStyle/>
          <a:p>
            <a:r>
              <a:rPr lang="en-GB" sz="4100"/>
              <a:t>Opening Questions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3DF13D-C490-045B-CC38-EFAB1237DB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5760" y="6464808"/>
            <a:ext cx="987552" cy="310896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6B2664-4F46-F0EB-C100-4E4696BB5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438144" cy="310896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F1D3C2-86B5-62F5-53F6-4CD2FB7A4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7</a:t>
            </a:fld>
            <a:endParaRPr lang="en-GB"/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CD666AEF-9408-7499-2299-320AB7CFAD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5718010"/>
              </p:ext>
            </p:extLst>
          </p:nvPr>
        </p:nvGraphicFramePr>
        <p:xfrm>
          <a:off x="576072" y="1901952"/>
          <a:ext cx="9363456" cy="3877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8853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D82C2-7DD1-4174-78A9-6D0BC8D5B5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QUESTIONING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08BE6-EC61-9686-CE5E-CA00C98EE3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Purpose:- </a:t>
            </a:r>
            <a:r>
              <a:rPr lang="en-GB" dirty="0"/>
              <a:t>Help the patient to </a:t>
            </a:r>
            <a:r>
              <a:rPr lang="en-GB" b="1" dirty="0"/>
              <a:t>reflect</a:t>
            </a:r>
            <a:r>
              <a:rPr lang="en-GB" dirty="0"/>
              <a:t> on their experiences or feelings</a:t>
            </a:r>
          </a:p>
          <a:p>
            <a:r>
              <a:rPr lang="en-GB" b="1" dirty="0"/>
              <a:t>Used for </a:t>
            </a:r>
            <a:r>
              <a:rPr lang="en-GB" dirty="0"/>
              <a:t>:- encouraging insight, </a:t>
            </a:r>
            <a:r>
              <a:rPr lang="en-GB" b="1" dirty="0"/>
              <a:t>support emotional or thought </a:t>
            </a:r>
            <a:r>
              <a:rPr lang="en-GB" dirty="0"/>
              <a:t>expression</a:t>
            </a:r>
          </a:p>
          <a:p>
            <a:r>
              <a:rPr lang="en-GB" b="1" dirty="0"/>
              <a:t>Examples:-</a:t>
            </a:r>
          </a:p>
          <a:p>
            <a:r>
              <a:rPr lang="en-GB" dirty="0"/>
              <a:t>“</a:t>
            </a:r>
            <a:r>
              <a:rPr lang="en-GB" b="1" dirty="0"/>
              <a:t>What were you feeling when you were given your diagnosis?”</a:t>
            </a:r>
          </a:p>
          <a:p>
            <a:r>
              <a:rPr lang="en-GB" b="1" dirty="0"/>
              <a:t>“How does that feel to you when that happens?”</a:t>
            </a:r>
          </a:p>
          <a:p>
            <a:r>
              <a:rPr lang="en-GB" b="1" dirty="0"/>
              <a:t>“What have you noticed about your mood recently?”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7DBED2-D7F3-6AF8-6880-4B9035CCF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565D67-B3F8-891F-5CDC-5D99FE37AB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8CED19-C26E-68E3-EF91-EBEB7970B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86768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4D782-8482-3E47-FCB0-CBC6AF22F2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Meaning Making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6A0BD-408F-C38D-9C26-9BF9F6B94D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1. “What does this diagnosis mean for you?”</a:t>
            </a:r>
          </a:p>
          <a:p>
            <a:pPr>
              <a:lnSpc>
                <a:spcPct val="200000"/>
              </a:lnSpc>
            </a:pPr>
            <a:r>
              <a:rPr lang="en-GB" dirty="0"/>
              <a:t>2. How has this changed the way you see yourself?”</a:t>
            </a:r>
          </a:p>
          <a:p>
            <a:pPr>
              <a:lnSpc>
                <a:spcPct val="200000"/>
              </a:lnSpc>
            </a:pPr>
            <a:r>
              <a:rPr lang="en-GB" dirty="0"/>
              <a:t>3. “What worries you most about the future?”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CF8A6C-4BD9-0FEC-7421-752C2E9100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44881-5A1B-1F1F-A51E-3E85AB8D08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E7AC07-819A-A305-6FB4-1C0AB3EF7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46379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2CB3E-F845-F8C7-7286-08252EB8A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704088"/>
            <a:ext cx="10515600" cy="676656"/>
          </a:xfrm>
        </p:spPr>
        <p:txBody>
          <a:bodyPr anchor="ctr">
            <a:normAutofit/>
          </a:bodyPr>
          <a:lstStyle/>
          <a:p>
            <a:r>
              <a:rPr lang="en-GB" sz="4100" dirty="0"/>
              <a:t>CLARIFYING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15E823-11A2-FB69-0810-E8207C95E1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>
            <a:normAutofit/>
          </a:bodyPr>
          <a:lstStyle/>
          <a:p>
            <a:r>
              <a:rPr lang="en-GB" b="1" dirty="0"/>
              <a:t>Purpose:- Ensure understanding of what the person means</a:t>
            </a:r>
          </a:p>
          <a:p>
            <a:r>
              <a:rPr lang="en-GB" b="1" dirty="0"/>
              <a:t>Used for:- </a:t>
            </a:r>
            <a:r>
              <a:rPr lang="en-GB" dirty="0"/>
              <a:t>Avoiding assumptions and </a:t>
            </a:r>
            <a:r>
              <a:rPr lang="en-GB" b="1" dirty="0"/>
              <a:t>checking accuracy </a:t>
            </a:r>
            <a:r>
              <a:rPr lang="en-GB" dirty="0"/>
              <a:t>of facts and specific details</a:t>
            </a:r>
          </a:p>
          <a:p>
            <a:r>
              <a:rPr lang="en-GB" b="1" dirty="0"/>
              <a:t>Examples:- </a:t>
            </a:r>
          </a:p>
          <a:p>
            <a:r>
              <a:rPr lang="en-GB" dirty="0"/>
              <a:t>“</a:t>
            </a:r>
            <a:r>
              <a:rPr lang="en-GB" b="1" dirty="0"/>
              <a:t>When you say you feel dizzy, do you mean lightheaded or like the room is spinning?”</a:t>
            </a:r>
          </a:p>
          <a:p>
            <a:r>
              <a:rPr lang="en-GB" b="1" dirty="0"/>
              <a:t>Just to check, are you saying the pain is constant or comes and goes throughout the day?”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34A3B0-F6F8-C161-E19C-9D7291EEDF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5760" y="6464808"/>
            <a:ext cx="987552" cy="310896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D030C4-D04E-F409-12F3-99EF705EF3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438144" cy="310896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72B65E-54AE-BED4-ED41-968B6932D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9708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06C69-6E71-FF92-6161-F76613BFC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572" y="240538"/>
            <a:ext cx="10515600" cy="676656"/>
          </a:xfrm>
        </p:spPr>
        <p:txBody>
          <a:bodyPr/>
          <a:lstStyle/>
          <a:p>
            <a:r>
              <a:rPr lang="en-GB" dirty="0"/>
              <a:t>Video using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163E2-BEEE-D84F-98B6-D581BABA4E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C84DC9-5468-3B88-FBC4-2601E28F86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64C0EF-74CB-5B5D-D004-01AD42A49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B9390-D5EF-4605-3391-3A37135D5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11</a:t>
            </a:fld>
            <a:endParaRPr lang="en-GB" dirty="0"/>
          </a:p>
        </p:txBody>
      </p:sp>
      <p:pic>
        <p:nvPicPr>
          <p:cNvPr id="7" name="Online Media 6" title="Questions and Probing for Concreteness">
            <a:hlinkClick r:id="" action="ppaction://noaction"/>
            <a:extLst>
              <a:ext uri="{FF2B5EF4-FFF2-40B4-BE49-F238E27FC236}">
                <a16:creationId xmlns:a16="http://schemas.microsoft.com/office/drawing/2014/main" id="{4AA2E890-4BF9-EC3D-DA17-3C13A0363E5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41425" y="1136650"/>
            <a:ext cx="9710738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55852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E7ECB-5377-4C51-A4C5-C1B9A4B5D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 play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4A7A1A-53A8-BE43-B63F-CDC757A9C7D1}"/>
              </a:ext>
            </a:extLst>
          </p:cNvPr>
          <p:cNvSpPr>
            <a:spLocks noGrp="1"/>
          </p:cNvSpPr>
          <p:nvPr>
            <p:ph idx="1"/>
          </p:nvPr>
        </p:nvSpPr>
        <p:spPr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 fontScale="92500" lnSpcReduction="10000"/>
          </a:bodyPr>
          <a:lstStyle/>
          <a:p>
            <a:r>
              <a:rPr lang="en-GB" dirty="0"/>
              <a:t>You are supporting  a new patient who has just been diagnosed with diabetes type 2. </a:t>
            </a:r>
          </a:p>
          <a:p>
            <a:r>
              <a:rPr lang="en-GB" dirty="0"/>
              <a:t>Mr Jones is 72, he  has been giving a list of lifestyle changes and dietary changes but feels overwhelmed and is struggling to know where to start. </a:t>
            </a:r>
          </a:p>
          <a:p>
            <a:r>
              <a:rPr lang="en-GB" dirty="0"/>
              <a:t>There is some resistance for him in changing his lifestyle, he needs support to work out what areas he needs help with. </a:t>
            </a:r>
          </a:p>
          <a:p>
            <a:r>
              <a:rPr lang="en-GB" b="1" dirty="0"/>
              <a:t>List  a variety of questioning styles (open-ended, clarifying and reflective)  that help you gather information on what he needs support with.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A0D62F-2F3D-B0A3-7BE5-EE67702FB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83925D-3D63-E1B0-02B9-3AE6308E5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10B0A6-72DB-A111-5DAE-13A6B1BD57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03518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C25B5-7679-30B4-D3C5-784237E2D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</a:t>
            </a:r>
          </a:p>
        </p:txBody>
      </p:sp>
      <p:pic>
        <p:nvPicPr>
          <p:cNvPr id="8" name="Content Placeholder 7" descr="A cup of coffee and crackers&#10;&#10;AI-generated content may be incorrect.">
            <a:extLst>
              <a:ext uri="{FF2B5EF4-FFF2-40B4-BE49-F238E27FC236}">
                <a16:creationId xmlns:a16="http://schemas.microsoft.com/office/drawing/2014/main" id="{784A695A-250E-34DB-25AC-C20BE6850D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351713" y="1901825"/>
            <a:ext cx="5812174" cy="3876675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76511B-CB5A-4637-81EC-600BC0C01A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FBB4E2-2D98-C308-EF30-F66E7ABC22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641DBE-41E6-3F70-0283-5EA676AC34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13</a:t>
            </a:fld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F1EC8D6-3D06-E6D0-67D1-81180A6F6028}"/>
              </a:ext>
            </a:extLst>
          </p:cNvPr>
          <p:cNvSpPr txBox="1"/>
          <p:nvPr/>
        </p:nvSpPr>
        <p:spPr>
          <a:xfrm>
            <a:off x="2351713" y="5778500"/>
            <a:ext cx="581217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foto.wuestenigel.com/cup-of-coffee-and-coffee-break-message-written-with-biscuit-letters-dark-background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42868540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A7D0C-989B-9F46-D257-100F0C1F6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 FOCUSED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397F3-3C1A-7252-5D26-E9C4F1CD80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Purpose:- </a:t>
            </a:r>
            <a:r>
              <a:rPr lang="en-GB" dirty="0"/>
              <a:t>Encourage people to </a:t>
            </a:r>
            <a:r>
              <a:rPr lang="en-GB" b="1" dirty="0"/>
              <a:t>identify, strengths, resources, </a:t>
            </a:r>
            <a:r>
              <a:rPr lang="en-GB" dirty="0"/>
              <a:t>and possibilities for change. </a:t>
            </a:r>
          </a:p>
          <a:p>
            <a:r>
              <a:rPr lang="en-GB" b="1" dirty="0"/>
              <a:t>Used for:- Empowerment, goal setting </a:t>
            </a:r>
            <a:r>
              <a:rPr lang="en-GB" dirty="0"/>
              <a:t>and recovery practice.</a:t>
            </a:r>
          </a:p>
          <a:p>
            <a:r>
              <a:rPr lang="en-GB" b="1" dirty="0"/>
              <a:t>Examples:- </a:t>
            </a:r>
          </a:p>
          <a:p>
            <a:r>
              <a:rPr lang="en-GB" dirty="0"/>
              <a:t>“</a:t>
            </a:r>
            <a:r>
              <a:rPr lang="en-GB" b="1" dirty="0"/>
              <a:t>When things are going well, what is different?”</a:t>
            </a:r>
          </a:p>
          <a:p>
            <a:r>
              <a:rPr lang="en-GB" b="1" dirty="0"/>
              <a:t>What small step could you take to improve this situation?”</a:t>
            </a:r>
          </a:p>
          <a:p>
            <a:r>
              <a:rPr lang="en-GB" b="1" dirty="0"/>
              <a:t>“What could support you in making that change?”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E848E2-F749-C7A3-0B24-88666C6E6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EA3CAE-39EC-2E33-6DBE-F7E5AA69D8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F4EBED-44EA-D7C6-A255-AA5FE7441A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72615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DA093-E7BF-EA76-A881-55464891C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Socratic questioning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3B12EB-D1BB-FA8A-562F-52C88A35C4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Used by counsellors, nurses, health care workers to encourage patients to </a:t>
            </a:r>
            <a:r>
              <a:rPr lang="en-GB" b="1" dirty="0"/>
              <a:t>reflect, promote critical thinking and facilitate insights</a:t>
            </a:r>
            <a:r>
              <a:rPr lang="en-GB" dirty="0"/>
              <a:t>.</a:t>
            </a:r>
          </a:p>
          <a:p>
            <a:r>
              <a:rPr lang="en-GB" b="1" dirty="0"/>
              <a:t>Helps</a:t>
            </a:r>
            <a:r>
              <a:rPr lang="en-GB" dirty="0"/>
              <a:t> to gain insights to patients, </a:t>
            </a:r>
            <a:r>
              <a:rPr lang="en-GB" b="1" dirty="0"/>
              <a:t>beliefs,</a:t>
            </a:r>
            <a:r>
              <a:rPr lang="en-GB" dirty="0"/>
              <a:t> </a:t>
            </a:r>
            <a:r>
              <a:rPr lang="en-GB" b="1" dirty="0"/>
              <a:t>feelings</a:t>
            </a:r>
            <a:r>
              <a:rPr lang="en-GB" dirty="0"/>
              <a:t>, and </a:t>
            </a:r>
            <a:r>
              <a:rPr lang="en-GB" b="1" dirty="0"/>
              <a:t>assumptions</a:t>
            </a:r>
            <a:r>
              <a:rPr lang="en-GB" dirty="0"/>
              <a:t>. </a:t>
            </a:r>
          </a:p>
          <a:p>
            <a:r>
              <a:rPr lang="en-GB" dirty="0"/>
              <a:t>What </a:t>
            </a:r>
            <a:r>
              <a:rPr lang="en-GB" b="1" dirty="0"/>
              <a:t>evidence</a:t>
            </a:r>
            <a:r>
              <a:rPr lang="en-GB" dirty="0"/>
              <a:t> do you have that this treatment does not work for you?</a:t>
            </a:r>
          </a:p>
          <a:p>
            <a:r>
              <a:rPr lang="en-GB" dirty="0"/>
              <a:t>Have you </a:t>
            </a:r>
            <a:r>
              <a:rPr lang="en-GB" b="1" dirty="0"/>
              <a:t>noticed any patterns </a:t>
            </a:r>
            <a:r>
              <a:rPr lang="en-GB" dirty="0"/>
              <a:t>when your symptoms get better or worse?</a:t>
            </a:r>
          </a:p>
          <a:p>
            <a:r>
              <a:rPr lang="en-GB" b="1" dirty="0"/>
              <a:t>How might </a:t>
            </a:r>
            <a:r>
              <a:rPr lang="en-GB" dirty="0"/>
              <a:t>this </a:t>
            </a:r>
            <a:r>
              <a:rPr lang="en-GB" b="1" dirty="0"/>
              <a:t>choice</a:t>
            </a:r>
            <a:r>
              <a:rPr lang="en-GB" dirty="0"/>
              <a:t> affect your recovery or wellbeing?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5F8697-9DA3-F2F1-1BEE-6FC238F71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1118A8-C0EB-7ECE-536C-E902C6C054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1AE1D6-5EB6-6D57-360B-B7E0ADDA3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83847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E1010-B850-8EFC-F07E-6B2B0D644C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SCALING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E4830F-3B13-D071-1257-92FB65A544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Helps the health care worker to quantify the patient’s experience.</a:t>
            </a:r>
          </a:p>
          <a:p>
            <a:r>
              <a:rPr lang="en-GB" dirty="0"/>
              <a:t>On a scale of 0-10, how would you rate your overall wellbeing this week? </a:t>
            </a:r>
            <a:r>
              <a:rPr lang="en-GB" b="1" i="1" dirty="0"/>
              <a:t>(0 being completely overwhelmed and 10 being calm and balanced)</a:t>
            </a:r>
          </a:p>
          <a:p>
            <a:r>
              <a:rPr lang="en-GB" dirty="0"/>
              <a:t>0n a scale of 1-10 how anxious have you been over the past few days? </a:t>
            </a:r>
            <a:r>
              <a:rPr lang="en-GB" b="1" i="1" dirty="0"/>
              <a:t>(1 being low and 10 being high)</a:t>
            </a:r>
          </a:p>
          <a:p>
            <a:r>
              <a:rPr lang="en-GB" dirty="0"/>
              <a:t>How would you rate your stress level today? </a:t>
            </a:r>
            <a:r>
              <a:rPr lang="en-GB" b="1" i="1" dirty="0"/>
              <a:t>(0 no stress and 10 extremely stressed)</a:t>
            </a:r>
          </a:p>
          <a:p>
            <a:r>
              <a:rPr lang="en-GB" dirty="0"/>
              <a:t>On a scale of 0-10, how much pain or discomfort are you experiencing today? </a:t>
            </a:r>
            <a:r>
              <a:rPr lang="en-GB" b="1" i="1" dirty="0"/>
              <a:t>(0 being none and 10 overwhelming pain).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AD9439-E04F-45DE-DD65-241133366C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9CA66-9862-93F3-D8D5-11BF412739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2DB84B-EF6D-7F0B-1F78-D205CA014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48936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A doctor giving a prescription to a patient&#10;&#10;AI-generated content may be incorrect.">
            <a:extLst>
              <a:ext uri="{FF2B5EF4-FFF2-40B4-BE49-F238E27FC236}">
                <a16:creationId xmlns:a16="http://schemas.microsoft.com/office/drawing/2014/main" id="{F919220F-FAAA-C6E3-9907-294C263C051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8200" y="2273251"/>
            <a:ext cx="5181600" cy="3456086"/>
          </a:xfr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17B725A-9042-B3C7-7044-7696C61FF39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1. Assisting a patient giving up smoking</a:t>
            </a:r>
          </a:p>
          <a:p>
            <a:r>
              <a:rPr lang="en-GB" dirty="0"/>
              <a:t>2. Ensuring a patient gets more exercise after a stroke </a:t>
            </a:r>
          </a:p>
          <a:p>
            <a:r>
              <a:rPr lang="en-GB" dirty="0"/>
              <a:t>3. Aiding an elderly patient to increase their socialisation, explore means and ways of getting out and about more.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989E77-2BC9-DBF4-42C2-D57CFBF914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AD3F5C-91B5-815A-6415-838427D6D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6F5C84-F7A8-2B72-4B9E-060E1A3513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17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3A497D-B8E0-5EF8-C3CE-DAD18CE0A9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0" y="704088"/>
            <a:ext cx="11006329" cy="1009098"/>
          </a:xfrm>
        </p:spPr>
        <p:txBody>
          <a:bodyPr/>
          <a:lstStyle/>
          <a:p>
            <a:r>
              <a:rPr lang="en-GB" sz="3200" dirty="0"/>
              <a:t>Pick one scenario from below and role play using a variety of questioning styles</a:t>
            </a:r>
          </a:p>
        </p:txBody>
      </p:sp>
    </p:spTree>
    <p:extLst>
      <p:ext uri="{BB962C8B-B14F-4D97-AF65-F5344CB8AC3E}">
        <p14:creationId xmlns:p14="http://schemas.microsoft.com/office/powerpoint/2010/main" val="31235279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0BBAA55-D335-BB28-8F96-F4D710FC2FA5}"/>
              </a:ext>
            </a:extLst>
          </p:cNvPr>
          <p:cNvSpPr>
            <a:spLocks noGrp="1"/>
          </p:cNvSpPr>
          <p:nvPr>
            <p:ph type="title"/>
          </p:nvPr>
        </p:nvSpPr>
        <p:spPr>
          <a:gradFill>
            <a:gsLst>
              <a:gs pos="2600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/>
          <a:lstStyle/>
          <a:p>
            <a:r>
              <a:rPr lang="en-GB" dirty="0"/>
              <a:t>Examples of questions for role play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2E4CBE-8BE9-4487-BF4E-08C633704D39}"/>
              </a:ext>
            </a:extLst>
          </p:cNvPr>
          <p:cNvSpPr>
            <a:spLocks noGrp="1"/>
          </p:cNvSpPr>
          <p:nvPr>
            <p:ph idx="1"/>
          </p:nvPr>
        </p:nvSpPr>
        <p:spPr>
          <a:gradFill>
            <a:gsLst>
              <a:gs pos="2600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 lnSpcReduction="10000"/>
          </a:bodyPr>
          <a:lstStyle/>
          <a:p>
            <a:r>
              <a:rPr lang="en-GB" dirty="0"/>
              <a:t>Can you tell me more about how this has been affecting you in your daily life. (</a:t>
            </a:r>
            <a:r>
              <a:rPr lang="en-GB" b="1" dirty="0"/>
              <a:t>Open ended) </a:t>
            </a:r>
          </a:p>
          <a:p>
            <a:r>
              <a:rPr lang="en-GB" dirty="0"/>
              <a:t>Is the pain worse in the morning ? </a:t>
            </a:r>
            <a:r>
              <a:rPr lang="en-GB" b="1" dirty="0"/>
              <a:t>(closed)</a:t>
            </a:r>
          </a:p>
          <a:p>
            <a:r>
              <a:rPr lang="en-GB" dirty="0"/>
              <a:t>Can you explain what you mean by being unwell </a:t>
            </a:r>
            <a:r>
              <a:rPr lang="en-GB" b="1" dirty="0"/>
              <a:t>(probing)</a:t>
            </a:r>
          </a:p>
          <a:p>
            <a:r>
              <a:rPr lang="en-GB" dirty="0"/>
              <a:t>What have you noticed about your mood lately </a:t>
            </a:r>
            <a:r>
              <a:rPr lang="en-GB" b="1" dirty="0"/>
              <a:t>(reflective)</a:t>
            </a:r>
          </a:p>
          <a:p>
            <a:r>
              <a:rPr lang="en-GB" dirty="0"/>
              <a:t>When you say you feel dizzy, do you mean lightheaded or like the room is spinning? </a:t>
            </a:r>
            <a:r>
              <a:rPr lang="en-GB" b="1" dirty="0"/>
              <a:t>(clarifying)</a:t>
            </a:r>
          </a:p>
          <a:p>
            <a:r>
              <a:rPr lang="en-GB" dirty="0"/>
              <a:t>What small step could you take to improve the situation? </a:t>
            </a:r>
            <a:r>
              <a:rPr lang="en-GB" b="1" dirty="0"/>
              <a:t>(Solution focused)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F58F2D-C2E9-8C2B-D3EC-0AB7003632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AAEBD0-AC75-1F8B-45CD-FA4E61285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547E03-41DB-8E3D-EFA3-6F749FF03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79387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F5768EFB-B317-47EA-C969-D365EB136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dirty="0"/>
              <a:t>Goal Setting </a:t>
            </a:r>
          </a:p>
        </p:txBody>
      </p:sp>
      <p:pic>
        <p:nvPicPr>
          <p:cNvPr id="6" name="Picture 5" descr="A diagram of a smart strategy&#10;&#10;AI-generated content may be incorrect.">
            <a:extLst>
              <a:ext uri="{FF2B5EF4-FFF2-40B4-BE49-F238E27FC236}">
                <a16:creationId xmlns:a16="http://schemas.microsoft.com/office/drawing/2014/main" id="{14BBBA68-76A4-9B88-483B-B694206FE7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978684" y="987425"/>
            <a:ext cx="4581207" cy="4873625"/>
          </a:xfrm>
          <a:prstGeom prst="rect">
            <a:avLst/>
          </a:prstGeom>
          <a:noFill/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sp>
        <p:nvSpPr>
          <p:cNvPr id="19" name="Content Placeholder 1">
            <a:extLst>
              <a:ext uri="{FF2B5EF4-FFF2-40B4-BE49-F238E27FC236}">
                <a16:creationId xmlns:a16="http://schemas.microsoft.com/office/drawing/2014/main" id="{40072AFF-9EF2-A26C-846B-C011280A77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>
            <a:normAutofit/>
          </a:bodyPr>
          <a:lstStyle/>
          <a:p>
            <a:r>
              <a:rPr lang="en-US" sz="2000" dirty="0"/>
              <a:t>Provides clear direction </a:t>
            </a:r>
          </a:p>
          <a:p>
            <a:r>
              <a:rPr lang="en-US" sz="2000" dirty="0"/>
              <a:t>Builds confidence and motivation</a:t>
            </a:r>
          </a:p>
          <a:p>
            <a:r>
              <a:rPr lang="en-US" sz="2000" dirty="0"/>
              <a:t>Goals that are specific and time bound create a clear end point- helps motivation stick to the plan.</a:t>
            </a:r>
          </a:p>
          <a:p>
            <a:r>
              <a:rPr lang="en-US" sz="2000" dirty="0"/>
              <a:t>Improves self-efficacy </a:t>
            </a:r>
          </a:p>
          <a:p>
            <a:r>
              <a:rPr lang="en-US" sz="2000" dirty="0"/>
              <a:t>By setting person-centered goals patients are more motivate to actively engage in their care.</a:t>
            </a:r>
            <a:r>
              <a:rPr lang="en-US" dirty="0"/>
              <a:t>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50B43-2FC6-DBFA-2920-C8265C1C6A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5760" y="6464808"/>
            <a:ext cx="987552" cy="310896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EFDBE1-8C88-4D39-6BA3-537373DFA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438144" cy="310896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91CF39-6540-5B9E-8E6C-4310213A7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7174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1D4A8CD-94F6-FB12-982C-7746D0B854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72D67-7256-52E6-8F1F-EF975DED0B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SMART GOAL FOCUSED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211BC-951F-B68D-2CAD-97BEB52A4A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/>
              <a:t>“What exactly do you want to achieve? </a:t>
            </a:r>
            <a:r>
              <a:rPr lang="en-GB" sz="3200" b="1" dirty="0"/>
              <a:t>(Specific)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“How will we measure or notice your progress?” </a:t>
            </a:r>
            <a:r>
              <a:rPr lang="en-GB" sz="3200" b="1" dirty="0"/>
              <a:t>(Measurable)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“Is this goal realistic?" </a:t>
            </a:r>
            <a:r>
              <a:rPr lang="en-GB" sz="3200" b="1" dirty="0"/>
              <a:t>(Achievable)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/>
              <a:t>“</a:t>
            </a:r>
            <a:r>
              <a:rPr lang="en-GB" sz="3200" dirty="0"/>
              <a:t>Why is this goal meaningful to you?” (</a:t>
            </a:r>
            <a:r>
              <a:rPr lang="en-GB" sz="3200" b="1" dirty="0"/>
              <a:t>Relevant)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“When would you like to achieve it by?” </a:t>
            </a:r>
            <a:r>
              <a:rPr lang="en-GB" sz="3200" b="1" dirty="0"/>
              <a:t>(Time-bound)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1432A4-6AE3-9EA9-E688-95AC81D83E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1FCE70-81AC-DBE1-4267-2EB67D5B3E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D15E1E-D5EE-505C-13A4-92A2DAC898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34179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1BFB3-21CF-CD5A-4F24-F673FBB34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704088"/>
            <a:ext cx="10515600" cy="676656"/>
          </a:xfrm>
        </p:spPr>
        <p:txBody>
          <a:bodyPr anchor="ctr">
            <a:normAutofit/>
          </a:bodyPr>
          <a:lstStyle/>
          <a:p>
            <a:r>
              <a:rPr lang="en-GB" sz="4100"/>
              <a:t>GOAL SETTING QUESTIONS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706EA6-4AFF-4B45-9384-6D8F144154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5760" y="6464808"/>
            <a:ext cx="987552" cy="310896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99AA5-135D-C855-E017-3268EDCD03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438144" cy="310896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835AB1-9CD7-7BE6-EFCE-D74EA62E0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21</a:t>
            </a:fld>
            <a:endParaRPr lang="en-GB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F3B8293-5130-0204-919B-7DCCEBBB6E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4779533"/>
              </p:ext>
            </p:extLst>
          </p:nvPr>
        </p:nvGraphicFramePr>
        <p:xfrm>
          <a:off x="576072" y="1901952"/>
          <a:ext cx="9363456" cy="3877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605329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52BAA-A8C7-72F4-60A7-96F87BFFC9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Working in small groups:-Apply Smart goals to this 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0F133B-8573-FE56-7E0F-8BB375C71D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12462"/>
            <a:ext cx="10880204" cy="3877056"/>
          </a:xfrm>
          <a:gradFill>
            <a:gsLst>
              <a:gs pos="2600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 lnSpcReduction="10000"/>
          </a:bodyPr>
          <a:lstStyle/>
          <a:p>
            <a:r>
              <a:rPr lang="en-GB" dirty="0"/>
              <a:t>Mrs. Jones is a 70-year-old woman recovering from a mild stroke. She lives alone and has recently returned home after a six-week hospital stay. </a:t>
            </a:r>
          </a:p>
          <a:p>
            <a:r>
              <a:rPr lang="en-GB" dirty="0"/>
              <a:t>She currently receives support from a physiotherapist twice a week and a care worker once a day to assist with daily tasks such as dressing, meal preparation and light cleaning. </a:t>
            </a:r>
          </a:p>
          <a:p>
            <a:r>
              <a:rPr lang="en-GB" dirty="0"/>
              <a:t>Mrs. Jones would like to “get back to normal” be able to walk to the shop again without help. </a:t>
            </a:r>
          </a:p>
          <a:p>
            <a:r>
              <a:rPr lang="en-GB" b="1" dirty="0"/>
              <a:t>You as a health care worker will use SMART goal-setting approach to help her a create realistic and motivating steps towards this aim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045CCD-674E-3F65-DF18-67C97533B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B92821-953B-6723-6969-92ACEEB290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F661E9-5E83-D129-26D3-E62C9D571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40026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D1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3B8B492D-0778-C859-9200-08161ABEB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1185DEE-1419-7DB6-949B-929195894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9210D02-BD78-856B-08E2-820032AC6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 rtl="0"/>
              <a:t>23</a:t>
            </a:fld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86F14E2-8776-CEC3-6CAC-32E748884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Group Feedback answers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D1C6792-93C5-DED1-0872-50E165128229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0" y="3995738"/>
            <a:ext cx="6464300" cy="1096962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marL="0" indent="0" rtl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96003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ABF9E208-FAAF-2E45-4133-EA98B1D23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210207"/>
            <a:ext cx="10515600" cy="1170537"/>
          </a:xfrm>
        </p:spPr>
        <p:txBody>
          <a:bodyPr/>
          <a:lstStyle/>
          <a:p>
            <a:r>
              <a:rPr lang="en-GB" dirty="0"/>
              <a:t>Applying Smart Goal Setting</a:t>
            </a:r>
          </a:p>
        </p:txBody>
      </p:sp>
      <p:graphicFrame>
        <p:nvGraphicFramePr>
          <p:cNvPr id="16" name="Content Placeholder 15">
            <a:extLst>
              <a:ext uri="{FF2B5EF4-FFF2-40B4-BE49-F238E27FC236}">
                <a16:creationId xmlns:a16="http://schemas.microsoft.com/office/drawing/2014/main" id="{9FA88D8A-F978-B333-2904-183E3F4D62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5384461"/>
              </p:ext>
            </p:extLst>
          </p:nvPr>
        </p:nvGraphicFramePr>
        <p:xfrm>
          <a:off x="-73572" y="1298449"/>
          <a:ext cx="12192000" cy="5477255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780590">
                  <a:extLst>
                    <a:ext uri="{9D8B030D-6E8A-4147-A177-3AD203B41FA5}">
                      <a16:colId xmlns:a16="http://schemas.microsoft.com/office/drawing/2014/main" val="112576189"/>
                    </a:ext>
                  </a:extLst>
                </a:gridCol>
                <a:gridCol w="5347410">
                  <a:extLst>
                    <a:ext uri="{9D8B030D-6E8A-4147-A177-3AD203B41FA5}">
                      <a16:colId xmlns:a16="http://schemas.microsoft.com/office/drawing/2014/main" val="3457959439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766385270"/>
                    </a:ext>
                  </a:extLst>
                </a:gridCol>
              </a:tblGrid>
              <a:tr h="410935">
                <a:tc>
                  <a:txBody>
                    <a:bodyPr/>
                    <a:lstStyle/>
                    <a:p>
                      <a:r>
                        <a:rPr lang="en-GB" dirty="0"/>
                        <a:t>Smart element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Application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Example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1420698"/>
                  </a:ext>
                </a:extLst>
              </a:tr>
              <a:tr h="709285">
                <a:tc>
                  <a:txBody>
                    <a:bodyPr/>
                    <a:lstStyle/>
                    <a:p>
                      <a:r>
                        <a:rPr lang="en-GB" dirty="0"/>
                        <a:t>Specific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Define a clear focused goal that describes what Mrs Jones wants to achieve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walk independently to the local shop using a walking aid but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4655865"/>
                  </a:ext>
                </a:extLst>
              </a:tr>
              <a:tr h="1317243">
                <a:tc>
                  <a:txBody>
                    <a:bodyPr/>
                    <a:lstStyle/>
                    <a:p>
                      <a:r>
                        <a:rPr lang="en-GB" dirty="0"/>
                        <a:t>Measurable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Identify how progress will be tracked and measured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Mrs Jones will increase her walking distance each week, measured by physio and daily logs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1331020"/>
                  </a:ext>
                </a:extLst>
              </a:tr>
              <a:tr h="1013264">
                <a:tc>
                  <a:txBody>
                    <a:bodyPr/>
                    <a:lstStyle/>
                    <a:p>
                      <a:r>
                        <a:rPr lang="en-GB" dirty="0"/>
                        <a:t>Achievable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Ensure goal is realistic, given her current abilities, recovery stage and available support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She will use her walking frame and be accompanied by her care worker in the first 2 weeks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3500649"/>
                  </a:ext>
                </a:extLst>
              </a:tr>
              <a:tr h="1317243">
                <a:tc>
                  <a:txBody>
                    <a:bodyPr/>
                    <a:lstStyle/>
                    <a:p>
                      <a:r>
                        <a:rPr lang="en-GB" dirty="0"/>
                        <a:t>Relevant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Link goal to personal meaning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Being able to walk to the shop Mrs Jones will regain her confidence and reconnect with her community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364228"/>
                  </a:ext>
                </a:extLst>
              </a:tr>
              <a:tr h="709285">
                <a:tc>
                  <a:txBody>
                    <a:bodyPr/>
                    <a:lstStyle/>
                    <a:p>
                      <a:r>
                        <a:rPr lang="en-GB" dirty="0"/>
                        <a:t>Time-bound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Set a clear time frame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Aim to walk to the shop independently in 6 weeks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5451437"/>
                  </a:ext>
                </a:extLst>
              </a:tr>
            </a:tbl>
          </a:graphicData>
        </a:graphic>
      </p:graphicFrame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E7DAB9-79B5-6C06-51ED-EAC0BF0F9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250534" cy="310896"/>
          </a:xfrm>
          <a:gradFill>
            <a:gsLst>
              <a:gs pos="2600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/>
          <a:lstStyle/>
          <a:p>
            <a:pPr rtl="0"/>
            <a:r>
              <a:rPr lang="en-GB" dirty="0"/>
              <a:t>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2A05C4-A839-E46B-C77F-84D74AFAC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32241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475A3-78B4-CCE8-D9C9-6498C3D65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8C550-A874-222C-FDD3-215CEA2472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List 2 open ended questions examples</a:t>
            </a:r>
          </a:p>
          <a:p>
            <a:r>
              <a:rPr lang="en-GB" dirty="0"/>
              <a:t>List 2 clarifying questions examples</a:t>
            </a:r>
          </a:p>
          <a:p>
            <a:r>
              <a:rPr lang="en-GB" dirty="0"/>
              <a:t>List 2 reflective questions examples</a:t>
            </a:r>
          </a:p>
          <a:p>
            <a:r>
              <a:rPr lang="en-GB" dirty="0"/>
              <a:t>List 2 solution focused questions examples#</a:t>
            </a:r>
          </a:p>
          <a:p>
            <a:r>
              <a:rPr lang="en-GB" dirty="0"/>
              <a:t>List 2 goal setting questions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92CE59-F27A-414A-BB50-8F869CB381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61CFE1-1655-CCC7-5481-FEB54037AF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D69F80-5078-FCB1-BB0F-7AEFC7203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93225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0823_TF11964407_Win32" id="{B93CAFD1-3682-48B9-AB4D-B17AE97EAEF6}" vid="{42E63F67-4AC8-49A2-8D09-A38E4C6451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{3E133EE3-88F0-433B-96EB-33BD64AC75AC}tf11964407_win32</Template>
  <TotalTime>384</TotalTime>
  <Words>1560</Words>
  <Application>Microsoft Office PowerPoint</Application>
  <PresentationFormat>Widescreen</PresentationFormat>
  <Paragraphs>218</Paragraphs>
  <Slides>25</Slides>
  <Notes>5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Courier New</vt:lpstr>
      <vt:lpstr>Gill Sans Nova</vt:lpstr>
      <vt:lpstr>Gill Sans Nova Light</vt:lpstr>
      <vt:lpstr>Sagona Book</vt:lpstr>
      <vt:lpstr>Office Theme</vt:lpstr>
      <vt:lpstr>Questioning Styles and , Goal Setting </vt:lpstr>
      <vt:lpstr>Learning outcomes</vt:lpstr>
      <vt:lpstr>Importance of questioning in health and social care </vt:lpstr>
      <vt:lpstr>Styles of questioning</vt:lpstr>
      <vt:lpstr>CLOSED QUESTIONS</vt:lpstr>
      <vt:lpstr>OPEN QUESTIONS</vt:lpstr>
      <vt:lpstr>Opening Questions</vt:lpstr>
      <vt:lpstr>REFLECTIVE QUESTIONING</vt:lpstr>
      <vt:lpstr>Meaning Making Questions</vt:lpstr>
      <vt:lpstr>CLARIFYING QUESTIONS</vt:lpstr>
      <vt:lpstr>Video using questions</vt:lpstr>
      <vt:lpstr>Role play </vt:lpstr>
      <vt:lpstr>Break</vt:lpstr>
      <vt:lpstr>SOLUTION FOCUSED QUESTIONS</vt:lpstr>
      <vt:lpstr>Socratic questioning </vt:lpstr>
      <vt:lpstr>SCALING QUESTIONS</vt:lpstr>
      <vt:lpstr>Pick one scenario from below and role play using a variety of questioning styles</vt:lpstr>
      <vt:lpstr>Examples of questions for role play</vt:lpstr>
      <vt:lpstr>Goal Setting </vt:lpstr>
      <vt:lpstr>SMART GOAL FOCUSED QUESTIONS</vt:lpstr>
      <vt:lpstr>GOAL SETTING QUESTIONS</vt:lpstr>
      <vt:lpstr>Working in small groups:-Apply Smart goals to this scenario</vt:lpstr>
      <vt:lpstr> Group Feedback answers </vt:lpstr>
      <vt:lpstr>Applying Smart Goal Setting</vt:lpstr>
      <vt:lpstr>Recap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sharon Langford</dc:creator>
  <cp:lastModifiedBy>sharon Langford</cp:lastModifiedBy>
  <cp:revision>15</cp:revision>
  <dcterms:created xsi:type="dcterms:W3CDTF">2025-10-13T15:00:49Z</dcterms:created>
  <dcterms:modified xsi:type="dcterms:W3CDTF">2026-02-22T11:12:49Z</dcterms:modified>
</cp:coreProperties>
</file>