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99"/>
    <a:srgbClr val="CBE91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49" autoAdjust="0"/>
    <p:restoredTop sz="94377" autoAdjust="0"/>
  </p:normalViewPr>
  <p:slideViewPr>
    <p:cSldViewPr snapToGrid="0">
      <p:cViewPr varScale="1">
        <p:scale>
          <a:sx n="70" d="100"/>
          <a:sy n="70" d="100"/>
        </p:scale>
        <p:origin x="8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AD6A66-3B33-4616-95F3-99F6D844724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CD1D8B6-FE86-4EF8-9F22-6C81BA211A34}">
      <dgm:prSet custT="1"/>
      <dgm:spPr/>
      <dgm:t>
        <a:bodyPr/>
        <a:lstStyle/>
        <a:p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C30493-F2B6-4990-96DA-1AB10658F58D}" type="parTrans" cxnId="{A68ACEE2-7766-4673-939A-9E224D558F6D}">
      <dgm:prSet/>
      <dgm:spPr/>
      <dgm:t>
        <a:bodyPr/>
        <a:lstStyle/>
        <a:p>
          <a:endParaRPr lang="en-US" sz="2000"/>
        </a:p>
      </dgm:t>
    </dgm:pt>
    <dgm:pt modelId="{FE226329-1A01-479F-8EE1-84258A9B5F8D}" type="sibTrans" cxnId="{A68ACEE2-7766-4673-939A-9E224D558F6D}">
      <dgm:prSet/>
      <dgm:spPr/>
      <dgm:t>
        <a:bodyPr/>
        <a:lstStyle/>
        <a:p>
          <a:endParaRPr lang="en-US" sz="2000"/>
        </a:p>
      </dgm:t>
    </dgm:pt>
    <dgm:pt modelId="{9B932713-B314-49BE-8F10-DB1B4597FB87}">
      <dgm:prSet custT="1"/>
      <dgm:spPr/>
      <dgm:t>
        <a:bodyPr/>
        <a:lstStyle/>
        <a:p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Company</a:t>
          </a: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Background</a:t>
          </a:r>
          <a:endParaRPr lang="en-US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B52253-DF77-44EC-941C-9FE9E19B9D3F}" type="parTrans" cxnId="{71608F0E-438C-44B0-AD9D-579CD7808BCC}">
      <dgm:prSet/>
      <dgm:spPr/>
      <dgm:t>
        <a:bodyPr/>
        <a:lstStyle/>
        <a:p>
          <a:endParaRPr lang="en-US" sz="2000"/>
        </a:p>
      </dgm:t>
    </dgm:pt>
    <dgm:pt modelId="{EACB5199-F96C-4F90-A229-5077EC7BAE53}" type="sibTrans" cxnId="{71608F0E-438C-44B0-AD9D-579CD7808BCC}">
      <dgm:prSet/>
      <dgm:spPr/>
      <dgm:t>
        <a:bodyPr/>
        <a:lstStyle/>
        <a:p>
          <a:endParaRPr lang="en-US" sz="2000"/>
        </a:p>
      </dgm:t>
    </dgm:pt>
    <dgm:pt modelId="{4A8F358E-FE93-4A6C-A7F9-DA3E1F7A9F1F}">
      <dgm:prSet custT="1"/>
      <dgm:spPr/>
      <dgm:t>
        <a:bodyPr/>
        <a:lstStyle/>
        <a:p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Problem: Nature and Scope</a:t>
          </a:r>
          <a:endParaRPr lang="en-US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6ADBD0-B045-4A07-A643-AC30698AFFA7}" type="parTrans" cxnId="{302E38E1-7E73-4A2F-93BE-F6809B6003DE}">
      <dgm:prSet/>
      <dgm:spPr/>
      <dgm:t>
        <a:bodyPr/>
        <a:lstStyle/>
        <a:p>
          <a:endParaRPr lang="en-US" sz="2000"/>
        </a:p>
      </dgm:t>
    </dgm:pt>
    <dgm:pt modelId="{3FEA9BAA-13FA-4EC0-85AE-45902D37B92C}" type="sibTrans" cxnId="{302E38E1-7E73-4A2F-93BE-F6809B6003DE}">
      <dgm:prSet/>
      <dgm:spPr/>
      <dgm:t>
        <a:bodyPr/>
        <a:lstStyle/>
        <a:p>
          <a:endParaRPr lang="en-US" sz="2000"/>
        </a:p>
      </dgm:t>
    </dgm:pt>
    <dgm:pt modelId="{B286B105-3A3B-416C-AC2D-8E9D1E459BDF}">
      <dgm:prSet custT="1"/>
      <dgm:spPr/>
      <dgm:t>
        <a:bodyPr/>
        <a:lstStyle/>
        <a:p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PESTLE ANALYSIS: Basil’s Bakery</a:t>
          </a:r>
          <a:endParaRPr lang="en-US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036830-A1F1-4CFC-978F-794D72317515}" type="parTrans" cxnId="{2B75243A-A6BD-43D6-A759-C80CBED359ED}">
      <dgm:prSet/>
      <dgm:spPr/>
      <dgm:t>
        <a:bodyPr/>
        <a:lstStyle/>
        <a:p>
          <a:endParaRPr lang="en-US" sz="2000"/>
        </a:p>
      </dgm:t>
    </dgm:pt>
    <dgm:pt modelId="{A897597C-8297-44CD-8A13-AB9D611DC92B}" type="sibTrans" cxnId="{2B75243A-A6BD-43D6-A759-C80CBED359ED}">
      <dgm:prSet/>
      <dgm:spPr/>
      <dgm:t>
        <a:bodyPr/>
        <a:lstStyle/>
        <a:p>
          <a:endParaRPr lang="en-US" sz="2000"/>
        </a:p>
      </dgm:t>
    </dgm:pt>
    <dgm:pt modelId="{F9D5B62C-E78A-4C51-8186-CE02D88F9BF9}">
      <dgm:prSet custT="1"/>
      <dgm:spPr/>
      <dgm:t>
        <a:bodyPr/>
        <a:lstStyle/>
        <a:p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Cause and effect analysis: Fishbone Diagram</a:t>
          </a:r>
          <a:endParaRPr lang="en-US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E5CC69-49C7-4B0B-A2E2-CFF53BAB76DE}" type="parTrans" cxnId="{A7F6CCB6-9DD9-4B32-AE38-048BC9C3BB9E}">
      <dgm:prSet/>
      <dgm:spPr/>
      <dgm:t>
        <a:bodyPr/>
        <a:lstStyle/>
        <a:p>
          <a:endParaRPr lang="en-US" sz="2000"/>
        </a:p>
      </dgm:t>
    </dgm:pt>
    <dgm:pt modelId="{DD81BD55-78B5-47D8-B003-48D2724B19BE}" type="sibTrans" cxnId="{A7F6CCB6-9DD9-4B32-AE38-048BC9C3BB9E}">
      <dgm:prSet/>
      <dgm:spPr/>
      <dgm:t>
        <a:bodyPr/>
        <a:lstStyle/>
        <a:p>
          <a:endParaRPr lang="en-US" sz="2000"/>
        </a:p>
      </dgm:t>
    </dgm:pt>
    <dgm:pt modelId="{30DEC303-1AD2-484E-BB17-058506A2CB6F}">
      <dgm:prSet custT="1"/>
      <dgm:spPr/>
      <dgm:t>
        <a:bodyPr/>
        <a:lstStyle/>
        <a:p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3B1007-3D15-41C7-A1D3-95FDBF5A9A4A}" type="parTrans" cxnId="{10791AAE-EFBF-40C0-8C66-DBF090F0AD17}">
      <dgm:prSet/>
      <dgm:spPr/>
      <dgm:t>
        <a:bodyPr/>
        <a:lstStyle/>
        <a:p>
          <a:endParaRPr lang="en-US" sz="2000"/>
        </a:p>
      </dgm:t>
    </dgm:pt>
    <dgm:pt modelId="{32E51F15-89F4-40AC-A495-653A2E9BCFA1}" type="sibTrans" cxnId="{10791AAE-EFBF-40C0-8C66-DBF090F0AD17}">
      <dgm:prSet/>
      <dgm:spPr/>
      <dgm:t>
        <a:bodyPr/>
        <a:lstStyle/>
        <a:p>
          <a:endParaRPr lang="en-US" sz="2000"/>
        </a:p>
      </dgm:t>
    </dgm:pt>
    <dgm:pt modelId="{C89251BB-B170-4CD0-9C17-7502C5EF33AD}">
      <dgm:prSet custT="1"/>
      <dgm:spPr/>
      <dgm:t>
        <a:bodyPr/>
        <a:lstStyle/>
        <a:p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4F034B-67B1-41E3-A5A1-72335C3C9F48}" type="parTrans" cxnId="{080A1228-20D1-474E-B0AE-F0442FA6C1F6}">
      <dgm:prSet/>
      <dgm:spPr/>
      <dgm:t>
        <a:bodyPr/>
        <a:lstStyle/>
        <a:p>
          <a:endParaRPr lang="en-US" sz="2000"/>
        </a:p>
      </dgm:t>
    </dgm:pt>
    <dgm:pt modelId="{7F6A223D-C009-4176-A78C-75A27436A40D}" type="sibTrans" cxnId="{080A1228-20D1-474E-B0AE-F0442FA6C1F6}">
      <dgm:prSet/>
      <dgm:spPr/>
      <dgm:t>
        <a:bodyPr/>
        <a:lstStyle/>
        <a:p>
          <a:endParaRPr lang="en-US" sz="2000"/>
        </a:p>
      </dgm:t>
    </dgm:pt>
    <dgm:pt modelId="{499820E7-3507-4EA5-91D6-672C6F3616DC}" type="pres">
      <dgm:prSet presAssocID="{D3AD6A66-3B33-4616-95F3-99F6D844724D}" presName="vert0" presStyleCnt="0">
        <dgm:presLayoutVars>
          <dgm:dir/>
          <dgm:animOne val="branch"/>
          <dgm:animLvl val="lvl"/>
        </dgm:presLayoutVars>
      </dgm:prSet>
      <dgm:spPr/>
    </dgm:pt>
    <dgm:pt modelId="{89A1AAF9-9061-48A0-906A-2179479D30DF}" type="pres">
      <dgm:prSet presAssocID="{ACD1D8B6-FE86-4EF8-9F22-6C81BA211A34}" presName="thickLine" presStyleLbl="alignNode1" presStyleIdx="0" presStyleCnt="7"/>
      <dgm:spPr/>
    </dgm:pt>
    <dgm:pt modelId="{150815AD-12D0-461B-814C-7B427B0A0352}" type="pres">
      <dgm:prSet presAssocID="{ACD1D8B6-FE86-4EF8-9F22-6C81BA211A34}" presName="horz1" presStyleCnt="0"/>
      <dgm:spPr/>
    </dgm:pt>
    <dgm:pt modelId="{9ED78E65-CA50-489F-875C-5CC0F8B8AF77}" type="pres">
      <dgm:prSet presAssocID="{ACD1D8B6-FE86-4EF8-9F22-6C81BA211A34}" presName="tx1" presStyleLbl="revTx" presStyleIdx="0" presStyleCnt="7"/>
      <dgm:spPr/>
    </dgm:pt>
    <dgm:pt modelId="{60F54243-4EC3-4D1C-95B6-4D808A61909A}" type="pres">
      <dgm:prSet presAssocID="{ACD1D8B6-FE86-4EF8-9F22-6C81BA211A34}" presName="vert1" presStyleCnt="0"/>
      <dgm:spPr/>
    </dgm:pt>
    <dgm:pt modelId="{477D2C85-12D6-4325-B122-4AA479BFAFF9}" type="pres">
      <dgm:prSet presAssocID="{9B932713-B314-49BE-8F10-DB1B4597FB87}" presName="thickLine" presStyleLbl="alignNode1" presStyleIdx="1" presStyleCnt="7"/>
      <dgm:spPr/>
    </dgm:pt>
    <dgm:pt modelId="{630ADB0B-1B70-4946-8081-6577A2CAB0E0}" type="pres">
      <dgm:prSet presAssocID="{9B932713-B314-49BE-8F10-DB1B4597FB87}" presName="horz1" presStyleCnt="0"/>
      <dgm:spPr/>
    </dgm:pt>
    <dgm:pt modelId="{7420AB6B-82B9-4FB3-9EE3-C426CAF6F3FB}" type="pres">
      <dgm:prSet presAssocID="{9B932713-B314-49BE-8F10-DB1B4597FB87}" presName="tx1" presStyleLbl="revTx" presStyleIdx="1" presStyleCnt="7"/>
      <dgm:spPr/>
    </dgm:pt>
    <dgm:pt modelId="{402DFDB6-8323-4AEB-B4B3-92A33BECD00D}" type="pres">
      <dgm:prSet presAssocID="{9B932713-B314-49BE-8F10-DB1B4597FB87}" presName="vert1" presStyleCnt="0"/>
      <dgm:spPr/>
    </dgm:pt>
    <dgm:pt modelId="{F82DA5E5-2127-4998-BD26-771ABCC3D399}" type="pres">
      <dgm:prSet presAssocID="{4A8F358E-FE93-4A6C-A7F9-DA3E1F7A9F1F}" presName="thickLine" presStyleLbl="alignNode1" presStyleIdx="2" presStyleCnt="7"/>
      <dgm:spPr/>
    </dgm:pt>
    <dgm:pt modelId="{090124DA-0DBF-48E8-A1B0-DDE8AD40D880}" type="pres">
      <dgm:prSet presAssocID="{4A8F358E-FE93-4A6C-A7F9-DA3E1F7A9F1F}" presName="horz1" presStyleCnt="0"/>
      <dgm:spPr/>
    </dgm:pt>
    <dgm:pt modelId="{137F5101-066E-41AA-A4B0-E34F9D0E3ED7}" type="pres">
      <dgm:prSet presAssocID="{4A8F358E-FE93-4A6C-A7F9-DA3E1F7A9F1F}" presName="tx1" presStyleLbl="revTx" presStyleIdx="2" presStyleCnt="7"/>
      <dgm:spPr/>
    </dgm:pt>
    <dgm:pt modelId="{FF9FD766-4D39-4133-877E-422B0E313731}" type="pres">
      <dgm:prSet presAssocID="{4A8F358E-FE93-4A6C-A7F9-DA3E1F7A9F1F}" presName="vert1" presStyleCnt="0"/>
      <dgm:spPr/>
    </dgm:pt>
    <dgm:pt modelId="{2786A4E3-4D99-41F9-8851-891ABD1A0FD8}" type="pres">
      <dgm:prSet presAssocID="{B286B105-3A3B-416C-AC2D-8E9D1E459BDF}" presName="thickLine" presStyleLbl="alignNode1" presStyleIdx="3" presStyleCnt="7"/>
      <dgm:spPr/>
    </dgm:pt>
    <dgm:pt modelId="{ACA6DD07-D6CA-4773-B6A5-0BB898029431}" type="pres">
      <dgm:prSet presAssocID="{B286B105-3A3B-416C-AC2D-8E9D1E459BDF}" presName="horz1" presStyleCnt="0"/>
      <dgm:spPr/>
    </dgm:pt>
    <dgm:pt modelId="{97222B34-92FB-4ED8-A879-F2E1A733CE25}" type="pres">
      <dgm:prSet presAssocID="{B286B105-3A3B-416C-AC2D-8E9D1E459BDF}" presName="tx1" presStyleLbl="revTx" presStyleIdx="3" presStyleCnt="7"/>
      <dgm:spPr/>
    </dgm:pt>
    <dgm:pt modelId="{094317FF-12F0-4140-AD07-D2D4535F79AA}" type="pres">
      <dgm:prSet presAssocID="{B286B105-3A3B-416C-AC2D-8E9D1E459BDF}" presName="vert1" presStyleCnt="0"/>
      <dgm:spPr/>
    </dgm:pt>
    <dgm:pt modelId="{5356C947-F64F-4D5F-94E4-51500838381E}" type="pres">
      <dgm:prSet presAssocID="{F9D5B62C-E78A-4C51-8186-CE02D88F9BF9}" presName="thickLine" presStyleLbl="alignNode1" presStyleIdx="4" presStyleCnt="7"/>
      <dgm:spPr/>
    </dgm:pt>
    <dgm:pt modelId="{E3CC2705-BF45-4683-B7AF-84838C937B5B}" type="pres">
      <dgm:prSet presAssocID="{F9D5B62C-E78A-4C51-8186-CE02D88F9BF9}" presName="horz1" presStyleCnt="0"/>
      <dgm:spPr/>
    </dgm:pt>
    <dgm:pt modelId="{7FA901F9-F3BA-4DCA-ADBC-46B116BA4F36}" type="pres">
      <dgm:prSet presAssocID="{F9D5B62C-E78A-4C51-8186-CE02D88F9BF9}" presName="tx1" presStyleLbl="revTx" presStyleIdx="4" presStyleCnt="7"/>
      <dgm:spPr/>
    </dgm:pt>
    <dgm:pt modelId="{C8F87FE2-DFAA-44BD-8188-07133D379EFD}" type="pres">
      <dgm:prSet presAssocID="{F9D5B62C-E78A-4C51-8186-CE02D88F9BF9}" presName="vert1" presStyleCnt="0"/>
      <dgm:spPr/>
    </dgm:pt>
    <dgm:pt modelId="{D5727667-F9D0-41E7-813B-34CAB13B2EFC}" type="pres">
      <dgm:prSet presAssocID="{30DEC303-1AD2-484E-BB17-058506A2CB6F}" presName="thickLine" presStyleLbl="alignNode1" presStyleIdx="5" presStyleCnt="7"/>
      <dgm:spPr/>
    </dgm:pt>
    <dgm:pt modelId="{7249C247-0C91-40FA-8CD2-1E0FA63142AB}" type="pres">
      <dgm:prSet presAssocID="{30DEC303-1AD2-484E-BB17-058506A2CB6F}" presName="horz1" presStyleCnt="0"/>
      <dgm:spPr/>
    </dgm:pt>
    <dgm:pt modelId="{B568D3B5-5792-40AA-9EF9-146BC73C6934}" type="pres">
      <dgm:prSet presAssocID="{30DEC303-1AD2-484E-BB17-058506A2CB6F}" presName="tx1" presStyleLbl="revTx" presStyleIdx="5" presStyleCnt="7"/>
      <dgm:spPr/>
    </dgm:pt>
    <dgm:pt modelId="{5F35E3F0-9034-4F01-8110-2A4017544384}" type="pres">
      <dgm:prSet presAssocID="{30DEC303-1AD2-484E-BB17-058506A2CB6F}" presName="vert1" presStyleCnt="0"/>
      <dgm:spPr/>
    </dgm:pt>
    <dgm:pt modelId="{2205E711-42E4-4531-8B39-56D75D553CE5}" type="pres">
      <dgm:prSet presAssocID="{C89251BB-B170-4CD0-9C17-7502C5EF33AD}" presName="thickLine" presStyleLbl="alignNode1" presStyleIdx="6" presStyleCnt="7"/>
      <dgm:spPr/>
    </dgm:pt>
    <dgm:pt modelId="{829A85F9-A806-4A77-BF1D-777904934174}" type="pres">
      <dgm:prSet presAssocID="{C89251BB-B170-4CD0-9C17-7502C5EF33AD}" presName="horz1" presStyleCnt="0"/>
      <dgm:spPr/>
    </dgm:pt>
    <dgm:pt modelId="{E4D5B0F0-F464-4C95-88DB-960AA59895D1}" type="pres">
      <dgm:prSet presAssocID="{C89251BB-B170-4CD0-9C17-7502C5EF33AD}" presName="tx1" presStyleLbl="revTx" presStyleIdx="6" presStyleCnt="7"/>
      <dgm:spPr/>
    </dgm:pt>
    <dgm:pt modelId="{5E9131B1-6BF5-4D10-B141-12FE7AF86BA8}" type="pres">
      <dgm:prSet presAssocID="{C89251BB-B170-4CD0-9C17-7502C5EF33AD}" presName="vert1" presStyleCnt="0"/>
      <dgm:spPr/>
    </dgm:pt>
  </dgm:ptLst>
  <dgm:cxnLst>
    <dgm:cxn modelId="{71608F0E-438C-44B0-AD9D-579CD7808BCC}" srcId="{D3AD6A66-3B33-4616-95F3-99F6D844724D}" destId="{9B932713-B314-49BE-8F10-DB1B4597FB87}" srcOrd="1" destOrd="0" parTransId="{7FB52253-DF77-44EC-941C-9FE9E19B9D3F}" sibTransId="{EACB5199-F96C-4F90-A229-5077EC7BAE53}"/>
    <dgm:cxn modelId="{0611D226-0BCB-4E41-8F44-C4EA3AD8327C}" type="presOf" srcId="{9B932713-B314-49BE-8F10-DB1B4597FB87}" destId="{7420AB6B-82B9-4FB3-9EE3-C426CAF6F3FB}" srcOrd="0" destOrd="0" presId="urn:microsoft.com/office/officeart/2008/layout/LinedList"/>
    <dgm:cxn modelId="{080A1228-20D1-474E-B0AE-F0442FA6C1F6}" srcId="{D3AD6A66-3B33-4616-95F3-99F6D844724D}" destId="{C89251BB-B170-4CD0-9C17-7502C5EF33AD}" srcOrd="6" destOrd="0" parTransId="{674F034B-67B1-41E3-A5A1-72335C3C9F48}" sibTransId="{7F6A223D-C009-4176-A78C-75A27436A40D}"/>
    <dgm:cxn modelId="{56C75832-C847-4D2B-8F9B-4CC265F0699C}" type="presOf" srcId="{30DEC303-1AD2-484E-BB17-058506A2CB6F}" destId="{B568D3B5-5792-40AA-9EF9-146BC73C6934}" srcOrd="0" destOrd="0" presId="urn:microsoft.com/office/officeart/2008/layout/LinedList"/>
    <dgm:cxn modelId="{2B75243A-A6BD-43D6-A759-C80CBED359ED}" srcId="{D3AD6A66-3B33-4616-95F3-99F6D844724D}" destId="{B286B105-3A3B-416C-AC2D-8E9D1E459BDF}" srcOrd="3" destOrd="0" parTransId="{56036830-A1F1-4CFC-978F-794D72317515}" sibTransId="{A897597C-8297-44CD-8A13-AB9D611DC92B}"/>
    <dgm:cxn modelId="{BEF1F83F-895A-4E77-B7EB-2882336D5069}" type="presOf" srcId="{4A8F358E-FE93-4A6C-A7F9-DA3E1F7A9F1F}" destId="{137F5101-066E-41AA-A4B0-E34F9D0E3ED7}" srcOrd="0" destOrd="0" presId="urn:microsoft.com/office/officeart/2008/layout/LinedList"/>
    <dgm:cxn modelId="{66B8E153-3DCB-40B7-B97D-08D9F31495B7}" type="presOf" srcId="{F9D5B62C-E78A-4C51-8186-CE02D88F9BF9}" destId="{7FA901F9-F3BA-4DCA-ADBC-46B116BA4F36}" srcOrd="0" destOrd="0" presId="urn:microsoft.com/office/officeart/2008/layout/LinedList"/>
    <dgm:cxn modelId="{29A00E8C-D2FF-4A05-B4DB-E23264BC0219}" type="presOf" srcId="{D3AD6A66-3B33-4616-95F3-99F6D844724D}" destId="{499820E7-3507-4EA5-91D6-672C6F3616DC}" srcOrd="0" destOrd="0" presId="urn:microsoft.com/office/officeart/2008/layout/LinedList"/>
    <dgm:cxn modelId="{E30129A4-ECCC-4139-8EE4-401529F734AF}" type="presOf" srcId="{B286B105-3A3B-416C-AC2D-8E9D1E459BDF}" destId="{97222B34-92FB-4ED8-A879-F2E1A733CE25}" srcOrd="0" destOrd="0" presId="urn:microsoft.com/office/officeart/2008/layout/LinedList"/>
    <dgm:cxn modelId="{10791AAE-EFBF-40C0-8C66-DBF090F0AD17}" srcId="{D3AD6A66-3B33-4616-95F3-99F6D844724D}" destId="{30DEC303-1AD2-484E-BB17-058506A2CB6F}" srcOrd="5" destOrd="0" parTransId="{803B1007-3D15-41C7-A1D3-95FDBF5A9A4A}" sibTransId="{32E51F15-89F4-40AC-A495-653A2E9BCFA1}"/>
    <dgm:cxn modelId="{A7F6CCB6-9DD9-4B32-AE38-048BC9C3BB9E}" srcId="{D3AD6A66-3B33-4616-95F3-99F6D844724D}" destId="{F9D5B62C-E78A-4C51-8186-CE02D88F9BF9}" srcOrd="4" destOrd="0" parTransId="{B4E5CC69-49C7-4B0B-A2E2-CFF53BAB76DE}" sibTransId="{DD81BD55-78B5-47D8-B003-48D2724B19BE}"/>
    <dgm:cxn modelId="{E5B22DBE-C55F-4313-81A0-9F9CB801E193}" type="presOf" srcId="{ACD1D8B6-FE86-4EF8-9F22-6C81BA211A34}" destId="{9ED78E65-CA50-489F-875C-5CC0F8B8AF77}" srcOrd="0" destOrd="0" presId="urn:microsoft.com/office/officeart/2008/layout/LinedList"/>
    <dgm:cxn modelId="{302E38E1-7E73-4A2F-93BE-F6809B6003DE}" srcId="{D3AD6A66-3B33-4616-95F3-99F6D844724D}" destId="{4A8F358E-FE93-4A6C-A7F9-DA3E1F7A9F1F}" srcOrd="2" destOrd="0" parTransId="{9F6ADBD0-B045-4A07-A643-AC30698AFFA7}" sibTransId="{3FEA9BAA-13FA-4EC0-85AE-45902D37B92C}"/>
    <dgm:cxn modelId="{1E9015E2-2815-4E67-AB15-F0052003F5B3}" type="presOf" srcId="{C89251BB-B170-4CD0-9C17-7502C5EF33AD}" destId="{E4D5B0F0-F464-4C95-88DB-960AA59895D1}" srcOrd="0" destOrd="0" presId="urn:microsoft.com/office/officeart/2008/layout/LinedList"/>
    <dgm:cxn modelId="{A68ACEE2-7766-4673-939A-9E224D558F6D}" srcId="{D3AD6A66-3B33-4616-95F3-99F6D844724D}" destId="{ACD1D8B6-FE86-4EF8-9F22-6C81BA211A34}" srcOrd="0" destOrd="0" parTransId="{35C30493-F2B6-4990-96DA-1AB10658F58D}" sibTransId="{FE226329-1A01-479F-8EE1-84258A9B5F8D}"/>
    <dgm:cxn modelId="{E2866862-A27C-456E-AA88-EDD0E235A1CA}" type="presParOf" srcId="{499820E7-3507-4EA5-91D6-672C6F3616DC}" destId="{89A1AAF9-9061-48A0-906A-2179479D30DF}" srcOrd="0" destOrd="0" presId="urn:microsoft.com/office/officeart/2008/layout/LinedList"/>
    <dgm:cxn modelId="{38B78752-A79D-43B6-8206-9AAAC3D65E0E}" type="presParOf" srcId="{499820E7-3507-4EA5-91D6-672C6F3616DC}" destId="{150815AD-12D0-461B-814C-7B427B0A0352}" srcOrd="1" destOrd="0" presId="urn:microsoft.com/office/officeart/2008/layout/LinedList"/>
    <dgm:cxn modelId="{10A56232-6AE1-491F-8373-2DA35EC5EA92}" type="presParOf" srcId="{150815AD-12D0-461B-814C-7B427B0A0352}" destId="{9ED78E65-CA50-489F-875C-5CC0F8B8AF77}" srcOrd="0" destOrd="0" presId="urn:microsoft.com/office/officeart/2008/layout/LinedList"/>
    <dgm:cxn modelId="{32D0F26C-927E-42EB-8AC5-FDE875920379}" type="presParOf" srcId="{150815AD-12D0-461B-814C-7B427B0A0352}" destId="{60F54243-4EC3-4D1C-95B6-4D808A61909A}" srcOrd="1" destOrd="0" presId="urn:microsoft.com/office/officeart/2008/layout/LinedList"/>
    <dgm:cxn modelId="{F855B559-FC54-4EC7-8F03-6958CC50DE57}" type="presParOf" srcId="{499820E7-3507-4EA5-91D6-672C6F3616DC}" destId="{477D2C85-12D6-4325-B122-4AA479BFAFF9}" srcOrd="2" destOrd="0" presId="urn:microsoft.com/office/officeart/2008/layout/LinedList"/>
    <dgm:cxn modelId="{BD590ABC-4EA1-49D4-98EF-98E6217AB22C}" type="presParOf" srcId="{499820E7-3507-4EA5-91D6-672C6F3616DC}" destId="{630ADB0B-1B70-4946-8081-6577A2CAB0E0}" srcOrd="3" destOrd="0" presId="urn:microsoft.com/office/officeart/2008/layout/LinedList"/>
    <dgm:cxn modelId="{14AB6E73-1080-4DD6-A9BD-846CA1926846}" type="presParOf" srcId="{630ADB0B-1B70-4946-8081-6577A2CAB0E0}" destId="{7420AB6B-82B9-4FB3-9EE3-C426CAF6F3FB}" srcOrd="0" destOrd="0" presId="urn:microsoft.com/office/officeart/2008/layout/LinedList"/>
    <dgm:cxn modelId="{6E5C2C0B-9562-4EF9-9705-64A52061EA5F}" type="presParOf" srcId="{630ADB0B-1B70-4946-8081-6577A2CAB0E0}" destId="{402DFDB6-8323-4AEB-B4B3-92A33BECD00D}" srcOrd="1" destOrd="0" presId="urn:microsoft.com/office/officeart/2008/layout/LinedList"/>
    <dgm:cxn modelId="{278A6597-7BAA-4A67-94B5-46E5A393A0EE}" type="presParOf" srcId="{499820E7-3507-4EA5-91D6-672C6F3616DC}" destId="{F82DA5E5-2127-4998-BD26-771ABCC3D399}" srcOrd="4" destOrd="0" presId="urn:microsoft.com/office/officeart/2008/layout/LinedList"/>
    <dgm:cxn modelId="{B8B64FA1-5E53-45ED-A06C-3CB84D4942E6}" type="presParOf" srcId="{499820E7-3507-4EA5-91D6-672C6F3616DC}" destId="{090124DA-0DBF-48E8-A1B0-DDE8AD40D880}" srcOrd="5" destOrd="0" presId="urn:microsoft.com/office/officeart/2008/layout/LinedList"/>
    <dgm:cxn modelId="{FFEC5CCA-BF91-4A41-B3AA-E89AE3BAB604}" type="presParOf" srcId="{090124DA-0DBF-48E8-A1B0-DDE8AD40D880}" destId="{137F5101-066E-41AA-A4B0-E34F9D0E3ED7}" srcOrd="0" destOrd="0" presId="urn:microsoft.com/office/officeart/2008/layout/LinedList"/>
    <dgm:cxn modelId="{72457BBC-BD9C-43D1-8224-139F8340A35B}" type="presParOf" srcId="{090124DA-0DBF-48E8-A1B0-DDE8AD40D880}" destId="{FF9FD766-4D39-4133-877E-422B0E313731}" srcOrd="1" destOrd="0" presId="urn:microsoft.com/office/officeart/2008/layout/LinedList"/>
    <dgm:cxn modelId="{7F4434FC-3295-4A42-B293-7AC2C66C37A5}" type="presParOf" srcId="{499820E7-3507-4EA5-91D6-672C6F3616DC}" destId="{2786A4E3-4D99-41F9-8851-891ABD1A0FD8}" srcOrd="6" destOrd="0" presId="urn:microsoft.com/office/officeart/2008/layout/LinedList"/>
    <dgm:cxn modelId="{7A537EA3-1F98-4F00-A0AB-00FC30236293}" type="presParOf" srcId="{499820E7-3507-4EA5-91D6-672C6F3616DC}" destId="{ACA6DD07-D6CA-4773-B6A5-0BB898029431}" srcOrd="7" destOrd="0" presId="urn:microsoft.com/office/officeart/2008/layout/LinedList"/>
    <dgm:cxn modelId="{6BC16A03-2971-46DD-BB18-9CA0EF3EF16E}" type="presParOf" srcId="{ACA6DD07-D6CA-4773-B6A5-0BB898029431}" destId="{97222B34-92FB-4ED8-A879-F2E1A733CE25}" srcOrd="0" destOrd="0" presId="urn:microsoft.com/office/officeart/2008/layout/LinedList"/>
    <dgm:cxn modelId="{2962B42D-E235-4F10-BC15-A2DA0D9A01AF}" type="presParOf" srcId="{ACA6DD07-D6CA-4773-B6A5-0BB898029431}" destId="{094317FF-12F0-4140-AD07-D2D4535F79AA}" srcOrd="1" destOrd="0" presId="urn:microsoft.com/office/officeart/2008/layout/LinedList"/>
    <dgm:cxn modelId="{9B46162B-4949-49E5-8468-99E53CB11415}" type="presParOf" srcId="{499820E7-3507-4EA5-91D6-672C6F3616DC}" destId="{5356C947-F64F-4D5F-94E4-51500838381E}" srcOrd="8" destOrd="0" presId="urn:microsoft.com/office/officeart/2008/layout/LinedList"/>
    <dgm:cxn modelId="{17C24D6E-4A6D-4804-87FF-707E9F60F8CD}" type="presParOf" srcId="{499820E7-3507-4EA5-91D6-672C6F3616DC}" destId="{E3CC2705-BF45-4683-B7AF-84838C937B5B}" srcOrd="9" destOrd="0" presId="urn:microsoft.com/office/officeart/2008/layout/LinedList"/>
    <dgm:cxn modelId="{0255C7BF-6913-4814-B3A6-C093E95A0AC3}" type="presParOf" srcId="{E3CC2705-BF45-4683-B7AF-84838C937B5B}" destId="{7FA901F9-F3BA-4DCA-ADBC-46B116BA4F36}" srcOrd="0" destOrd="0" presId="urn:microsoft.com/office/officeart/2008/layout/LinedList"/>
    <dgm:cxn modelId="{16A60B9E-F5F7-43C6-AFF8-AB6A6FB85BF5}" type="presParOf" srcId="{E3CC2705-BF45-4683-B7AF-84838C937B5B}" destId="{C8F87FE2-DFAA-44BD-8188-07133D379EFD}" srcOrd="1" destOrd="0" presId="urn:microsoft.com/office/officeart/2008/layout/LinedList"/>
    <dgm:cxn modelId="{95DD2DD4-CB2B-4F69-95F8-ADDD2C05E77C}" type="presParOf" srcId="{499820E7-3507-4EA5-91D6-672C6F3616DC}" destId="{D5727667-F9D0-41E7-813B-34CAB13B2EFC}" srcOrd="10" destOrd="0" presId="urn:microsoft.com/office/officeart/2008/layout/LinedList"/>
    <dgm:cxn modelId="{19823BC4-7959-464D-8F7C-476E5CA2E304}" type="presParOf" srcId="{499820E7-3507-4EA5-91D6-672C6F3616DC}" destId="{7249C247-0C91-40FA-8CD2-1E0FA63142AB}" srcOrd="11" destOrd="0" presId="urn:microsoft.com/office/officeart/2008/layout/LinedList"/>
    <dgm:cxn modelId="{89DC8256-85F4-40A1-9C67-DE5BF476B6E1}" type="presParOf" srcId="{7249C247-0C91-40FA-8CD2-1E0FA63142AB}" destId="{B568D3B5-5792-40AA-9EF9-146BC73C6934}" srcOrd="0" destOrd="0" presId="urn:microsoft.com/office/officeart/2008/layout/LinedList"/>
    <dgm:cxn modelId="{4B542E7B-6380-4287-9808-EA857012853A}" type="presParOf" srcId="{7249C247-0C91-40FA-8CD2-1E0FA63142AB}" destId="{5F35E3F0-9034-4F01-8110-2A4017544384}" srcOrd="1" destOrd="0" presId="urn:microsoft.com/office/officeart/2008/layout/LinedList"/>
    <dgm:cxn modelId="{FF3C9354-99A9-4B7A-B01C-40DC7EA77E3B}" type="presParOf" srcId="{499820E7-3507-4EA5-91D6-672C6F3616DC}" destId="{2205E711-42E4-4531-8B39-56D75D553CE5}" srcOrd="12" destOrd="0" presId="urn:microsoft.com/office/officeart/2008/layout/LinedList"/>
    <dgm:cxn modelId="{626990C2-E527-4A8B-915A-A292A79F36BC}" type="presParOf" srcId="{499820E7-3507-4EA5-91D6-672C6F3616DC}" destId="{829A85F9-A806-4A77-BF1D-777904934174}" srcOrd="13" destOrd="0" presId="urn:microsoft.com/office/officeart/2008/layout/LinedList"/>
    <dgm:cxn modelId="{677A023F-79D9-4D44-A911-10DB5A6DD50D}" type="presParOf" srcId="{829A85F9-A806-4A77-BF1D-777904934174}" destId="{E4D5B0F0-F464-4C95-88DB-960AA59895D1}" srcOrd="0" destOrd="0" presId="urn:microsoft.com/office/officeart/2008/layout/LinedList"/>
    <dgm:cxn modelId="{D4B6B90D-D355-4469-BA20-34929414443F}" type="presParOf" srcId="{829A85F9-A806-4A77-BF1D-777904934174}" destId="{5E9131B1-6BF5-4D10-B141-12FE7AF86B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A1AAF9-9061-48A0-906A-2179479D30DF}">
      <dsp:nvSpPr>
        <dsp:cNvPr id="0" name=""/>
        <dsp:cNvSpPr/>
      </dsp:nvSpPr>
      <dsp:spPr>
        <a:xfrm>
          <a:off x="0" y="499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78E65-CA50-489F-875C-5CC0F8B8AF77}">
      <dsp:nvSpPr>
        <dsp:cNvPr id="0" name=""/>
        <dsp:cNvSpPr/>
      </dsp:nvSpPr>
      <dsp:spPr>
        <a:xfrm>
          <a:off x="0" y="499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99"/>
        <a:ext cx="7604044" cy="584492"/>
      </dsp:txXfrm>
    </dsp:sp>
    <dsp:sp modelId="{477D2C85-12D6-4325-B122-4AA479BFAFF9}">
      <dsp:nvSpPr>
        <dsp:cNvPr id="0" name=""/>
        <dsp:cNvSpPr/>
      </dsp:nvSpPr>
      <dsp:spPr>
        <a:xfrm>
          <a:off x="0" y="584992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20AB6B-82B9-4FB3-9EE3-C426CAF6F3FB}">
      <dsp:nvSpPr>
        <dsp:cNvPr id="0" name=""/>
        <dsp:cNvSpPr/>
      </dsp:nvSpPr>
      <dsp:spPr>
        <a:xfrm>
          <a:off x="0" y="584992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Company</a:t>
          </a: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Background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84992"/>
        <a:ext cx="7604044" cy="584492"/>
      </dsp:txXfrm>
    </dsp:sp>
    <dsp:sp modelId="{F82DA5E5-2127-4998-BD26-771ABCC3D399}">
      <dsp:nvSpPr>
        <dsp:cNvPr id="0" name=""/>
        <dsp:cNvSpPr/>
      </dsp:nvSpPr>
      <dsp:spPr>
        <a:xfrm>
          <a:off x="0" y="1169484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F5101-066E-41AA-A4B0-E34F9D0E3ED7}">
      <dsp:nvSpPr>
        <dsp:cNvPr id="0" name=""/>
        <dsp:cNvSpPr/>
      </dsp:nvSpPr>
      <dsp:spPr>
        <a:xfrm>
          <a:off x="0" y="1169484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Problem: Nature and Scope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69484"/>
        <a:ext cx="7604044" cy="584492"/>
      </dsp:txXfrm>
    </dsp:sp>
    <dsp:sp modelId="{2786A4E3-4D99-41F9-8851-891ABD1A0FD8}">
      <dsp:nvSpPr>
        <dsp:cNvPr id="0" name=""/>
        <dsp:cNvSpPr/>
      </dsp:nvSpPr>
      <dsp:spPr>
        <a:xfrm>
          <a:off x="0" y="1753977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22B34-92FB-4ED8-A879-F2E1A733CE25}">
      <dsp:nvSpPr>
        <dsp:cNvPr id="0" name=""/>
        <dsp:cNvSpPr/>
      </dsp:nvSpPr>
      <dsp:spPr>
        <a:xfrm>
          <a:off x="0" y="1753977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PESTLE ANALYSIS: Basil’s Bakery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753977"/>
        <a:ext cx="7604044" cy="584492"/>
      </dsp:txXfrm>
    </dsp:sp>
    <dsp:sp modelId="{5356C947-F64F-4D5F-94E4-51500838381E}">
      <dsp:nvSpPr>
        <dsp:cNvPr id="0" name=""/>
        <dsp:cNvSpPr/>
      </dsp:nvSpPr>
      <dsp:spPr>
        <a:xfrm>
          <a:off x="0" y="2338470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A901F9-F3BA-4DCA-ADBC-46B116BA4F36}">
      <dsp:nvSpPr>
        <dsp:cNvPr id="0" name=""/>
        <dsp:cNvSpPr/>
      </dsp:nvSpPr>
      <dsp:spPr>
        <a:xfrm>
          <a:off x="0" y="2338470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Cause and effect analysis: Fishbone Diagram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38470"/>
        <a:ext cx="7604044" cy="584492"/>
      </dsp:txXfrm>
    </dsp:sp>
    <dsp:sp modelId="{D5727667-F9D0-41E7-813B-34CAB13B2EFC}">
      <dsp:nvSpPr>
        <dsp:cNvPr id="0" name=""/>
        <dsp:cNvSpPr/>
      </dsp:nvSpPr>
      <dsp:spPr>
        <a:xfrm>
          <a:off x="0" y="2922963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8D3B5-5792-40AA-9EF9-146BC73C6934}">
      <dsp:nvSpPr>
        <dsp:cNvPr id="0" name=""/>
        <dsp:cNvSpPr/>
      </dsp:nvSpPr>
      <dsp:spPr>
        <a:xfrm>
          <a:off x="0" y="2922963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22963"/>
        <a:ext cx="7604044" cy="584492"/>
      </dsp:txXfrm>
    </dsp:sp>
    <dsp:sp modelId="{2205E711-42E4-4531-8B39-56D75D553CE5}">
      <dsp:nvSpPr>
        <dsp:cNvPr id="0" name=""/>
        <dsp:cNvSpPr/>
      </dsp:nvSpPr>
      <dsp:spPr>
        <a:xfrm>
          <a:off x="0" y="3507455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5B0F0-F464-4C95-88DB-960AA59895D1}">
      <dsp:nvSpPr>
        <dsp:cNvPr id="0" name=""/>
        <dsp:cNvSpPr/>
      </dsp:nvSpPr>
      <dsp:spPr>
        <a:xfrm>
          <a:off x="0" y="3507455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07455"/>
        <a:ext cx="7604044" cy="5844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9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64" y="1514764"/>
            <a:ext cx="8127999" cy="353060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it-IT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  <a:r>
              <a:rPr lang="it-IT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Solving and </a:t>
            </a:r>
            <a:r>
              <a:rPr lang="it-IT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</a:t>
            </a:r>
            <a:r>
              <a:rPr lang="it-IT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Making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it-IT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LCLM4004</a:t>
            </a:r>
            <a:b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Alba Gabriela Garcia E.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it-IT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2530405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it-IT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Anita Nan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Assignment 1: 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r>
              <a:rPr lang="it-IT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</a:t>
            </a:r>
            <a:r>
              <a:rPr lang="it-IT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Bakery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rgbClr val="FFCC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438"/>
            <a:ext cx="8534401" cy="868680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F1539D07-C476-AFED-ADB4-A5A47D8E29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405101"/>
              </p:ext>
            </p:extLst>
          </p:nvPr>
        </p:nvGraphicFramePr>
        <p:xfrm>
          <a:off x="1817770" y="2040497"/>
          <a:ext cx="7604044" cy="409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lumMod val="120000"/>
              </a:schemeClr>
            </a:gs>
            <a:gs pos="100000">
              <a:srgbClr val="FFCC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2812" y="777240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endParaRPr lang="it-IT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Today, in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I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start by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discussing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current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challenges and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Basil’s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Bakery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facing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use the PESTLE framework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show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can support future business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decisions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and strategies.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Fishbone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Diagram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used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the root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bakery's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declining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sales.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rgbClr val="FFCC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6340" y="301568"/>
            <a:ext cx="8915399" cy="756339"/>
          </a:xfrm>
        </p:spPr>
        <p:txBody>
          <a:bodyPr/>
          <a:lstStyle/>
          <a:p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26340" y="1882534"/>
            <a:ext cx="9090595" cy="4078224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Founded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: 2015, Coventry retail park.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u="sng" dirty="0">
                <a:latin typeface="Arial" panose="020B0604020202020204" pitchFamily="34" charset="0"/>
                <a:cs typeface="Arial" panose="020B0604020202020204" pitchFamily="34" charset="0"/>
              </a:rPr>
              <a:t>Owner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: Basil,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artisan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baker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400" u="sng" dirty="0">
                <a:latin typeface="Arial" panose="020B0604020202020204" pitchFamily="34" charset="0"/>
                <a:cs typeface="Arial" panose="020B0604020202020204" pitchFamily="34" charset="0"/>
              </a:rPr>
              <a:t>Products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Organic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cakes,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pastries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, breads.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400" u="sng" dirty="0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: Diverse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local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community.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Issue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: Sales 25%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below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2019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levels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: Lower retail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footfall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,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Nearby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shop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closures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,More remote working.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sz="2400" u="sng" dirty="0">
                <a:latin typeface="Arial" panose="020B0604020202020204" pitchFamily="34" charset="0"/>
                <a:cs typeface="Arial" panose="020B0604020202020204" pitchFamily="34" charset="0"/>
              </a:rPr>
              <a:t>Other challenges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: Rising costs,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unstable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ingredient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prices </a:t>
            </a:r>
          </a:p>
          <a:p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    Limited delivery/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pre-order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capacity</a:t>
            </a:r>
            <a:r>
              <a:rPr lang="it-IT" sz="2400" dirty="0"/>
              <a:t>.</a:t>
            </a:r>
          </a:p>
          <a:p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rgbClr val="FFCC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1067" y="352328"/>
            <a:ext cx="8915399" cy="713232"/>
          </a:xfrm>
        </p:spPr>
        <p:txBody>
          <a:bodyPr/>
          <a:lstStyle/>
          <a:p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it-IT" b="1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Business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stagnation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reduced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growth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Who: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Basil’s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Bakery,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and customers.</a:t>
            </a:r>
          </a:p>
          <a:p>
            <a:r>
              <a:rPr lang="it-IT" b="1" dirty="0" err="1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Local bakery retail market.</a:t>
            </a:r>
          </a:p>
          <a:p>
            <a:r>
              <a:rPr lang="it-IT" b="1" dirty="0" err="1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Recent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years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due to market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Why: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remote working, and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changing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customer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habits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How: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Lower sales and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higher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operating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costs.</a:t>
            </a:r>
          </a:p>
          <a:p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it-IT" b="1" dirty="0" err="1">
                <a:latin typeface="Arial" panose="020B0604020202020204" pitchFamily="34" charset="0"/>
                <a:cs typeface="Arial" panose="020B0604020202020204" pitchFamily="34" charset="0"/>
              </a:rPr>
              <a:t>much</a:t>
            </a:r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Impact on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profitability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competitiveness</a:t>
            </a:r>
            <a:r>
              <a:rPr lang="it-IT" sz="2800" dirty="0"/>
              <a:t>.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rgbClr val="FFCC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Rising National Living Wage increases Basil’s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costs (UK Government,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Business rates increase operating expenses for the bakery (HM Treasury, 2025).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Inflation has increased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ingredient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and utility costs, reducing profitability (Bank of England,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Lower disposable income reduces demand for premium bakery products (ONS, 2025).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Hybrid working has reduced customer footfall in the retail park (ONS,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Customers increasingly expect delivery and online ordering services (Statista, 2025).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rgbClr val="FFCC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  <a:br>
              <a:rPr lang="en-GB" dirty="0">
                <a:solidFill>
                  <a:srgbClr val="FFC000"/>
                </a:solidFill>
              </a:rPr>
            </a:b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4430486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Basil lacks an effective online ordering system (Case Study, 2026).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media marketing can improve customer engagement and sales (Chaffey and Ellis-Chadwick, 2019).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Food hygiene regulations require continuous compliance and staff training (FSA, 2025).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GDPR applies to customer information collected through online orders (ICO, 2025).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Extreme weather can increase the cost of organic ingredients (DEFRA, 2024).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Consumers increasingly prefer environmentally responsible businesses (Mintel, 2024)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605582"/>
            <a:ext cx="10087707" cy="741969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 (Fishbone Diagram</a:t>
            </a:r>
            <a:r>
              <a:rPr lang="en-GB" sz="3600" b="1" dirty="0">
                <a:solidFill>
                  <a:srgbClr val="FFC000"/>
                </a:solidFill>
              </a:rPr>
              <a:t>)</a:t>
            </a:r>
            <a:endParaRPr lang="en-US" sz="3600" b="1" dirty="0">
              <a:solidFill>
                <a:srgbClr val="FFC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777264"/>
            <a:ext cx="11003868" cy="5876056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6A365C1-9824-9E4D-962F-77AB9ACD2408}"/>
              </a:ext>
            </a:extLst>
          </p:cNvPr>
          <p:cNvSpPr/>
          <p:nvPr/>
        </p:nvSpPr>
        <p:spPr>
          <a:xfrm>
            <a:off x="10121239" y="2885327"/>
            <a:ext cx="1896756" cy="1207618"/>
          </a:xfrm>
          <a:prstGeom prst="roundRect">
            <a:avLst/>
          </a:prstGeom>
          <a:solidFill>
            <a:srgbClr val="FFCC99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Declining</a:t>
            </a:r>
            <a:r>
              <a:rPr lang="it-IT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Sales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69C2057-754F-71E4-E917-3DEF6903BCEE}"/>
              </a:ext>
            </a:extLst>
          </p:cNvPr>
          <p:cNvCxnSpPr>
            <a:cxnSpLocks/>
          </p:cNvCxnSpPr>
          <p:nvPr/>
        </p:nvCxnSpPr>
        <p:spPr>
          <a:xfrm flipV="1">
            <a:off x="1135789" y="3517435"/>
            <a:ext cx="8849459" cy="104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8A49F503-E87F-376C-A52A-7754AFCA4439}"/>
              </a:ext>
            </a:extLst>
          </p:cNvPr>
          <p:cNvSpPr/>
          <p:nvPr/>
        </p:nvSpPr>
        <p:spPr>
          <a:xfrm>
            <a:off x="2134105" y="777264"/>
            <a:ext cx="1889535" cy="927813"/>
          </a:xfrm>
          <a:prstGeom prst="ellipse">
            <a:avLst/>
          </a:prstGeom>
          <a:solidFill>
            <a:srgbClr val="FFCC99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C3D27AE-46A2-BA21-AACF-6567506BD95B}"/>
              </a:ext>
            </a:extLst>
          </p:cNvPr>
          <p:cNvSpPr/>
          <p:nvPr/>
        </p:nvSpPr>
        <p:spPr>
          <a:xfrm>
            <a:off x="2465380" y="5802335"/>
            <a:ext cx="2663933" cy="805930"/>
          </a:xfrm>
          <a:prstGeom prst="ellipse">
            <a:avLst/>
          </a:prstGeom>
          <a:solidFill>
            <a:srgbClr val="FFCC99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F6EF76B-929A-4F3A-DF13-A440E05F9486}"/>
              </a:ext>
            </a:extLst>
          </p:cNvPr>
          <p:cNvCxnSpPr>
            <a:cxnSpLocks/>
          </p:cNvCxnSpPr>
          <p:nvPr/>
        </p:nvCxnSpPr>
        <p:spPr>
          <a:xfrm>
            <a:off x="4736824" y="1944294"/>
            <a:ext cx="772393" cy="15311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1321C3A-C53C-6C98-BC02-8C09105D7020}"/>
              </a:ext>
            </a:extLst>
          </p:cNvPr>
          <p:cNvCxnSpPr>
            <a:cxnSpLocks/>
          </p:cNvCxnSpPr>
          <p:nvPr/>
        </p:nvCxnSpPr>
        <p:spPr>
          <a:xfrm>
            <a:off x="725885" y="2277739"/>
            <a:ext cx="414578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C61A228-FDC0-4B7B-B075-D118BF0F08E5}"/>
              </a:ext>
            </a:extLst>
          </p:cNvPr>
          <p:cNvCxnSpPr>
            <a:cxnSpLocks/>
          </p:cNvCxnSpPr>
          <p:nvPr/>
        </p:nvCxnSpPr>
        <p:spPr>
          <a:xfrm flipV="1">
            <a:off x="1573402" y="3132420"/>
            <a:ext cx="3741993" cy="302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38D8D9B-5130-94CD-441C-D2E450809DE7}"/>
              </a:ext>
            </a:extLst>
          </p:cNvPr>
          <p:cNvSpPr txBox="1"/>
          <p:nvPr/>
        </p:nvSpPr>
        <p:spPr>
          <a:xfrm>
            <a:off x="525764" y="1926373"/>
            <a:ext cx="4364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Resistance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adopting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technologies</a:t>
            </a:r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77426C4-DE86-9429-7BE8-28AFA165ADE6}"/>
              </a:ext>
            </a:extLst>
          </p:cNvPr>
          <p:cNvSpPr/>
          <p:nvPr/>
        </p:nvSpPr>
        <p:spPr>
          <a:xfrm>
            <a:off x="6884133" y="5598637"/>
            <a:ext cx="2660189" cy="968013"/>
          </a:xfrm>
          <a:prstGeom prst="ellipse">
            <a:avLst/>
          </a:prstGeom>
          <a:solidFill>
            <a:srgbClr val="FFCC99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FF1A465-88D8-C985-FDF8-02B561975E79}"/>
              </a:ext>
            </a:extLst>
          </p:cNvPr>
          <p:cNvCxnSpPr>
            <a:cxnSpLocks/>
          </p:cNvCxnSpPr>
          <p:nvPr/>
        </p:nvCxnSpPr>
        <p:spPr>
          <a:xfrm>
            <a:off x="8523002" y="1675607"/>
            <a:ext cx="1232093" cy="17818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584B170-DF81-6C25-0CBF-49B1D1027433}"/>
              </a:ext>
            </a:extLst>
          </p:cNvPr>
          <p:cNvCxnSpPr>
            <a:cxnSpLocks/>
          </p:cNvCxnSpPr>
          <p:nvPr/>
        </p:nvCxnSpPr>
        <p:spPr>
          <a:xfrm flipV="1">
            <a:off x="4484294" y="3629825"/>
            <a:ext cx="1038462" cy="15750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17BCCB5-EBA4-3CF6-2717-5316B35D92EF}"/>
              </a:ext>
            </a:extLst>
          </p:cNvPr>
          <p:cNvCxnSpPr>
            <a:cxnSpLocks/>
          </p:cNvCxnSpPr>
          <p:nvPr/>
        </p:nvCxnSpPr>
        <p:spPr>
          <a:xfrm flipV="1">
            <a:off x="8928877" y="3622287"/>
            <a:ext cx="870750" cy="18458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6CD114C-56D5-6659-2565-B4A0E9E2274C}"/>
              </a:ext>
            </a:extLst>
          </p:cNvPr>
          <p:cNvCxnSpPr>
            <a:cxnSpLocks/>
          </p:cNvCxnSpPr>
          <p:nvPr/>
        </p:nvCxnSpPr>
        <p:spPr>
          <a:xfrm>
            <a:off x="6319880" y="2402502"/>
            <a:ext cx="26913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A871C39-EC3D-EEE5-3E87-E5262DB3D3C5}"/>
              </a:ext>
            </a:extLst>
          </p:cNvPr>
          <p:cNvCxnSpPr>
            <a:cxnSpLocks/>
          </p:cNvCxnSpPr>
          <p:nvPr/>
        </p:nvCxnSpPr>
        <p:spPr>
          <a:xfrm flipV="1">
            <a:off x="6748590" y="3041476"/>
            <a:ext cx="2615662" cy="122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12619B08-BF06-EB1E-ABED-0566C0914178}"/>
              </a:ext>
            </a:extLst>
          </p:cNvPr>
          <p:cNvSpPr txBox="1"/>
          <p:nvPr/>
        </p:nvSpPr>
        <p:spPr>
          <a:xfrm>
            <a:off x="6536452" y="2717972"/>
            <a:ext cx="3007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/>
              <a:t> 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Limited delivery service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4D3B360-5E6D-6622-6299-8FBE032264EB}"/>
              </a:ext>
            </a:extLst>
          </p:cNvPr>
          <p:cNvSpPr txBox="1"/>
          <p:nvPr/>
        </p:nvSpPr>
        <p:spPr>
          <a:xfrm>
            <a:off x="5592108" y="2063948"/>
            <a:ext cx="4167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No online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ordering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system 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C8E1548-1799-6457-CAD8-4AFABF66E858}"/>
              </a:ext>
            </a:extLst>
          </p:cNvPr>
          <p:cNvSpPr txBox="1"/>
          <p:nvPr/>
        </p:nvSpPr>
        <p:spPr>
          <a:xfrm>
            <a:off x="530853" y="3817038"/>
            <a:ext cx="4444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Hybrid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Working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reduced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customer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footfall</a:t>
            </a:r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8FBB71C-803B-C9C8-34BC-876E222CEE90}"/>
              </a:ext>
            </a:extLst>
          </p:cNvPr>
          <p:cNvSpPr txBox="1"/>
          <p:nvPr/>
        </p:nvSpPr>
        <p:spPr>
          <a:xfrm>
            <a:off x="888948" y="4506903"/>
            <a:ext cx="4674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Increased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local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C595A45-E324-F790-C77C-DA71F60A5288}"/>
              </a:ext>
            </a:extLst>
          </p:cNvPr>
          <p:cNvCxnSpPr>
            <a:cxnSpLocks/>
          </p:cNvCxnSpPr>
          <p:nvPr/>
        </p:nvCxnSpPr>
        <p:spPr>
          <a:xfrm>
            <a:off x="1673843" y="4876235"/>
            <a:ext cx="301846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942EDFA0-E9D7-B41E-8FD7-E7D28766E7EA}"/>
              </a:ext>
            </a:extLst>
          </p:cNvPr>
          <p:cNvCxnSpPr>
            <a:cxnSpLocks/>
          </p:cNvCxnSpPr>
          <p:nvPr/>
        </p:nvCxnSpPr>
        <p:spPr>
          <a:xfrm flipV="1">
            <a:off x="591035" y="4186370"/>
            <a:ext cx="4564108" cy="278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B150E20-10B2-6711-F08C-C84F96BFA453}"/>
              </a:ext>
            </a:extLst>
          </p:cNvPr>
          <p:cNvCxnSpPr>
            <a:cxnSpLocks/>
          </p:cNvCxnSpPr>
          <p:nvPr/>
        </p:nvCxnSpPr>
        <p:spPr>
          <a:xfrm>
            <a:off x="5522756" y="5059328"/>
            <a:ext cx="35985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3BC08EA7-6EAD-CE3B-3AE1-317AFBAC1599}"/>
              </a:ext>
            </a:extLst>
          </p:cNvPr>
          <p:cNvCxnSpPr>
            <a:cxnSpLocks/>
          </p:cNvCxnSpPr>
          <p:nvPr/>
        </p:nvCxnSpPr>
        <p:spPr>
          <a:xfrm>
            <a:off x="7119105" y="4345597"/>
            <a:ext cx="22451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D5D5239E-A222-F08F-B124-A7A94FF6F0C3}"/>
              </a:ext>
            </a:extLst>
          </p:cNvPr>
          <p:cNvSpPr txBox="1"/>
          <p:nvPr/>
        </p:nvSpPr>
        <p:spPr>
          <a:xfrm>
            <a:off x="5208454" y="4614952"/>
            <a:ext cx="4377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Slow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adaptation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to market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426E6CA-08F9-AB68-0E60-7CFB287E53C4}"/>
              </a:ext>
            </a:extLst>
          </p:cNvPr>
          <p:cNvSpPr txBox="1"/>
          <p:nvPr/>
        </p:nvSpPr>
        <p:spPr>
          <a:xfrm>
            <a:off x="6748590" y="3895753"/>
            <a:ext cx="3160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Limited sales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channels</a:t>
            </a:r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3D1C2C2-79D0-9EE7-62A8-538945D47300}"/>
              </a:ext>
            </a:extLst>
          </p:cNvPr>
          <p:cNvSpPr txBox="1"/>
          <p:nvPr/>
        </p:nvSpPr>
        <p:spPr>
          <a:xfrm>
            <a:off x="969066" y="2479404"/>
            <a:ext cx="4564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Limited Digital Skills. Eurostat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Glossary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: Digital Skills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Indicator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(2021).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9DF003C-8727-91E3-02FE-6AA798C381B9}"/>
              </a:ext>
            </a:extLst>
          </p:cNvPr>
          <p:cNvSpPr/>
          <p:nvPr/>
        </p:nvSpPr>
        <p:spPr>
          <a:xfrm>
            <a:off x="6884133" y="783493"/>
            <a:ext cx="1969802" cy="917051"/>
          </a:xfrm>
          <a:prstGeom prst="ellipse">
            <a:avLst/>
          </a:prstGeom>
          <a:solidFill>
            <a:srgbClr val="FFCC99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rgbClr val="FFCC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Basil’s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Bakery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strongly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influenced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wider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macro-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factors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analysed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the PESTLE framework. </a:t>
            </a:r>
          </a:p>
          <a:p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lack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growth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affected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both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internal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external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such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as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remote working,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rising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costs.</a:t>
            </a:r>
          </a:p>
          <a:p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these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factors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essential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address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bakery’s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challenges in a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changing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retail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0">
              <a:schemeClr val="bg1"/>
            </a:gs>
            <a:gs pos="100000">
              <a:srgbClr val="FFCC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Bank of England (2025) </a:t>
            </a:r>
            <a:r>
              <a:rPr lang="it-IT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Monetary</a:t>
            </a:r>
            <a:r>
              <a:rPr lang="it-IT" sz="1800" i="1" dirty="0">
                <a:latin typeface="Arial" panose="020B0604020202020204" pitchFamily="34" charset="0"/>
                <a:cs typeface="Arial" panose="020B0604020202020204" pitchFamily="34" charset="0"/>
              </a:rPr>
              <a:t> policy report.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: https://www.bankofengland.co.uk (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: 8 July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Chaffey, D. and Ellis-Chadwick, F. (2019) </a:t>
            </a:r>
            <a:r>
              <a:rPr lang="it-IT" sz="1800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. 7th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Department for Environment, Food &amp; Rural Affairs (DEFRA) (2024</a:t>
            </a:r>
            <a:r>
              <a:rPr lang="it-IT" sz="1800" i="1" dirty="0">
                <a:latin typeface="Arial" panose="020B0604020202020204" pitchFamily="34" charset="0"/>
                <a:cs typeface="Arial" panose="020B0604020202020204" pitchFamily="34" charset="0"/>
              </a:rPr>
              <a:t>) Food </a:t>
            </a:r>
            <a:r>
              <a:rPr lang="it-IT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r>
              <a:rPr lang="it-IT" sz="1800" i="1" dirty="0">
                <a:latin typeface="Arial" panose="020B0604020202020204" pitchFamily="34" charset="0"/>
                <a:cs typeface="Arial" panose="020B0604020202020204" pitchFamily="34" charset="0"/>
              </a:rPr>
              <a:t> in Your Pocket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: https://www.gov.uk/government/organisations/department-for-environment-food-rural-affairs (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: 8 July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Food Standards Agency (2025) </a:t>
            </a:r>
            <a:r>
              <a:rPr lang="it-IT" sz="1800" i="1" dirty="0">
                <a:latin typeface="Arial" panose="020B0604020202020204" pitchFamily="34" charset="0"/>
                <a:cs typeface="Arial" panose="020B0604020202020204" pitchFamily="34" charset="0"/>
              </a:rPr>
              <a:t>Food </a:t>
            </a:r>
            <a:r>
              <a:rPr lang="it-IT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hygiene</a:t>
            </a:r>
            <a:r>
              <a:rPr lang="it-IT" sz="1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guidance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: https://www.food.gov.uk (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: 8 July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HM Treasury (2025) </a:t>
            </a:r>
            <a:r>
              <a:rPr lang="it-IT" sz="1800" i="1" dirty="0">
                <a:latin typeface="Arial" panose="020B0604020202020204" pitchFamily="34" charset="0"/>
                <a:cs typeface="Arial" panose="020B0604020202020204" pitchFamily="34" charset="0"/>
              </a:rPr>
              <a:t>Spring Statement 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2025.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: https://www.gov.uk/government/organisations/hm-treasury (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: 8 July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Information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Commissioner's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 Office (ICO) (2025) </a:t>
            </a:r>
            <a:r>
              <a:rPr lang="it-IT" sz="1800" i="1" dirty="0">
                <a:latin typeface="Arial" panose="020B0604020202020204" pitchFamily="34" charset="0"/>
                <a:cs typeface="Arial" panose="020B0604020202020204" pitchFamily="34" charset="0"/>
              </a:rPr>
              <a:t>Guide to the UK General Data </a:t>
            </a:r>
            <a:r>
              <a:rPr lang="it-IT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Protection</a:t>
            </a:r>
            <a:r>
              <a:rPr lang="it-IT" sz="1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Regulation</a:t>
            </a:r>
            <a:r>
              <a:rPr lang="it-IT" sz="1800" i="1" dirty="0">
                <a:latin typeface="Arial" panose="020B0604020202020204" pitchFamily="34" charset="0"/>
                <a:cs typeface="Arial" panose="020B0604020202020204" pitchFamily="34" charset="0"/>
              </a:rPr>
              <a:t> (UK GDPR)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: https://ico.org.uk (</a:t>
            </a:r>
            <a:r>
              <a:rPr lang="it-IT" sz="18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: 8 July 2026).</a:t>
            </a:r>
          </a:p>
          <a:p>
            <a:endParaRPr lang="it-IT" sz="1800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rgbClr val="FFCC99"/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4409" y="249847"/>
            <a:ext cx="4784768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r>
              <a:rPr lang="en-US" sz="4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en-US" sz="5400" dirty="0">
                <a:solidFill>
                  <a:srgbClr val="FFC000"/>
                </a:solidFill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7D9D3A-A7C9-B182-D417-7C4714F36AB6}"/>
              </a:ext>
            </a:extLst>
          </p:cNvPr>
          <p:cNvSpPr txBox="1"/>
          <p:nvPr/>
        </p:nvSpPr>
        <p:spPr>
          <a:xfrm>
            <a:off x="1584498" y="5144434"/>
            <a:ext cx="26308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sz="2800" dirty="0">
              <a:solidFill>
                <a:srgbClr val="FFC000"/>
              </a:solidFill>
            </a:endParaRPr>
          </a:p>
          <a:p>
            <a:r>
              <a:rPr lang="it-IT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You.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5759</TotalTime>
  <Words>779</Words>
  <Application>Microsoft Office PowerPoint</Application>
  <PresentationFormat>Widescreen</PresentationFormat>
  <Paragraphs>85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Wingdings 3</vt:lpstr>
      <vt:lpstr>Wisp</vt:lpstr>
      <vt:lpstr>MODULE NAME: Problem Solving and Decision Making MODULE CODE: LCLM4004 STUDENT NAME: Alba Gabriela Garcia E. STUDENT ID: 2530405 LECTURER: Anita Nan Assignment 1: Presentation Basil’s Bakery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gabry Garcia</cp:lastModifiedBy>
  <cp:revision>126</cp:revision>
  <dcterms:created xsi:type="dcterms:W3CDTF">2024-10-08T15:58:04Z</dcterms:created>
  <dcterms:modified xsi:type="dcterms:W3CDTF">2026-07-12T14:28:31Z</dcterms:modified>
</cp:coreProperties>
</file>