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3" r:id="rId6"/>
    <p:sldMasterId id="2147483685" r:id="rId7"/>
    <p:sldMasterId id="2147483697" r:id="rId8"/>
  </p:sldMasterIdLst>
  <p:notesMasterIdLst>
    <p:notesMasterId r:id="rId55"/>
  </p:notesMasterIdLst>
  <p:handoutMasterIdLst>
    <p:handoutMasterId r:id="rId56"/>
  </p:handoutMasterIdLst>
  <p:sldIdLst>
    <p:sldId id="452" r:id="rId9"/>
    <p:sldId id="454" r:id="rId10"/>
    <p:sldId id="1032" r:id="rId11"/>
    <p:sldId id="388" r:id="rId12"/>
    <p:sldId id="551" r:id="rId13"/>
    <p:sldId id="583" r:id="rId14"/>
    <p:sldId id="584" r:id="rId15"/>
    <p:sldId id="1033" r:id="rId16"/>
    <p:sldId id="1034" r:id="rId17"/>
    <p:sldId id="576" r:id="rId18"/>
    <p:sldId id="590" r:id="rId19"/>
    <p:sldId id="580" r:id="rId20"/>
    <p:sldId id="617" r:id="rId21"/>
    <p:sldId id="1035" r:id="rId22"/>
    <p:sldId id="567" r:id="rId23"/>
    <p:sldId id="1036" r:id="rId24"/>
    <p:sldId id="263" r:id="rId25"/>
    <p:sldId id="1037" r:id="rId26"/>
    <p:sldId id="1038" r:id="rId27"/>
    <p:sldId id="863" r:id="rId28"/>
    <p:sldId id="871" r:id="rId29"/>
    <p:sldId id="1039" r:id="rId30"/>
    <p:sldId id="841" r:id="rId31"/>
    <p:sldId id="860" r:id="rId32"/>
    <p:sldId id="1040" r:id="rId33"/>
    <p:sldId id="864" r:id="rId34"/>
    <p:sldId id="1041" r:id="rId35"/>
    <p:sldId id="827" r:id="rId36"/>
    <p:sldId id="794" r:id="rId37"/>
    <p:sldId id="844" r:id="rId38"/>
    <p:sldId id="857" r:id="rId39"/>
    <p:sldId id="1042" r:id="rId40"/>
    <p:sldId id="273" r:id="rId41"/>
    <p:sldId id="258" r:id="rId42"/>
    <p:sldId id="1043" r:id="rId43"/>
    <p:sldId id="1044" r:id="rId44"/>
    <p:sldId id="755" r:id="rId45"/>
    <p:sldId id="1045" r:id="rId46"/>
    <p:sldId id="375" r:id="rId47"/>
    <p:sldId id="465" r:id="rId48"/>
    <p:sldId id="866" r:id="rId49"/>
    <p:sldId id="960" r:id="rId50"/>
    <p:sldId id="1046" r:id="rId51"/>
    <p:sldId id="460" r:id="rId52"/>
    <p:sldId id="288" r:id="rId53"/>
    <p:sldId id="1047"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2E64F5-4BD1-1D4A-ACAD-8D3A72EBD459}" v="65" dt="2024-07-15T13:35:56.8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58"/>
  </p:normalViewPr>
  <p:slideViewPr>
    <p:cSldViewPr>
      <p:cViewPr varScale="1">
        <p:scale>
          <a:sx n="120" d="100"/>
          <a:sy n="120" d="100"/>
        </p:scale>
        <p:origin x="1944"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notesMaster" Target="notesMasters/notesMaster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viewProps" Target="viewProps.xml"/><Relationship Id="rId5" Type="http://schemas.openxmlformats.org/officeDocument/2006/relationships/slideMaster" Target="slideMasters/slideMaster2.xml"/><Relationship Id="rId61" Type="http://schemas.microsoft.com/office/2015/10/relationships/revisionInfo" Target="revisionInfo.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theme" Target="theme/theme1.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presProps" Target="presProps.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15/07/2024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15/07/2024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cribbr.com/methodology/reliability-vs-validity/"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E7823DC-7A90-4827-B80E-C4D9CE3AE29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59726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65225" y="1241425"/>
            <a:ext cx="4467225" cy="334962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7</a:t>
            </a:fld>
            <a:endParaRPr lang="en-GB"/>
          </a:p>
        </p:txBody>
      </p:sp>
    </p:spTree>
    <p:extLst>
      <p:ext uri="{BB962C8B-B14F-4D97-AF65-F5344CB8AC3E}">
        <p14:creationId xmlns:p14="http://schemas.microsoft.com/office/powerpoint/2010/main" val="2190770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Integrity, fairness and open-mindedness of the researcher </a:t>
            </a:r>
            <a:r>
              <a:rPr lang="en-GB" dirty="0"/>
              <a:t>-  The quality of research depends in part on the integrity, fairness and </a:t>
            </a:r>
            <a:r>
              <a:rPr lang="en-GB" dirty="0" err="1"/>
              <a:t>openmindedness</a:t>
            </a:r>
            <a:r>
              <a:rPr lang="en-GB" dirty="0"/>
              <a:t> of the researcher. This means acting openly, being truthful and promoting accuracy. Conversely it also means avoiding deception, dishonesty, misrepresentation (of data and findings etc.), partiality, reckless commitments or disingenuous promises. Where appropriate, any conflict of interest or commercial association should be declared. </a:t>
            </a:r>
          </a:p>
          <a:p>
            <a:endParaRPr lang="en-GB" dirty="0"/>
          </a:p>
          <a:p>
            <a:r>
              <a:rPr lang="en-GB" b="1" dirty="0"/>
              <a:t>Respect for others -  </a:t>
            </a:r>
            <a:r>
              <a:rPr lang="en-GB" dirty="0"/>
              <a:t>A researcher’s position is based on the development of trust and respect. The conduct of research entails social responsibility and obligations to those who participate in or are affected by it. The rights of all persons should be recognised and their dignity respected.</a:t>
            </a:r>
          </a:p>
          <a:p>
            <a:r>
              <a:rPr lang="en-GB" dirty="0"/>
              <a:t> </a:t>
            </a:r>
            <a:r>
              <a:rPr lang="en-GB" b="1" dirty="0"/>
              <a:t>Avoidance of harm </a:t>
            </a:r>
            <a:r>
              <a:rPr lang="en-GB" dirty="0"/>
              <a:t>- Any harm to participants must be avoided. Harm may occur through risks to emotional well-being, mental or physical health, or social or group cohesion. It may take a number of forms including embarrassment, stress, discomfort, pain or conflict. It may be caused by using a research method in an intrusive or zealous way that involves mental or social pressure causing anxiety or stress. It may also be caused by violating assurances about confidentiality and anonymity, or through harassment or discrimination. </a:t>
            </a:r>
          </a:p>
          <a:p>
            <a:r>
              <a:rPr lang="en-GB" b="1" dirty="0"/>
              <a:t>Privacy of those taking part.</a:t>
            </a:r>
          </a:p>
          <a:p>
            <a:r>
              <a:rPr lang="en-GB" dirty="0"/>
              <a:t> Privacy is a key principle that links to or underpins several other principles considered here. Respect for others, the avoidance of harm, the voluntary nature of participation, informed consent, ensuring confidentiality and maintaining anonymity, responsibility in the analysis of data and reporting of findings, and compliance in the management of data are all linked to or motivated by the principle of ensuring the privacy of those taking part.</a:t>
            </a:r>
          </a:p>
          <a:p>
            <a:r>
              <a:rPr lang="en-GB" dirty="0"/>
              <a:t> </a:t>
            </a:r>
            <a:r>
              <a:rPr lang="en-GB" b="1" dirty="0"/>
              <a:t>Voluntary nature of participation and right to withdraw </a:t>
            </a:r>
          </a:p>
          <a:p>
            <a:r>
              <a:rPr lang="en-GB" dirty="0"/>
              <a:t>The right not to participate in a research project is unchallengeable. This is accompanied by the right not to be harassed to participate. It is also unacceptable to attempt to extend the scope of participation beyond that freely given. Those taking part continue to exercise the right to determine how they will participate in the data collection process, including rights: not to answer any question, or set of questions; not to provide any data requested; to modify the nature of their consent; to withdraw from participation and possibly to withdraw data they have provided.</a:t>
            </a:r>
          </a:p>
          <a:p>
            <a:r>
              <a:rPr lang="en-GB" dirty="0"/>
              <a:t> </a:t>
            </a:r>
            <a:r>
              <a:rPr lang="en-GB" b="1" dirty="0"/>
              <a:t>Informed consent of those taking part.</a:t>
            </a:r>
          </a:p>
          <a:p>
            <a:r>
              <a:rPr lang="en-GB" dirty="0"/>
              <a:t> The principle of informed consent involves researchers providing sufficient information and assurances about taking part to allow individuals to understand the implications of participation and to reach a fully informed, considered and freely given decision about whether or not to do so, without the exercise of any pressure or coercion. This leads to the right of those taking part to expect the researcher to abide by the extent of the consent given and not to find that the researcher wishes to prolong the duration of an interview or observation, or to widen the scope of the research without first seeking and obtaining permission, or to commit any subsequent breach of the consent given</a:t>
            </a:r>
          </a:p>
          <a:p>
            <a:endParaRPr lang="en-GB" dirty="0"/>
          </a:p>
        </p:txBody>
      </p:sp>
      <p:sp>
        <p:nvSpPr>
          <p:cNvPr id="4" name="Slide Number Placeholder 3"/>
          <p:cNvSpPr>
            <a:spLocks noGrp="1"/>
          </p:cNvSpPr>
          <p:nvPr>
            <p:ph type="sldNum" sz="quarter" idx="5"/>
          </p:nvPr>
        </p:nvSpPr>
        <p:spPr/>
        <p:txBody>
          <a:bodyPr/>
          <a:lstStyle/>
          <a:p>
            <a:fld id="{C2BEE330-2EDF-4EBF-B75A-6520EE17075E}" type="slidenum">
              <a:rPr lang="en-GB" smtClean="0"/>
              <a:t>17</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Reliability vs Validity in Research | Differences, Types and Examples (scribbr.com)</a:t>
            </a:r>
            <a:endParaRPr lang="en-GB"/>
          </a:p>
        </p:txBody>
      </p:sp>
      <p:sp>
        <p:nvSpPr>
          <p:cNvPr id="4" name="Slide Number Placeholder 3"/>
          <p:cNvSpPr>
            <a:spLocks noGrp="1"/>
          </p:cNvSpPr>
          <p:nvPr>
            <p:ph type="sldNum" sz="quarter" idx="5"/>
          </p:nvPr>
        </p:nvSpPr>
        <p:spPr/>
        <p:txBody>
          <a:bodyPr/>
          <a:lstStyle/>
          <a:p>
            <a:fld id="{C6E1BDCB-C195-4A45-974F-E6DDB024ACAF}" type="slidenum">
              <a:rPr lang="en-GB" smtClean="0"/>
              <a:pPr/>
              <a:t>30</a:t>
            </a:fld>
            <a:endParaRPr lang="en-GB"/>
          </a:p>
        </p:txBody>
      </p:sp>
    </p:spTree>
    <p:extLst>
      <p:ext uri="{BB962C8B-B14F-4D97-AF65-F5344CB8AC3E}">
        <p14:creationId xmlns:p14="http://schemas.microsoft.com/office/powerpoint/2010/main" val="739731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Focus will be on how to perform thematic analysis for your report</a:t>
            </a:r>
          </a:p>
        </p:txBody>
      </p:sp>
      <p:sp>
        <p:nvSpPr>
          <p:cNvPr id="4" name="Slide Number Placeholder 3"/>
          <p:cNvSpPr>
            <a:spLocks noGrp="1"/>
          </p:cNvSpPr>
          <p:nvPr>
            <p:ph type="sldNum" sz="quarter" idx="5"/>
          </p:nvPr>
        </p:nvSpPr>
        <p:spPr/>
        <p:txBody>
          <a:bodyPr/>
          <a:lstStyle/>
          <a:p>
            <a:fld id="{C6E1BDCB-C195-4A45-974F-E6DDB024ACAF}" type="slidenum">
              <a:rPr lang="en-GB" smtClean="0"/>
              <a:pPr/>
              <a:t>44</a:t>
            </a:fld>
            <a:endParaRPr lang="en-GB"/>
          </a:p>
        </p:txBody>
      </p:sp>
    </p:spTree>
    <p:extLst>
      <p:ext uri="{BB962C8B-B14F-4D97-AF65-F5344CB8AC3E}">
        <p14:creationId xmlns:p14="http://schemas.microsoft.com/office/powerpoint/2010/main" val="32470557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15/07/2024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15/07/2024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15/07/2024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15/07/2024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15/07/2024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15/07/2024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pPr lvl="0"/>
            <a:fld id="{E7A52D71-0F25-40F8-B61B-213CF545EF2C}" type="datetime1">
              <a:rPr lang="en-GB" smtClean="0"/>
              <a:pPr lvl="0"/>
              <a:t>15/07/2024</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2B726136-3392-4E31-9586-CAD5F59E4AB7}" type="slidenum">
              <a:rPr lang="en-GB" smtClean="0"/>
              <a:t>‹#›</a:t>
            </a:fld>
            <a:endParaRPr lang="en-GB"/>
          </a:p>
        </p:txBody>
      </p:sp>
    </p:spTree>
    <p:extLst>
      <p:ext uri="{BB962C8B-B14F-4D97-AF65-F5344CB8AC3E}">
        <p14:creationId xmlns:p14="http://schemas.microsoft.com/office/powerpoint/2010/main" val="907480030"/>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lvl="0"/>
            <a:fld id="{FBA06920-BFF7-4E97-A3FA-9A031C8A5BE1}" type="datetime1">
              <a:rPr lang="en-GB" smtClean="0"/>
              <a:pPr lvl="0"/>
              <a:t>15/07/2024</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09A127A0-1359-494C-918A-056476418739}" type="slidenum">
              <a:rPr lang="en-GB" smtClean="0"/>
              <a:t>‹#›</a:t>
            </a:fld>
            <a:endParaRPr lang="en-GB"/>
          </a:p>
        </p:txBody>
      </p:sp>
    </p:spTree>
    <p:extLst>
      <p:ext uri="{BB962C8B-B14F-4D97-AF65-F5344CB8AC3E}">
        <p14:creationId xmlns:p14="http://schemas.microsoft.com/office/powerpoint/2010/main" val="366831572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pPr lvl="0"/>
            <a:fld id="{D3E4F57D-8E97-4E78-9719-1528F493E2FB}" type="datetime1">
              <a:rPr lang="en-GB" smtClean="0"/>
              <a:pPr lvl="0"/>
              <a:t>15/07/2024</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1FDCE1F2-9AC6-4A7C-83D5-6C2DF1FDC335}" type="slidenum">
              <a:rPr lang="en-GB" smtClean="0"/>
              <a:t>‹#›</a:t>
            </a:fld>
            <a:endParaRPr lang="en-GB"/>
          </a:p>
        </p:txBody>
      </p:sp>
    </p:spTree>
    <p:extLst>
      <p:ext uri="{BB962C8B-B14F-4D97-AF65-F5344CB8AC3E}">
        <p14:creationId xmlns:p14="http://schemas.microsoft.com/office/powerpoint/2010/main" val="3215853517"/>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pPr lvl="0"/>
            <a:fld id="{F515817E-26E3-49AE-9895-6C5FB0AF4460}" type="datetime1">
              <a:rPr lang="en-GB" smtClean="0"/>
              <a:pPr lvl="0"/>
              <a:t>15/07/2024</a:t>
            </a:fld>
            <a:endParaRPr lang="en-GB"/>
          </a:p>
        </p:txBody>
      </p:sp>
      <p:sp>
        <p:nvSpPr>
          <p:cNvPr id="9" name="Footer Placeholder 8"/>
          <p:cNvSpPr>
            <a:spLocks noGrp="1"/>
          </p:cNvSpPr>
          <p:nvPr>
            <p:ph type="ftr" sz="quarter" idx="11"/>
          </p:nvPr>
        </p:nvSpPr>
        <p:spPr/>
        <p:txBody>
          <a:bodyPr/>
          <a:lstStyle/>
          <a:p>
            <a:pPr lvl="0"/>
            <a:endParaRPr lang="en-GB"/>
          </a:p>
        </p:txBody>
      </p:sp>
      <p:sp>
        <p:nvSpPr>
          <p:cNvPr id="10" name="Slide Number Placeholder 9"/>
          <p:cNvSpPr>
            <a:spLocks noGrp="1"/>
          </p:cNvSpPr>
          <p:nvPr>
            <p:ph type="sldNum" sz="quarter" idx="12"/>
          </p:nvPr>
        </p:nvSpPr>
        <p:spPr/>
        <p:txBody>
          <a:bodyPr/>
          <a:lstStyle/>
          <a:p>
            <a:pPr lvl="0"/>
            <a:fld id="{F764A61E-294D-493A-9F5E-9610E7FE75F3}" type="slidenum">
              <a:rPr lang="en-GB" smtClean="0"/>
              <a:t>‹#›</a:t>
            </a:fld>
            <a:endParaRPr lang="en-GB"/>
          </a:p>
        </p:txBody>
      </p:sp>
    </p:spTree>
    <p:extLst>
      <p:ext uri="{BB962C8B-B14F-4D97-AF65-F5344CB8AC3E}">
        <p14:creationId xmlns:p14="http://schemas.microsoft.com/office/powerpoint/2010/main" val="89068759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pPr lvl="0"/>
            <a:fld id="{36819BA1-61ED-4768-863B-8AD984418F45}" type="datetime1">
              <a:rPr lang="en-GB" smtClean="0"/>
              <a:pPr lvl="0"/>
              <a:t>15/07/2024</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E33DD585-E4F2-44AA-88D4-37873676CB73}"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9543218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lvl="0"/>
            <a:fld id="{939AF77A-3E49-4B8F-BD36-27F67775145B}" type="datetime1">
              <a:rPr lang="en-GB" smtClean="0"/>
              <a:pPr lvl="0"/>
              <a:t>15/07/2024</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47FD52FC-289C-49DF-A05E-ABB83081E816}" type="slidenum">
              <a:rPr lang="en-GB" smtClean="0"/>
              <a:t>‹#›</a:t>
            </a:fld>
            <a:endParaRPr lang="en-GB"/>
          </a:p>
        </p:txBody>
      </p:sp>
    </p:spTree>
    <p:extLst>
      <p:ext uri="{BB962C8B-B14F-4D97-AF65-F5344CB8AC3E}">
        <p14:creationId xmlns:p14="http://schemas.microsoft.com/office/powerpoint/2010/main" val="31554499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9809D5B5-AED7-43F6-889E-D1254B81F497}" type="datetime1">
              <a:rPr lang="en-GB" smtClean="0"/>
              <a:pPr lvl="0"/>
              <a:t>15/07/2024</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BEAFC3F9-8D2E-4A4C-A1D7-F90C235546DB}" type="slidenum">
              <a:rPr lang="en-GB" smtClean="0"/>
              <a:t>‹#›</a:t>
            </a:fld>
            <a:endParaRPr lang="en-GB"/>
          </a:p>
        </p:txBody>
      </p:sp>
    </p:spTree>
    <p:extLst>
      <p:ext uri="{BB962C8B-B14F-4D97-AF65-F5344CB8AC3E}">
        <p14:creationId xmlns:p14="http://schemas.microsoft.com/office/powerpoint/2010/main" val="452318476"/>
      </p:ext>
    </p:extLst>
  </p:cSld>
  <p:clrMapOvr>
    <a:masterClrMapping/>
  </p:clrMapOvr>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pPr lvl="0"/>
            <a:fld id="{126C89E1-BFA1-4615-8112-0D7033A19E79}" type="datetime1">
              <a:rPr lang="en-GB" smtClean="0"/>
              <a:pPr lvl="0"/>
              <a:t>15/07/2024</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pPr lvl="0"/>
            <a:endParaRPr lang="en-GB"/>
          </a:p>
        </p:txBody>
      </p:sp>
      <p:sp>
        <p:nvSpPr>
          <p:cNvPr id="11" name="Slide Number Placeholder 10"/>
          <p:cNvSpPr>
            <a:spLocks noGrp="1"/>
          </p:cNvSpPr>
          <p:nvPr>
            <p:ph type="sldNum" sz="quarter" idx="12"/>
          </p:nvPr>
        </p:nvSpPr>
        <p:spPr/>
        <p:txBody>
          <a:bodyPr/>
          <a:lstStyle/>
          <a:p>
            <a:pPr lvl="0"/>
            <a:fld id="{8AE8DCDC-DF98-41A8-BA21-437F573D8200}" type="slidenum">
              <a:rPr lang="en-GB" smtClean="0"/>
              <a:t>‹#›</a:t>
            </a:fld>
            <a:endParaRPr lang="en-GB"/>
          </a:p>
        </p:txBody>
      </p:sp>
    </p:spTree>
    <p:extLst>
      <p:ext uri="{BB962C8B-B14F-4D97-AF65-F5344CB8AC3E}">
        <p14:creationId xmlns:p14="http://schemas.microsoft.com/office/powerpoint/2010/main" val="8081612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pPr lvl="0"/>
            <a:fld id="{76784DF8-D1B3-40AA-AFA9-5110193F7925}" type="datetime1">
              <a:rPr lang="en-GB" smtClean="0"/>
              <a:pPr lvl="0"/>
              <a:t>15/07/2024</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pPr lvl="0"/>
            <a:endParaRPr lang="en-GB"/>
          </a:p>
        </p:txBody>
      </p:sp>
      <p:sp>
        <p:nvSpPr>
          <p:cNvPr id="10" name="Slide Number Placeholder 9"/>
          <p:cNvSpPr>
            <a:spLocks noGrp="1"/>
          </p:cNvSpPr>
          <p:nvPr>
            <p:ph type="sldNum" sz="quarter" idx="12"/>
          </p:nvPr>
        </p:nvSpPr>
        <p:spPr/>
        <p:txBody>
          <a:bodyPr/>
          <a:lstStyle/>
          <a:p>
            <a:pPr lvl="0"/>
            <a:fld id="{63A6301C-CABA-4AFB-947C-5244D787511E}" type="slidenum">
              <a:rPr lang="en-GB" smtClean="0"/>
              <a:t>‹#›</a:t>
            </a:fld>
            <a:endParaRPr lang="en-GB"/>
          </a:p>
        </p:txBody>
      </p:sp>
    </p:spTree>
    <p:extLst>
      <p:ext uri="{BB962C8B-B14F-4D97-AF65-F5344CB8AC3E}">
        <p14:creationId xmlns:p14="http://schemas.microsoft.com/office/powerpoint/2010/main" val="9760091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lvl="0"/>
            <a:fld id="{92177580-119F-4704-849E-C2E0C8EFD444}" type="datetime1">
              <a:rPr lang="en-GB" smtClean="0"/>
              <a:pPr lvl="0"/>
              <a:t>15/07/2024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71C857C4-03EE-4D43-9513-6F658466219E}" type="slidenum">
              <a:rPr lang="en-GB" smtClean="0"/>
              <a:t>‹#›</a:t>
            </a:fld>
            <a:endParaRPr lang="en-GB"/>
          </a:p>
        </p:txBody>
      </p:sp>
    </p:spTree>
    <p:extLst>
      <p:ext uri="{BB962C8B-B14F-4D97-AF65-F5344CB8AC3E}">
        <p14:creationId xmlns:p14="http://schemas.microsoft.com/office/powerpoint/2010/main" val="3700193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lvl="0"/>
            <a:fld id="{C018D077-A3B9-4B6D-90AF-5146909A08A1}" type="datetime1">
              <a:rPr lang="en-GB" smtClean="0"/>
              <a:pPr lvl="0"/>
              <a:t>15/07/2024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355B0407-85F5-4ABA-98B3-A0C7A14A9DEE}" type="slidenum">
              <a:rPr lang="en-GB" smtClean="0"/>
              <a:t>‹#›</a:t>
            </a:fld>
            <a:endParaRPr lang="en-GB"/>
          </a:p>
        </p:txBody>
      </p:sp>
    </p:spTree>
    <p:extLst>
      <p:ext uri="{BB962C8B-B14F-4D97-AF65-F5344CB8AC3E}">
        <p14:creationId xmlns:p14="http://schemas.microsoft.com/office/powerpoint/2010/main" val="42467293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9BA76-88DC-451C-ADCE-A0CAABCB2EBE}" type="datetimeFigureOut">
              <a:rPr lang="en-GB" smtClean="0"/>
              <a:t>15/07/2024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4A2F09-1C79-42BC-8419-321BAC98D8C8}" type="slidenum">
              <a:rPr lang="en-GB" smtClean="0"/>
              <a:t>‹#›</a:t>
            </a:fld>
            <a:endParaRPr lang="en-GB"/>
          </a:p>
        </p:txBody>
      </p:sp>
    </p:spTree>
    <p:extLst>
      <p:ext uri="{BB962C8B-B14F-4D97-AF65-F5344CB8AC3E}">
        <p14:creationId xmlns:p14="http://schemas.microsoft.com/office/powerpoint/2010/main" val="419408806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E7A52D71-0F25-40F8-B61B-213CF545EF2C}" type="datetime1">
              <a:rPr lang="en-GB" smtClean="0"/>
              <a:pPr lvl="0"/>
              <a:t>15/07/2024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2B726136-3392-4E31-9586-CAD5F59E4AB7}" type="slidenum">
              <a:rPr lang="en-GB" smtClean="0"/>
              <a:t>‹#›</a:t>
            </a:fld>
            <a:endParaRPr lang="en-GB"/>
          </a:p>
        </p:txBody>
      </p:sp>
    </p:spTree>
    <p:extLst>
      <p:ext uri="{BB962C8B-B14F-4D97-AF65-F5344CB8AC3E}">
        <p14:creationId xmlns:p14="http://schemas.microsoft.com/office/powerpoint/2010/main" val="332797110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FBA06920-BFF7-4E97-A3FA-9A031C8A5BE1}" type="datetime1">
              <a:rPr lang="en-GB" smtClean="0"/>
              <a:pPr lvl="0"/>
              <a:t>15/07/2024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9A127A0-1359-494C-918A-056476418739}" type="slidenum">
              <a:rPr lang="en-GB" smtClean="0"/>
              <a:t>‹#›</a:t>
            </a:fld>
            <a:endParaRPr lang="en-GB"/>
          </a:p>
        </p:txBody>
      </p:sp>
    </p:spTree>
    <p:extLst>
      <p:ext uri="{BB962C8B-B14F-4D97-AF65-F5344CB8AC3E}">
        <p14:creationId xmlns:p14="http://schemas.microsoft.com/office/powerpoint/2010/main" val="1775435103"/>
      </p:ext>
    </p:extLst>
  </p:cSld>
  <p:clrMapOvr>
    <a:masterClrMapping/>
  </p:clrMapOvr>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D3E4F57D-8E97-4E78-9719-1528F493E2FB}" type="datetime1">
              <a:rPr lang="en-GB" smtClean="0"/>
              <a:pPr lvl="0"/>
              <a:t>15/07/2024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1FDCE1F2-9AC6-4A7C-83D5-6C2DF1FDC335}" type="slidenum">
              <a:rPr lang="en-GB" smtClean="0"/>
              <a:t>‹#›</a:t>
            </a:fld>
            <a:endParaRPr lang="en-GB"/>
          </a:p>
        </p:txBody>
      </p:sp>
    </p:spTree>
    <p:extLst>
      <p:ext uri="{BB962C8B-B14F-4D97-AF65-F5344CB8AC3E}">
        <p14:creationId xmlns:p14="http://schemas.microsoft.com/office/powerpoint/2010/main" val="22491382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F515817E-26E3-49AE-9895-6C5FB0AF4460}" type="datetime1">
              <a:rPr lang="en-GB" smtClean="0"/>
              <a:pPr lvl="0"/>
              <a:t>15/07/2024</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F764A61E-294D-493A-9F5E-9610E7FE75F3}" type="slidenum">
              <a:rPr lang="en-GB" smtClean="0"/>
              <a:t>‹#›</a:t>
            </a:fld>
            <a:endParaRPr lang="en-GB"/>
          </a:p>
        </p:txBody>
      </p:sp>
    </p:spTree>
    <p:extLst>
      <p:ext uri="{BB962C8B-B14F-4D97-AF65-F5344CB8AC3E}">
        <p14:creationId xmlns:p14="http://schemas.microsoft.com/office/powerpoint/2010/main" val="2414253473"/>
      </p:ext>
    </p:extLst>
  </p:cSld>
  <p:clrMapOvr>
    <a:masterClrMapping/>
  </p:clrMapOvr>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FB081CBD-3B61-4938-9B32-D1224DF58D94}" type="datetime1">
              <a:rPr lang="en-GB" smtClean="0"/>
              <a:pPr lvl="0"/>
              <a:t>15/07/2024</a:t>
            </a:fld>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136BAB01-CB4B-4EDE-A190-9AFAB662AAEB}" type="slidenum">
              <a:rPr lang="en-GB" smtClean="0"/>
              <a:t>‹#›</a:t>
            </a:fld>
            <a:endParaRPr lang="en-GB"/>
          </a:p>
        </p:txBody>
      </p:sp>
    </p:spTree>
    <p:extLst>
      <p:ext uri="{BB962C8B-B14F-4D97-AF65-F5344CB8AC3E}">
        <p14:creationId xmlns:p14="http://schemas.microsoft.com/office/powerpoint/2010/main" val="407471869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939AF77A-3E49-4B8F-BD36-27F67775145B}" type="datetime1">
              <a:rPr lang="en-GB" smtClean="0"/>
              <a:pPr lvl="0"/>
              <a:t>15/07/2024</a:t>
            </a:fld>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47FD52FC-289C-49DF-A05E-ABB83081E816}" type="slidenum">
              <a:rPr lang="en-GB" smtClean="0"/>
              <a:t>‹#›</a:t>
            </a:fld>
            <a:endParaRPr lang="en-GB"/>
          </a:p>
        </p:txBody>
      </p:sp>
    </p:spTree>
    <p:extLst>
      <p:ext uri="{BB962C8B-B14F-4D97-AF65-F5344CB8AC3E}">
        <p14:creationId xmlns:p14="http://schemas.microsoft.com/office/powerpoint/2010/main" val="27253552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9809D5B5-AED7-43F6-889E-D1254B81F497}" type="datetime1">
              <a:rPr lang="en-GB" smtClean="0"/>
              <a:pPr lvl="0"/>
              <a:t>15/07/2024</a:t>
            </a:fld>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BEAFC3F9-8D2E-4A4C-A1D7-F90C235546DB}" type="slidenum">
              <a:rPr lang="en-GB" smtClean="0"/>
              <a:t>‹#›</a:t>
            </a:fld>
            <a:endParaRPr lang="en-GB"/>
          </a:p>
        </p:txBody>
      </p:sp>
    </p:spTree>
    <p:extLst>
      <p:ext uri="{BB962C8B-B14F-4D97-AF65-F5344CB8AC3E}">
        <p14:creationId xmlns:p14="http://schemas.microsoft.com/office/powerpoint/2010/main" val="1465190889"/>
      </p:ext>
    </p:extLst>
  </p:cSld>
  <p:clrMapOvr>
    <a:masterClrMapping/>
  </p:clrMapOvr>
  <p:hf sldNum="0"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126C89E1-BFA1-4615-8112-0D7033A19E79}" type="datetime1">
              <a:rPr lang="en-GB" smtClean="0"/>
              <a:pPr lvl="0"/>
              <a:t>15/07/2024</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8AE8DCDC-DF98-41A8-BA21-437F573D8200}" type="slidenum">
              <a:rPr lang="en-GB" smtClean="0"/>
              <a:t>‹#›</a:t>
            </a:fld>
            <a:endParaRPr lang="en-GB"/>
          </a:p>
        </p:txBody>
      </p:sp>
    </p:spTree>
    <p:extLst>
      <p:ext uri="{BB962C8B-B14F-4D97-AF65-F5344CB8AC3E}">
        <p14:creationId xmlns:p14="http://schemas.microsoft.com/office/powerpoint/2010/main" val="24438001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76784DF8-D1B3-40AA-AFA9-5110193F7925}" type="datetime1">
              <a:rPr lang="en-GB" smtClean="0"/>
              <a:pPr lvl="0"/>
              <a:t>15/07/2024</a:t>
            </a:fld>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63A6301C-CABA-4AFB-947C-5244D787511E}" type="slidenum">
              <a:rPr lang="en-GB" smtClean="0"/>
              <a:t>‹#›</a:t>
            </a:fld>
            <a:endParaRPr lang="en-GB"/>
          </a:p>
        </p:txBody>
      </p:sp>
    </p:spTree>
    <p:extLst>
      <p:ext uri="{BB962C8B-B14F-4D97-AF65-F5344CB8AC3E}">
        <p14:creationId xmlns:p14="http://schemas.microsoft.com/office/powerpoint/2010/main" val="345540558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92177580-119F-4704-849E-C2E0C8EFD444}" type="datetime1">
              <a:rPr lang="en-GB" smtClean="0"/>
              <a:pPr lvl="0"/>
              <a:t>15/07/2024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71C857C4-03EE-4D43-9513-6F658466219E}" type="slidenum">
              <a:rPr lang="en-GB" smtClean="0"/>
              <a:t>‹#›</a:t>
            </a:fld>
            <a:endParaRPr lang="en-GB"/>
          </a:p>
        </p:txBody>
      </p:sp>
    </p:spTree>
    <p:extLst>
      <p:ext uri="{BB962C8B-B14F-4D97-AF65-F5344CB8AC3E}">
        <p14:creationId xmlns:p14="http://schemas.microsoft.com/office/powerpoint/2010/main" val="32208231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C018D077-A3B9-4B6D-90AF-5146909A08A1}" type="datetime1">
              <a:rPr lang="en-GB" smtClean="0"/>
              <a:pPr lvl="0"/>
              <a:t>15/07/2024</a:t>
            </a:fld>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355B0407-85F5-4ABA-98B3-A0C7A14A9DEE}" type="slidenum">
              <a:rPr lang="en-GB" smtClean="0"/>
              <a:t>‹#›</a:t>
            </a:fld>
            <a:endParaRPr lang="en-GB"/>
          </a:p>
        </p:txBody>
      </p:sp>
    </p:spTree>
    <p:extLst>
      <p:ext uri="{BB962C8B-B14F-4D97-AF65-F5344CB8AC3E}">
        <p14:creationId xmlns:p14="http://schemas.microsoft.com/office/powerpoint/2010/main" val="109901831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A7FD1-06B4-4F50-A2D4-B0362DF72E37}"/>
              </a:ext>
            </a:extLst>
          </p:cNvPr>
          <p:cNvSpPr txBox="1">
            <a:spLocks noGrp="1"/>
          </p:cNvSpPr>
          <p:nvPr>
            <p:ph type="ctrTitle"/>
          </p:nvPr>
        </p:nvSpPr>
        <p:spPr>
          <a:xfrm>
            <a:off x="1143002" y="1122361"/>
            <a:ext cx="6858000" cy="2387598"/>
          </a:xfrm>
        </p:spPr>
        <p:txBody>
          <a:bodyPr anchor="b" anchorCtr="1"/>
          <a:lstStyle>
            <a:lvl1pPr algn="ctr">
              <a:defRPr sz="45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9294A984-1FF8-499A-8AE2-687283C87B04}"/>
              </a:ext>
            </a:extLst>
          </p:cNvPr>
          <p:cNvSpPr txBox="1">
            <a:spLocks noGrp="1"/>
          </p:cNvSpPr>
          <p:nvPr>
            <p:ph type="subTitle" idx="1"/>
          </p:nvPr>
        </p:nvSpPr>
        <p:spPr>
          <a:xfrm>
            <a:off x="1143002" y="3602041"/>
            <a:ext cx="6858000" cy="1655758"/>
          </a:xfrm>
        </p:spPr>
        <p:txBody>
          <a:bodyPr anchorCtr="1"/>
          <a:lstStyle>
            <a:lvl1pPr marL="0" indent="0" algn="ctr">
              <a:buNone/>
              <a:defRPr sz="18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F29C9B22-16B8-40A7-9822-DB6F0527DB72}"/>
              </a:ext>
            </a:extLst>
          </p:cNvPr>
          <p:cNvSpPr txBox="1">
            <a:spLocks noGrp="1"/>
          </p:cNvSpPr>
          <p:nvPr>
            <p:ph type="dt" sz="half" idx="7"/>
          </p:nvPr>
        </p:nvSpPr>
        <p:spPr/>
        <p:txBody>
          <a:bodyPr/>
          <a:lstStyle>
            <a:lvl1pPr>
              <a:defRPr/>
            </a:lvl1pPr>
          </a:lstStyle>
          <a:p>
            <a:pPr lvl="0"/>
            <a:fld id="{E7A52D71-0F25-40F8-B61B-213CF545EF2C}" type="datetime1">
              <a:rPr lang="en-GB"/>
              <a:pPr lvl="0"/>
              <a:t>15/07/2024</a:t>
            </a:fld>
            <a:endParaRPr lang="en-GB"/>
          </a:p>
        </p:txBody>
      </p:sp>
      <p:sp>
        <p:nvSpPr>
          <p:cNvPr id="5" name="Footer Placeholder 4">
            <a:extLst>
              <a:ext uri="{FF2B5EF4-FFF2-40B4-BE49-F238E27FC236}">
                <a16:creationId xmlns:a16="http://schemas.microsoft.com/office/drawing/2014/main" id="{026C4C35-AEFA-48C2-A742-5ADB106EB85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2BE5F34-EDB7-4899-8960-FBFA17137103}"/>
              </a:ext>
            </a:extLst>
          </p:cNvPr>
          <p:cNvSpPr txBox="1">
            <a:spLocks noGrp="1"/>
          </p:cNvSpPr>
          <p:nvPr>
            <p:ph type="sldNum" sz="quarter" idx="8"/>
          </p:nvPr>
        </p:nvSpPr>
        <p:spPr/>
        <p:txBody>
          <a:bodyPr/>
          <a:lstStyle>
            <a:lvl1pPr>
              <a:defRPr/>
            </a:lvl1pPr>
          </a:lstStyle>
          <a:p>
            <a:pPr lvl="0"/>
            <a:fld id="{2B726136-3392-4E31-9586-CAD5F59E4AB7}" type="slidenum">
              <a:t>‹#›</a:t>
            </a:fld>
            <a:endParaRPr lang="en-GB"/>
          </a:p>
        </p:txBody>
      </p:sp>
    </p:spTree>
    <p:extLst>
      <p:ext uri="{BB962C8B-B14F-4D97-AF65-F5344CB8AC3E}">
        <p14:creationId xmlns:p14="http://schemas.microsoft.com/office/powerpoint/2010/main" val="7012678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7DC52-79AE-4553-A740-E55EFE3A599D}"/>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2535EBB-87B4-4F29-A1F5-4C78D8BD346D}"/>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39E835-F057-4056-A0AE-90A145525239}"/>
              </a:ext>
            </a:extLst>
          </p:cNvPr>
          <p:cNvSpPr txBox="1">
            <a:spLocks noGrp="1"/>
          </p:cNvSpPr>
          <p:nvPr>
            <p:ph type="dt" sz="half" idx="7"/>
          </p:nvPr>
        </p:nvSpPr>
        <p:spPr/>
        <p:txBody>
          <a:bodyPr/>
          <a:lstStyle>
            <a:lvl1pPr>
              <a:defRPr/>
            </a:lvl1pPr>
          </a:lstStyle>
          <a:p>
            <a:pPr lvl="0"/>
            <a:fld id="{FBA06920-BFF7-4E97-A3FA-9A031C8A5BE1}" type="datetime1">
              <a:rPr lang="en-GB"/>
              <a:pPr lvl="0"/>
              <a:t>15/07/2024</a:t>
            </a:fld>
            <a:endParaRPr lang="en-GB"/>
          </a:p>
        </p:txBody>
      </p:sp>
      <p:sp>
        <p:nvSpPr>
          <p:cNvPr id="5" name="Footer Placeholder 4">
            <a:extLst>
              <a:ext uri="{FF2B5EF4-FFF2-40B4-BE49-F238E27FC236}">
                <a16:creationId xmlns:a16="http://schemas.microsoft.com/office/drawing/2014/main" id="{B1283F4E-74D7-428C-9CF0-DC1EC185EFD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2399C24-0689-4EF1-9B0B-F7412308A2F1}"/>
              </a:ext>
            </a:extLst>
          </p:cNvPr>
          <p:cNvSpPr txBox="1">
            <a:spLocks noGrp="1"/>
          </p:cNvSpPr>
          <p:nvPr>
            <p:ph type="sldNum" sz="quarter" idx="8"/>
          </p:nvPr>
        </p:nvSpPr>
        <p:spPr/>
        <p:txBody>
          <a:bodyPr/>
          <a:lstStyle>
            <a:lvl1pPr>
              <a:defRPr/>
            </a:lvl1pPr>
          </a:lstStyle>
          <a:p>
            <a:pPr lvl="0"/>
            <a:fld id="{09A127A0-1359-494C-918A-056476418739}" type="slidenum">
              <a:t>‹#›</a:t>
            </a:fld>
            <a:endParaRPr lang="en-GB"/>
          </a:p>
        </p:txBody>
      </p:sp>
    </p:spTree>
    <p:extLst>
      <p:ext uri="{BB962C8B-B14F-4D97-AF65-F5344CB8AC3E}">
        <p14:creationId xmlns:p14="http://schemas.microsoft.com/office/powerpoint/2010/main" val="2636759586"/>
      </p:ext>
    </p:extLst>
  </p:cSld>
  <p:clrMapOvr>
    <a:masterClrMapping/>
  </p:clrMapOvr>
  <p:hf sldNum="0"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54854-913E-4143-9927-02E22B1625CC}"/>
              </a:ext>
            </a:extLst>
          </p:cNvPr>
          <p:cNvSpPr txBox="1">
            <a:spLocks noGrp="1"/>
          </p:cNvSpPr>
          <p:nvPr>
            <p:ph type="title"/>
          </p:nvPr>
        </p:nvSpPr>
        <p:spPr>
          <a:xfrm>
            <a:off x="623885" y="1709736"/>
            <a:ext cx="7886700" cy="2852735"/>
          </a:xfrm>
        </p:spPr>
        <p:txBody>
          <a:bodyPr anchor="b"/>
          <a:lstStyle>
            <a:lvl1pPr>
              <a:defRPr sz="45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DD45CBE-C02D-47D3-B37C-8DFE8C7AF0A6}"/>
              </a:ext>
            </a:extLst>
          </p:cNvPr>
          <p:cNvSpPr txBox="1">
            <a:spLocks noGrp="1"/>
          </p:cNvSpPr>
          <p:nvPr>
            <p:ph type="body" idx="1"/>
          </p:nvPr>
        </p:nvSpPr>
        <p:spPr>
          <a:xfrm>
            <a:off x="623885" y="4589465"/>
            <a:ext cx="7886700" cy="1500182"/>
          </a:xfrm>
        </p:spPr>
        <p:txBody>
          <a:bodyPr/>
          <a:lstStyle>
            <a:lvl1pPr marL="0" indent="0">
              <a:buNone/>
              <a:defRPr sz="18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00E0FF19-398E-4A82-B361-51C60ACF4272}"/>
              </a:ext>
            </a:extLst>
          </p:cNvPr>
          <p:cNvSpPr txBox="1">
            <a:spLocks noGrp="1"/>
          </p:cNvSpPr>
          <p:nvPr>
            <p:ph type="dt" sz="half" idx="7"/>
          </p:nvPr>
        </p:nvSpPr>
        <p:spPr/>
        <p:txBody>
          <a:bodyPr/>
          <a:lstStyle>
            <a:lvl1pPr>
              <a:defRPr/>
            </a:lvl1pPr>
          </a:lstStyle>
          <a:p>
            <a:pPr lvl="0"/>
            <a:fld id="{D3E4F57D-8E97-4E78-9719-1528F493E2FB}" type="datetime1">
              <a:rPr lang="en-GB"/>
              <a:pPr lvl="0"/>
              <a:t>15/07/2024</a:t>
            </a:fld>
            <a:endParaRPr lang="en-GB"/>
          </a:p>
        </p:txBody>
      </p:sp>
      <p:sp>
        <p:nvSpPr>
          <p:cNvPr id="5" name="Footer Placeholder 4">
            <a:extLst>
              <a:ext uri="{FF2B5EF4-FFF2-40B4-BE49-F238E27FC236}">
                <a16:creationId xmlns:a16="http://schemas.microsoft.com/office/drawing/2014/main" id="{A265FC07-B1D1-40B9-B10D-4723788A635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EDA4263-098A-487B-931E-73169A13F0A1}"/>
              </a:ext>
            </a:extLst>
          </p:cNvPr>
          <p:cNvSpPr txBox="1">
            <a:spLocks noGrp="1"/>
          </p:cNvSpPr>
          <p:nvPr>
            <p:ph type="sldNum" sz="quarter" idx="8"/>
          </p:nvPr>
        </p:nvSpPr>
        <p:spPr/>
        <p:txBody>
          <a:bodyPr/>
          <a:lstStyle>
            <a:lvl1pPr>
              <a:defRPr/>
            </a:lvl1pPr>
          </a:lstStyle>
          <a:p>
            <a:pPr lvl="0"/>
            <a:fld id="{1FDCE1F2-9AC6-4A7C-83D5-6C2DF1FDC335}" type="slidenum">
              <a:t>‹#›</a:t>
            </a:fld>
            <a:endParaRPr lang="en-GB"/>
          </a:p>
        </p:txBody>
      </p:sp>
    </p:spTree>
    <p:extLst>
      <p:ext uri="{BB962C8B-B14F-4D97-AF65-F5344CB8AC3E}">
        <p14:creationId xmlns:p14="http://schemas.microsoft.com/office/powerpoint/2010/main" val="111568295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87D0F-CACE-4D85-A20A-456FA009058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CCF580D-FA4C-424B-9935-D095F2A61DB2}"/>
              </a:ext>
            </a:extLst>
          </p:cNvPr>
          <p:cNvSpPr txBox="1">
            <a:spLocks noGrp="1"/>
          </p:cNvSpPr>
          <p:nvPr>
            <p:ph idx="1"/>
          </p:nvPr>
        </p:nvSpPr>
        <p:spPr>
          <a:xfrm>
            <a:off x="628653" y="1825627"/>
            <a:ext cx="3886202"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CBD3FC-9082-4009-B889-B1481C03CB89}"/>
              </a:ext>
            </a:extLst>
          </p:cNvPr>
          <p:cNvSpPr txBox="1">
            <a:spLocks noGrp="1"/>
          </p:cNvSpPr>
          <p:nvPr>
            <p:ph idx="2"/>
          </p:nvPr>
        </p:nvSpPr>
        <p:spPr>
          <a:xfrm>
            <a:off x="4629151" y="1825627"/>
            <a:ext cx="3886202"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D383842-77CE-4F1B-BF63-EDA3F2BDE86E}"/>
              </a:ext>
            </a:extLst>
          </p:cNvPr>
          <p:cNvSpPr txBox="1">
            <a:spLocks noGrp="1"/>
          </p:cNvSpPr>
          <p:nvPr>
            <p:ph type="dt" sz="half" idx="7"/>
          </p:nvPr>
        </p:nvSpPr>
        <p:spPr/>
        <p:txBody>
          <a:bodyPr/>
          <a:lstStyle>
            <a:lvl1pPr>
              <a:defRPr/>
            </a:lvl1pPr>
          </a:lstStyle>
          <a:p>
            <a:pPr lvl="0"/>
            <a:fld id="{F515817E-26E3-49AE-9895-6C5FB0AF4460}" type="datetime1">
              <a:rPr lang="en-GB"/>
              <a:pPr lvl="0"/>
              <a:t>15/07/2024</a:t>
            </a:fld>
            <a:endParaRPr lang="en-GB"/>
          </a:p>
        </p:txBody>
      </p:sp>
      <p:sp>
        <p:nvSpPr>
          <p:cNvPr id="6" name="Footer Placeholder 5">
            <a:extLst>
              <a:ext uri="{FF2B5EF4-FFF2-40B4-BE49-F238E27FC236}">
                <a16:creationId xmlns:a16="http://schemas.microsoft.com/office/drawing/2014/main" id="{8D0541FC-09E8-4E76-9FBA-D3D15055055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D954E0E-B1F5-4F1C-B7AA-8F5A6D552F56}"/>
              </a:ext>
            </a:extLst>
          </p:cNvPr>
          <p:cNvSpPr txBox="1">
            <a:spLocks noGrp="1"/>
          </p:cNvSpPr>
          <p:nvPr>
            <p:ph type="sldNum" sz="quarter" idx="8"/>
          </p:nvPr>
        </p:nvSpPr>
        <p:spPr/>
        <p:txBody>
          <a:bodyPr/>
          <a:lstStyle>
            <a:lvl1pPr>
              <a:defRPr/>
            </a:lvl1pPr>
          </a:lstStyle>
          <a:p>
            <a:pPr lvl="0"/>
            <a:fld id="{F764A61E-294D-493A-9F5E-9610E7FE75F3}" type="slidenum">
              <a:t>‹#›</a:t>
            </a:fld>
            <a:endParaRPr lang="en-GB"/>
          </a:p>
        </p:txBody>
      </p:sp>
    </p:spTree>
    <p:extLst>
      <p:ext uri="{BB962C8B-B14F-4D97-AF65-F5344CB8AC3E}">
        <p14:creationId xmlns:p14="http://schemas.microsoft.com/office/powerpoint/2010/main" val="4288688117"/>
      </p:ext>
    </p:extLst>
  </p:cSld>
  <p:clrMapOvr>
    <a:masterClrMapping/>
  </p:clrMapOvr>
  <p:hf sldNum="0" hdr="0" ftr="0" dt="0"/>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EF724-74AA-4E02-92F1-2F8C7CDC2351}"/>
              </a:ext>
            </a:extLst>
          </p:cNvPr>
          <p:cNvSpPr txBox="1">
            <a:spLocks noGrp="1"/>
          </p:cNvSpPr>
          <p:nvPr>
            <p:ph type="title"/>
          </p:nvPr>
        </p:nvSpPr>
        <p:spPr>
          <a:xfrm>
            <a:off x="629838" y="365130"/>
            <a:ext cx="78867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EC3B24E-7382-4176-8A0C-34744C0E1724}"/>
              </a:ext>
            </a:extLst>
          </p:cNvPr>
          <p:cNvSpPr txBox="1">
            <a:spLocks noGrp="1"/>
          </p:cNvSpPr>
          <p:nvPr>
            <p:ph type="body" idx="1"/>
          </p:nvPr>
        </p:nvSpPr>
        <p:spPr>
          <a:xfrm>
            <a:off x="629838" y="1681160"/>
            <a:ext cx="3868337" cy="823910"/>
          </a:xfrm>
        </p:spPr>
        <p:txBody>
          <a:bodyPr anchor="b"/>
          <a:lstStyle>
            <a:lvl1pPr marL="0" indent="0">
              <a:buNone/>
              <a:defRPr sz="1800" b="1"/>
            </a:lvl1pPr>
          </a:lstStyle>
          <a:p>
            <a:pPr lvl="0"/>
            <a:r>
              <a:rPr lang="en-US"/>
              <a:t>Click to edit Master text styles</a:t>
            </a:r>
          </a:p>
        </p:txBody>
      </p:sp>
      <p:sp>
        <p:nvSpPr>
          <p:cNvPr id="4" name="Content Placeholder 3">
            <a:extLst>
              <a:ext uri="{FF2B5EF4-FFF2-40B4-BE49-F238E27FC236}">
                <a16:creationId xmlns:a16="http://schemas.microsoft.com/office/drawing/2014/main" id="{F21D853D-8B01-42FD-B69B-3A89442BBDB3}"/>
              </a:ext>
            </a:extLst>
          </p:cNvPr>
          <p:cNvSpPr txBox="1">
            <a:spLocks noGrp="1"/>
          </p:cNvSpPr>
          <p:nvPr>
            <p:ph idx="2"/>
          </p:nvPr>
        </p:nvSpPr>
        <p:spPr>
          <a:xfrm>
            <a:off x="629838" y="2505072"/>
            <a:ext cx="3868337"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996FA7-7724-457E-ADEA-905F90E7A9CA}"/>
              </a:ext>
            </a:extLst>
          </p:cNvPr>
          <p:cNvSpPr txBox="1">
            <a:spLocks noGrp="1"/>
          </p:cNvSpPr>
          <p:nvPr>
            <p:ph type="body" idx="3"/>
          </p:nvPr>
        </p:nvSpPr>
        <p:spPr>
          <a:xfrm>
            <a:off x="4629150" y="1681160"/>
            <a:ext cx="3887388" cy="823910"/>
          </a:xfrm>
        </p:spPr>
        <p:txBody>
          <a:bodyPr anchor="b"/>
          <a:lstStyle>
            <a:lvl1pPr marL="0" indent="0">
              <a:buNone/>
              <a:defRPr sz="1800" b="1"/>
            </a:lvl1pPr>
          </a:lstStyle>
          <a:p>
            <a:pPr lvl="0"/>
            <a:r>
              <a:rPr lang="en-US"/>
              <a:t>Click to edit Master text styles</a:t>
            </a:r>
          </a:p>
        </p:txBody>
      </p:sp>
      <p:sp>
        <p:nvSpPr>
          <p:cNvPr id="6" name="Content Placeholder 5">
            <a:extLst>
              <a:ext uri="{FF2B5EF4-FFF2-40B4-BE49-F238E27FC236}">
                <a16:creationId xmlns:a16="http://schemas.microsoft.com/office/drawing/2014/main" id="{4838D0C2-C358-4C39-BC7E-51278ADFBB9A}"/>
              </a:ext>
            </a:extLst>
          </p:cNvPr>
          <p:cNvSpPr txBox="1">
            <a:spLocks noGrp="1"/>
          </p:cNvSpPr>
          <p:nvPr>
            <p:ph idx="4"/>
          </p:nvPr>
        </p:nvSpPr>
        <p:spPr>
          <a:xfrm>
            <a:off x="4629150" y="2505072"/>
            <a:ext cx="3887388"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85C270-06FC-4103-BF42-FD48864FE835}"/>
              </a:ext>
            </a:extLst>
          </p:cNvPr>
          <p:cNvSpPr txBox="1">
            <a:spLocks noGrp="1"/>
          </p:cNvSpPr>
          <p:nvPr>
            <p:ph type="dt" sz="half" idx="7"/>
          </p:nvPr>
        </p:nvSpPr>
        <p:spPr/>
        <p:txBody>
          <a:bodyPr/>
          <a:lstStyle>
            <a:lvl1pPr>
              <a:defRPr/>
            </a:lvl1pPr>
          </a:lstStyle>
          <a:p>
            <a:pPr lvl="0"/>
            <a:fld id="{FB081CBD-3B61-4938-9B32-D1224DF58D94}" type="datetime1">
              <a:rPr lang="en-GB"/>
              <a:pPr lvl="0"/>
              <a:t>15/07/2024</a:t>
            </a:fld>
            <a:endParaRPr lang="en-GB"/>
          </a:p>
        </p:txBody>
      </p:sp>
      <p:sp>
        <p:nvSpPr>
          <p:cNvPr id="8" name="Footer Placeholder 7">
            <a:extLst>
              <a:ext uri="{FF2B5EF4-FFF2-40B4-BE49-F238E27FC236}">
                <a16:creationId xmlns:a16="http://schemas.microsoft.com/office/drawing/2014/main" id="{040D3C61-A69C-4879-8461-379D1F78E483}"/>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586C1A5D-7441-4AC1-8636-E740C27F76FF}"/>
              </a:ext>
            </a:extLst>
          </p:cNvPr>
          <p:cNvSpPr txBox="1">
            <a:spLocks noGrp="1"/>
          </p:cNvSpPr>
          <p:nvPr>
            <p:ph type="sldNum" sz="quarter" idx="8"/>
          </p:nvPr>
        </p:nvSpPr>
        <p:spPr/>
        <p:txBody>
          <a:bodyPr/>
          <a:lstStyle>
            <a:lvl1pPr>
              <a:defRPr/>
            </a:lvl1pPr>
          </a:lstStyle>
          <a:p>
            <a:pPr lvl="0"/>
            <a:fld id="{136BAB01-CB4B-4EDE-A190-9AFAB662AAEB}" type="slidenum">
              <a:t>‹#›</a:t>
            </a:fld>
            <a:endParaRPr lang="en-GB"/>
          </a:p>
        </p:txBody>
      </p:sp>
    </p:spTree>
    <p:extLst>
      <p:ext uri="{BB962C8B-B14F-4D97-AF65-F5344CB8AC3E}">
        <p14:creationId xmlns:p14="http://schemas.microsoft.com/office/powerpoint/2010/main" val="39283897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679C41-3421-4E86-BA07-CCAF17C2E5D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9C4160FA-4184-427B-9FCC-DF2E2852EAB5}"/>
              </a:ext>
            </a:extLst>
          </p:cNvPr>
          <p:cNvSpPr txBox="1">
            <a:spLocks noGrp="1"/>
          </p:cNvSpPr>
          <p:nvPr>
            <p:ph type="dt" sz="half" idx="7"/>
          </p:nvPr>
        </p:nvSpPr>
        <p:spPr/>
        <p:txBody>
          <a:bodyPr/>
          <a:lstStyle>
            <a:lvl1pPr>
              <a:defRPr/>
            </a:lvl1pPr>
          </a:lstStyle>
          <a:p>
            <a:pPr lvl="0"/>
            <a:fld id="{939AF77A-3E49-4B8F-BD36-27F67775145B}" type="datetime1">
              <a:rPr lang="en-GB"/>
              <a:pPr lvl="0"/>
              <a:t>15/07/2024</a:t>
            </a:fld>
            <a:endParaRPr lang="en-GB"/>
          </a:p>
        </p:txBody>
      </p:sp>
      <p:sp>
        <p:nvSpPr>
          <p:cNvPr id="4" name="Footer Placeholder 3">
            <a:extLst>
              <a:ext uri="{FF2B5EF4-FFF2-40B4-BE49-F238E27FC236}">
                <a16:creationId xmlns:a16="http://schemas.microsoft.com/office/drawing/2014/main" id="{8CAD5579-0BAC-45EA-8A69-F31C1A1EF231}"/>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F4DDC39-F5A2-4C2A-83BE-D82BD33723D5}"/>
              </a:ext>
            </a:extLst>
          </p:cNvPr>
          <p:cNvSpPr txBox="1">
            <a:spLocks noGrp="1"/>
          </p:cNvSpPr>
          <p:nvPr>
            <p:ph type="sldNum" sz="quarter" idx="8"/>
          </p:nvPr>
        </p:nvSpPr>
        <p:spPr/>
        <p:txBody>
          <a:bodyPr/>
          <a:lstStyle>
            <a:lvl1pPr>
              <a:defRPr/>
            </a:lvl1pPr>
          </a:lstStyle>
          <a:p>
            <a:pPr lvl="0"/>
            <a:fld id="{47FD52FC-289C-49DF-A05E-ABB83081E816}" type="slidenum">
              <a:t>‹#›</a:t>
            </a:fld>
            <a:endParaRPr lang="en-GB"/>
          </a:p>
        </p:txBody>
      </p:sp>
    </p:spTree>
    <p:extLst>
      <p:ext uri="{BB962C8B-B14F-4D97-AF65-F5344CB8AC3E}">
        <p14:creationId xmlns:p14="http://schemas.microsoft.com/office/powerpoint/2010/main" val="334317020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56DA70-1459-489A-B294-2EAA23522509}"/>
              </a:ext>
            </a:extLst>
          </p:cNvPr>
          <p:cNvSpPr txBox="1">
            <a:spLocks noGrp="1"/>
          </p:cNvSpPr>
          <p:nvPr>
            <p:ph type="dt" sz="half" idx="7"/>
          </p:nvPr>
        </p:nvSpPr>
        <p:spPr/>
        <p:txBody>
          <a:bodyPr/>
          <a:lstStyle>
            <a:lvl1pPr>
              <a:defRPr/>
            </a:lvl1pPr>
          </a:lstStyle>
          <a:p>
            <a:pPr lvl="0"/>
            <a:fld id="{9809D5B5-AED7-43F6-889E-D1254B81F497}" type="datetime1">
              <a:rPr lang="en-GB"/>
              <a:pPr lvl="0"/>
              <a:t>15/07/2024</a:t>
            </a:fld>
            <a:endParaRPr lang="en-GB"/>
          </a:p>
        </p:txBody>
      </p:sp>
      <p:sp>
        <p:nvSpPr>
          <p:cNvPr id="3" name="Footer Placeholder 2">
            <a:extLst>
              <a:ext uri="{FF2B5EF4-FFF2-40B4-BE49-F238E27FC236}">
                <a16:creationId xmlns:a16="http://schemas.microsoft.com/office/drawing/2014/main" id="{85312779-58DD-4243-9A3E-17D86543EECB}"/>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0EB29C6B-D0B1-4DC4-A4E9-E3312EAF51C6}"/>
              </a:ext>
            </a:extLst>
          </p:cNvPr>
          <p:cNvSpPr txBox="1">
            <a:spLocks noGrp="1"/>
          </p:cNvSpPr>
          <p:nvPr>
            <p:ph type="sldNum" sz="quarter" idx="8"/>
          </p:nvPr>
        </p:nvSpPr>
        <p:spPr/>
        <p:txBody>
          <a:bodyPr/>
          <a:lstStyle>
            <a:lvl1pPr>
              <a:defRPr/>
            </a:lvl1pPr>
          </a:lstStyle>
          <a:p>
            <a:pPr lvl="0"/>
            <a:fld id="{BEAFC3F9-8D2E-4A4C-A1D7-F90C235546DB}" type="slidenum">
              <a:t>‹#›</a:t>
            </a:fld>
            <a:endParaRPr lang="en-GB"/>
          </a:p>
        </p:txBody>
      </p:sp>
    </p:spTree>
    <p:extLst>
      <p:ext uri="{BB962C8B-B14F-4D97-AF65-F5344CB8AC3E}">
        <p14:creationId xmlns:p14="http://schemas.microsoft.com/office/powerpoint/2010/main" val="843810438"/>
      </p:ext>
    </p:extLst>
  </p:cSld>
  <p:clrMapOvr>
    <a:masterClrMapping/>
  </p:clrMapOvr>
  <p:hf sldNum="0" hdr="0" ftr="0" dt="0"/>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932F8-24D7-47E8-92DF-7D6F81E8D571}"/>
              </a:ext>
            </a:extLst>
          </p:cNvPr>
          <p:cNvSpPr txBox="1">
            <a:spLocks noGrp="1"/>
          </p:cNvSpPr>
          <p:nvPr>
            <p:ph type="title"/>
          </p:nvPr>
        </p:nvSpPr>
        <p:spPr>
          <a:xfrm>
            <a:off x="629838" y="457200"/>
            <a:ext cx="2949180" cy="1600200"/>
          </a:xfrm>
        </p:spPr>
        <p:txBody>
          <a:bodyPr anchor="b"/>
          <a:lstStyle>
            <a:lvl1pPr>
              <a:defRPr sz="24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BFDDC32-100F-4835-AB9D-8E5784F3CA70}"/>
              </a:ext>
            </a:extLst>
          </p:cNvPr>
          <p:cNvSpPr txBox="1">
            <a:spLocks noGrp="1"/>
          </p:cNvSpPr>
          <p:nvPr>
            <p:ph idx="1"/>
          </p:nvPr>
        </p:nvSpPr>
        <p:spPr>
          <a:xfrm>
            <a:off x="3887388" y="987423"/>
            <a:ext cx="4629150" cy="4873623"/>
          </a:xfrm>
        </p:spPr>
        <p:txBody>
          <a:bodyPr/>
          <a:lstStyle>
            <a:lvl1pPr>
              <a:defRPr sz="2400"/>
            </a:lvl1pPr>
            <a:lvl2pPr>
              <a:defRPr sz="2100"/>
            </a:lvl2pPr>
            <a:lvl3pPr>
              <a:defRPr sz="18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C84EA74-BD13-4898-988F-AADAA7398847}"/>
              </a:ext>
            </a:extLst>
          </p:cNvPr>
          <p:cNvSpPr txBox="1">
            <a:spLocks noGrp="1"/>
          </p:cNvSpPr>
          <p:nvPr>
            <p:ph type="body" idx="2"/>
          </p:nvPr>
        </p:nvSpPr>
        <p:spPr>
          <a:xfrm>
            <a:off x="629838" y="2057400"/>
            <a:ext cx="2949180" cy="3811584"/>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8B0F67BD-7AE4-435B-BF83-A52C6FB7D334}"/>
              </a:ext>
            </a:extLst>
          </p:cNvPr>
          <p:cNvSpPr txBox="1">
            <a:spLocks noGrp="1"/>
          </p:cNvSpPr>
          <p:nvPr>
            <p:ph type="dt" sz="half" idx="7"/>
          </p:nvPr>
        </p:nvSpPr>
        <p:spPr/>
        <p:txBody>
          <a:bodyPr/>
          <a:lstStyle>
            <a:lvl1pPr>
              <a:defRPr/>
            </a:lvl1pPr>
          </a:lstStyle>
          <a:p>
            <a:pPr lvl="0"/>
            <a:fld id="{126C89E1-BFA1-4615-8112-0D7033A19E79}" type="datetime1">
              <a:rPr lang="en-GB"/>
              <a:pPr lvl="0"/>
              <a:t>15/07/2024</a:t>
            </a:fld>
            <a:endParaRPr lang="en-GB"/>
          </a:p>
        </p:txBody>
      </p:sp>
      <p:sp>
        <p:nvSpPr>
          <p:cNvPr id="6" name="Footer Placeholder 5">
            <a:extLst>
              <a:ext uri="{FF2B5EF4-FFF2-40B4-BE49-F238E27FC236}">
                <a16:creationId xmlns:a16="http://schemas.microsoft.com/office/drawing/2014/main" id="{FACC5EF9-1218-42D8-9840-951CF263811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F9E760E-43D8-4139-9B4C-0D66A2D0CD07}"/>
              </a:ext>
            </a:extLst>
          </p:cNvPr>
          <p:cNvSpPr txBox="1">
            <a:spLocks noGrp="1"/>
          </p:cNvSpPr>
          <p:nvPr>
            <p:ph type="sldNum" sz="quarter" idx="8"/>
          </p:nvPr>
        </p:nvSpPr>
        <p:spPr/>
        <p:txBody>
          <a:bodyPr/>
          <a:lstStyle>
            <a:lvl1pPr>
              <a:defRPr/>
            </a:lvl1pPr>
          </a:lstStyle>
          <a:p>
            <a:pPr lvl="0"/>
            <a:fld id="{8AE8DCDC-DF98-41A8-BA21-437F573D8200}" type="slidenum">
              <a:t>‹#›</a:t>
            </a:fld>
            <a:endParaRPr lang="en-GB"/>
          </a:p>
        </p:txBody>
      </p:sp>
    </p:spTree>
    <p:extLst>
      <p:ext uri="{BB962C8B-B14F-4D97-AF65-F5344CB8AC3E}">
        <p14:creationId xmlns:p14="http://schemas.microsoft.com/office/powerpoint/2010/main" val="11908286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0BB19-95F1-4387-B637-227A40125BA0}"/>
              </a:ext>
            </a:extLst>
          </p:cNvPr>
          <p:cNvSpPr txBox="1">
            <a:spLocks noGrp="1"/>
          </p:cNvSpPr>
          <p:nvPr>
            <p:ph type="title"/>
          </p:nvPr>
        </p:nvSpPr>
        <p:spPr>
          <a:xfrm>
            <a:off x="629838" y="457200"/>
            <a:ext cx="2949180" cy="1600200"/>
          </a:xfrm>
        </p:spPr>
        <p:txBody>
          <a:bodyPr anchor="b"/>
          <a:lstStyle>
            <a:lvl1pPr>
              <a:defRPr sz="24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9C7782D9-CCC7-45B1-AA1C-FC73C9622FAF}"/>
              </a:ext>
            </a:extLst>
          </p:cNvPr>
          <p:cNvSpPr txBox="1">
            <a:spLocks noGrp="1"/>
          </p:cNvSpPr>
          <p:nvPr>
            <p:ph type="pic" idx="1"/>
          </p:nvPr>
        </p:nvSpPr>
        <p:spPr>
          <a:xfrm>
            <a:off x="3887388" y="987423"/>
            <a:ext cx="4629150" cy="4873623"/>
          </a:xfrm>
        </p:spPr>
        <p:txBody>
          <a:bodyPr/>
          <a:lstStyle>
            <a:lvl1pPr marL="0" indent="0">
              <a:buNone/>
              <a:defRPr lang="en-GB" sz="2400"/>
            </a:lvl1pPr>
          </a:lstStyle>
          <a:p>
            <a:pPr lvl="0"/>
            <a:endParaRPr lang="en-GB"/>
          </a:p>
        </p:txBody>
      </p:sp>
      <p:sp>
        <p:nvSpPr>
          <p:cNvPr id="4" name="Text Placeholder 3">
            <a:extLst>
              <a:ext uri="{FF2B5EF4-FFF2-40B4-BE49-F238E27FC236}">
                <a16:creationId xmlns:a16="http://schemas.microsoft.com/office/drawing/2014/main" id="{ED0312C2-E0D3-4BA8-91D4-417B505FA9BF}"/>
              </a:ext>
            </a:extLst>
          </p:cNvPr>
          <p:cNvSpPr txBox="1">
            <a:spLocks noGrp="1"/>
          </p:cNvSpPr>
          <p:nvPr>
            <p:ph type="body" idx="2"/>
          </p:nvPr>
        </p:nvSpPr>
        <p:spPr>
          <a:xfrm>
            <a:off x="629838" y="2057400"/>
            <a:ext cx="2949180" cy="3811584"/>
          </a:xfrm>
        </p:spPr>
        <p:txBody>
          <a:bodyPr/>
          <a:lstStyle>
            <a:lvl1pPr marL="0" indent="0">
              <a:buNone/>
              <a:defRPr sz="1200"/>
            </a:lvl1pPr>
          </a:lstStyle>
          <a:p>
            <a:pPr lvl="0"/>
            <a:r>
              <a:rPr lang="en-US"/>
              <a:t>Click to edit Master text styles</a:t>
            </a:r>
          </a:p>
        </p:txBody>
      </p:sp>
      <p:sp>
        <p:nvSpPr>
          <p:cNvPr id="5" name="Date Placeholder 4">
            <a:extLst>
              <a:ext uri="{FF2B5EF4-FFF2-40B4-BE49-F238E27FC236}">
                <a16:creationId xmlns:a16="http://schemas.microsoft.com/office/drawing/2014/main" id="{51E9B50C-E41E-45E9-9D22-6DEBD2F34D5F}"/>
              </a:ext>
            </a:extLst>
          </p:cNvPr>
          <p:cNvSpPr txBox="1">
            <a:spLocks noGrp="1"/>
          </p:cNvSpPr>
          <p:nvPr>
            <p:ph type="dt" sz="half" idx="7"/>
          </p:nvPr>
        </p:nvSpPr>
        <p:spPr/>
        <p:txBody>
          <a:bodyPr/>
          <a:lstStyle>
            <a:lvl1pPr>
              <a:defRPr/>
            </a:lvl1pPr>
          </a:lstStyle>
          <a:p>
            <a:pPr lvl="0"/>
            <a:fld id="{76784DF8-D1B3-40AA-AFA9-5110193F7925}" type="datetime1">
              <a:rPr lang="en-GB"/>
              <a:pPr lvl="0"/>
              <a:t>15/07/2024</a:t>
            </a:fld>
            <a:endParaRPr lang="en-GB"/>
          </a:p>
        </p:txBody>
      </p:sp>
      <p:sp>
        <p:nvSpPr>
          <p:cNvPr id="6" name="Footer Placeholder 5">
            <a:extLst>
              <a:ext uri="{FF2B5EF4-FFF2-40B4-BE49-F238E27FC236}">
                <a16:creationId xmlns:a16="http://schemas.microsoft.com/office/drawing/2014/main" id="{2557B8E8-3D44-43D6-BF73-67C3A815A29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8159EF4-AA36-48D2-8EAB-98DBD726CC0A}"/>
              </a:ext>
            </a:extLst>
          </p:cNvPr>
          <p:cNvSpPr txBox="1">
            <a:spLocks noGrp="1"/>
          </p:cNvSpPr>
          <p:nvPr>
            <p:ph type="sldNum" sz="quarter" idx="8"/>
          </p:nvPr>
        </p:nvSpPr>
        <p:spPr/>
        <p:txBody>
          <a:bodyPr/>
          <a:lstStyle>
            <a:lvl1pPr>
              <a:defRPr/>
            </a:lvl1pPr>
          </a:lstStyle>
          <a:p>
            <a:pPr lvl="0"/>
            <a:fld id="{63A6301C-CABA-4AFB-947C-5244D787511E}" type="slidenum">
              <a:t>‹#›</a:t>
            </a:fld>
            <a:endParaRPr lang="en-GB"/>
          </a:p>
        </p:txBody>
      </p:sp>
    </p:spTree>
    <p:extLst>
      <p:ext uri="{BB962C8B-B14F-4D97-AF65-F5344CB8AC3E}">
        <p14:creationId xmlns:p14="http://schemas.microsoft.com/office/powerpoint/2010/main" val="392611828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E15C0-AF7E-4CBD-BDB2-89BFE95C5F94}"/>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ABCD80BA-262E-4546-9F0B-A5121DFABC3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EE18F6-F610-470F-BEE1-46EDA2E66D23}"/>
              </a:ext>
            </a:extLst>
          </p:cNvPr>
          <p:cNvSpPr txBox="1">
            <a:spLocks noGrp="1"/>
          </p:cNvSpPr>
          <p:nvPr>
            <p:ph type="dt" sz="half" idx="7"/>
          </p:nvPr>
        </p:nvSpPr>
        <p:spPr/>
        <p:txBody>
          <a:bodyPr/>
          <a:lstStyle>
            <a:lvl1pPr>
              <a:defRPr/>
            </a:lvl1pPr>
          </a:lstStyle>
          <a:p>
            <a:pPr lvl="0"/>
            <a:fld id="{92177580-119F-4704-849E-C2E0C8EFD444}" type="datetime1">
              <a:rPr lang="en-GB"/>
              <a:pPr lvl="0"/>
              <a:t>15/07/2024</a:t>
            </a:fld>
            <a:endParaRPr lang="en-GB"/>
          </a:p>
        </p:txBody>
      </p:sp>
      <p:sp>
        <p:nvSpPr>
          <p:cNvPr id="5" name="Footer Placeholder 4">
            <a:extLst>
              <a:ext uri="{FF2B5EF4-FFF2-40B4-BE49-F238E27FC236}">
                <a16:creationId xmlns:a16="http://schemas.microsoft.com/office/drawing/2014/main" id="{BE164BC8-D1E4-44CD-81AC-0ECFB100AFB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2AAE3B0-14A7-4379-AA64-EA9E49F91B59}"/>
              </a:ext>
            </a:extLst>
          </p:cNvPr>
          <p:cNvSpPr txBox="1">
            <a:spLocks noGrp="1"/>
          </p:cNvSpPr>
          <p:nvPr>
            <p:ph type="sldNum" sz="quarter" idx="8"/>
          </p:nvPr>
        </p:nvSpPr>
        <p:spPr/>
        <p:txBody>
          <a:bodyPr/>
          <a:lstStyle>
            <a:lvl1pPr>
              <a:defRPr/>
            </a:lvl1pPr>
          </a:lstStyle>
          <a:p>
            <a:pPr lvl="0"/>
            <a:fld id="{71C857C4-03EE-4D43-9513-6F658466219E}" type="slidenum">
              <a:t>‹#›</a:t>
            </a:fld>
            <a:endParaRPr lang="en-GB"/>
          </a:p>
        </p:txBody>
      </p:sp>
    </p:spTree>
    <p:extLst>
      <p:ext uri="{BB962C8B-B14F-4D97-AF65-F5344CB8AC3E}">
        <p14:creationId xmlns:p14="http://schemas.microsoft.com/office/powerpoint/2010/main" val="31588291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DBF3B38-90D8-437B-A67E-96E8E6D6CD12}"/>
              </a:ext>
            </a:extLst>
          </p:cNvPr>
          <p:cNvSpPr txBox="1">
            <a:spLocks noGrp="1"/>
          </p:cNvSpPr>
          <p:nvPr>
            <p:ph type="title" orient="vert"/>
          </p:nvPr>
        </p:nvSpPr>
        <p:spPr>
          <a:xfrm>
            <a:off x="6543678" y="365129"/>
            <a:ext cx="1971674"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321FBA10-495E-49A6-A503-2155D445D54D}"/>
              </a:ext>
            </a:extLst>
          </p:cNvPr>
          <p:cNvSpPr txBox="1">
            <a:spLocks noGrp="1"/>
          </p:cNvSpPr>
          <p:nvPr>
            <p:ph type="body" orient="vert" idx="1"/>
          </p:nvPr>
        </p:nvSpPr>
        <p:spPr>
          <a:xfrm>
            <a:off x="628652" y="365129"/>
            <a:ext cx="5800722"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5FD00B-D9EA-454E-A7D1-09CB95B178FF}"/>
              </a:ext>
            </a:extLst>
          </p:cNvPr>
          <p:cNvSpPr txBox="1">
            <a:spLocks noGrp="1"/>
          </p:cNvSpPr>
          <p:nvPr>
            <p:ph type="dt" sz="half" idx="7"/>
          </p:nvPr>
        </p:nvSpPr>
        <p:spPr/>
        <p:txBody>
          <a:bodyPr/>
          <a:lstStyle>
            <a:lvl1pPr>
              <a:defRPr/>
            </a:lvl1pPr>
          </a:lstStyle>
          <a:p>
            <a:pPr lvl="0"/>
            <a:fld id="{C018D077-A3B9-4B6D-90AF-5146909A08A1}" type="datetime1">
              <a:rPr lang="en-GB"/>
              <a:pPr lvl="0"/>
              <a:t>15/07/2024</a:t>
            </a:fld>
            <a:endParaRPr lang="en-GB"/>
          </a:p>
        </p:txBody>
      </p:sp>
      <p:sp>
        <p:nvSpPr>
          <p:cNvPr id="5" name="Footer Placeholder 4">
            <a:extLst>
              <a:ext uri="{FF2B5EF4-FFF2-40B4-BE49-F238E27FC236}">
                <a16:creationId xmlns:a16="http://schemas.microsoft.com/office/drawing/2014/main" id="{B0933B8D-8E76-43C7-AA94-431CE55CE7C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1B4515C2-9616-4167-98B5-71EE9E56E861}"/>
              </a:ext>
            </a:extLst>
          </p:cNvPr>
          <p:cNvSpPr txBox="1">
            <a:spLocks noGrp="1"/>
          </p:cNvSpPr>
          <p:nvPr>
            <p:ph type="sldNum" sz="quarter" idx="8"/>
          </p:nvPr>
        </p:nvSpPr>
        <p:spPr/>
        <p:txBody>
          <a:bodyPr/>
          <a:lstStyle>
            <a:lvl1pPr>
              <a:defRPr/>
            </a:lvl1pPr>
          </a:lstStyle>
          <a:p>
            <a:pPr lvl="0"/>
            <a:fld id="{355B0407-85F5-4ABA-98B3-A0C7A14A9DEE}" type="slidenum">
              <a:t>‹#›</a:t>
            </a:fld>
            <a:endParaRPr lang="en-GB"/>
          </a:p>
        </p:txBody>
      </p:sp>
    </p:spTree>
    <p:extLst>
      <p:ext uri="{BB962C8B-B14F-4D97-AF65-F5344CB8AC3E}">
        <p14:creationId xmlns:p14="http://schemas.microsoft.com/office/powerpoint/2010/main" val="35249982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39BA76-88DC-451C-ADCE-A0CAABCB2EBE}" type="datetimeFigureOut">
              <a:rPr lang="en-GB" smtClean="0"/>
              <a:t>15/07/2024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extLst>
      <p:ext uri="{BB962C8B-B14F-4D97-AF65-F5344CB8AC3E}">
        <p14:creationId xmlns:p14="http://schemas.microsoft.com/office/powerpoint/2010/main" val="203121512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15/07/2024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6396148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9BA76-88DC-451C-ADCE-A0CAABCB2EBE}" type="datetimeFigureOut">
              <a:rPr lang="en-GB" smtClean="0"/>
              <a:t>15/07/2024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extLst>
      <p:ext uri="{BB962C8B-B14F-4D97-AF65-F5344CB8AC3E}">
        <p14:creationId xmlns:p14="http://schemas.microsoft.com/office/powerpoint/2010/main" val="1488069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CC39BA76-88DC-451C-ADCE-A0CAABCB2EBE}" type="datetimeFigureOut">
              <a:rPr lang="en-GB" smtClean="0"/>
              <a:t>15/07/2024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18751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9BA76-88DC-451C-ADCE-A0CAABCB2EBE}" type="datetimeFigureOut">
              <a:rPr lang="en-GB" smtClean="0"/>
              <a:t>15/07/2024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4A2F09-1C79-42BC-8419-321BAC98D8C8}" type="slidenum">
              <a:rPr lang="en-GB" smtClean="0"/>
              <a:t>‹#›</a:t>
            </a:fld>
            <a:endParaRPr lang="en-GB"/>
          </a:p>
        </p:txBody>
      </p:sp>
    </p:spTree>
    <p:extLst>
      <p:ext uri="{BB962C8B-B14F-4D97-AF65-F5344CB8AC3E}">
        <p14:creationId xmlns:p14="http://schemas.microsoft.com/office/powerpoint/2010/main" val="79019527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C39BA76-88DC-451C-ADCE-A0CAABCB2EBE}" type="datetimeFigureOut">
              <a:rPr lang="en-GB" smtClean="0"/>
              <a:t>15/07/2024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4A2F09-1C79-42BC-8419-321BAC98D8C8}" type="slidenum">
              <a:rPr lang="en-GB" smtClean="0"/>
              <a:t>‹#›</a:t>
            </a:fld>
            <a:endParaRPr lang="en-GB"/>
          </a:p>
        </p:txBody>
      </p:sp>
    </p:spTree>
    <p:extLst>
      <p:ext uri="{BB962C8B-B14F-4D97-AF65-F5344CB8AC3E}">
        <p14:creationId xmlns:p14="http://schemas.microsoft.com/office/powerpoint/2010/main" val="73346522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CC39BA76-88DC-451C-ADCE-A0CAABCB2EBE}" type="datetimeFigureOut">
              <a:rPr lang="en-GB" smtClean="0"/>
              <a:t>15/07/2024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4A2F09-1C79-42BC-8419-321BAC98D8C8}" type="slidenum">
              <a:rPr lang="en-GB" smtClean="0"/>
              <a:t>‹#›</a:t>
            </a:fld>
            <a:endParaRPr lang="en-GB"/>
          </a:p>
        </p:txBody>
      </p:sp>
    </p:spTree>
    <p:extLst>
      <p:ext uri="{BB962C8B-B14F-4D97-AF65-F5344CB8AC3E}">
        <p14:creationId xmlns:p14="http://schemas.microsoft.com/office/powerpoint/2010/main" val="159997787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CC39BA76-88DC-451C-ADCE-A0CAABCB2EBE}" type="datetimeFigureOut">
              <a:rPr lang="en-GB" smtClean="0"/>
              <a:t>15/07/2024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3924845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39BA76-88DC-451C-ADCE-A0CAABCB2EBE}" type="datetimeFigureOut">
              <a:rPr lang="en-GB" smtClean="0"/>
              <a:t>15/07/2024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extLst>
      <p:ext uri="{BB962C8B-B14F-4D97-AF65-F5344CB8AC3E}">
        <p14:creationId xmlns:p14="http://schemas.microsoft.com/office/powerpoint/2010/main" val="279460907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15/07/2024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extLst>
      <p:ext uri="{BB962C8B-B14F-4D97-AF65-F5344CB8AC3E}">
        <p14:creationId xmlns:p14="http://schemas.microsoft.com/office/powerpoint/2010/main" val="167564426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C39BA76-88DC-451C-ADCE-A0CAABCB2EBE}" type="datetimeFigureOut">
              <a:rPr lang="en-GB" smtClean="0"/>
              <a:t>15/07/2024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6310561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15/07/2024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45972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theme" Target="../theme/theme5.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15/07/2024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F6FA2B21-3FCD-4721-B95C-427943F61125}" type="datetime1">
              <a:rPr lang="en-US" smtClean="0"/>
              <a:t>7/15/24</a:t>
            </a:fld>
            <a:endParaRPr lang="en-US" dirty="0"/>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580958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lvl="0"/>
            <a:fld id="{36819BA1-61ED-4768-863B-8AD984418F45}" type="datetime1">
              <a:rPr lang="en-GB" smtClean="0"/>
              <a:pPr lvl="0"/>
              <a:t>15/07/2024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lvl="0"/>
            <a:fld id="{E33DD585-E4F2-44AA-88D4-37873676CB73}" type="slidenum">
              <a:rPr lang="en-GB" smtClean="0"/>
              <a:t>‹#›</a:t>
            </a:fld>
            <a:endParaRPr lang="en-GB"/>
          </a:p>
        </p:txBody>
      </p:sp>
    </p:spTree>
    <p:extLst>
      <p:ext uri="{BB962C8B-B14F-4D97-AF65-F5344CB8AC3E}">
        <p14:creationId xmlns:p14="http://schemas.microsoft.com/office/powerpoint/2010/main" val="302678809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EDC67D-161A-4FDC-8E6E-09F99448FA26}"/>
              </a:ext>
            </a:extLst>
          </p:cNvPr>
          <p:cNvSpPr txBox="1">
            <a:spLocks noGrp="1"/>
          </p:cNvSpPr>
          <p:nvPr>
            <p:ph type="title"/>
          </p:nvPr>
        </p:nvSpPr>
        <p:spPr>
          <a:xfrm>
            <a:off x="628652" y="365130"/>
            <a:ext cx="78867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105388B3-81F4-4C19-BB9C-66EBD67EC75E}"/>
              </a:ext>
            </a:extLst>
          </p:cNvPr>
          <p:cNvSpPr txBox="1">
            <a:spLocks noGrp="1"/>
          </p:cNvSpPr>
          <p:nvPr>
            <p:ph type="body" idx="1"/>
          </p:nvPr>
        </p:nvSpPr>
        <p:spPr>
          <a:xfrm>
            <a:off x="628652" y="1825627"/>
            <a:ext cx="78867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CF92A2-DCAD-4C79-86BB-C8635253E32E}"/>
              </a:ext>
            </a:extLst>
          </p:cNvPr>
          <p:cNvSpPr txBox="1">
            <a:spLocks noGrp="1"/>
          </p:cNvSpPr>
          <p:nvPr>
            <p:ph type="dt" sz="half" idx="2"/>
          </p:nvPr>
        </p:nvSpPr>
        <p:spPr>
          <a:xfrm>
            <a:off x="628652" y="6356352"/>
            <a:ext cx="2057400" cy="365129"/>
          </a:xfrm>
          <a:prstGeom prst="rect">
            <a:avLst/>
          </a:prstGeom>
          <a:noFill/>
          <a:ln>
            <a:noFill/>
          </a:ln>
        </p:spPr>
        <p:txBody>
          <a:bodyPr vert="horz" wrap="square" lIns="91440" tIns="45720" rIns="91440" bIns="45720" anchor="ctr" anchorCtr="0" compatLnSpc="1">
            <a:noAutofit/>
          </a:bodyPr>
          <a:lstStyle>
            <a:lvl1pPr marL="0" marR="0" lvl="0" indent="0" algn="l"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defRPr>
            </a:lvl1pPr>
          </a:lstStyle>
          <a:p>
            <a:pPr lvl="0"/>
            <a:fld id="{36819BA1-61ED-4768-863B-8AD984418F45}" type="datetime1">
              <a:rPr lang="en-GB"/>
              <a:pPr lvl="0"/>
              <a:t>15/07/2024</a:t>
            </a:fld>
            <a:endParaRPr lang="en-GB"/>
          </a:p>
        </p:txBody>
      </p:sp>
      <p:sp>
        <p:nvSpPr>
          <p:cNvPr id="5" name="Footer Placeholder 4">
            <a:extLst>
              <a:ext uri="{FF2B5EF4-FFF2-40B4-BE49-F238E27FC236}">
                <a16:creationId xmlns:a16="http://schemas.microsoft.com/office/drawing/2014/main" id="{91D6CD7D-AC54-49CD-8CD1-911C45E26E9F}"/>
              </a:ext>
            </a:extLst>
          </p:cNvPr>
          <p:cNvSpPr txBox="1">
            <a:spLocks noGrp="1"/>
          </p:cNvSpPr>
          <p:nvPr>
            <p:ph type="ftr" sz="quarter" idx="3"/>
          </p:nvPr>
        </p:nvSpPr>
        <p:spPr>
          <a:xfrm>
            <a:off x="3028952" y="6356352"/>
            <a:ext cx="3086100" cy="365129"/>
          </a:xfrm>
          <a:prstGeom prst="rect">
            <a:avLst/>
          </a:prstGeom>
          <a:noFill/>
          <a:ln>
            <a:noFill/>
          </a:ln>
        </p:spPr>
        <p:txBody>
          <a:bodyPr vert="horz" wrap="square" lIns="91440" tIns="45720" rIns="91440" bIns="45720" anchor="ctr" anchorCtr="1" compatLnSpc="1">
            <a:noAutofit/>
          </a:bodyPr>
          <a:lstStyle>
            <a:lvl1pPr marL="0" marR="0" lvl="0" indent="0" algn="ctr"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A2B98206-2144-4926-84D6-0F93BE474D68}"/>
              </a:ext>
            </a:extLst>
          </p:cNvPr>
          <p:cNvSpPr txBox="1">
            <a:spLocks noGrp="1"/>
          </p:cNvSpPr>
          <p:nvPr>
            <p:ph type="sldNum" sz="quarter" idx="4"/>
          </p:nvPr>
        </p:nvSpPr>
        <p:spPr>
          <a:xfrm>
            <a:off x="6457952" y="6356352"/>
            <a:ext cx="2057400" cy="365129"/>
          </a:xfrm>
          <a:prstGeom prst="rect">
            <a:avLst/>
          </a:prstGeom>
          <a:noFill/>
          <a:ln>
            <a:noFill/>
          </a:ln>
        </p:spPr>
        <p:txBody>
          <a:bodyPr vert="horz" wrap="square" lIns="91440" tIns="45720" rIns="91440" bIns="45720" anchor="ctr" anchorCtr="0" compatLnSpc="1">
            <a:noAutofit/>
          </a:bodyPr>
          <a:lstStyle>
            <a:lvl1pPr marL="0" marR="0" lvl="0" indent="0" algn="r" defTabSz="6858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Calibri"/>
              </a:defRPr>
            </a:lvl1pPr>
          </a:lstStyle>
          <a:p>
            <a:pPr lvl="0"/>
            <a:fld id="{E33DD585-E4F2-44AA-88D4-37873676CB73}" type="slidenum">
              <a:t>‹#›</a:t>
            </a:fld>
            <a:endParaRPr lang="en-GB"/>
          </a:p>
        </p:txBody>
      </p:sp>
    </p:spTree>
    <p:extLst>
      <p:ext uri="{BB962C8B-B14F-4D97-AF65-F5344CB8AC3E}">
        <p14:creationId xmlns:p14="http://schemas.microsoft.com/office/powerpoint/2010/main" val="266239141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marL="0" marR="0" lvl="0" indent="0" algn="l" defTabSz="685800" rtl="0" fontAlgn="auto" hangingPunct="1">
        <a:lnSpc>
          <a:spcPct val="90000"/>
        </a:lnSpc>
        <a:spcBef>
          <a:spcPts val="0"/>
        </a:spcBef>
        <a:spcAft>
          <a:spcPts val="0"/>
        </a:spcAft>
        <a:buNone/>
        <a:tabLst/>
        <a:defRPr lang="en-US" sz="3300" b="0" i="0" u="none" strike="noStrike" kern="1200" cap="none" spc="0" baseline="0">
          <a:solidFill>
            <a:srgbClr val="000000"/>
          </a:solidFill>
          <a:uFillTx/>
          <a:latin typeface="Calibri Light"/>
        </a:defRPr>
      </a:lvl1pPr>
    </p:titleStyle>
    <p:bodyStyle>
      <a:lvl1pPr marL="171450" marR="0" lvl="0" indent="-171450" algn="l" defTabSz="685800" rtl="0" fontAlgn="auto" hangingPunct="1">
        <a:lnSpc>
          <a:spcPct val="90000"/>
        </a:lnSpc>
        <a:spcBef>
          <a:spcPts val="750"/>
        </a:spcBef>
        <a:spcAft>
          <a:spcPts val="0"/>
        </a:spcAft>
        <a:buSzPct val="100000"/>
        <a:buFont typeface="Arial" pitchFamily="34"/>
        <a:buChar char="•"/>
        <a:tabLst/>
        <a:defRPr lang="en-US" sz="2100" b="0" i="0" u="none" strike="noStrike" kern="1200" cap="none" spc="0" baseline="0">
          <a:solidFill>
            <a:srgbClr val="000000"/>
          </a:solidFill>
          <a:uFillTx/>
          <a:latin typeface="Calibri"/>
        </a:defRPr>
      </a:lvl1pPr>
      <a:lvl2pPr marL="514350" marR="0" lvl="1" indent="-171450" algn="l" defTabSz="685800" rtl="0" fontAlgn="auto" hangingPunct="1">
        <a:lnSpc>
          <a:spcPct val="90000"/>
        </a:lnSpc>
        <a:spcBef>
          <a:spcPts val="375"/>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2pPr>
      <a:lvl3pPr marL="857250" marR="0" lvl="2" indent="-171450" algn="l" defTabSz="685800" rtl="0" fontAlgn="auto" hangingPunct="1">
        <a:lnSpc>
          <a:spcPct val="90000"/>
        </a:lnSpc>
        <a:spcBef>
          <a:spcPts val="375"/>
        </a:spcBef>
        <a:spcAft>
          <a:spcPts val="0"/>
        </a:spcAft>
        <a:buSzPct val="100000"/>
        <a:buFont typeface="Arial" pitchFamily="34"/>
        <a:buChar char="•"/>
        <a:tabLst/>
        <a:defRPr lang="en-US" sz="1500" b="0" i="0" u="none" strike="noStrike" kern="1200" cap="none" spc="0" baseline="0">
          <a:solidFill>
            <a:srgbClr val="000000"/>
          </a:solidFill>
          <a:uFillTx/>
          <a:latin typeface="Calibri"/>
        </a:defRPr>
      </a:lvl3pPr>
      <a:lvl4pPr marL="1200150" marR="0" lvl="3" indent="-171450" algn="l" defTabSz="685800" rtl="0" fontAlgn="auto" hangingPunct="1">
        <a:lnSpc>
          <a:spcPct val="90000"/>
        </a:lnSpc>
        <a:spcBef>
          <a:spcPts val="375"/>
        </a:spcBef>
        <a:spcAft>
          <a:spcPts val="0"/>
        </a:spcAft>
        <a:buSzPct val="100000"/>
        <a:buFont typeface="Arial" pitchFamily="34"/>
        <a:buChar char="•"/>
        <a:tabLst/>
        <a:defRPr lang="en-US" sz="1350" b="0" i="0" u="none" strike="noStrike" kern="1200" cap="none" spc="0" baseline="0">
          <a:solidFill>
            <a:srgbClr val="000000"/>
          </a:solidFill>
          <a:uFillTx/>
          <a:latin typeface="Calibri"/>
        </a:defRPr>
      </a:lvl4pPr>
      <a:lvl5pPr marL="1543050" marR="0" lvl="4" indent="-171450" algn="l" defTabSz="685800" rtl="0" fontAlgn="auto" hangingPunct="1">
        <a:lnSpc>
          <a:spcPct val="90000"/>
        </a:lnSpc>
        <a:spcBef>
          <a:spcPts val="375"/>
        </a:spcBef>
        <a:spcAft>
          <a:spcPts val="0"/>
        </a:spcAft>
        <a:buSzPct val="100000"/>
        <a:buFont typeface="Arial" pitchFamily="34"/>
        <a:buChar char="•"/>
        <a:tabLst/>
        <a:defRPr lang="en-US" sz="1350" b="0" i="0" u="none" strike="noStrike" kern="1200" cap="none" spc="0" baseline="0">
          <a:solidFill>
            <a:srgbClr val="000000"/>
          </a:solidFill>
          <a:uFillTx/>
          <a:latin typeface="Calibri"/>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40538"/>
            </a:gs>
            <a:gs pos="100000">
              <a:srgbClr val="080B7A"/>
            </a:gs>
          </a:gsLst>
          <a:lin ang="5400000" scaled="1"/>
          <a:tileRect/>
        </a:gradFill>
        <a:effectLst/>
      </p:bgPr>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CC39BA76-88DC-451C-ADCE-A0CAABCB2EBE}" type="datetimeFigureOut">
              <a:rPr lang="en-GB" smtClean="0"/>
              <a:t>15/07/2024</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4A2F09-1C79-42BC-8419-321BAC98D8C8}"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72510762"/>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Lst>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video" Target="https://www.youtube.com/embed/gtMhpEYAHAE?feature=oembed" TargetMode="Externa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51.xml"/><Relationship Id="rId1" Type="http://schemas.openxmlformats.org/officeDocument/2006/relationships/video" Target="https://www.youtube.com/embed/hkcqGU7l_zU?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51.xml"/><Relationship Id="rId1" Type="http://schemas.openxmlformats.org/officeDocument/2006/relationships/video" Target="https://www.youtube.com/embed/F2mHeudPGNI?feature=oembed"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47.xml"/><Relationship Id="rId1" Type="http://schemas.openxmlformats.org/officeDocument/2006/relationships/video" Target="https://www.youtube.com/embed/0qs5cg7fZBc?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2708920"/>
            <a:ext cx="7992888"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rPr>
              <a:t>Practice Based Research</a:t>
            </a:r>
            <a:br>
              <a:rPr lang="en-GB" sz="3600" b="1" dirty="0">
                <a:solidFill>
                  <a:schemeClr val="bg1"/>
                </a:solidFill>
              </a:rPr>
            </a:br>
            <a:r>
              <a:rPr lang="en-GB" sz="3600" b="1" dirty="0">
                <a:solidFill>
                  <a:schemeClr val="bg1"/>
                </a:solidFill>
              </a:rPr>
              <a:t>LCHS 7008</a:t>
            </a:r>
            <a:br>
              <a:rPr lang="en-GB" sz="3600" b="1" i="1" dirty="0">
                <a:solidFill>
                  <a:schemeClr val="bg1"/>
                </a:solidFill>
              </a:rPr>
            </a:br>
            <a:br>
              <a:rPr lang="en-GB" sz="3600" b="1" i="1" dirty="0">
                <a:solidFill>
                  <a:schemeClr val="bg1"/>
                </a:solidFill>
              </a:rPr>
            </a:br>
            <a:r>
              <a:rPr lang="en-GB" sz="3600" b="1" i="1" dirty="0">
                <a:solidFill>
                  <a:schemeClr val="bg1"/>
                </a:solidFill>
              </a:rPr>
              <a:t>Module Recapitulation</a:t>
            </a:r>
            <a:br>
              <a:rPr lang="en-GB" sz="3600" b="1" i="1" dirty="0">
                <a:solidFill>
                  <a:schemeClr val="bg1"/>
                </a:solidFill>
              </a:rPr>
            </a:br>
            <a:br>
              <a:rPr lang="en-GB" sz="3600" b="1" dirty="0">
                <a:solidFill>
                  <a:schemeClr val="bg1"/>
                </a:solidFill>
              </a:rPr>
            </a:br>
            <a:br>
              <a:rPr lang="en-GB" sz="3600" b="1" dirty="0">
                <a:solidFill>
                  <a:schemeClr val="bg1"/>
                </a:solidFill>
              </a:rPr>
            </a:br>
            <a:endParaRPr lang="en-GB" sz="32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445224"/>
            <a:ext cx="2664296" cy="400110"/>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000" b="1" i="0" u="none" strike="noStrike" kern="1200" cap="none" spc="0" normalizeH="0" baseline="0" noProof="0" dirty="0">
                <a:ln>
                  <a:noFill/>
                </a:ln>
                <a:solidFill>
                  <a:prstClr val="white"/>
                </a:solidFill>
                <a:effectLst/>
                <a:uLnTx/>
                <a:uFillTx/>
                <a:latin typeface="Arial" panose="020B0604020202020204" pitchFamily="34" charset="0"/>
                <a:cs typeface="Arial" panose="020B0604020202020204" pitchFamily="34" charset="0"/>
              </a:rPr>
              <a:t>Dr Zeno Leung</a:t>
            </a:r>
            <a:endParaRPr kumimoji="0" lang="en-GB" sz="2000" b="0" i="0" u="none" strike="noStrike" kern="1200" cap="none" spc="0" normalizeH="0" baseline="0" noProof="0" dirty="0">
              <a:ln>
                <a:noFill/>
              </a:ln>
              <a:solidFill>
                <a:prstClr val="black">
                  <a:tint val="75000"/>
                </a:prstClr>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6BCFD8C3-6CC4-4CC4-8B06-66C5A38B3642}"/>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420055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Aims</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gain knowledge of the main principles of designing, conducting, evaluating the impacts and dissemination of </a:t>
            </a:r>
            <a:r>
              <a:rPr lang="en-GB" sz="2600" dirty="0">
                <a:solidFill>
                  <a:srgbClr val="FF0000"/>
                </a:solidFill>
                <a:latin typeface="Arial" panose="020B0604020202020204" pitchFamily="34" charset="0"/>
                <a:cs typeface="Arial" panose="020B0604020202020204" pitchFamily="34" charset="0"/>
              </a:rPr>
              <a:t>evidence-based research</a:t>
            </a:r>
            <a:r>
              <a:rPr lang="en-GB" sz="2600"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sz="2600" dirty="0">
                <a:latin typeface="Arial" panose="020B0604020202020204" pitchFamily="34" charset="0"/>
                <a:cs typeface="Arial" panose="020B0604020202020204" pitchFamily="34" charset="0"/>
              </a:rPr>
              <a:t>To conduct an independent </a:t>
            </a:r>
            <a:r>
              <a:rPr lang="en-GB" sz="2600" dirty="0">
                <a:solidFill>
                  <a:srgbClr val="FF0000"/>
                </a:solidFill>
                <a:latin typeface="Arial" panose="020B0604020202020204" pitchFamily="34" charset="0"/>
                <a:cs typeface="Arial" panose="020B0604020202020204" pitchFamily="34" charset="0"/>
              </a:rPr>
              <a:t>practice-based research</a:t>
            </a:r>
            <a:r>
              <a:rPr lang="en-GB" sz="2600" dirty="0">
                <a:latin typeface="Arial" panose="020B0604020202020204" pitchFamily="34" charset="0"/>
                <a:cs typeface="Arial" panose="020B0604020202020204" pitchFamily="34" charset="0"/>
              </a:rPr>
              <a:t> project within a public health and social care setting with professional integrity.</a:t>
            </a:r>
          </a:p>
          <a:p>
            <a:pPr marL="0" indent="0">
              <a:buNone/>
            </a:pPr>
            <a:endParaRPr lang="en-GB" sz="26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AECCF25E-6799-4EB2-BC3B-9160688A4386}"/>
              </a:ext>
            </a:extLst>
          </p:cNvPr>
          <p:cNvSpPr/>
          <p:nvPr>
            <p:custDataLst>
              <p:tags r:id="rId1"/>
            </p:custDataLst>
          </p:nvPr>
        </p:nvSpPr>
        <p:spPr>
          <a:xfrm>
            <a:off x="2555776" y="111125"/>
            <a:ext cx="8255000" cy="635000"/>
          </a:xfrm>
          <a:prstGeom prst="rect">
            <a:avLst/>
          </a:prstGeom>
          <a:solidFill>
            <a:srgbClr val="FF0000">
              <a:alpha val="70000"/>
              <a:alpha val="0"/>
            </a:srgbClr>
          </a:solidFill>
          <a:ln w="0" cap="flat" cmpd="sng" algn="ctr">
            <a:solidFill>
              <a:srgbClr val="00B0F0">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23993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6F29DD-D660-4EC6-011A-4430553DA958}"/>
              </a:ext>
            </a:extLst>
          </p:cNvPr>
          <p:cNvSpPr>
            <a:spLocks noGrp="1"/>
          </p:cNvSpPr>
          <p:nvPr>
            <p:ph type="title"/>
          </p:nvPr>
        </p:nvSpPr>
        <p:spPr>
          <a:xfrm>
            <a:off x="683568" y="3356993"/>
            <a:ext cx="7772400" cy="1998166"/>
          </a:xfrm>
        </p:spPr>
        <p:txBody>
          <a:bodyPr>
            <a:normAutofit/>
          </a:bodyPr>
          <a:lstStyle/>
          <a:p>
            <a:r>
              <a:rPr lang="en-US" dirty="0"/>
              <a:t>Week 1 - Introduction to Research and Practice-based Research</a:t>
            </a:r>
          </a:p>
        </p:txBody>
      </p:sp>
    </p:spTree>
    <p:extLst>
      <p:ext uri="{BB962C8B-B14F-4D97-AF65-F5344CB8AC3E}">
        <p14:creationId xmlns:p14="http://schemas.microsoft.com/office/powerpoint/2010/main" val="20801840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79860-08D7-4003-9564-80C8955EC6A8}"/>
              </a:ext>
            </a:extLst>
          </p:cNvPr>
          <p:cNvSpPr txBox="1">
            <a:spLocks noGrp="1"/>
          </p:cNvSpPr>
          <p:nvPr>
            <p:ph type="title"/>
          </p:nvPr>
        </p:nvSpPr>
        <p:spPr>
          <a:xfrm>
            <a:off x="628652" y="1092572"/>
            <a:ext cx="7886700" cy="994169"/>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Definition of Research</a:t>
            </a:r>
          </a:p>
        </p:txBody>
      </p:sp>
      <p:sp>
        <p:nvSpPr>
          <p:cNvPr id="3" name="Content Placeholder 2">
            <a:extLst>
              <a:ext uri="{FF2B5EF4-FFF2-40B4-BE49-F238E27FC236}">
                <a16:creationId xmlns:a16="http://schemas.microsoft.com/office/drawing/2014/main" id="{10C7E2E1-400A-4F39-9886-92B40CFD129B}"/>
              </a:ext>
            </a:extLst>
          </p:cNvPr>
          <p:cNvSpPr txBox="1">
            <a:spLocks noGrp="1"/>
          </p:cNvSpPr>
          <p:nvPr>
            <p:ph idx="1"/>
          </p:nvPr>
        </p:nvSpPr>
        <p:spPr>
          <a:xfrm>
            <a:off x="1196166" y="2262178"/>
            <a:ext cx="6921796" cy="3284033"/>
          </a:xfrm>
        </p:spPr>
        <p:txBody>
          <a:bodyPr vert="horz" lIns="91440" tIns="45720" rIns="91440" bIns="45720" rtlCol="0" anchor="t">
            <a:normAutofit fontScale="92500" lnSpcReduction="20000"/>
          </a:bodyPr>
          <a:lstStyle/>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a:cs typeface="Arial"/>
              </a:rPr>
              <a:t>Research is a “</a:t>
            </a:r>
            <a:r>
              <a:rPr lang="en-GB" sz="2400" i="1" dirty="0">
                <a:solidFill>
                  <a:srgbClr val="FF0000"/>
                </a:solidFill>
                <a:latin typeface="Arial"/>
                <a:cs typeface="Arial"/>
              </a:rPr>
              <a:t>systematic process</a:t>
            </a:r>
            <a:r>
              <a:rPr lang="en-GB" sz="2400" i="1" dirty="0">
                <a:latin typeface="Arial"/>
                <a:cs typeface="Arial"/>
              </a:rPr>
              <a:t> of </a:t>
            </a:r>
            <a:r>
              <a:rPr lang="en-GB" sz="2400" i="1" dirty="0">
                <a:solidFill>
                  <a:srgbClr val="FF0000"/>
                </a:solidFill>
                <a:latin typeface="Arial"/>
                <a:cs typeface="Arial"/>
              </a:rPr>
              <a:t>collecting</a:t>
            </a:r>
            <a:r>
              <a:rPr lang="en-GB" sz="2400" i="1" dirty="0">
                <a:latin typeface="Arial"/>
                <a:cs typeface="Arial"/>
              </a:rPr>
              <a:t>, </a:t>
            </a:r>
            <a:r>
              <a:rPr lang="en-GB" sz="2400" i="1" dirty="0">
                <a:solidFill>
                  <a:srgbClr val="FF0000"/>
                </a:solidFill>
                <a:latin typeface="Arial"/>
                <a:cs typeface="Arial"/>
              </a:rPr>
              <a:t>organising</a:t>
            </a:r>
            <a:r>
              <a:rPr lang="en-GB" sz="2400" i="1" dirty="0">
                <a:latin typeface="Arial"/>
                <a:cs typeface="Arial"/>
              </a:rPr>
              <a:t> and </a:t>
            </a:r>
            <a:r>
              <a:rPr lang="en-GB" sz="2400" i="1" dirty="0">
                <a:solidFill>
                  <a:srgbClr val="FF0000"/>
                </a:solidFill>
                <a:latin typeface="Arial"/>
                <a:cs typeface="Arial"/>
              </a:rPr>
              <a:t>analysing</a:t>
            </a:r>
            <a:r>
              <a:rPr lang="en-GB" sz="2400" i="1" dirty="0">
                <a:latin typeface="Arial"/>
                <a:cs typeface="Arial"/>
              </a:rPr>
              <a:t> information/</a:t>
            </a:r>
            <a:r>
              <a:rPr lang="en-GB" sz="2400" i="1" dirty="0">
                <a:solidFill>
                  <a:srgbClr val="FF0000"/>
                </a:solidFill>
                <a:latin typeface="Arial"/>
                <a:cs typeface="Arial"/>
              </a:rPr>
              <a:t>data</a:t>
            </a:r>
            <a:r>
              <a:rPr lang="en-GB" sz="2400" i="1" dirty="0">
                <a:latin typeface="Arial"/>
                <a:cs typeface="Arial"/>
              </a:rPr>
              <a:t> to increase </a:t>
            </a:r>
            <a:r>
              <a:rPr lang="en-GB" sz="2400" i="1" dirty="0">
                <a:solidFill>
                  <a:srgbClr val="FF0000"/>
                </a:solidFill>
                <a:latin typeface="Arial"/>
                <a:cs typeface="Arial"/>
              </a:rPr>
              <a:t>understanding</a:t>
            </a:r>
            <a:r>
              <a:rPr lang="en-GB" sz="2400" i="1" dirty="0">
                <a:latin typeface="Arial"/>
                <a:cs typeface="Arial"/>
              </a:rPr>
              <a:t> of the topic or issue</a:t>
            </a:r>
            <a:r>
              <a:rPr lang="en-GB" sz="2400" dirty="0">
                <a:latin typeface="Arial"/>
                <a:cs typeface="Arial"/>
              </a:rPr>
              <a:t>”</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(Creswell, 2008)</a:t>
            </a:r>
          </a:p>
        </p:txBody>
      </p:sp>
    </p:spTree>
    <p:extLst>
      <p:ext uri="{BB962C8B-B14F-4D97-AF65-F5344CB8AC3E}">
        <p14:creationId xmlns:p14="http://schemas.microsoft.com/office/powerpoint/2010/main" val="3512170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471E9D-A912-4660-974E-D47ECA18D0B6}"/>
              </a:ext>
            </a:extLst>
          </p:cNvPr>
          <p:cNvSpPr>
            <a:spLocks noGrp="1"/>
          </p:cNvSpPr>
          <p:nvPr>
            <p:ph idx="1"/>
          </p:nvPr>
        </p:nvSpPr>
        <p:spPr>
          <a:xfrm>
            <a:off x="803425" y="2167933"/>
            <a:ext cx="7537153" cy="4203050"/>
          </a:xfrm>
        </p:spPr>
        <p:txBody>
          <a:bodyPr vert="horz" lIns="91440" tIns="45720" rIns="91440" bIns="45720" rtlCol="0" anchor="t">
            <a:normAutofit fontScale="85000" lnSpcReduction="20000"/>
          </a:bodyPr>
          <a:lstStyle/>
          <a:p>
            <a:pPr marL="0" indent="0">
              <a:buNone/>
            </a:pPr>
            <a:r>
              <a:rPr lang="en-GB" sz="2400" dirty="0">
                <a:latin typeface="Arial" panose="020B0604020202020204" pitchFamily="34" charset="0"/>
                <a:cs typeface="Arial" panose="020B0604020202020204" pitchFamily="34" charset="0"/>
              </a:rPr>
              <a:t>In Health &amp; Social Care, </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Research plays an important role in discovering new treatments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And making sure that we use existing treatments in the best possible ways. </a:t>
            </a:r>
          </a:p>
          <a:p>
            <a:pPr>
              <a:buFont typeface="Wingdings" panose="05000000000000000000" pitchFamily="2" charset="2"/>
              <a:buChar char="§"/>
            </a:pPr>
            <a:r>
              <a:rPr lang="en-GB" sz="2400" dirty="0">
                <a:latin typeface="Arial"/>
                <a:cs typeface="Arial"/>
              </a:rPr>
              <a:t>Research can find answers to things that are unknown, filling </a:t>
            </a:r>
            <a:r>
              <a:rPr lang="en-GB" sz="2400" dirty="0">
                <a:solidFill>
                  <a:srgbClr val="FF0000"/>
                </a:solidFill>
                <a:latin typeface="Arial"/>
                <a:cs typeface="Arial"/>
              </a:rPr>
              <a:t>gaps in knowledge</a:t>
            </a:r>
            <a:r>
              <a:rPr lang="en-GB" sz="2400" dirty="0">
                <a:latin typeface="Arial"/>
                <a:cs typeface="Arial"/>
              </a:rPr>
              <a:t> and changing the way that healthcare professionals work. </a:t>
            </a: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a:cs typeface="Arial"/>
              </a:rPr>
              <a:t>Research helps to identify </a:t>
            </a:r>
            <a:r>
              <a:rPr lang="en-GB" sz="2400" dirty="0">
                <a:solidFill>
                  <a:srgbClr val="FF0000"/>
                </a:solidFill>
                <a:latin typeface="Arial"/>
                <a:cs typeface="Arial"/>
              </a:rPr>
              <a:t>needs and gaps in service provision</a:t>
            </a:r>
            <a:r>
              <a:rPr lang="en-GB" sz="2400" dirty="0">
                <a:latin typeface="Arial"/>
                <a:cs typeface="Arial"/>
              </a:rPr>
              <a:t>.</a:t>
            </a:r>
          </a:p>
          <a:p>
            <a:pPr>
              <a:buFont typeface="Wingdings" panose="05000000000000000000" pitchFamily="2" charset="2"/>
              <a:buChar char="§"/>
            </a:pPr>
            <a:endParaRPr lang="en-GB" sz="2400" dirty="0">
              <a:latin typeface="Arial"/>
              <a:cs typeface="Arial"/>
            </a:endParaRPr>
          </a:p>
          <a:p>
            <a:pPr marL="0" indent="0">
              <a:buNone/>
            </a:pPr>
            <a:r>
              <a:rPr lang="en-GB" sz="2400" dirty="0">
                <a:latin typeface="Arial" panose="020B0604020202020204" pitchFamily="34" charset="0"/>
                <a:cs typeface="Arial" panose="020B0604020202020204" pitchFamily="34" charset="0"/>
              </a:rPr>
              <a:t>Research are an everyday part of NHS in the UK.</a:t>
            </a:r>
            <a:endParaRPr lang="en-GB" sz="2400" dirty="0">
              <a:latin typeface="Arial"/>
              <a:cs typeface="Arial"/>
            </a:endParaRPr>
          </a:p>
        </p:txBody>
      </p:sp>
      <p:sp>
        <p:nvSpPr>
          <p:cNvPr id="6" name="Title 1">
            <a:extLst>
              <a:ext uri="{FF2B5EF4-FFF2-40B4-BE49-F238E27FC236}">
                <a16:creationId xmlns:a16="http://schemas.microsoft.com/office/drawing/2014/main" id="{1F5861F9-713A-98CE-BE75-BFF501CB12CB}"/>
              </a:ext>
            </a:extLst>
          </p:cNvPr>
          <p:cNvSpPr txBox="1">
            <a:spLocks noGrp="1"/>
          </p:cNvSpPr>
          <p:nvPr>
            <p:ph type="title"/>
          </p:nvPr>
        </p:nvSpPr>
        <p:spPr>
          <a:xfrm>
            <a:off x="628650" y="953869"/>
            <a:ext cx="7886700" cy="966758"/>
          </a:xfrm>
          <a:solidFill>
            <a:srgbClr val="B4C7E7"/>
          </a:solidFill>
        </p:spPr>
        <p:txBody>
          <a:bodyPr anchorCtr="1"/>
          <a:lstStyle/>
          <a:p>
            <a:pPr lvl="0" algn="ctr"/>
            <a:r>
              <a:rPr lang="en-GB" b="1" dirty="0">
                <a:latin typeface="Arial" panose="020B0604020202020204" pitchFamily="34" charset="0"/>
                <a:cs typeface="Arial" panose="020B0604020202020204" pitchFamily="34" charset="0"/>
              </a:rPr>
              <a:t>Importance of research</a:t>
            </a:r>
          </a:p>
        </p:txBody>
      </p:sp>
    </p:spTree>
    <p:extLst>
      <p:ext uri="{BB962C8B-B14F-4D97-AF65-F5344CB8AC3E}">
        <p14:creationId xmlns:p14="http://schemas.microsoft.com/office/powerpoint/2010/main" val="28143842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C4FE9-8CE2-488F-A1DC-63A2A825DB4B}"/>
              </a:ext>
            </a:extLst>
          </p:cNvPr>
          <p:cNvSpPr>
            <a:spLocks noGrp="1"/>
          </p:cNvSpPr>
          <p:nvPr>
            <p:ph type="title"/>
          </p:nvPr>
        </p:nvSpPr>
        <p:spPr/>
        <p:txBody>
          <a:bodyPr/>
          <a:lstStyle/>
          <a:p>
            <a:pPr algn="ctr"/>
            <a:r>
              <a:rPr lang="en-GB" b="1" dirty="0">
                <a:latin typeface="Arial"/>
                <a:cs typeface="Arial"/>
              </a:rPr>
              <a:t>Practice-Based Research</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B58D6CF-0EE1-4ACF-AE70-62F2CE62C026}"/>
              </a:ext>
            </a:extLst>
          </p:cNvPr>
          <p:cNvSpPr>
            <a:spLocks noGrp="1"/>
          </p:cNvSpPr>
          <p:nvPr>
            <p:ph idx="1"/>
          </p:nvPr>
        </p:nvSpPr>
        <p:spPr/>
        <p:txBody>
          <a:bodyPr vert="horz" lIns="91440" tIns="45720" rIns="91440" bIns="45720" rtlCol="0" anchor="t">
            <a:normAutofit fontScale="85000" lnSpcReduction="20000"/>
          </a:bodyPr>
          <a:lstStyle/>
          <a:p>
            <a:pPr>
              <a:buFont typeface="Wingdings" panose="05000000000000000000" pitchFamily="2" charset="2"/>
              <a:buChar char="§"/>
            </a:pPr>
            <a:r>
              <a:rPr lang="en-GB" sz="2400" dirty="0">
                <a:latin typeface="Arial"/>
                <a:cs typeface="Arial"/>
              </a:rPr>
              <a:t>Also as practice-led research, or practice research</a:t>
            </a:r>
          </a:p>
          <a:p>
            <a:pPr>
              <a:buFont typeface="Wingdings" panose="05000000000000000000" pitchFamily="2" charset="2"/>
              <a:buChar char="§"/>
            </a:pPr>
            <a:r>
              <a:rPr lang="en-GB" sz="2400" dirty="0">
                <a:latin typeface="Arial"/>
                <a:ea typeface="+mn-lt"/>
                <a:cs typeface="Arial"/>
              </a:rPr>
              <a:t>"an original investigation undertaken in order to gain new knowledge partly by means of practice and the outcomes of that practice" (Candy, 2006)</a:t>
            </a:r>
            <a:endParaRPr lang="en-GB" dirty="0">
              <a:latin typeface="Calibri" panose="020F0502020204030204"/>
              <a:cs typeface="Calibri" panose="020F0502020204030204"/>
            </a:endParaRPr>
          </a:p>
          <a:p>
            <a:pPr>
              <a:buFont typeface="Wingdings" panose="05000000000000000000" pitchFamily="2" charset="2"/>
              <a:buChar char="§"/>
            </a:pPr>
            <a:r>
              <a:rPr lang="en-GB" sz="2400" dirty="0">
                <a:latin typeface="Arial"/>
                <a:cs typeface="Arial"/>
              </a:rPr>
              <a:t>Has long been supported and recognised by clinicians for its importance in healthcare; </a:t>
            </a:r>
            <a:endParaRPr lang="en-GB">
              <a:cs typeface="Calibri"/>
            </a:endParaRPr>
          </a:p>
          <a:p>
            <a:pPr>
              <a:buFont typeface="Wingdings" panose="05000000000000000000" pitchFamily="2" charset="2"/>
              <a:buChar char="§"/>
            </a:pPr>
            <a:r>
              <a:rPr lang="en-GB" sz="2400" dirty="0">
                <a:latin typeface="Arial"/>
                <a:cs typeface="Arial"/>
              </a:rPr>
              <a:t>As one of the main drivers in providing </a:t>
            </a:r>
            <a:r>
              <a:rPr lang="en-GB" sz="2400" b="1" dirty="0">
                <a:latin typeface="Arial"/>
                <a:cs typeface="Arial"/>
              </a:rPr>
              <a:t>evidence-based practice</a:t>
            </a:r>
            <a:r>
              <a:rPr lang="en-GB" sz="2400" dirty="0">
                <a:latin typeface="Arial"/>
                <a:cs typeface="Arial"/>
              </a:rPr>
              <a:t> by health and social care professionals </a:t>
            </a: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48135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D0109-569E-4E35-90C6-76A49A687AA3}"/>
              </a:ext>
            </a:extLst>
          </p:cNvPr>
          <p:cNvSpPr>
            <a:spLocks noGrp="1"/>
          </p:cNvSpPr>
          <p:nvPr>
            <p:ph type="title"/>
          </p:nvPr>
        </p:nvSpPr>
        <p:spPr>
          <a:xfrm>
            <a:off x="1603122" y="626762"/>
            <a:ext cx="5937755" cy="1188720"/>
          </a:xfrm>
        </p:spPr>
        <p:txBody>
          <a:bodyPr>
            <a:normAutofit/>
          </a:bodyPr>
          <a:lstStyle/>
          <a:p>
            <a:pPr algn="ctr"/>
            <a:r>
              <a:rPr lang="en-GB" b="1" dirty="0">
                <a:latin typeface="Arial"/>
                <a:cs typeface="Arial"/>
              </a:rPr>
              <a:t>What is </a:t>
            </a:r>
            <a:r>
              <a:rPr lang="en-GB" b="1" dirty="0">
                <a:solidFill>
                  <a:srgbClr val="000000"/>
                </a:solidFill>
                <a:latin typeface="Arial"/>
                <a:cs typeface="Arial"/>
              </a:rPr>
              <a:t>Evidence-Based Practice (EBP)?</a:t>
            </a:r>
            <a:endParaRPr lang="en-GB" b="1" dirty="0">
              <a:latin typeface="Arial"/>
              <a:cs typeface="Arial"/>
            </a:endParaRPr>
          </a:p>
        </p:txBody>
      </p:sp>
      <p:pic>
        <p:nvPicPr>
          <p:cNvPr id="6" name="Online Media 5" title="Evidence Based Practice">
            <a:hlinkClick r:id="" action="ppaction://media"/>
            <a:extLst>
              <a:ext uri="{FF2B5EF4-FFF2-40B4-BE49-F238E27FC236}">
                <a16:creationId xmlns:a16="http://schemas.microsoft.com/office/drawing/2014/main" id="{CF8534CE-F127-8679-D5B6-9DE07F534037}"/>
              </a:ext>
            </a:extLst>
          </p:cNvPr>
          <p:cNvPicPr>
            <a:picLocks noGrp="1" noRot="1" noChangeAspect="1"/>
          </p:cNvPicPr>
          <p:nvPr>
            <p:ph idx="1"/>
            <a:videoFile r:link="rId1"/>
          </p:nvPr>
        </p:nvPicPr>
        <p:blipFill>
          <a:blip r:embed="rId4"/>
          <a:stretch>
            <a:fillRect/>
          </a:stretch>
        </p:blipFill>
        <p:spPr>
          <a:xfrm>
            <a:off x="737530" y="2216426"/>
            <a:ext cx="7668940" cy="4333461"/>
          </a:xfrm>
        </p:spPr>
      </p:pic>
    </p:spTree>
    <p:extLst>
      <p:ext uri="{BB962C8B-B14F-4D97-AF65-F5344CB8AC3E}">
        <p14:creationId xmlns:p14="http://schemas.microsoft.com/office/powerpoint/2010/main" val="1959990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6F29DD-D660-4EC6-011A-4430553DA958}"/>
              </a:ext>
            </a:extLst>
          </p:cNvPr>
          <p:cNvSpPr>
            <a:spLocks noGrp="1"/>
          </p:cNvSpPr>
          <p:nvPr>
            <p:ph type="title"/>
          </p:nvPr>
        </p:nvSpPr>
        <p:spPr>
          <a:xfrm>
            <a:off x="685800" y="3457487"/>
            <a:ext cx="7772400" cy="1362075"/>
          </a:xfrm>
        </p:spPr>
        <p:txBody>
          <a:bodyPr>
            <a:normAutofit fontScale="90000"/>
          </a:bodyPr>
          <a:lstStyle/>
          <a:p>
            <a:r>
              <a:rPr lang="en-US" dirty="0"/>
              <a:t>Week 2 - Research Process, Objectives and Literature Review</a:t>
            </a:r>
          </a:p>
        </p:txBody>
      </p:sp>
    </p:spTree>
    <p:extLst>
      <p:ext uri="{BB962C8B-B14F-4D97-AF65-F5344CB8AC3E}">
        <p14:creationId xmlns:p14="http://schemas.microsoft.com/office/powerpoint/2010/main" val="625115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80570-4807-4DF9-BE03-86825BEC6E53}"/>
              </a:ext>
            </a:extLst>
          </p:cNvPr>
          <p:cNvSpPr txBox="1">
            <a:spLocks noGrp="1"/>
          </p:cNvSpPr>
          <p:nvPr>
            <p:ph type="title"/>
          </p:nvPr>
        </p:nvSpPr>
        <p:spPr>
          <a:xfrm>
            <a:off x="772665" y="0"/>
            <a:ext cx="7886700" cy="994169"/>
          </a:xfrm>
        </p:spPr>
        <p:txBody>
          <a:bodyPr/>
          <a:lstStyle/>
          <a:p>
            <a:pPr lvl="0"/>
            <a:r>
              <a:rPr lang="en-GB" b="1" dirty="0"/>
              <a:t>Research Process</a:t>
            </a:r>
          </a:p>
        </p:txBody>
      </p:sp>
      <p:pic>
        <p:nvPicPr>
          <p:cNvPr id="3" name="Content Placeholder 2" descr="Image result for steps in qualitative research">
            <a:extLst>
              <a:ext uri="{FF2B5EF4-FFF2-40B4-BE49-F238E27FC236}">
                <a16:creationId xmlns:a16="http://schemas.microsoft.com/office/drawing/2014/main" id="{0ADDDE08-6079-43B6-88A4-4BEDB38539E3}"/>
              </a:ext>
            </a:extLst>
          </p:cNvPr>
          <p:cNvPicPr>
            <a:picLocks noGrp="1" noChangeAspect="1"/>
          </p:cNvPicPr>
          <p:nvPr>
            <p:ph idx="1"/>
          </p:nvPr>
        </p:nvPicPr>
        <p:blipFill>
          <a:blip r:embed="rId2"/>
          <a:srcRect/>
          <a:stretch>
            <a:fillRect/>
          </a:stretch>
        </p:blipFill>
        <p:spPr>
          <a:xfrm>
            <a:off x="827584" y="1429358"/>
            <a:ext cx="7488831" cy="4860540"/>
          </a:xfr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9D347-FB40-49F6-9C04-C65A0EA9CD12}"/>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Literature review</a:t>
            </a:r>
            <a:endParaRPr lang="en-GB" dirty="0"/>
          </a:p>
        </p:txBody>
      </p:sp>
      <p:sp>
        <p:nvSpPr>
          <p:cNvPr id="3" name="Content Placeholder 2">
            <a:extLst>
              <a:ext uri="{FF2B5EF4-FFF2-40B4-BE49-F238E27FC236}">
                <a16:creationId xmlns:a16="http://schemas.microsoft.com/office/drawing/2014/main" id="{1D45752D-3BF8-4EAE-8419-71A1D4184B92}"/>
              </a:ext>
            </a:extLst>
          </p:cNvPr>
          <p:cNvSpPr>
            <a:spLocks noGrp="1"/>
          </p:cNvSpPr>
          <p:nvPr>
            <p:ph idx="1"/>
          </p:nvPr>
        </p:nvSpPr>
        <p:spPr>
          <a:xfrm>
            <a:off x="628650" y="2050780"/>
            <a:ext cx="7886700" cy="3676124"/>
          </a:xfrm>
        </p:spPr>
        <p:txBody>
          <a:bodyPr vert="horz" lIns="91440" tIns="45720" rIns="91440" bIns="45720" rtlCol="0" anchor="t">
            <a:normAutofit/>
          </a:bodyPr>
          <a:lstStyle/>
          <a:p>
            <a:pPr marL="0" indent="0">
              <a:buNone/>
            </a:pPr>
            <a:r>
              <a:rPr lang="en-GB" sz="2400" dirty="0">
                <a:latin typeface="Arial" panose="020B0604020202020204" pitchFamily="34" charset="0"/>
                <a:cs typeface="Arial" panose="020B0604020202020204" pitchFamily="34" charset="0"/>
              </a:rPr>
              <a:t>Literature review is often written as part of a</a:t>
            </a:r>
          </a:p>
          <a:p>
            <a:pPr marL="0" indent="0">
              <a:buNone/>
            </a:pPr>
            <a:endParaRPr lang="en-GB" sz="24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Dissertation,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Thesis,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Research paper,</a:t>
            </a:r>
          </a:p>
          <a:p>
            <a:pPr>
              <a:buFont typeface="Wingdings" panose="05000000000000000000" pitchFamily="2" charset="2"/>
              <a:buChar char="§"/>
            </a:pPr>
            <a:r>
              <a:rPr lang="en-GB" sz="2400" dirty="0">
                <a:latin typeface="Arial"/>
                <a:cs typeface="Arial"/>
              </a:rPr>
              <a:t>Or </a:t>
            </a:r>
            <a:r>
              <a:rPr lang="en-GB" sz="2400" dirty="0">
                <a:solidFill>
                  <a:srgbClr val="FF0000"/>
                </a:solidFill>
                <a:latin typeface="Arial"/>
                <a:cs typeface="Arial"/>
              </a:rPr>
              <a:t>proposal</a:t>
            </a:r>
            <a:r>
              <a:rPr lang="en-GB" sz="2400" dirty="0">
                <a:latin typeface="Arial"/>
                <a:cs typeface="Arial"/>
              </a:rPr>
              <a:t>.</a:t>
            </a:r>
          </a:p>
        </p:txBody>
      </p:sp>
    </p:spTree>
    <p:extLst>
      <p:ext uri="{BB962C8B-B14F-4D97-AF65-F5344CB8AC3E}">
        <p14:creationId xmlns:p14="http://schemas.microsoft.com/office/powerpoint/2010/main" val="15984506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947DD-F112-4DE3-AAB3-13D9EEE52A40}"/>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Significance of literature review</a:t>
            </a:r>
            <a:endParaRPr lang="en-GB" sz="4000" dirty="0"/>
          </a:p>
        </p:txBody>
      </p:sp>
      <p:sp>
        <p:nvSpPr>
          <p:cNvPr id="3" name="Content Placeholder 2">
            <a:extLst>
              <a:ext uri="{FF2B5EF4-FFF2-40B4-BE49-F238E27FC236}">
                <a16:creationId xmlns:a16="http://schemas.microsoft.com/office/drawing/2014/main" id="{99535406-C732-4F50-BFFB-5A42C84FA0B1}"/>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To familiarise yourself with the current state of knowledge on your topic</a:t>
            </a:r>
          </a:p>
          <a:p>
            <a:r>
              <a:rPr lang="en-GB" dirty="0">
                <a:latin typeface="Arial" panose="020B0604020202020204" pitchFamily="34" charset="0"/>
                <a:cs typeface="Arial" panose="020B0604020202020204" pitchFamily="34" charset="0"/>
              </a:rPr>
              <a:t>To ensure that you are not just repeating what others have already done</a:t>
            </a:r>
          </a:p>
          <a:p>
            <a:r>
              <a:rPr lang="en-GB" dirty="0">
                <a:latin typeface="Arial" panose="020B0604020202020204" pitchFamily="34" charset="0"/>
                <a:cs typeface="Arial" panose="020B0604020202020204" pitchFamily="34" charset="0"/>
              </a:rPr>
              <a:t>To identify gaps in knowledge and unresolved problems that your research can address</a:t>
            </a:r>
          </a:p>
          <a:p>
            <a:r>
              <a:rPr lang="en-GB" dirty="0">
                <a:latin typeface="Arial" panose="020B0604020202020204" pitchFamily="34" charset="0"/>
                <a:cs typeface="Arial" panose="020B0604020202020204" pitchFamily="34" charset="0"/>
              </a:rPr>
              <a:t>To develop your theoretical framework and methodology</a:t>
            </a:r>
          </a:p>
          <a:p>
            <a:r>
              <a:rPr lang="en-GB" dirty="0">
                <a:latin typeface="Arial" panose="020B0604020202020204" pitchFamily="34" charset="0"/>
                <a:cs typeface="Arial" panose="020B0604020202020204" pitchFamily="34" charset="0"/>
              </a:rPr>
              <a:t>To provide an overview of the key findings and debates on the topic</a:t>
            </a:r>
          </a:p>
        </p:txBody>
      </p:sp>
      <p:sp>
        <p:nvSpPr>
          <p:cNvPr id="4" name="TextBox 3">
            <a:extLst>
              <a:ext uri="{FF2B5EF4-FFF2-40B4-BE49-F238E27FC236}">
                <a16:creationId xmlns:a16="http://schemas.microsoft.com/office/drawing/2014/main" id="{63F66414-0F77-4FFE-B358-D4651D1683CA}"/>
              </a:ext>
            </a:extLst>
          </p:cNvPr>
          <p:cNvSpPr txBox="1"/>
          <p:nvPr/>
        </p:nvSpPr>
        <p:spPr>
          <a:xfrm>
            <a:off x="5532328" y="2995808"/>
            <a:ext cx="326720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rgbClr val="00B050"/>
                </a:solidFill>
                <a:cs typeface="Calibri"/>
              </a:rPr>
              <a:t>"Don't reinvent the wheel!"</a:t>
            </a:r>
            <a:endParaRPr lang="en-GB" sz="2000" b="1" dirty="0">
              <a:solidFill>
                <a:srgbClr val="00B050"/>
              </a:solidFill>
            </a:endParaRPr>
          </a:p>
        </p:txBody>
      </p:sp>
    </p:spTree>
    <p:extLst>
      <p:ext uri="{BB962C8B-B14F-4D97-AF65-F5344CB8AC3E}">
        <p14:creationId xmlns:p14="http://schemas.microsoft.com/office/powerpoint/2010/main" val="3352267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E4AD8-528B-40AC-B993-50FF3C6F97FA}"/>
              </a:ext>
            </a:extLst>
          </p:cNvPr>
          <p:cNvSpPr>
            <a:spLocks noGrp="1"/>
          </p:cNvSpPr>
          <p:nvPr>
            <p:ph type="title"/>
          </p:nvPr>
        </p:nvSpPr>
        <p:spPr>
          <a:xfrm>
            <a:off x="852775" y="609597"/>
            <a:ext cx="7044316" cy="1330841"/>
          </a:xfrm>
        </p:spPr>
        <p:txBody>
          <a:bodyPr>
            <a:normAutofit/>
          </a:bodyPr>
          <a:lstStyle/>
          <a:p>
            <a:r>
              <a:rPr lang="en-GB" b="1" dirty="0">
                <a:latin typeface="Arial"/>
                <a:cs typeface="Arial"/>
              </a:rPr>
              <a:t>Research aim, objective and question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3E1C92A-BA07-4B07-AE07-0ABC71588F7F}"/>
              </a:ext>
            </a:extLst>
          </p:cNvPr>
          <p:cNvSpPr>
            <a:spLocks noGrp="1"/>
          </p:cNvSpPr>
          <p:nvPr>
            <p:ph idx="1"/>
          </p:nvPr>
        </p:nvSpPr>
        <p:spPr>
          <a:xfrm>
            <a:off x="289104" y="2052225"/>
            <a:ext cx="4909196" cy="4481444"/>
          </a:xfrm>
        </p:spPr>
        <p:txBody>
          <a:bodyPr vert="horz" lIns="91440" tIns="45720" rIns="91440" bIns="45720" rtlCol="0" anchor="t">
            <a:noAutofit/>
          </a:bodyPr>
          <a:lstStyle/>
          <a:p>
            <a:r>
              <a:rPr lang="en-GB" sz="2000" dirty="0">
                <a:latin typeface="Arial"/>
                <a:cs typeface="Arial"/>
              </a:rPr>
              <a:t>Research aim</a:t>
            </a:r>
            <a:endParaRPr lang="en-US" sz="2000" dirty="0"/>
          </a:p>
          <a:p>
            <a:pPr lvl="1">
              <a:buFont typeface="Courier New" panose="020B0604020202020204" pitchFamily="34" charset="0"/>
              <a:buChar char="o"/>
            </a:pPr>
            <a:r>
              <a:rPr lang="en-GB" sz="2000" dirty="0">
                <a:latin typeface="Arial"/>
                <a:cs typeface="Arial"/>
              </a:rPr>
              <a:t>Overarching goal of the research, stating what the research wants to achieve</a:t>
            </a:r>
          </a:p>
          <a:p>
            <a:pPr lvl="1">
              <a:buFont typeface="Courier New" panose="020B0604020202020204" pitchFamily="34" charset="0"/>
              <a:buChar char="o"/>
            </a:pPr>
            <a:r>
              <a:rPr lang="en-GB" sz="2000" dirty="0">
                <a:latin typeface="Arial"/>
                <a:cs typeface="Arial"/>
              </a:rPr>
              <a:t>Usually written in more general terms</a:t>
            </a:r>
          </a:p>
          <a:p>
            <a:pPr lvl="1">
              <a:buFont typeface="Courier New" panose="020B0604020202020204" pitchFamily="34" charset="0"/>
              <a:buChar char="o"/>
            </a:pPr>
            <a:r>
              <a:rPr lang="en-GB" sz="2000" dirty="0">
                <a:latin typeface="Arial"/>
                <a:cs typeface="Arial"/>
              </a:rPr>
              <a:t>One aim only</a:t>
            </a:r>
            <a:endParaRPr lang="en-GB" sz="2000" dirty="0"/>
          </a:p>
          <a:p>
            <a:endParaRPr lang="en-GB" sz="2000">
              <a:latin typeface="Arial" panose="020B0604020202020204" pitchFamily="34" charset="0"/>
              <a:cs typeface="Arial" panose="020B0604020202020204" pitchFamily="34" charset="0"/>
            </a:endParaRPr>
          </a:p>
          <a:p>
            <a:r>
              <a:rPr lang="en-GB" sz="2000" dirty="0">
                <a:latin typeface="Arial"/>
                <a:cs typeface="Arial"/>
              </a:rPr>
              <a:t>Research objective(s)</a:t>
            </a:r>
          </a:p>
          <a:p>
            <a:pPr lvl="1">
              <a:buFont typeface="Courier New" panose="020B0604020202020204" pitchFamily="34" charset="0"/>
              <a:buChar char="o"/>
            </a:pPr>
            <a:r>
              <a:rPr lang="en-GB" sz="2000" dirty="0">
                <a:latin typeface="Arial"/>
                <a:cs typeface="Arial"/>
              </a:rPr>
              <a:t>Statement(s) outlining specific goal(s) that the researcher will accomplish within the study</a:t>
            </a:r>
            <a:endParaRPr lang="en-GB" sz="2000" dirty="0">
              <a:latin typeface="Calibri" panose="020F0502020204030204"/>
              <a:cs typeface="Calibri"/>
            </a:endParaRPr>
          </a:p>
          <a:p>
            <a:pPr lvl="1">
              <a:buFont typeface="Courier New" panose="020B0604020202020204" pitchFamily="34" charset="0"/>
              <a:buChar char="o"/>
            </a:pPr>
            <a:r>
              <a:rPr lang="en-GB" sz="2000" dirty="0">
                <a:latin typeface="Arial"/>
                <a:cs typeface="Arial"/>
              </a:rPr>
              <a:t>S.M.A.R.T</a:t>
            </a:r>
            <a:endParaRPr lang="en-GB" sz="2000" dirty="0">
              <a:latin typeface="Calibri" panose="020F0502020204030204"/>
              <a:cs typeface="Calibri"/>
            </a:endParaRPr>
          </a:p>
          <a:p>
            <a:pPr lvl="1">
              <a:buFont typeface="Courier New" panose="020B0604020202020204" pitchFamily="34" charset="0"/>
              <a:buChar char="o"/>
            </a:pPr>
            <a:r>
              <a:rPr lang="en-GB" sz="2000" dirty="0">
                <a:latin typeface="Arial"/>
                <a:cs typeface="Arial"/>
              </a:rPr>
              <a:t>One or more</a:t>
            </a:r>
          </a:p>
        </p:txBody>
      </p:sp>
      <p:grpSp>
        <p:nvGrpSpPr>
          <p:cNvPr id="6" name="Group 5">
            <a:extLst>
              <a:ext uri="{FF2B5EF4-FFF2-40B4-BE49-F238E27FC236}">
                <a16:creationId xmlns:a16="http://schemas.microsoft.com/office/drawing/2014/main" id="{86B83315-5A01-8A1B-FCF3-BDDB7A11714F}"/>
              </a:ext>
            </a:extLst>
          </p:cNvPr>
          <p:cNvGrpSpPr/>
          <p:nvPr/>
        </p:nvGrpSpPr>
        <p:grpSpPr>
          <a:xfrm>
            <a:off x="4961260" y="3801767"/>
            <a:ext cx="4109192" cy="2109503"/>
            <a:chOff x="4950822" y="3165027"/>
            <a:chExt cx="3775165" cy="1890298"/>
          </a:xfrm>
        </p:grpSpPr>
        <p:pic>
          <p:nvPicPr>
            <p:cNvPr id="4" name="Picture 3">
              <a:extLst>
                <a:ext uri="{FF2B5EF4-FFF2-40B4-BE49-F238E27FC236}">
                  <a16:creationId xmlns:a16="http://schemas.microsoft.com/office/drawing/2014/main" id="{0D7D7640-5D22-2444-2515-089A748C8154}"/>
                </a:ext>
              </a:extLst>
            </p:cNvPr>
            <p:cNvPicPr>
              <a:picLocks noChangeAspect="1"/>
            </p:cNvPicPr>
            <p:nvPr/>
          </p:nvPicPr>
          <p:blipFill>
            <a:blip r:embed="rId2"/>
            <a:stretch>
              <a:fillRect/>
            </a:stretch>
          </p:blipFill>
          <p:spPr>
            <a:xfrm>
              <a:off x="5039525" y="3165027"/>
              <a:ext cx="3591379" cy="1795689"/>
            </a:xfrm>
            <a:prstGeom prst="rect">
              <a:avLst/>
            </a:prstGeom>
          </p:spPr>
        </p:pic>
        <p:sp>
          <p:nvSpPr>
            <p:cNvPr id="5" name="Rectangle 4">
              <a:extLst>
                <a:ext uri="{FF2B5EF4-FFF2-40B4-BE49-F238E27FC236}">
                  <a16:creationId xmlns:a16="http://schemas.microsoft.com/office/drawing/2014/main" id="{EA76C9AB-ED5B-C816-1CB8-2D8F23F6335B}"/>
                </a:ext>
              </a:extLst>
            </p:cNvPr>
            <p:cNvSpPr/>
            <p:nvPr/>
          </p:nvSpPr>
          <p:spPr>
            <a:xfrm>
              <a:off x="4950822" y="4663439"/>
              <a:ext cx="3775165" cy="39188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812101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94D4E-20DB-4988-AB1C-D4F6E3CB6576}"/>
              </a:ext>
            </a:extLst>
          </p:cNvPr>
          <p:cNvSpPr>
            <a:spLocks noGrp="1"/>
          </p:cNvSpPr>
          <p:nvPr>
            <p:ph type="title"/>
          </p:nvPr>
        </p:nvSpPr>
        <p:spPr>
          <a:xfrm>
            <a:off x="649916" y="131387"/>
            <a:ext cx="7886700" cy="994169"/>
          </a:xfrm>
        </p:spPr>
        <p:txBody>
          <a:bodyPr/>
          <a:lstStyle/>
          <a:p>
            <a:pPr algn="ctr"/>
            <a:r>
              <a:rPr lang="en-GB" b="1" dirty="0">
                <a:latin typeface="Arial" panose="020B0604020202020204" pitchFamily="34" charset="0"/>
                <a:cs typeface="Arial" panose="020B0604020202020204" pitchFamily="34" charset="0"/>
              </a:rPr>
              <a:t>Research Question</a:t>
            </a:r>
            <a:endParaRPr lang="en-GB" dirty="0"/>
          </a:p>
        </p:txBody>
      </p:sp>
      <p:sp>
        <p:nvSpPr>
          <p:cNvPr id="3" name="Content Placeholder 2">
            <a:extLst>
              <a:ext uri="{FF2B5EF4-FFF2-40B4-BE49-F238E27FC236}">
                <a16:creationId xmlns:a16="http://schemas.microsoft.com/office/drawing/2014/main" id="{65281090-61C8-4833-847D-9F1ACC33B70D}"/>
              </a:ext>
            </a:extLst>
          </p:cNvPr>
          <p:cNvSpPr>
            <a:spLocks noGrp="1"/>
          </p:cNvSpPr>
          <p:nvPr>
            <p:ph idx="1"/>
          </p:nvPr>
        </p:nvSpPr>
        <p:spPr>
          <a:xfrm>
            <a:off x="295055" y="1304665"/>
            <a:ext cx="8596422" cy="3939362"/>
          </a:xfrm>
        </p:spPr>
        <p:txBody>
          <a:bodyPr>
            <a:noAutofit/>
          </a:bodyPr>
          <a:lstStyle/>
          <a:p>
            <a:r>
              <a:rPr lang="en-GB" sz="2400" dirty="0">
                <a:latin typeface="Arial" panose="020B0604020202020204" pitchFamily="34" charset="0"/>
                <a:cs typeface="Arial" panose="020B0604020202020204" pitchFamily="34" charset="0"/>
              </a:rPr>
              <a:t>A good research question is essential to guide your research paper, project or thesis. It pinpoints exactly what you want to find out and gives your work a clear focus and purpose. All research questions should be:</a:t>
            </a:r>
          </a:p>
          <a:p>
            <a:r>
              <a:rPr lang="en-GB" sz="2400" b="1" dirty="0">
                <a:latin typeface="Arial" panose="020B0604020202020204" pitchFamily="34" charset="0"/>
                <a:cs typeface="Arial" panose="020B0604020202020204" pitchFamily="34" charset="0"/>
              </a:rPr>
              <a:t>Focused</a:t>
            </a:r>
            <a:r>
              <a:rPr lang="en-GB" sz="2400" dirty="0">
                <a:latin typeface="Arial" panose="020B0604020202020204" pitchFamily="34" charset="0"/>
                <a:cs typeface="Arial" panose="020B0604020202020204" pitchFamily="34" charset="0"/>
              </a:rPr>
              <a:t> on a single problem or issue</a:t>
            </a:r>
          </a:p>
          <a:p>
            <a:r>
              <a:rPr lang="en-GB" sz="2400" b="1" dirty="0">
                <a:latin typeface="Arial" panose="020B0604020202020204" pitchFamily="34" charset="0"/>
                <a:cs typeface="Arial" panose="020B0604020202020204" pitchFamily="34" charset="0"/>
              </a:rPr>
              <a:t>Researchable</a:t>
            </a:r>
            <a:r>
              <a:rPr lang="en-GB" sz="2400" dirty="0">
                <a:latin typeface="Arial" panose="020B0604020202020204" pitchFamily="34" charset="0"/>
                <a:cs typeface="Arial" panose="020B0604020202020204" pitchFamily="34" charset="0"/>
              </a:rPr>
              <a:t> using primary and/or secondary sources</a:t>
            </a:r>
          </a:p>
          <a:p>
            <a:r>
              <a:rPr lang="en-GB" sz="2400" b="1" dirty="0">
                <a:latin typeface="Arial" panose="020B0604020202020204" pitchFamily="34" charset="0"/>
                <a:cs typeface="Arial" panose="020B0604020202020204" pitchFamily="34" charset="0"/>
              </a:rPr>
              <a:t>Feasible</a:t>
            </a:r>
            <a:r>
              <a:rPr lang="en-GB" sz="2400" dirty="0">
                <a:latin typeface="Arial" panose="020B0604020202020204" pitchFamily="34" charset="0"/>
                <a:cs typeface="Arial" panose="020B0604020202020204" pitchFamily="34" charset="0"/>
              </a:rPr>
              <a:t> to answer within the timeframe and practical constraints</a:t>
            </a:r>
          </a:p>
          <a:p>
            <a:r>
              <a:rPr lang="en-GB" sz="2400" b="1" dirty="0">
                <a:latin typeface="Arial" panose="020B0604020202020204" pitchFamily="34" charset="0"/>
                <a:cs typeface="Arial" panose="020B0604020202020204" pitchFamily="34" charset="0"/>
              </a:rPr>
              <a:t>Specific</a:t>
            </a:r>
            <a:r>
              <a:rPr lang="en-GB" sz="2400" dirty="0">
                <a:latin typeface="Arial" panose="020B0604020202020204" pitchFamily="34" charset="0"/>
                <a:cs typeface="Arial" panose="020B0604020202020204" pitchFamily="34" charset="0"/>
              </a:rPr>
              <a:t> enough to answer thoroughly</a:t>
            </a:r>
          </a:p>
          <a:p>
            <a:r>
              <a:rPr lang="en-GB" sz="2400" b="1" dirty="0">
                <a:latin typeface="Arial" panose="020B0604020202020204" pitchFamily="34" charset="0"/>
                <a:cs typeface="Arial" panose="020B0604020202020204" pitchFamily="34" charset="0"/>
              </a:rPr>
              <a:t>Complex</a:t>
            </a:r>
            <a:r>
              <a:rPr lang="en-GB" sz="2400" dirty="0">
                <a:latin typeface="Arial" panose="020B0604020202020204" pitchFamily="34" charset="0"/>
                <a:cs typeface="Arial" panose="020B0604020202020204" pitchFamily="34" charset="0"/>
              </a:rPr>
              <a:t> enough to develop the answer over the space of a paper or thesis</a:t>
            </a:r>
          </a:p>
          <a:p>
            <a:r>
              <a:rPr lang="en-GB" sz="2400" b="1" dirty="0">
                <a:latin typeface="Arial" panose="020B0604020202020204" pitchFamily="34" charset="0"/>
                <a:cs typeface="Arial" panose="020B0604020202020204" pitchFamily="34" charset="0"/>
              </a:rPr>
              <a:t>Relevant</a:t>
            </a:r>
            <a:r>
              <a:rPr lang="en-GB" sz="2400" dirty="0">
                <a:latin typeface="Arial" panose="020B0604020202020204" pitchFamily="34" charset="0"/>
                <a:cs typeface="Arial" panose="020B0604020202020204" pitchFamily="34" charset="0"/>
              </a:rPr>
              <a:t> to your field of study and/or society more broadly</a:t>
            </a:r>
          </a:p>
        </p:txBody>
      </p:sp>
    </p:spTree>
    <p:extLst>
      <p:ext uri="{BB962C8B-B14F-4D97-AF65-F5344CB8AC3E}">
        <p14:creationId xmlns:p14="http://schemas.microsoft.com/office/powerpoint/2010/main" val="2568502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6F29DD-D660-4EC6-011A-4430553DA958}"/>
              </a:ext>
            </a:extLst>
          </p:cNvPr>
          <p:cNvSpPr>
            <a:spLocks noGrp="1"/>
          </p:cNvSpPr>
          <p:nvPr>
            <p:ph type="title"/>
          </p:nvPr>
        </p:nvSpPr>
        <p:spPr>
          <a:xfrm>
            <a:off x="685800" y="3457487"/>
            <a:ext cx="7772400" cy="1362075"/>
          </a:xfrm>
        </p:spPr>
        <p:txBody>
          <a:bodyPr>
            <a:normAutofit/>
          </a:bodyPr>
          <a:lstStyle/>
          <a:p>
            <a:r>
              <a:rPr lang="en-US" dirty="0"/>
              <a:t>Week 3 - Research Ethics</a:t>
            </a:r>
          </a:p>
        </p:txBody>
      </p:sp>
    </p:spTree>
    <p:extLst>
      <p:ext uri="{BB962C8B-B14F-4D97-AF65-F5344CB8AC3E}">
        <p14:creationId xmlns:p14="http://schemas.microsoft.com/office/powerpoint/2010/main" val="8409324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D567F-A1AD-49F5-9CDC-436055F69661}"/>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Importance of Research Ethics</a:t>
            </a:r>
            <a:endParaRPr lang="en-GB" dirty="0"/>
          </a:p>
        </p:txBody>
      </p:sp>
      <p:sp>
        <p:nvSpPr>
          <p:cNvPr id="3" name="Content Placeholder 2">
            <a:extLst>
              <a:ext uri="{FF2B5EF4-FFF2-40B4-BE49-F238E27FC236}">
                <a16:creationId xmlns:a16="http://schemas.microsoft.com/office/drawing/2014/main" id="{7BF2645C-99E6-4862-8E7A-27A55D1CC801}"/>
              </a:ext>
            </a:extLst>
          </p:cNvPr>
          <p:cNvSpPr>
            <a:spLocks noGrp="1"/>
          </p:cNvSpPr>
          <p:nvPr>
            <p:ph idx="1"/>
          </p:nvPr>
        </p:nvSpPr>
        <p:spPr>
          <a:xfrm>
            <a:off x="1104464" y="2226470"/>
            <a:ext cx="7393613" cy="3263502"/>
          </a:xfrm>
        </p:spPr>
        <p:txBody>
          <a:bodyPr/>
          <a:lstStyle/>
          <a:p>
            <a:pPr>
              <a:buFont typeface="Wingdings" panose="05000000000000000000" pitchFamily="2" charset="2"/>
              <a:buChar char="§"/>
            </a:pPr>
            <a:r>
              <a:rPr lang="en-GB" sz="2700" dirty="0">
                <a:latin typeface="Arial" panose="020B0604020202020204" pitchFamily="34" charset="0"/>
                <a:cs typeface="Arial" panose="020B0604020202020204" pitchFamily="34" charset="0"/>
              </a:rPr>
              <a:t>Research ethics is essential for scientific </a:t>
            </a:r>
            <a:r>
              <a:rPr lang="en-GB" sz="2700" b="1" dirty="0">
                <a:latin typeface="Arial" panose="020B0604020202020204" pitchFamily="34" charset="0"/>
                <a:cs typeface="Arial" panose="020B0604020202020204" pitchFamily="34" charset="0"/>
              </a:rPr>
              <a:t>integrity, human rights and dignity</a:t>
            </a:r>
            <a:r>
              <a:rPr lang="en-GB" sz="2700" dirty="0">
                <a:latin typeface="Arial" panose="020B0604020202020204" pitchFamily="34" charset="0"/>
                <a:cs typeface="Arial" panose="020B0604020202020204" pitchFamily="34" charset="0"/>
              </a:rPr>
              <a:t>, and collaboration between science and society.</a:t>
            </a:r>
          </a:p>
          <a:p>
            <a:pPr marL="0" indent="0">
              <a:buNone/>
            </a:pPr>
            <a:r>
              <a:rPr lang="en-GB" sz="2700"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sz="2700" dirty="0">
                <a:latin typeface="Arial" panose="020B0604020202020204" pitchFamily="34" charset="0"/>
                <a:cs typeface="Arial" panose="020B0604020202020204" pitchFamily="34" charset="0"/>
              </a:rPr>
              <a:t>These principles make sure that participation in studies is </a:t>
            </a:r>
            <a:r>
              <a:rPr lang="en-GB" sz="2700" b="1" dirty="0">
                <a:latin typeface="Arial" panose="020B0604020202020204" pitchFamily="34" charset="0"/>
                <a:cs typeface="Arial" panose="020B0604020202020204" pitchFamily="34" charset="0"/>
              </a:rPr>
              <a:t>voluntary, informed, and safe </a:t>
            </a:r>
            <a:r>
              <a:rPr lang="en-GB" sz="2700" dirty="0">
                <a:latin typeface="Arial" panose="020B0604020202020204" pitchFamily="34" charset="0"/>
                <a:cs typeface="Arial" panose="020B0604020202020204" pitchFamily="34" charset="0"/>
              </a:rPr>
              <a:t>for research subjects/participants.</a:t>
            </a:r>
            <a:endParaRPr lang="en-GB" dirty="0"/>
          </a:p>
        </p:txBody>
      </p:sp>
    </p:spTree>
    <p:extLst>
      <p:ext uri="{BB962C8B-B14F-4D97-AF65-F5344CB8AC3E}">
        <p14:creationId xmlns:p14="http://schemas.microsoft.com/office/powerpoint/2010/main" val="6370286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C4BF7-C47E-E9BF-82DE-454E6D5E0546}"/>
              </a:ext>
            </a:extLst>
          </p:cNvPr>
          <p:cNvSpPr>
            <a:spLocks noGrp="1"/>
          </p:cNvSpPr>
          <p:nvPr>
            <p:ph type="title"/>
          </p:nvPr>
        </p:nvSpPr>
        <p:spPr/>
        <p:txBody>
          <a:bodyPr/>
          <a:lstStyle/>
          <a:p>
            <a:pPr algn="ctr"/>
            <a:r>
              <a:rPr lang="en-GB" b="1" dirty="0">
                <a:latin typeface="Arial" panose="020B0604020202020204" pitchFamily="34" charset="0"/>
                <a:cs typeface="Arial" panose="020B0604020202020204" pitchFamily="34" charset="0"/>
              </a:rPr>
              <a:t>Importance of Research Ethics</a:t>
            </a:r>
            <a:endParaRPr lang="en-GB" dirty="0"/>
          </a:p>
        </p:txBody>
      </p:sp>
      <p:sp>
        <p:nvSpPr>
          <p:cNvPr id="4" name="Content Placeholder 3">
            <a:extLst>
              <a:ext uri="{FF2B5EF4-FFF2-40B4-BE49-F238E27FC236}">
                <a16:creationId xmlns:a16="http://schemas.microsoft.com/office/drawing/2014/main" id="{B714E483-C851-7787-D39E-75C14A3069E6}"/>
              </a:ext>
            </a:extLst>
          </p:cNvPr>
          <p:cNvSpPr txBox="1">
            <a:spLocks noGrp="1"/>
          </p:cNvSpPr>
          <p:nvPr>
            <p:ph idx="1"/>
          </p:nvPr>
        </p:nvSpPr>
        <p:spPr>
          <a:xfrm>
            <a:off x="951673" y="2199082"/>
            <a:ext cx="7449377" cy="3034677"/>
          </a:xfrm>
          <a:prstGeom prst="rect">
            <a:avLst/>
          </a:prstGeom>
          <a:noFill/>
        </p:spPr>
        <p:txBody>
          <a:bodyPr wrap="square">
            <a:spAutoFit/>
          </a:bodyPr>
          <a:lstStyle/>
          <a:p>
            <a:pPr marL="0" indent="0">
              <a:buNone/>
            </a:pPr>
            <a:r>
              <a:rPr lang="en-GB" sz="2400" dirty="0">
                <a:latin typeface="Arial" panose="020B0604020202020204" pitchFamily="34" charset="0"/>
                <a:cs typeface="Arial" panose="020B0604020202020204" pitchFamily="34" charset="0"/>
              </a:rPr>
              <a:t>Research ethics is also essential</a:t>
            </a:r>
          </a:p>
          <a:p>
            <a:pPr marL="0" indent="0">
              <a:buNone/>
            </a:pPr>
            <a:r>
              <a:rPr lang="en-GB" sz="2400" dirty="0">
                <a:latin typeface="Arial" panose="020B0604020202020204" pitchFamily="34" charset="0"/>
                <a:cs typeface="Arial" panose="020B0604020202020204" pitchFamily="34" charset="0"/>
              </a:rPr>
              <a:t>  </a:t>
            </a:r>
          </a:p>
          <a:p>
            <a:pPr>
              <a:buFont typeface="Arial" panose="020B0604020202020204" pitchFamily="34" charset="0"/>
              <a:buChar char="•"/>
            </a:pPr>
            <a:r>
              <a:rPr lang="en-GB" sz="2400" dirty="0">
                <a:latin typeface="Arial" panose="020B0604020202020204" pitchFamily="34" charset="0"/>
                <a:cs typeface="Arial" panose="020B0604020202020204" pitchFamily="34" charset="0"/>
              </a:rPr>
              <a:t>To protect participants/patients/society/researchers.</a:t>
            </a:r>
          </a:p>
          <a:p>
            <a:pPr marL="322421"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2242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To ensure accuracy and</a:t>
            </a:r>
          </a:p>
          <a:p>
            <a:pPr marL="0" indent="0">
              <a:buNone/>
            </a:pPr>
            <a:endParaRPr lang="en-GB" sz="2400" dirty="0">
              <a:latin typeface="Arial" panose="020B0604020202020204" pitchFamily="34" charset="0"/>
              <a:cs typeface="Arial" panose="020B0604020202020204" pitchFamily="34" charset="0"/>
            </a:endParaRPr>
          </a:p>
          <a:p>
            <a:pPr marL="322421"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To protect intellectual and property rights.</a:t>
            </a:r>
          </a:p>
        </p:txBody>
      </p:sp>
    </p:spTree>
    <p:extLst>
      <p:ext uri="{BB962C8B-B14F-4D97-AF65-F5344CB8AC3E}">
        <p14:creationId xmlns:p14="http://schemas.microsoft.com/office/powerpoint/2010/main" val="36774212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Conducting ethical research</a:t>
            </a:r>
          </a:p>
        </p:txBody>
      </p:sp>
      <p:sp>
        <p:nvSpPr>
          <p:cNvPr id="3" name="Content Placeholder 2"/>
          <p:cNvSpPr>
            <a:spLocks noGrp="1"/>
          </p:cNvSpPr>
          <p:nvPr>
            <p:ph idx="1"/>
          </p:nvPr>
        </p:nvSpPr>
        <p:spPr>
          <a:xfrm>
            <a:off x="628650" y="2211705"/>
            <a:ext cx="7543800" cy="2887218"/>
          </a:xfrm>
        </p:spPr>
        <p:txBody>
          <a:bodyPr/>
          <a:lstStyle/>
          <a:p>
            <a:pPr marL="0" indent="0">
              <a:buNone/>
            </a:pPr>
            <a:r>
              <a:rPr lang="en-GB" sz="1350" dirty="0">
                <a:latin typeface="Arial" panose="020B0604020202020204" pitchFamily="34" charset="0"/>
                <a:cs typeface="Arial" panose="020B0604020202020204" pitchFamily="34" charset="0"/>
              </a:rPr>
              <a:t>Saunders et al (2019) outlines a series of key ethical principles that any researcher needs to be aware of, the first six principles </a:t>
            </a:r>
            <a:r>
              <a:rPr lang="en-GB" sz="1350" dirty="0">
                <a:solidFill>
                  <a:srgbClr val="C00000"/>
                </a:solidFill>
                <a:latin typeface="Arial" panose="020B0604020202020204" pitchFamily="34" charset="0"/>
                <a:cs typeface="Arial" panose="020B0604020202020204" pitchFamily="34" charset="0"/>
              </a:rPr>
              <a:t>apply to working with the participants</a:t>
            </a:r>
            <a:r>
              <a:rPr lang="en-GB" sz="1350" dirty="0">
                <a:latin typeface="Arial" panose="020B0604020202020204" pitchFamily="34" charset="0"/>
                <a:cs typeface="Arial" panose="020B0604020202020204" pitchFamily="34" charset="0"/>
              </a:rPr>
              <a:t>.  </a:t>
            </a:r>
          </a:p>
          <a:p>
            <a:endParaRPr lang="en-GB" dirty="0"/>
          </a:p>
        </p:txBody>
      </p:sp>
      <p:sp>
        <p:nvSpPr>
          <p:cNvPr id="6" name="Freeform: Shape 5"/>
          <p:cNvSpPr/>
          <p:nvPr/>
        </p:nvSpPr>
        <p:spPr>
          <a:xfrm>
            <a:off x="628650" y="2822901"/>
            <a:ext cx="2455164" cy="4617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5401" tIns="43970" rIns="65401" bIns="43970" numCol="1" spcCol="1270" anchor="ctr" anchorCtr="0">
            <a:noAutofit/>
          </a:bodyPr>
          <a:lstStyle/>
          <a:p>
            <a:pPr algn="ctr" defTabSz="500063">
              <a:lnSpc>
                <a:spcPct val="90000"/>
              </a:lnSpc>
              <a:spcBef>
                <a:spcPct val="0"/>
              </a:spcBef>
              <a:spcAft>
                <a:spcPct val="35000"/>
              </a:spcAft>
            </a:pPr>
            <a:r>
              <a:rPr lang="en-GB" sz="1200" b="1" dirty="0">
                <a:solidFill>
                  <a:schemeClr val="tx1"/>
                </a:solidFill>
                <a:latin typeface="Arial" panose="020B0604020202020204" pitchFamily="34" charset="0"/>
                <a:cs typeface="Arial" panose="020B0604020202020204" pitchFamily="34" charset="0"/>
              </a:rPr>
              <a:t>Integrity, fairness and open-mindedness. </a:t>
            </a:r>
          </a:p>
        </p:txBody>
      </p:sp>
      <p:sp>
        <p:nvSpPr>
          <p:cNvPr id="7" name="Freeform: Shape 6"/>
          <p:cNvSpPr/>
          <p:nvPr/>
        </p:nvSpPr>
        <p:spPr>
          <a:xfrm>
            <a:off x="3172968" y="3212427"/>
            <a:ext cx="2455164" cy="4617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2246903"/>
              <a:satOff val="-7164"/>
              <a:lumOff val="-2780"/>
              <a:alphaOff val="0"/>
            </a:schemeClr>
          </a:fillRef>
          <a:effectRef idx="0">
            <a:schemeClr val="accent2">
              <a:hueOff val="2246903"/>
              <a:satOff val="-7164"/>
              <a:lumOff val="-2780"/>
              <a:alphaOff val="0"/>
            </a:schemeClr>
          </a:effectRef>
          <a:fontRef idx="minor">
            <a:schemeClr val="lt1"/>
          </a:fontRef>
        </p:style>
        <p:txBody>
          <a:bodyPr spcFirstLastPara="0" vert="horz" wrap="square" lIns="65401" tIns="43970" rIns="65401" bIns="43970" numCol="1" spcCol="1270" anchor="ctr" anchorCtr="0">
            <a:noAutofit/>
          </a:bodyPr>
          <a:lstStyle/>
          <a:p>
            <a:pPr algn="ctr" defTabSz="500063">
              <a:lnSpc>
                <a:spcPct val="90000"/>
              </a:lnSpc>
              <a:spcBef>
                <a:spcPct val="0"/>
              </a:spcBef>
              <a:spcAft>
                <a:spcPct val="35000"/>
              </a:spcAft>
            </a:pPr>
            <a:r>
              <a:rPr lang="en-GB" sz="1200" b="1" dirty="0">
                <a:solidFill>
                  <a:schemeClr val="tx1"/>
                </a:solidFill>
                <a:latin typeface="Arial" panose="020B0604020202020204" pitchFamily="34" charset="0"/>
                <a:cs typeface="Arial" panose="020B0604020202020204" pitchFamily="34" charset="0"/>
              </a:rPr>
              <a:t>Respect for others</a:t>
            </a:r>
          </a:p>
        </p:txBody>
      </p:sp>
      <p:sp>
        <p:nvSpPr>
          <p:cNvPr id="8" name="Freeform: Shape 7"/>
          <p:cNvSpPr/>
          <p:nvPr/>
        </p:nvSpPr>
        <p:spPr>
          <a:xfrm>
            <a:off x="5717286" y="3608328"/>
            <a:ext cx="2455164" cy="4617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4493806"/>
              <a:satOff val="-14332"/>
              <a:lumOff val="-5565"/>
              <a:alphaOff val="0"/>
            </a:schemeClr>
          </a:fillRef>
          <a:effectRef idx="0">
            <a:schemeClr val="accent2">
              <a:hueOff val="4493806"/>
              <a:satOff val="-14332"/>
              <a:lumOff val="-5565"/>
              <a:alphaOff val="0"/>
            </a:schemeClr>
          </a:effectRef>
          <a:fontRef idx="minor">
            <a:schemeClr val="lt1"/>
          </a:fontRef>
        </p:style>
        <p:txBody>
          <a:bodyPr spcFirstLastPara="0" vert="horz" wrap="square" lIns="65401" tIns="43970" rIns="65401" bIns="43970" numCol="1" spcCol="1270" anchor="ctr" anchorCtr="0">
            <a:noAutofit/>
          </a:bodyPr>
          <a:lstStyle/>
          <a:p>
            <a:pPr algn="ctr" defTabSz="500063">
              <a:lnSpc>
                <a:spcPct val="90000"/>
              </a:lnSpc>
              <a:spcBef>
                <a:spcPct val="0"/>
              </a:spcBef>
              <a:spcAft>
                <a:spcPct val="35000"/>
              </a:spcAft>
            </a:pPr>
            <a:r>
              <a:rPr lang="en-GB" sz="1200" b="1" dirty="0">
                <a:solidFill>
                  <a:schemeClr val="tx1"/>
                </a:solidFill>
                <a:latin typeface="Arial" panose="020B0604020202020204" pitchFamily="34" charset="0"/>
                <a:cs typeface="Arial" panose="020B0604020202020204" pitchFamily="34" charset="0"/>
              </a:rPr>
              <a:t>Avoidance of harm</a:t>
            </a:r>
          </a:p>
        </p:txBody>
      </p:sp>
      <p:sp>
        <p:nvSpPr>
          <p:cNvPr id="9" name="Freeform: Shape 8"/>
          <p:cNvSpPr/>
          <p:nvPr/>
        </p:nvSpPr>
        <p:spPr>
          <a:xfrm>
            <a:off x="628650" y="3655314"/>
            <a:ext cx="2455164" cy="4617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6740709"/>
              <a:satOff val="-21501"/>
              <a:lumOff val="-8349"/>
              <a:alphaOff val="0"/>
            </a:schemeClr>
          </a:fillRef>
          <a:effectRef idx="0">
            <a:schemeClr val="accent2">
              <a:hueOff val="6740709"/>
              <a:satOff val="-21501"/>
              <a:lumOff val="-8349"/>
              <a:alphaOff val="0"/>
            </a:schemeClr>
          </a:effectRef>
          <a:fontRef idx="minor">
            <a:schemeClr val="lt1"/>
          </a:fontRef>
        </p:style>
        <p:txBody>
          <a:bodyPr spcFirstLastPara="0" vert="horz" wrap="square" lIns="65401" tIns="43970" rIns="65401" bIns="43970" numCol="1" spcCol="1270" anchor="ctr" anchorCtr="0">
            <a:noAutofit/>
          </a:bodyPr>
          <a:lstStyle/>
          <a:p>
            <a:pPr algn="ctr" defTabSz="500063">
              <a:lnSpc>
                <a:spcPct val="90000"/>
              </a:lnSpc>
              <a:spcBef>
                <a:spcPct val="0"/>
              </a:spcBef>
              <a:spcAft>
                <a:spcPct val="35000"/>
              </a:spcAft>
            </a:pPr>
            <a:r>
              <a:rPr lang="en-GB" sz="1200" b="1" dirty="0">
                <a:solidFill>
                  <a:schemeClr val="tx1"/>
                </a:solidFill>
                <a:latin typeface="Arial" panose="020B0604020202020204" pitchFamily="34" charset="0"/>
                <a:cs typeface="Arial" panose="020B0604020202020204" pitchFamily="34" charset="0"/>
              </a:rPr>
              <a:t>Privacy of those taking part</a:t>
            </a:r>
          </a:p>
        </p:txBody>
      </p:sp>
      <p:sp>
        <p:nvSpPr>
          <p:cNvPr id="10" name="Freeform: Shape 9"/>
          <p:cNvSpPr/>
          <p:nvPr/>
        </p:nvSpPr>
        <p:spPr>
          <a:xfrm>
            <a:off x="3172968" y="4123545"/>
            <a:ext cx="2455164" cy="4617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8987611"/>
              <a:satOff val="-28669"/>
              <a:lumOff val="-11134"/>
              <a:alphaOff val="0"/>
            </a:schemeClr>
          </a:fillRef>
          <a:effectRef idx="0">
            <a:schemeClr val="accent2">
              <a:hueOff val="8987611"/>
              <a:satOff val="-28669"/>
              <a:lumOff val="-11134"/>
              <a:alphaOff val="0"/>
            </a:schemeClr>
          </a:effectRef>
          <a:fontRef idx="minor">
            <a:schemeClr val="lt1"/>
          </a:fontRef>
        </p:style>
        <p:txBody>
          <a:bodyPr spcFirstLastPara="0" vert="horz" wrap="square" lIns="65401" tIns="43970" rIns="65401" bIns="43970" numCol="1" spcCol="1270" anchor="ctr" anchorCtr="0">
            <a:noAutofit/>
          </a:bodyPr>
          <a:lstStyle/>
          <a:p>
            <a:pPr algn="ctr" defTabSz="500063">
              <a:lnSpc>
                <a:spcPct val="90000"/>
              </a:lnSpc>
              <a:spcBef>
                <a:spcPct val="0"/>
              </a:spcBef>
              <a:spcAft>
                <a:spcPct val="35000"/>
              </a:spcAft>
            </a:pPr>
            <a:r>
              <a:rPr lang="en-GB" sz="1125" b="1" dirty="0">
                <a:solidFill>
                  <a:schemeClr val="tx1"/>
                </a:solidFill>
                <a:latin typeface="Arial" panose="020B0604020202020204" pitchFamily="34" charset="0"/>
                <a:cs typeface="Arial" panose="020B0604020202020204" pitchFamily="34" charset="0"/>
              </a:rPr>
              <a:t>Voluntary nature of participation and right to withdraw</a:t>
            </a:r>
          </a:p>
        </p:txBody>
      </p:sp>
      <p:sp>
        <p:nvSpPr>
          <p:cNvPr id="11" name="Freeform: Shape 10"/>
          <p:cNvSpPr/>
          <p:nvPr/>
        </p:nvSpPr>
        <p:spPr>
          <a:xfrm>
            <a:off x="5717286" y="4585245"/>
            <a:ext cx="2455164" cy="461701"/>
          </a:xfrm>
          <a:custGeom>
            <a:avLst/>
            <a:gdLst>
              <a:gd name="connsiteX0" fmla="*/ 0 w 3273552"/>
              <a:gd name="connsiteY0" fmla="*/ 102602 h 615601"/>
              <a:gd name="connsiteX1" fmla="*/ 102602 w 3273552"/>
              <a:gd name="connsiteY1" fmla="*/ 0 h 615601"/>
              <a:gd name="connsiteX2" fmla="*/ 3170950 w 3273552"/>
              <a:gd name="connsiteY2" fmla="*/ 0 h 615601"/>
              <a:gd name="connsiteX3" fmla="*/ 3273552 w 3273552"/>
              <a:gd name="connsiteY3" fmla="*/ 102602 h 615601"/>
              <a:gd name="connsiteX4" fmla="*/ 3273552 w 3273552"/>
              <a:gd name="connsiteY4" fmla="*/ 512999 h 615601"/>
              <a:gd name="connsiteX5" fmla="*/ 3170950 w 3273552"/>
              <a:gd name="connsiteY5" fmla="*/ 615601 h 615601"/>
              <a:gd name="connsiteX6" fmla="*/ 102602 w 3273552"/>
              <a:gd name="connsiteY6" fmla="*/ 615601 h 615601"/>
              <a:gd name="connsiteX7" fmla="*/ 0 w 3273552"/>
              <a:gd name="connsiteY7" fmla="*/ 512999 h 615601"/>
              <a:gd name="connsiteX8" fmla="*/ 0 w 3273552"/>
              <a:gd name="connsiteY8" fmla="*/ 102602 h 615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73552" h="615601">
                <a:moveTo>
                  <a:pt x="0" y="102602"/>
                </a:moveTo>
                <a:cubicBezTo>
                  <a:pt x="0" y="45936"/>
                  <a:pt x="45936" y="0"/>
                  <a:pt x="102602" y="0"/>
                </a:cubicBezTo>
                <a:lnTo>
                  <a:pt x="3170950" y="0"/>
                </a:lnTo>
                <a:cubicBezTo>
                  <a:pt x="3227616" y="0"/>
                  <a:pt x="3273552" y="45936"/>
                  <a:pt x="3273552" y="102602"/>
                </a:cubicBezTo>
                <a:lnTo>
                  <a:pt x="3273552" y="512999"/>
                </a:lnTo>
                <a:cubicBezTo>
                  <a:pt x="3273552" y="569665"/>
                  <a:pt x="3227616" y="615601"/>
                  <a:pt x="3170950" y="615601"/>
                </a:cubicBezTo>
                <a:lnTo>
                  <a:pt x="102602" y="615601"/>
                </a:lnTo>
                <a:cubicBezTo>
                  <a:pt x="45936" y="615601"/>
                  <a:pt x="0" y="569665"/>
                  <a:pt x="0" y="512999"/>
                </a:cubicBezTo>
                <a:lnTo>
                  <a:pt x="0" y="102602"/>
                </a:lnTo>
                <a:close/>
              </a:path>
            </a:pathLst>
          </a:custGeom>
        </p:spPr>
        <p:style>
          <a:lnRef idx="2">
            <a:schemeClr val="lt1">
              <a:hueOff val="0"/>
              <a:satOff val="0"/>
              <a:lumOff val="0"/>
              <a:alphaOff val="0"/>
            </a:schemeClr>
          </a:lnRef>
          <a:fillRef idx="1">
            <a:schemeClr val="accent2">
              <a:hueOff val="11234514"/>
              <a:satOff val="-35837"/>
              <a:lumOff val="-13918"/>
              <a:alphaOff val="0"/>
            </a:schemeClr>
          </a:fillRef>
          <a:effectRef idx="0">
            <a:schemeClr val="accent2">
              <a:hueOff val="11234514"/>
              <a:satOff val="-35837"/>
              <a:lumOff val="-13918"/>
              <a:alphaOff val="0"/>
            </a:schemeClr>
          </a:effectRef>
          <a:fontRef idx="minor">
            <a:schemeClr val="lt1"/>
          </a:fontRef>
        </p:style>
        <p:txBody>
          <a:bodyPr spcFirstLastPara="0" vert="horz" wrap="square" lIns="65401" tIns="43970" rIns="65401" bIns="43970" numCol="1" spcCol="1270" anchor="ctr" anchorCtr="0">
            <a:noAutofit/>
          </a:bodyPr>
          <a:lstStyle/>
          <a:p>
            <a:pPr algn="ctr" defTabSz="500063">
              <a:lnSpc>
                <a:spcPct val="90000"/>
              </a:lnSpc>
              <a:spcBef>
                <a:spcPct val="0"/>
              </a:spcBef>
              <a:spcAft>
                <a:spcPct val="35000"/>
              </a:spcAft>
            </a:pPr>
            <a:r>
              <a:rPr lang="en-GB" sz="1200" b="1" dirty="0">
                <a:solidFill>
                  <a:schemeClr val="tx1"/>
                </a:solidFill>
                <a:latin typeface="Arial" panose="020B0604020202020204" pitchFamily="34" charset="0"/>
                <a:cs typeface="Arial" panose="020B0604020202020204" pitchFamily="34" charset="0"/>
              </a:rPr>
              <a:t>Informed consent of those taking part</a:t>
            </a:r>
          </a:p>
        </p:txBody>
      </p:sp>
      <p:sp>
        <p:nvSpPr>
          <p:cNvPr id="5" name="5-Point Star 4"/>
          <p:cNvSpPr/>
          <p:nvPr/>
        </p:nvSpPr>
        <p:spPr>
          <a:xfrm>
            <a:off x="7438549" y="3417570"/>
            <a:ext cx="295275" cy="302895"/>
          </a:xfrm>
          <a:prstGeom prst="star5">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US" sz="135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fade">
                                      <p:cBhvr>
                                        <p:cTn id="36" dur="500"/>
                                        <p:tgtEl>
                                          <p:spTgt spid="10"/>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5" grpId="0" animBg="1"/>
      <p:bldP spid="5" grpId="1"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6F29DD-D660-4EC6-011A-4430553DA958}"/>
              </a:ext>
            </a:extLst>
          </p:cNvPr>
          <p:cNvSpPr>
            <a:spLocks noGrp="1"/>
          </p:cNvSpPr>
          <p:nvPr>
            <p:ph type="title"/>
          </p:nvPr>
        </p:nvSpPr>
        <p:spPr>
          <a:xfrm>
            <a:off x="685800" y="3457487"/>
            <a:ext cx="7772400" cy="1362075"/>
          </a:xfrm>
        </p:spPr>
        <p:txBody>
          <a:bodyPr>
            <a:normAutofit/>
          </a:bodyPr>
          <a:lstStyle/>
          <a:p>
            <a:r>
              <a:rPr lang="en-US" dirty="0"/>
              <a:t>Week 4 - Methodological Considerations</a:t>
            </a:r>
          </a:p>
        </p:txBody>
      </p:sp>
    </p:spTree>
    <p:extLst>
      <p:ext uri="{BB962C8B-B14F-4D97-AF65-F5344CB8AC3E}">
        <p14:creationId xmlns:p14="http://schemas.microsoft.com/office/powerpoint/2010/main" val="20025044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67C0-3809-7B7D-7D78-44CE0DF504E1}"/>
              </a:ext>
            </a:extLst>
          </p:cNvPr>
          <p:cNvSpPr>
            <a:spLocks noGrp="1"/>
          </p:cNvSpPr>
          <p:nvPr>
            <p:ph type="title"/>
          </p:nvPr>
        </p:nvSpPr>
        <p:spPr/>
        <p:txBody>
          <a:bodyPr/>
          <a:lstStyle/>
          <a:p>
            <a:r>
              <a:rPr lang="en-GB" dirty="0"/>
              <a:t>Research Paradigm</a:t>
            </a:r>
          </a:p>
        </p:txBody>
      </p:sp>
      <p:sp>
        <p:nvSpPr>
          <p:cNvPr id="3" name="Rectangle: Rounded Corners 2">
            <a:extLst>
              <a:ext uri="{FF2B5EF4-FFF2-40B4-BE49-F238E27FC236}">
                <a16:creationId xmlns:a16="http://schemas.microsoft.com/office/drawing/2014/main" id="{C2E46B76-90BB-15E8-9EB6-A2BCF9F6E836}"/>
              </a:ext>
            </a:extLst>
          </p:cNvPr>
          <p:cNvSpPr/>
          <p:nvPr/>
        </p:nvSpPr>
        <p:spPr>
          <a:xfrm>
            <a:off x="824630" y="2098109"/>
            <a:ext cx="1283917" cy="720246"/>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ndara"/>
                <a:ea typeface="+mn-ea"/>
                <a:cs typeface="+mn-cs"/>
              </a:rPr>
              <a:t>Ontology</a:t>
            </a:r>
          </a:p>
        </p:txBody>
      </p:sp>
      <p:sp>
        <p:nvSpPr>
          <p:cNvPr id="4" name="Rectangle: Rounded Corners 3">
            <a:extLst>
              <a:ext uri="{FF2B5EF4-FFF2-40B4-BE49-F238E27FC236}">
                <a16:creationId xmlns:a16="http://schemas.microsoft.com/office/drawing/2014/main" id="{48949D8F-3061-6D39-6503-A625F761561A}"/>
              </a:ext>
            </a:extLst>
          </p:cNvPr>
          <p:cNvSpPr/>
          <p:nvPr/>
        </p:nvSpPr>
        <p:spPr>
          <a:xfrm>
            <a:off x="3058437" y="2098108"/>
            <a:ext cx="1597067" cy="720246"/>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ndara"/>
                <a:ea typeface="+mn-ea"/>
                <a:cs typeface="+mn-cs"/>
              </a:rPr>
              <a:t>Epistemology</a:t>
            </a:r>
          </a:p>
        </p:txBody>
      </p:sp>
      <p:sp>
        <p:nvSpPr>
          <p:cNvPr id="5" name="Rectangle: Rounded Corners 4">
            <a:extLst>
              <a:ext uri="{FF2B5EF4-FFF2-40B4-BE49-F238E27FC236}">
                <a16:creationId xmlns:a16="http://schemas.microsoft.com/office/drawing/2014/main" id="{C2283D24-4FF1-99E5-67B9-EF119201E263}"/>
              </a:ext>
            </a:extLst>
          </p:cNvPr>
          <p:cNvSpPr/>
          <p:nvPr/>
        </p:nvSpPr>
        <p:spPr>
          <a:xfrm>
            <a:off x="5918547" y="2098108"/>
            <a:ext cx="1283917" cy="720246"/>
          </a:xfrm>
          <a:prstGeom prst="roundRect">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ndara"/>
                <a:ea typeface="+mn-ea"/>
                <a:cs typeface="+mn-cs"/>
              </a:rPr>
              <a:t>Paradigm</a:t>
            </a:r>
          </a:p>
        </p:txBody>
      </p:sp>
      <p:sp>
        <p:nvSpPr>
          <p:cNvPr id="6" name="Plus Sign 5">
            <a:extLst>
              <a:ext uri="{FF2B5EF4-FFF2-40B4-BE49-F238E27FC236}">
                <a16:creationId xmlns:a16="http://schemas.microsoft.com/office/drawing/2014/main" id="{D1C6B69E-D00C-0D4C-3307-10E1755E150D}"/>
              </a:ext>
            </a:extLst>
          </p:cNvPr>
          <p:cNvSpPr/>
          <p:nvPr/>
        </p:nvSpPr>
        <p:spPr>
          <a:xfrm>
            <a:off x="2338191" y="2212932"/>
            <a:ext cx="354903" cy="396656"/>
          </a:xfrm>
          <a:prstGeom prst="mathPl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ndara"/>
              <a:ea typeface="+mn-ea"/>
              <a:cs typeface="+mn-cs"/>
            </a:endParaRPr>
          </a:p>
        </p:txBody>
      </p:sp>
      <p:sp>
        <p:nvSpPr>
          <p:cNvPr id="7" name="Equals 6">
            <a:extLst>
              <a:ext uri="{FF2B5EF4-FFF2-40B4-BE49-F238E27FC236}">
                <a16:creationId xmlns:a16="http://schemas.microsoft.com/office/drawing/2014/main" id="{5DC6CA91-B21A-BD2F-E65A-BE62EB8E321F}"/>
              </a:ext>
            </a:extLst>
          </p:cNvPr>
          <p:cNvSpPr/>
          <p:nvPr/>
        </p:nvSpPr>
        <p:spPr>
          <a:xfrm>
            <a:off x="5052165" y="2285999"/>
            <a:ext cx="365342" cy="323589"/>
          </a:xfrm>
          <a:prstGeom prst="mathEqua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ndara"/>
              <a:ea typeface="+mn-ea"/>
              <a:cs typeface="+mn-cs"/>
            </a:endParaRPr>
          </a:p>
        </p:txBody>
      </p:sp>
      <p:pic>
        <p:nvPicPr>
          <p:cNvPr id="8" name="Online Media 7" title="Ontology, epistemology and research paradigm">
            <a:hlinkClick r:id="" action="ppaction://media"/>
            <a:extLst>
              <a:ext uri="{FF2B5EF4-FFF2-40B4-BE49-F238E27FC236}">
                <a16:creationId xmlns:a16="http://schemas.microsoft.com/office/drawing/2014/main" id="{C842807E-75CC-D916-D911-3917AAF8DD01}"/>
              </a:ext>
            </a:extLst>
          </p:cNvPr>
          <p:cNvPicPr>
            <a:picLocks noRot="1" noChangeAspect="1"/>
          </p:cNvPicPr>
          <p:nvPr>
            <a:videoFile r:link="rId1"/>
          </p:nvPr>
        </p:nvPicPr>
        <p:blipFill>
          <a:blip r:embed="rId3"/>
          <a:stretch>
            <a:fillRect/>
          </a:stretch>
        </p:blipFill>
        <p:spPr>
          <a:xfrm>
            <a:off x="2229633" y="3115718"/>
            <a:ext cx="6605392" cy="3497111"/>
          </a:xfrm>
          <a:prstGeom prst="rect">
            <a:avLst/>
          </a:prstGeom>
        </p:spPr>
      </p:pic>
    </p:spTree>
    <p:extLst>
      <p:ext uri="{BB962C8B-B14F-4D97-AF65-F5344CB8AC3E}">
        <p14:creationId xmlns:p14="http://schemas.microsoft.com/office/powerpoint/2010/main" val="362867173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54249-5E2C-A962-6223-FCB782F3B34F}"/>
              </a:ext>
            </a:extLst>
          </p:cNvPr>
          <p:cNvSpPr>
            <a:spLocks noGrp="1"/>
          </p:cNvSpPr>
          <p:nvPr>
            <p:ph type="title"/>
          </p:nvPr>
        </p:nvSpPr>
        <p:spPr/>
        <p:txBody>
          <a:bodyPr>
            <a:normAutofit fontScale="90000"/>
          </a:bodyPr>
          <a:lstStyle/>
          <a:p>
            <a:r>
              <a:rPr lang="en-GB" dirty="0"/>
              <a:t>Paradigm, Methodology &amp; Methods </a:t>
            </a:r>
          </a:p>
        </p:txBody>
      </p:sp>
      <p:pic>
        <p:nvPicPr>
          <p:cNvPr id="3" name="Online Media 2" title="Ontology epistemology methodology and methods I ontology and epistemology in research examples">
            <a:hlinkClick r:id="" action="ppaction://media"/>
            <a:extLst>
              <a:ext uri="{FF2B5EF4-FFF2-40B4-BE49-F238E27FC236}">
                <a16:creationId xmlns:a16="http://schemas.microsoft.com/office/drawing/2014/main" id="{CECB3DC6-EB10-40A8-126F-FAFAD2C2DF79}"/>
              </a:ext>
            </a:extLst>
          </p:cNvPr>
          <p:cNvPicPr>
            <a:picLocks noRot="1" noChangeAspect="1"/>
          </p:cNvPicPr>
          <p:nvPr>
            <a:videoFile r:link="rId1"/>
          </p:nvPr>
        </p:nvPicPr>
        <p:blipFill>
          <a:blip r:embed="rId3"/>
          <a:stretch>
            <a:fillRect/>
          </a:stretch>
        </p:blipFill>
        <p:spPr>
          <a:xfrm>
            <a:off x="1185797" y="2687746"/>
            <a:ext cx="6866351" cy="3820700"/>
          </a:xfrm>
          <a:prstGeom prst="rect">
            <a:avLst/>
          </a:prstGeom>
        </p:spPr>
      </p:pic>
    </p:spTree>
    <p:extLst>
      <p:ext uri="{BB962C8B-B14F-4D97-AF65-F5344CB8AC3E}">
        <p14:creationId xmlns:p14="http://schemas.microsoft.com/office/powerpoint/2010/main" val="11044139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Blind Men &amp; the Elephant | Pop'n'Olly | Olly Pike">
            <a:hlinkClick r:id="" action="ppaction://media"/>
            <a:extLst>
              <a:ext uri="{FF2B5EF4-FFF2-40B4-BE49-F238E27FC236}">
                <a16:creationId xmlns:a16="http://schemas.microsoft.com/office/drawing/2014/main" id="{27E80441-519B-F228-F4F3-2A0BADA30044}"/>
              </a:ext>
            </a:extLst>
          </p:cNvPr>
          <p:cNvPicPr>
            <a:picLocks noGrp="1" noRot="1" noChangeAspect="1"/>
          </p:cNvPicPr>
          <p:nvPr>
            <p:ph idx="1"/>
            <a:videoFile r:link="rId1"/>
          </p:nvPr>
        </p:nvPicPr>
        <p:blipFill>
          <a:blip r:embed="rId3"/>
          <a:stretch>
            <a:fillRect/>
          </a:stretch>
        </p:blipFill>
        <p:spPr>
          <a:xfrm>
            <a:off x="179512" y="1608591"/>
            <a:ext cx="8747881" cy="4942280"/>
          </a:xfrm>
          <a:prstGeom prst="rect">
            <a:avLst/>
          </a:prstGeom>
          <a:noFill/>
        </p:spPr>
      </p:pic>
      <p:sp>
        <p:nvSpPr>
          <p:cNvPr id="9" name="Title 2">
            <a:extLst>
              <a:ext uri="{FF2B5EF4-FFF2-40B4-BE49-F238E27FC236}">
                <a16:creationId xmlns:a16="http://schemas.microsoft.com/office/drawing/2014/main" id="{3350F470-E16D-080B-4BBA-D3CDEC1051AC}"/>
              </a:ext>
            </a:extLst>
          </p:cNvPr>
          <p:cNvSpPr>
            <a:spLocks noGrp="1"/>
          </p:cNvSpPr>
          <p:nvPr>
            <p:ph type="title"/>
          </p:nvPr>
        </p:nvSpPr>
        <p:spPr>
          <a:xfrm>
            <a:off x="457200" y="338328"/>
            <a:ext cx="8229600" cy="1252728"/>
          </a:xfrm>
        </p:spPr>
        <p:txBody>
          <a:bodyPr/>
          <a:lstStyle/>
          <a:p>
            <a:r>
              <a:rPr lang="en-US" dirty="0"/>
              <a:t>Blind Men &amp; the Elephant</a:t>
            </a:r>
          </a:p>
        </p:txBody>
      </p:sp>
    </p:spTree>
    <p:extLst>
      <p:ext uri="{BB962C8B-B14F-4D97-AF65-F5344CB8AC3E}">
        <p14:creationId xmlns:p14="http://schemas.microsoft.com/office/powerpoint/2010/main" val="34598211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6F29DD-D660-4EC6-011A-4430553DA958}"/>
              </a:ext>
            </a:extLst>
          </p:cNvPr>
          <p:cNvSpPr>
            <a:spLocks noGrp="1"/>
          </p:cNvSpPr>
          <p:nvPr>
            <p:ph type="title"/>
          </p:nvPr>
        </p:nvSpPr>
        <p:spPr>
          <a:xfrm>
            <a:off x="685800" y="3457487"/>
            <a:ext cx="7772400" cy="1362075"/>
          </a:xfrm>
        </p:spPr>
        <p:txBody>
          <a:bodyPr>
            <a:normAutofit/>
          </a:bodyPr>
          <a:lstStyle/>
          <a:p>
            <a:r>
              <a:rPr lang="en-US" dirty="0"/>
              <a:t>Week 4 - Quantitative Research</a:t>
            </a:r>
          </a:p>
        </p:txBody>
      </p:sp>
    </p:spTree>
    <p:extLst>
      <p:ext uri="{BB962C8B-B14F-4D97-AF65-F5344CB8AC3E}">
        <p14:creationId xmlns:p14="http://schemas.microsoft.com/office/powerpoint/2010/main" val="12405586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a:xfrm>
            <a:off x="469776" y="1916832"/>
            <a:ext cx="8204448" cy="2027837"/>
          </a:xfrm>
        </p:spPr>
        <p:txBody>
          <a:bodyPr>
            <a:normAutofit/>
          </a:bodyPr>
          <a:lstStyle/>
          <a:p>
            <a:pPr algn="ctr"/>
            <a:r>
              <a:rPr lang="en-GB" i="1" dirty="0"/>
              <a:t>Key </a:t>
            </a:r>
            <a:r>
              <a:rPr lang="en-GB" altLang="ja-JP" i="1" dirty="0"/>
              <a:t>concepts in quantitative </a:t>
            </a:r>
            <a:r>
              <a:rPr lang="en-GB" i="1" dirty="0"/>
              <a:t>Research</a:t>
            </a:r>
          </a:p>
        </p:txBody>
      </p:sp>
      <p:sp>
        <p:nvSpPr>
          <p:cNvPr id="3" name="TextBox 2">
            <a:extLst>
              <a:ext uri="{FF2B5EF4-FFF2-40B4-BE49-F238E27FC236}">
                <a16:creationId xmlns:a16="http://schemas.microsoft.com/office/drawing/2014/main" id="{AF7B4E89-E541-D4C8-8A9A-3627322EEDEA}"/>
              </a:ext>
            </a:extLst>
          </p:cNvPr>
          <p:cNvSpPr txBox="1"/>
          <p:nvPr/>
        </p:nvSpPr>
        <p:spPr>
          <a:xfrm>
            <a:off x="1979712" y="4077072"/>
            <a:ext cx="5544616" cy="461665"/>
          </a:xfrm>
          <a:prstGeom prst="rect">
            <a:avLst/>
          </a:prstGeom>
          <a:noFill/>
        </p:spPr>
        <p:txBody>
          <a:bodyPr wrap="square" rtlCol="0">
            <a:spAutoFit/>
          </a:bodyPr>
          <a:lstStyle/>
          <a:p>
            <a:pPr algn="ctr"/>
            <a:r>
              <a:rPr lang="en-US" sz="2400" dirty="0"/>
              <a:t>Data, Hypothesis, Variable (IV &amp;DV)</a:t>
            </a:r>
          </a:p>
        </p:txBody>
      </p:sp>
    </p:spTree>
    <p:extLst>
      <p:ext uri="{BB962C8B-B14F-4D97-AF65-F5344CB8AC3E}">
        <p14:creationId xmlns:p14="http://schemas.microsoft.com/office/powerpoint/2010/main" val="8958877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A9CA0-8B13-1F74-35DC-BF3CB6D5B97E}"/>
              </a:ext>
            </a:extLst>
          </p:cNvPr>
          <p:cNvSpPr>
            <a:spLocks noGrp="1"/>
          </p:cNvSpPr>
          <p:nvPr>
            <p:ph type="title"/>
          </p:nvPr>
        </p:nvSpPr>
        <p:spPr>
          <a:xfrm>
            <a:off x="469776" y="1916832"/>
            <a:ext cx="8204448" cy="2027837"/>
          </a:xfrm>
        </p:spPr>
        <p:txBody>
          <a:bodyPr>
            <a:normAutofit/>
          </a:bodyPr>
          <a:lstStyle/>
          <a:p>
            <a:pPr algn="ctr"/>
            <a:r>
              <a:rPr lang="en-GB" sz="3600" i="1" dirty="0"/>
              <a:t>Common data collection methods / tools in </a:t>
            </a:r>
            <a:r>
              <a:rPr lang="en-GB" altLang="ja-JP" sz="3600" i="1" dirty="0"/>
              <a:t>quantitative </a:t>
            </a:r>
            <a:r>
              <a:rPr lang="en-GB" sz="3600" i="1" dirty="0"/>
              <a:t>Research</a:t>
            </a:r>
          </a:p>
        </p:txBody>
      </p:sp>
    </p:spTree>
    <p:extLst>
      <p:ext uri="{BB962C8B-B14F-4D97-AF65-F5344CB8AC3E}">
        <p14:creationId xmlns:p14="http://schemas.microsoft.com/office/powerpoint/2010/main" val="35787624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4EEBA-4BFB-3C3C-C1CC-0B2C252D1EA8}"/>
              </a:ext>
            </a:extLst>
          </p:cNvPr>
          <p:cNvSpPr>
            <a:spLocks noGrp="1"/>
          </p:cNvSpPr>
          <p:nvPr>
            <p:ph type="title"/>
          </p:nvPr>
        </p:nvSpPr>
        <p:spPr/>
        <p:txBody>
          <a:bodyPr/>
          <a:lstStyle/>
          <a:p>
            <a:r>
              <a:rPr lang="en-US" dirty="0"/>
              <a:t>Survey</a:t>
            </a:r>
          </a:p>
        </p:txBody>
      </p:sp>
      <p:sp>
        <p:nvSpPr>
          <p:cNvPr id="3" name="Content Placeholder 2">
            <a:extLst>
              <a:ext uri="{FF2B5EF4-FFF2-40B4-BE49-F238E27FC236}">
                <a16:creationId xmlns:a16="http://schemas.microsoft.com/office/drawing/2014/main" id="{D7EADFEE-0D60-1DF0-3C27-6C074451F4D6}"/>
              </a:ext>
            </a:extLst>
          </p:cNvPr>
          <p:cNvSpPr>
            <a:spLocks noGrp="1"/>
          </p:cNvSpPr>
          <p:nvPr>
            <p:ph idx="1"/>
          </p:nvPr>
        </p:nvSpPr>
        <p:spPr/>
        <p:txBody>
          <a:bodyPr vert="horz" lIns="91440" tIns="45720" rIns="91440" bIns="45720" rtlCol="0" anchor="t">
            <a:normAutofit/>
          </a:bodyPr>
          <a:lstStyle/>
          <a:p>
            <a:r>
              <a:rPr lang="en-US" sz="2800" dirty="0">
                <a:solidFill>
                  <a:srgbClr val="000000"/>
                </a:solidFill>
                <a:latin typeface="Calibri"/>
                <a:ea typeface="Calibri"/>
                <a:cs typeface="Calibri"/>
              </a:rPr>
              <a:t>the process of collecting, </a:t>
            </a:r>
            <a:r>
              <a:rPr lang="en-US" sz="2800" dirty="0" err="1">
                <a:solidFill>
                  <a:srgbClr val="000000"/>
                </a:solidFill>
                <a:latin typeface="Calibri"/>
                <a:ea typeface="Calibri"/>
                <a:cs typeface="Calibri"/>
              </a:rPr>
              <a:t>analysing</a:t>
            </a:r>
            <a:r>
              <a:rPr lang="en-US" sz="2800" dirty="0">
                <a:solidFill>
                  <a:srgbClr val="000000"/>
                </a:solidFill>
                <a:latin typeface="Calibri"/>
                <a:ea typeface="Calibri"/>
                <a:cs typeface="Calibri"/>
              </a:rPr>
              <a:t> and interpreting (quantitative) data from a group of individuals, often through the use of questionnaire</a:t>
            </a:r>
          </a:p>
          <a:p>
            <a:endParaRPr lang="en-US" sz="2800" dirty="0">
              <a:solidFill>
                <a:srgbClr val="000000"/>
              </a:solidFill>
              <a:latin typeface="Calibri"/>
              <a:ea typeface="Calibri"/>
              <a:cs typeface="Calibri"/>
            </a:endParaRPr>
          </a:p>
          <a:p>
            <a:r>
              <a:rPr lang="en-US" sz="2800" dirty="0">
                <a:solidFill>
                  <a:srgbClr val="000000"/>
                </a:solidFill>
                <a:latin typeface="Calibri"/>
                <a:ea typeface="Calibri"/>
                <a:cs typeface="Calibri"/>
              </a:rPr>
              <a:t>Questionnaire - a list of questions to ask people so as to collect data about something</a:t>
            </a:r>
            <a:endParaRPr lang="en-US"/>
          </a:p>
          <a:p>
            <a:endParaRPr lang="en-US" sz="2800" dirty="0">
              <a:solidFill>
                <a:srgbClr val="000000"/>
              </a:solidFill>
              <a:latin typeface="Calibri"/>
              <a:ea typeface="Calibri"/>
              <a:cs typeface="Calibri"/>
            </a:endParaRPr>
          </a:p>
          <a:p>
            <a:r>
              <a:rPr lang="en-US" sz="2800" dirty="0">
                <a:solidFill>
                  <a:srgbClr val="000000"/>
                </a:solidFill>
                <a:latin typeface="Calibri"/>
                <a:ea typeface="Calibri"/>
                <a:cs typeface="Calibri"/>
              </a:rPr>
              <a:t>Questionnaire is a part of a survey</a:t>
            </a:r>
            <a:endParaRPr lang="en-US"/>
          </a:p>
        </p:txBody>
      </p:sp>
    </p:spTree>
    <p:extLst>
      <p:ext uri="{BB962C8B-B14F-4D97-AF65-F5344CB8AC3E}">
        <p14:creationId xmlns:p14="http://schemas.microsoft.com/office/powerpoint/2010/main" val="2050275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13265-28F1-E62F-3885-B1DEB26CF2AC}"/>
              </a:ext>
            </a:extLst>
          </p:cNvPr>
          <p:cNvSpPr>
            <a:spLocks noGrp="1"/>
          </p:cNvSpPr>
          <p:nvPr>
            <p:ph type="title"/>
          </p:nvPr>
        </p:nvSpPr>
        <p:spPr/>
        <p:txBody>
          <a:bodyPr>
            <a:normAutofit fontScale="90000"/>
          </a:bodyPr>
          <a:lstStyle/>
          <a:p>
            <a:r>
              <a:rPr lang="en-US" dirty="0" err="1"/>
              <a:t>Standardised</a:t>
            </a:r>
            <a:r>
              <a:rPr lang="en-US" dirty="0"/>
              <a:t> questionnaire, inventory and scale</a:t>
            </a:r>
          </a:p>
        </p:txBody>
      </p:sp>
      <p:sp>
        <p:nvSpPr>
          <p:cNvPr id="3" name="Content Placeholder 2">
            <a:extLst>
              <a:ext uri="{FF2B5EF4-FFF2-40B4-BE49-F238E27FC236}">
                <a16:creationId xmlns:a16="http://schemas.microsoft.com/office/drawing/2014/main" id="{9FB3BEEA-28D4-0328-7650-BF4C6046894B}"/>
              </a:ext>
            </a:extLst>
          </p:cNvPr>
          <p:cNvSpPr>
            <a:spLocks noGrp="1"/>
          </p:cNvSpPr>
          <p:nvPr>
            <p:ph idx="1"/>
          </p:nvPr>
        </p:nvSpPr>
        <p:spPr/>
        <p:txBody>
          <a:bodyPr vert="horz" lIns="91440" tIns="45720" rIns="91440" bIns="45720" rtlCol="0" anchor="t">
            <a:normAutofit fontScale="92500" lnSpcReduction="10000"/>
          </a:bodyPr>
          <a:lstStyle/>
          <a:p>
            <a:r>
              <a:rPr lang="en-US" dirty="0"/>
              <a:t>There are often </a:t>
            </a:r>
            <a:r>
              <a:rPr lang="en-US" dirty="0" err="1"/>
              <a:t>standardised</a:t>
            </a:r>
            <a:r>
              <a:rPr lang="en-US" dirty="0"/>
              <a:t> and validated tools developed to measure </a:t>
            </a:r>
            <a:r>
              <a:rPr lang="en-US" dirty="0">
                <a:solidFill>
                  <a:srgbClr val="000000"/>
                </a:solidFill>
                <a:ea typeface="+mn-lt"/>
                <a:cs typeface="+mn-lt"/>
              </a:rPr>
              <a:t>specific constructs and concepts</a:t>
            </a:r>
          </a:p>
          <a:p>
            <a:r>
              <a:rPr lang="en-US" dirty="0">
                <a:solidFill>
                  <a:srgbClr val="000000"/>
                </a:solidFill>
                <a:ea typeface="+mn-lt"/>
                <a:cs typeface="+mn-lt"/>
              </a:rPr>
              <a:t>Many are translated (and revalidated) in different languages and free to use</a:t>
            </a:r>
          </a:p>
          <a:p>
            <a:endParaRPr lang="en-US" dirty="0">
              <a:solidFill>
                <a:srgbClr val="000000"/>
              </a:solidFill>
            </a:endParaRPr>
          </a:p>
          <a:p>
            <a:r>
              <a:rPr lang="en-US" sz="2400" dirty="0">
                <a:solidFill>
                  <a:srgbClr val="000000"/>
                </a:solidFill>
              </a:rPr>
              <a:t>Examples: </a:t>
            </a:r>
            <a:r>
              <a:rPr lang="en-US" sz="2400" dirty="0">
                <a:solidFill>
                  <a:srgbClr val="000000"/>
                </a:solidFill>
                <a:ea typeface="+mn-lt"/>
                <a:cs typeface="+mn-lt"/>
              </a:rPr>
              <a:t>GHQ-12 (12-Item General Health Questionnaire), Beck's Depression Inventory, IPAQ (International Physical Activity Questionnaire)</a:t>
            </a:r>
          </a:p>
          <a:p>
            <a:endParaRPr lang="en-US" dirty="0">
              <a:solidFill>
                <a:srgbClr val="000000"/>
              </a:solidFill>
            </a:endParaRPr>
          </a:p>
        </p:txBody>
      </p:sp>
    </p:spTree>
    <p:extLst>
      <p:ext uri="{BB962C8B-B14F-4D97-AF65-F5344CB8AC3E}">
        <p14:creationId xmlns:p14="http://schemas.microsoft.com/office/powerpoint/2010/main" val="29208025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6F29DD-D660-4EC6-011A-4430553DA958}"/>
              </a:ext>
            </a:extLst>
          </p:cNvPr>
          <p:cNvSpPr>
            <a:spLocks noGrp="1"/>
          </p:cNvSpPr>
          <p:nvPr>
            <p:ph type="title"/>
          </p:nvPr>
        </p:nvSpPr>
        <p:spPr>
          <a:xfrm>
            <a:off x="685800" y="3140969"/>
            <a:ext cx="7772400" cy="1678594"/>
          </a:xfrm>
        </p:spPr>
        <p:txBody>
          <a:bodyPr>
            <a:normAutofit fontScale="90000"/>
          </a:bodyPr>
          <a:lstStyle/>
          <a:p>
            <a:r>
              <a:rPr lang="en-US" dirty="0"/>
              <a:t>Week 5 - Levels of Measurement in Quantitative Research</a:t>
            </a:r>
          </a:p>
        </p:txBody>
      </p:sp>
    </p:spTree>
    <p:extLst>
      <p:ext uri="{BB962C8B-B14F-4D97-AF65-F5344CB8AC3E}">
        <p14:creationId xmlns:p14="http://schemas.microsoft.com/office/powerpoint/2010/main" val="35274351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E7663-423E-4614-A65E-30E01D40C3B9}"/>
              </a:ext>
            </a:extLst>
          </p:cNvPr>
          <p:cNvSpPr>
            <a:spLocks noGrp="1"/>
          </p:cNvSpPr>
          <p:nvPr>
            <p:ph type="title"/>
          </p:nvPr>
        </p:nvSpPr>
        <p:spPr>
          <a:xfrm>
            <a:off x="457200" y="188640"/>
            <a:ext cx="8229600" cy="1066800"/>
          </a:xfrm>
        </p:spPr>
        <p:txBody>
          <a:bodyPr>
            <a:normAutofit fontScale="90000"/>
          </a:bodyPr>
          <a:lstStyle/>
          <a:p>
            <a:r>
              <a:rPr lang="en-GB" b="1"/>
              <a:t>Discrete and continuous variables</a:t>
            </a:r>
          </a:p>
        </p:txBody>
      </p:sp>
      <p:pic>
        <p:nvPicPr>
          <p:cNvPr id="5" name="Content Placeholder 4" descr="Diagram&#10;&#10;Description automatically generated">
            <a:extLst>
              <a:ext uri="{FF2B5EF4-FFF2-40B4-BE49-F238E27FC236}">
                <a16:creationId xmlns:a16="http://schemas.microsoft.com/office/drawing/2014/main" id="{F6467991-D37B-4210-A3C3-4FDEF1F7FF5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4380" y="1088740"/>
            <a:ext cx="8075240" cy="4680520"/>
          </a:xfrm>
        </p:spPr>
      </p:pic>
    </p:spTree>
    <p:extLst>
      <p:ext uri="{BB962C8B-B14F-4D97-AF65-F5344CB8AC3E}">
        <p14:creationId xmlns:p14="http://schemas.microsoft.com/office/powerpoint/2010/main" val="8502153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874DA-18FB-4B21-9B1C-4A0E4533CDE4}"/>
              </a:ext>
            </a:extLst>
          </p:cNvPr>
          <p:cNvSpPr>
            <a:spLocks noGrp="1"/>
          </p:cNvSpPr>
          <p:nvPr>
            <p:ph type="title"/>
          </p:nvPr>
        </p:nvSpPr>
        <p:spPr>
          <a:xfrm>
            <a:off x="683568" y="116632"/>
            <a:ext cx="8229600" cy="1066800"/>
          </a:xfrm>
        </p:spPr>
        <p:txBody>
          <a:bodyPr/>
          <a:lstStyle/>
          <a:p>
            <a:r>
              <a:rPr lang="en-GB" b="1"/>
              <a:t>Levels of Measurement</a:t>
            </a:r>
            <a:endParaRPr lang="en-GB"/>
          </a:p>
        </p:txBody>
      </p:sp>
      <p:sp>
        <p:nvSpPr>
          <p:cNvPr id="3" name="Content Placeholder 2">
            <a:extLst>
              <a:ext uri="{FF2B5EF4-FFF2-40B4-BE49-F238E27FC236}">
                <a16:creationId xmlns:a16="http://schemas.microsoft.com/office/drawing/2014/main" id="{F4AD32E1-BEB5-4C7A-AF06-9983D6023EDB}"/>
              </a:ext>
            </a:extLst>
          </p:cNvPr>
          <p:cNvSpPr>
            <a:spLocks noGrp="1"/>
          </p:cNvSpPr>
          <p:nvPr>
            <p:ph idx="1"/>
          </p:nvPr>
        </p:nvSpPr>
        <p:spPr>
          <a:xfrm>
            <a:off x="457200" y="1266444"/>
            <a:ext cx="8229600" cy="4325112"/>
          </a:xfrm>
        </p:spPr>
        <p:txBody>
          <a:bodyPr>
            <a:normAutofit fontScale="92500" lnSpcReduction="10000"/>
          </a:bodyPr>
          <a:lstStyle/>
          <a:p>
            <a:pPr marL="0" indent="0">
              <a:buNone/>
            </a:pPr>
            <a:r>
              <a:rPr lang="en-GB"/>
              <a:t>There are 4 levels of measurement:</a:t>
            </a:r>
          </a:p>
          <a:p>
            <a:endParaRPr lang="en-GB"/>
          </a:p>
          <a:p>
            <a:pPr>
              <a:buFont typeface="Arial" panose="020B0604020202020204" pitchFamily="34" charset="0"/>
              <a:buChar char="•"/>
            </a:pPr>
            <a:r>
              <a:rPr lang="en-GB" b="1"/>
              <a:t>Nominal:</a:t>
            </a:r>
            <a:r>
              <a:rPr lang="en-GB"/>
              <a:t> the data can only be categorized</a:t>
            </a:r>
          </a:p>
          <a:p>
            <a:pPr>
              <a:buFont typeface="Arial" panose="020B0604020202020204" pitchFamily="34" charset="0"/>
              <a:buChar char="•"/>
            </a:pPr>
            <a:r>
              <a:rPr lang="en-GB" b="1"/>
              <a:t>Ordinal:</a:t>
            </a:r>
            <a:r>
              <a:rPr lang="en-GB"/>
              <a:t> the data can be categorized and ranked</a:t>
            </a:r>
          </a:p>
          <a:p>
            <a:pPr>
              <a:buFont typeface="Arial" panose="020B0604020202020204" pitchFamily="34" charset="0"/>
              <a:buChar char="•"/>
            </a:pPr>
            <a:r>
              <a:rPr lang="en-GB" b="1"/>
              <a:t>Interval:</a:t>
            </a:r>
            <a:r>
              <a:rPr lang="en-GB"/>
              <a:t> the data can be categorized, ranked, and evenly spaced</a:t>
            </a:r>
          </a:p>
          <a:p>
            <a:pPr>
              <a:buFont typeface="Arial" panose="020B0604020202020204" pitchFamily="34" charset="0"/>
              <a:buChar char="•"/>
            </a:pPr>
            <a:r>
              <a:rPr lang="en-GB" b="1"/>
              <a:t>Ratio:</a:t>
            </a:r>
            <a:r>
              <a:rPr lang="en-GB"/>
              <a:t> the data can be categorized, ranked, evenly spaced, and has a natural zero.</a:t>
            </a:r>
          </a:p>
          <a:p>
            <a:endParaRPr lang="en-GB"/>
          </a:p>
        </p:txBody>
      </p:sp>
    </p:spTree>
    <p:extLst>
      <p:ext uri="{BB962C8B-B14F-4D97-AF65-F5344CB8AC3E}">
        <p14:creationId xmlns:p14="http://schemas.microsoft.com/office/powerpoint/2010/main" val="21485577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01D4E-9DA8-44BE-B70E-933F96E6A2DC}"/>
              </a:ext>
            </a:extLst>
          </p:cNvPr>
          <p:cNvSpPr>
            <a:spLocks noGrp="1"/>
          </p:cNvSpPr>
          <p:nvPr>
            <p:ph type="title"/>
          </p:nvPr>
        </p:nvSpPr>
        <p:spPr>
          <a:xfrm>
            <a:off x="683568" y="404664"/>
            <a:ext cx="8229600" cy="800100"/>
          </a:xfrm>
        </p:spPr>
        <p:txBody>
          <a:bodyPr>
            <a:normAutofit/>
          </a:bodyPr>
          <a:lstStyle/>
          <a:p>
            <a:r>
              <a:rPr lang="en-GB" b="1" dirty="0"/>
              <a:t>Validity and Reliability</a:t>
            </a:r>
          </a:p>
        </p:txBody>
      </p:sp>
      <p:sp>
        <p:nvSpPr>
          <p:cNvPr id="3" name="Content Placeholder 2">
            <a:extLst>
              <a:ext uri="{FF2B5EF4-FFF2-40B4-BE49-F238E27FC236}">
                <a16:creationId xmlns:a16="http://schemas.microsoft.com/office/drawing/2014/main" id="{F547EA41-4851-4AF9-92B8-94EA64F4A9B2}"/>
              </a:ext>
            </a:extLst>
          </p:cNvPr>
          <p:cNvSpPr>
            <a:spLocks noGrp="1"/>
          </p:cNvSpPr>
          <p:nvPr>
            <p:ph idx="1"/>
          </p:nvPr>
        </p:nvSpPr>
        <p:spPr>
          <a:xfrm>
            <a:off x="539552" y="1628800"/>
            <a:ext cx="8229600" cy="3243834"/>
          </a:xfrm>
        </p:spPr>
        <p:txBody>
          <a:bodyPr vert="horz" lIns="91440" tIns="45720" rIns="91440" bIns="45720" rtlCol="0" anchor="t">
            <a:normAutofit fontScale="85000" lnSpcReduction="10000"/>
          </a:bodyPr>
          <a:lstStyle/>
          <a:p>
            <a:r>
              <a:rPr lang="en-GB" dirty="0">
                <a:latin typeface="Georgia"/>
              </a:rPr>
              <a:t>In data collection, we want to have measurement tool that can</a:t>
            </a:r>
            <a:endParaRPr lang="en-GB" dirty="0">
              <a:latin typeface="Georgia" panose="02040502050405020303" pitchFamily="18" charset="0"/>
            </a:endParaRPr>
          </a:p>
          <a:p>
            <a:pPr lvl="1">
              <a:buFont typeface="Courier New" pitchFamily="34" charset="0"/>
              <a:buChar char="o"/>
            </a:pPr>
            <a:r>
              <a:rPr lang="en-GB" dirty="0">
                <a:solidFill>
                  <a:srgbClr val="FF0000"/>
                </a:solidFill>
                <a:latin typeface="Georgia"/>
              </a:rPr>
              <a:t>accurately </a:t>
            </a:r>
            <a:r>
              <a:rPr lang="en-GB" dirty="0">
                <a:latin typeface="Georgia"/>
              </a:rPr>
              <a:t>measure what we are intended to </a:t>
            </a:r>
            <a:endParaRPr lang="en-GB" dirty="0">
              <a:latin typeface="Georgia" panose="02040502050405020303" pitchFamily="18" charset="0"/>
            </a:endParaRPr>
          </a:p>
          <a:p>
            <a:pPr lvl="1">
              <a:buFont typeface="Courier New" pitchFamily="34" charset="0"/>
              <a:buChar char="o"/>
            </a:pPr>
            <a:r>
              <a:rPr lang="en-GB" dirty="0">
                <a:latin typeface="Georgia"/>
              </a:rPr>
              <a:t>take measurements </a:t>
            </a:r>
            <a:r>
              <a:rPr lang="en-GB" dirty="0">
                <a:solidFill>
                  <a:srgbClr val="FF0000"/>
                </a:solidFill>
                <a:latin typeface="Georgia"/>
              </a:rPr>
              <a:t>consistently</a:t>
            </a:r>
            <a:r>
              <a:rPr lang="en-GB" dirty="0">
                <a:latin typeface="Georgia"/>
              </a:rPr>
              <a:t> </a:t>
            </a:r>
          </a:p>
          <a:p>
            <a:endParaRPr lang="en-GB" dirty="0">
              <a:latin typeface="Georgia"/>
            </a:endParaRPr>
          </a:p>
          <a:p>
            <a:r>
              <a:rPr lang="en-GB" dirty="0">
                <a:latin typeface="Georgia"/>
              </a:rPr>
              <a:t>Validity is about the accuracy of a measure, and reliability is about the consistency of a measure</a:t>
            </a:r>
          </a:p>
          <a:p>
            <a:endParaRPr lang="en-GB">
              <a:latin typeface="Myriad Pro"/>
            </a:endParaRPr>
          </a:p>
        </p:txBody>
      </p:sp>
    </p:spTree>
    <p:extLst>
      <p:ext uri="{BB962C8B-B14F-4D97-AF65-F5344CB8AC3E}">
        <p14:creationId xmlns:p14="http://schemas.microsoft.com/office/powerpoint/2010/main" val="5071739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up of a target&#10;&#10;Description automatically generated">
            <a:extLst>
              <a:ext uri="{FF2B5EF4-FFF2-40B4-BE49-F238E27FC236}">
                <a16:creationId xmlns:a16="http://schemas.microsoft.com/office/drawing/2014/main" id="{42DB9899-29E7-C37D-8030-4D538CE7687D}"/>
              </a:ext>
            </a:extLst>
          </p:cNvPr>
          <p:cNvPicPr>
            <a:picLocks noGrp="1" noChangeAspect="1"/>
          </p:cNvPicPr>
          <p:nvPr>
            <p:ph idx="1"/>
          </p:nvPr>
        </p:nvPicPr>
        <p:blipFill>
          <a:blip r:embed="rId2"/>
          <a:stretch>
            <a:fillRect/>
          </a:stretch>
        </p:blipFill>
        <p:spPr>
          <a:xfrm>
            <a:off x="457200" y="2128824"/>
            <a:ext cx="8229600" cy="2859786"/>
          </a:xfrm>
          <a:noFill/>
        </p:spPr>
      </p:pic>
      <p:sp>
        <p:nvSpPr>
          <p:cNvPr id="3" name="Title 2">
            <a:extLst>
              <a:ext uri="{FF2B5EF4-FFF2-40B4-BE49-F238E27FC236}">
                <a16:creationId xmlns:a16="http://schemas.microsoft.com/office/drawing/2014/main" id="{352D8759-6788-57EB-2C6F-6FA84BA1769A}"/>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42447779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6F29DD-D660-4EC6-011A-4430553DA958}"/>
              </a:ext>
            </a:extLst>
          </p:cNvPr>
          <p:cNvSpPr>
            <a:spLocks noGrp="1"/>
          </p:cNvSpPr>
          <p:nvPr>
            <p:ph type="title"/>
          </p:nvPr>
        </p:nvSpPr>
        <p:spPr>
          <a:xfrm>
            <a:off x="685800" y="3140969"/>
            <a:ext cx="8062664" cy="1678594"/>
          </a:xfrm>
        </p:spPr>
        <p:txBody>
          <a:bodyPr>
            <a:normAutofit/>
          </a:bodyPr>
          <a:lstStyle/>
          <a:p>
            <a:r>
              <a:rPr lang="en-US" sz="3800" dirty="0"/>
              <a:t>Week 5 – Qualitative Research</a:t>
            </a:r>
          </a:p>
        </p:txBody>
      </p:sp>
    </p:spTree>
    <p:extLst>
      <p:ext uri="{BB962C8B-B14F-4D97-AF65-F5344CB8AC3E}">
        <p14:creationId xmlns:p14="http://schemas.microsoft.com/office/powerpoint/2010/main" val="27384425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2995E-3E91-9676-DDD2-2C0A02D2EA67}"/>
              </a:ext>
            </a:extLst>
          </p:cNvPr>
          <p:cNvSpPr>
            <a:spLocks noGrp="1"/>
          </p:cNvSpPr>
          <p:nvPr>
            <p:ph type="title"/>
          </p:nvPr>
        </p:nvSpPr>
        <p:spPr>
          <a:xfrm>
            <a:off x="577850" y="548680"/>
            <a:ext cx="8153400" cy="675481"/>
          </a:xfrm>
        </p:spPr>
        <p:txBody>
          <a:bodyPr>
            <a:normAutofit fontScale="90000"/>
          </a:bodyPr>
          <a:lstStyle/>
          <a:p>
            <a:pPr>
              <a:defRPr/>
            </a:pPr>
            <a:r>
              <a:rPr lang="en-US" sz="4000" b="1" i="1">
                <a:solidFill>
                  <a:srgbClr val="660066"/>
                </a:solidFill>
                <a:latin typeface="Bookman Old Style"/>
                <a:ea typeface="+mj-ea"/>
                <a:cs typeface="Bookman Old Style"/>
              </a:rPr>
              <a:t>Types of Qualitative Research</a:t>
            </a:r>
            <a:r>
              <a:rPr lang="en-US" sz="4000" b="1" i="1">
                <a:solidFill>
                  <a:srgbClr val="660066"/>
                </a:solidFill>
                <a:latin typeface="Bookman Old Style"/>
                <a:cs typeface="Bookman Old Style"/>
              </a:rPr>
              <a:t> </a:t>
            </a:r>
            <a:r>
              <a:rPr lang="en-US" sz="2400" b="1" i="1">
                <a:solidFill>
                  <a:srgbClr val="660066"/>
                </a:solidFill>
                <a:latin typeface="Bookman Old Style"/>
                <a:cs typeface="Bookman Old Style"/>
              </a:rPr>
              <a:t>(</a:t>
            </a:r>
            <a:r>
              <a:rPr lang="en-US" sz="2400" b="1" i="1" err="1">
                <a:solidFill>
                  <a:srgbClr val="660066"/>
                </a:solidFill>
                <a:latin typeface="Bookman Old Style"/>
                <a:cs typeface="Bookman Old Style"/>
              </a:rPr>
              <a:t>Renhith</a:t>
            </a:r>
            <a:r>
              <a:rPr lang="en-US" sz="2400" b="1" i="1">
                <a:solidFill>
                  <a:srgbClr val="660066"/>
                </a:solidFill>
                <a:latin typeface="Bookman Old Style"/>
                <a:cs typeface="Bookman Old Style"/>
              </a:rPr>
              <a:t> et al., 2021)</a:t>
            </a:r>
            <a:r>
              <a:rPr lang="en-US" sz="4000" b="1" i="1">
                <a:solidFill>
                  <a:srgbClr val="660066"/>
                </a:solidFill>
                <a:latin typeface="Bookman Old Style"/>
                <a:cs typeface="Bookman Old Style"/>
              </a:rPr>
              <a:t> </a:t>
            </a:r>
            <a:endParaRPr lang="en-US" sz="4000" b="1" i="1">
              <a:solidFill>
                <a:srgbClr val="660066"/>
              </a:solidFill>
              <a:ea typeface="+mj-ea"/>
            </a:endParaRPr>
          </a:p>
        </p:txBody>
      </p:sp>
      <p:sp>
        <p:nvSpPr>
          <p:cNvPr id="3" name="Content Placeholder 2">
            <a:extLst>
              <a:ext uri="{FF2B5EF4-FFF2-40B4-BE49-F238E27FC236}">
                <a16:creationId xmlns:a16="http://schemas.microsoft.com/office/drawing/2014/main" id="{2950725B-AF66-3AF5-927A-C7A362D1415A}"/>
              </a:ext>
            </a:extLst>
          </p:cNvPr>
          <p:cNvSpPr>
            <a:spLocks noGrp="1"/>
          </p:cNvSpPr>
          <p:nvPr>
            <p:ph sz="quarter" idx="1"/>
          </p:nvPr>
        </p:nvSpPr>
        <p:spPr>
          <a:xfrm>
            <a:off x="577850" y="1486733"/>
            <a:ext cx="8114655" cy="3511941"/>
          </a:xfrm>
        </p:spPr>
        <p:txBody>
          <a:bodyPr vert="horz" lIns="91440" tIns="45720" rIns="91440" bIns="45720" rtlCol="0" anchor="t">
            <a:normAutofit/>
          </a:bodyPr>
          <a:lstStyle/>
          <a:p>
            <a:pPr>
              <a:defRPr/>
            </a:pPr>
            <a:r>
              <a:rPr lang="en-US">
                <a:latin typeface="Arial"/>
                <a:cs typeface="Arial"/>
              </a:rPr>
              <a:t>Narrative research</a:t>
            </a:r>
            <a:endParaRPr lang="en-US">
              <a:solidFill>
                <a:srgbClr val="808080"/>
              </a:solidFill>
              <a:latin typeface="Arial"/>
              <a:cs typeface="Arial"/>
            </a:endParaRPr>
          </a:p>
          <a:p>
            <a:pPr>
              <a:defRPr/>
            </a:pPr>
            <a:r>
              <a:rPr lang="en-US" sz="2900">
                <a:latin typeface="Arial"/>
                <a:cs typeface="Arial"/>
              </a:rPr>
              <a:t>Grounded theory research</a:t>
            </a:r>
            <a:endParaRPr lang="en-US" sz="2900">
              <a:solidFill>
                <a:srgbClr val="808080"/>
              </a:solidFill>
              <a:latin typeface="Arial"/>
              <a:cs typeface="Arial"/>
            </a:endParaRPr>
          </a:p>
          <a:p>
            <a:pPr>
              <a:defRPr/>
            </a:pPr>
            <a:r>
              <a:rPr lang="en-US">
                <a:latin typeface="Arial"/>
                <a:cs typeface="Arial"/>
              </a:rPr>
              <a:t>Phenomenological research</a:t>
            </a:r>
            <a:endParaRPr lang="en-US">
              <a:solidFill>
                <a:srgbClr val="808080"/>
              </a:solidFill>
              <a:latin typeface="Arial"/>
              <a:cs typeface="Arial"/>
            </a:endParaRPr>
          </a:p>
          <a:p>
            <a:pPr>
              <a:defRPr/>
            </a:pPr>
            <a:r>
              <a:rPr lang="en-US">
                <a:latin typeface="Arial"/>
                <a:cs typeface="Arial"/>
              </a:rPr>
              <a:t>Ethnographic research</a:t>
            </a:r>
            <a:endParaRPr lang="en-US"/>
          </a:p>
          <a:p>
            <a:pPr>
              <a:defRPr/>
            </a:pPr>
            <a:r>
              <a:rPr lang="en-US">
                <a:latin typeface="Arial"/>
                <a:cs typeface="Arial"/>
              </a:rPr>
              <a:t>Historical research</a:t>
            </a:r>
            <a:endParaRPr lang="en-US">
              <a:latin typeface="Arial" panose="020B0604020202020204" pitchFamily="34" charset="0"/>
              <a:cs typeface="Arial" panose="020B0604020202020204" pitchFamily="34" charset="0"/>
            </a:endParaRPr>
          </a:p>
          <a:p>
            <a:pPr>
              <a:defRPr/>
            </a:pPr>
            <a:r>
              <a:rPr lang="en-US" sz="3000">
                <a:solidFill>
                  <a:srgbClr val="000000"/>
                </a:solidFill>
                <a:latin typeface="Arial"/>
                <a:cs typeface="Arial"/>
              </a:rPr>
              <a:t>Case study research</a:t>
            </a:r>
            <a:endParaRPr lang="en-US">
              <a:solidFill>
                <a:srgbClr val="000000"/>
              </a:solidFill>
              <a:latin typeface="Arial"/>
              <a:cs typeface="Arial"/>
            </a:endParaRPr>
          </a:p>
          <a:p>
            <a:pPr marL="0" indent="0">
              <a:buNone/>
              <a:defRPr/>
            </a:pPr>
            <a:endParaRPr lang="en-US" sz="3500" b="1" i="1">
              <a:solidFill>
                <a:srgbClr val="0000FF"/>
              </a:solidFill>
            </a:endParaRPr>
          </a:p>
        </p:txBody>
      </p:sp>
      <p:sp>
        <p:nvSpPr>
          <p:cNvPr id="17412" name="Slide Number Placeholder 6">
            <a:extLst>
              <a:ext uri="{FF2B5EF4-FFF2-40B4-BE49-F238E27FC236}">
                <a16:creationId xmlns:a16="http://schemas.microsoft.com/office/drawing/2014/main" id="{67E08130-8FEC-3E57-7BA0-8C16C37DE6B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ea typeface="MS PGothic" panose="020B0600070205080204" pitchFamily="34" charset="-128"/>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ea typeface="MS PGothic" panose="020B0600070205080204" pitchFamily="34" charset="-128"/>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ea typeface="MS PGothic" panose="020B0600070205080204" pitchFamily="34" charset="-128"/>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5pPr>
            <a:lvl6pPr marL="25146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6pPr>
            <a:lvl7pPr marL="29718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7pPr>
            <a:lvl8pPr marL="34290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8pPr>
            <a:lvl9pPr marL="38862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9pPr>
          </a:lstStyle>
          <a:p>
            <a:pPr>
              <a:lnSpc>
                <a:spcPct val="80000"/>
              </a:lnSpc>
              <a:spcBef>
                <a:spcPct val="0"/>
              </a:spcBef>
              <a:buClrTx/>
              <a:buSzTx/>
              <a:buFontTx/>
              <a:buNone/>
            </a:pPr>
            <a:fld id="{BD91ED06-6ACB-4242-998C-EFEEF5243AA5}" type="slidenum">
              <a:rPr lang="en-US" altLang="en-US" sz="1200" smtClean="0">
                <a:solidFill>
                  <a:srgbClr val="FFFFFF"/>
                </a:solidFill>
              </a:rPr>
              <a:pPr>
                <a:lnSpc>
                  <a:spcPct val="80000"/>
                </a:lnSpc>
                <a:spcBef>
                  <a:spcPct val="0"/>
                </a:spcBef>
                <a:buClrTx/>
                <a:buSzTx/>
                <a:buFontTx/>
                <a:buNone/>
              </a:pPr>
              <a:t>33</a:t>
            </a:fld>
            <a:endParaRPr lang="en-US" altLang="en-US" sz="1200">
              <a:solidFill>
                <a:srgbClr val="FFFFFF"/>
              </a:solidFill>
            </a:endParaRPr>
          </a:p>
        </p:txBody>
      </p:sp>
      <p:sp>
        <p:nvSpPr>
          <p:cNvPr id="4" name="TextBox 3">
            <a:extLst>
              <a:ext uri="{FF2B5EF4-FFF2-40B4-BE49-F238E27FC236}">
                <a16:creationId xmlns:a16="http://schemas.microsoft.com/office/drawing/2014/main" id="{38163FC9-737C-D4FA-9618-588A03AC1F88}"/>
              </a:ext>
            </a:extLst>
          </p:cNvPr>
          <p:cNvSpPr txBox="1"/>
          <p:nvPr/>
        </p:nvSpPr>
        <p:spPr>
          <a:xfrm>
            <a:off x="578520" y="5110346"/>
            <a:ext cx="820908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400">
              <a:ea typeface="+mn-lt"/>
              <a:cs typeface="+mn-lt"/>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967039A1-AE01-3392-E71D-F98FE680F87D}"/>
              </a:ext>
            </a:extLst>
          </p:cNvPr>
          <p:cNvSpPr>
            <a:spLocks noGrp="1"/>
          </p:cNvSpPr>
          <p:nvPr>
            <p:ph type="title"/>
          </p:nvPr>
        </p:nvSpPr>
        <p:spPr>
          <a:xfrm>
            <a:off x="0" y="228600"/>
            <a:ext cx="9144000" cy="990600"/>
          </a:xfrm>
        </p:spPr>
        <p:txBody>
          <a:bodyPr>
            <a:normAutofit fontScale="90000"/>
          </a:bodyPr>
          <a:lstStyle/>
          <a:p>
            <a:r>
              <a:rPr lang="en-US" altLang="en-US" sz="3600" b="1" i="1">
                <a:solidFill>
                  <a:srgbClr val="660066"/>
                </a:solidFill>
                <a:latin typeface="Bookman Old Style"/>
              </a:rPr>
              <a:t>Common Qualitative Data Collection Methods</a:t>
            </a:r>
          </a:p>
        </p:txBody>
      </p:sp>
      <p:sp>
        <p:nvSpPr>
          <p:cNvPr id="15362" name="Content Placeholder 2">
            <a:extLst>
              <a:ext uri="{FF2B5EF4-FFF2-40B4-BE49-F238E27FC236}">
                <a16:creationId xmlns:a16="http://schemas.microsoft.com/office/drawing/2014/main" id="{5B3ACFB6-743C-6D7F-DB92-4C504AD2A79C}"/>
              </a:ext>
            </a:extLst>
          </p:cNvPr>
          <p:cNvSpPr>
            <a:spLocks noGrp="1"/>
          </p:cNvSpPr>
          <p:nvPr>
            <p:ph sz="quarter" idx="1"/>
          </p:nvPr>
        </p:nvSpPr>
        <p:spPr>
          <a:xfrm>
            <a:off x="683568" y="1412776"/>
            <a:ext cx="8221663" cy="4241800"/>
          </a:xfrm>
        </p:spPr>
        <p:txBody>
          <a:bodyPr vert="horz" lIns="91440" tIns="45720" rIns="91440" bIns="45720" rtlCol="0" anchor="t">
            <a:normAutofit/>
          </a:bodyPr>
          <a:lstStyle/>
          <a:p>
            <a:pPr>
              <a:defRPr/>
            </a:pPr>
            <a:r>
              <a:rPr lang="en-US" altLang="en-US">
                <a:latin typeface="Arial"/>
                <a:cs typeface="Arial"/>
              </a:rPr>
              <a:t>Interview</a:t>
            </a:r>
            <a:endParaRPr lang="en-US" altLang="en-US">
              <a:latin typeface="Arial" panose="020B0604020202020204" pitchFamily="34" charset="0"/>
              <a:cs typeface="Arial" panose="020B0604020202020204" pitchFamily="34" charset="0"/>
            </a:endParaRPr>
          </a:p>
          <a:p>
            <a:pPr>
              <a:defRPr/>
            </a:pPr>
            <a:r>
              <a:rPr lang="en-US" altLang="en-US">
                <a:latin typeface="Arial"/>
                <a:cs typeface="Arial"/>
              </a:rPr>
              <a:t>Focus group discussion</a:t>
            </a:r>
            <a:endParaRPr lang="en-US" altLang="en-US">
              <a:latin typeface="Arial" panose="020B0604020202020204" pitchFamily="34" charset="0"/>
              <a:cs typeface="Arial" panose="020B0604020202020204" pitchFamily="34" charset="0"/>
            </a:endParaRPr>
          </a:p>
          <a:p>
            <a:pPr>
              <a:defRPr/>
            </a:pPr>
            <a:r>
              <a:rPr lang="en-US" altLang="en-US">
                <a:latin typeface="Arial"/>
                <a:cs typeface="Arial"/>
              </a:rPr>
              <a:t>Participant Observation </a:t>
            </a:r>
            <a:endParaRPr lang="en-US" altLang="en-US" sz="3200">
              <a:latin typeface="Arial" panose="020B0604020202020204" pitchFamily="34" charset="0"/>
              <a:cs typeface="Arial" panose="020B0604020202020204" pitchFamily="34" charset="0"/>
            </a:endParaRPr>
          </a:p>
          <a:p>
            <a:pPr>
              <a:defRPr/>
            </a:pPr>
            <a:r>
              <a:rPr lang="en-US" altLang="en-US">
                <a:latin typeface="Arial"/>
                <a:cs typeface="Arial"/>
              </a:rPr>
              <a:t>Document review (diaries, publications, videos, suicide notes, etc.)</a:t>
            </a:r>
            <a:endParaRPr lang="en-US" altLang="en-US" sz="3200">
              <a:latin typeface="Arial" panose="020B0604020202020204" pitchFamily="34" charset="0"/>
              <a:cs typeface="Arial" panose="020B0604020202020204" pitchFamily="34" charset="0"/>
            </a:endParaRPr>
          </a:p>
        </p:txBody>
      </p:sp>
      <p:sp>
        <p:nvSpPr>
          <p:cNvPr id="28676" name="Slide Number Placeholder 6">
            <a:extLst>
              <a:ext uri="{FF2B5EF4-FFF2-40B4-BE49-F238E27FC236}">
                <a16:creationId xmlns:a16="http://schemas.microsoft.com/office/drawing/2014/main" id="{9102B12B-8E05-6E0D-6E39-B85456977EF8}"/>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700"/>
              </a:spcBef>
              <a:buClr>
                <a:schemeClr val="accent2"/>
              </a:buClr>
              <a:buSzPct val="60000"/>
              <a:buFont typeface="Wingdings" panose="05000000000000000000" pitchFamily="2" charset="2"/>
              <a:buChar char=""/>
              <a:defRPr sz="2900">
                <a:solidFill>
                  <a:schemeClr val="tx1"/>
                </a:solidFill>
                <a:latin typeface="Tw Cen MT" panose="020B0602020104020603" pitchFamily="34" charset="0"/>
                <a:ea typeface="MS PGothic" panose="020B0600070205080204" pitchFamily="34" charset="-128"/>
              </a:defRPr>
            </a:lvl1pPr>
            <a:lvl2pPr marL="742950" indent="-285750">
              <a:spcBef>
                <a:spcPts val="550"/>
              </a:spcBef>
              <a:buClr>
                <a:schemeClr val="accent1"/>
              </a:buClr>
              <a:buSzPct val="70000"/>
              <a:buFont typeface="Wingdings 2" panose="05020102010507070707" pitchFamily="18" charset="2"/>
              <a:buChar char=""/>
              <a:defRPr sz="2600">
                <a:solidFill>
                  <a:schemeClr val="tx1"/>
                </a:solidFill>
                <a:latin typeface="Tw Cen MT" panose="020B0602020104020603" pitchFamily="34" charset="0"/>
                <a:ea typeface="MS PGothic" panose="020B0600070205080204" pitchFamily="34" charset="-128"/>
              </a:defRPr>
            </a:lvl2pPr>
            <a:lvl3pPr marL="1143000" indent="-228600">
              <a:spcBef>
                <a:spcPts val="500"/>
              </a:spcBef>
              <a:buClr>
                <a:schemeClr val="accent2"/>
              </a:buClr>
              <a:buSzPct val="75000"/>
              <a:buFont typeface="Wingdings" panose="05000000000000000000" pitchFamily="2" charset="2"/>
              <a:buChar char=""/>
              <a:defRPr sz="2300">
                <a:solidFill>
                  <a:schemeClr val="tx1"/>
                </a:solidFill>
                <a:latin typeface="Tw Cen MT" panose="020B0602020104020603" pitchFamily="34" charset="0"/>
                <a:ea typeface="MS PGothic" panose="020B0600070205080204" pitchFamily="34" charset="-128"/>
              </a:defRPr>
            </a:lvl3pPr>
            <a:lvl4pPr marL="1600200" indent="-228600">
              <a:spcBef>
                <a:spcPts val="400"/>
              </a:spcBef>
              <a:buClr>
                <a:srgbClr val="A5AB81"/>
              </a:buClr>
              <a:buSzPct val="7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4pPr>
            <a:lvl5pPr marL="2057400" indent="-228600">
              <a:spcBef>
                <a:spcPts val="400"/>
              </a:spcBef>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5pPr>
            <a:lvl6pPr marL="25146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6pPr>
            <a:lvl7pPr marL="29718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7pPr>
            <a:lvl8pPr marL="34290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8pPr>
            <a:lvl9pPr marL="3886200" indent="-228600" defTabSz="457200" eaLnBrk="0" fontAlgn="base" hangingPunct="0">
              <a:spcBef>
                <a:spcPts val="400"/>
              </a:spcBef>
              <a:spcAft>
                <a:spcPct val="0"/>
              </a:spcAft>
              <a:buClr>
                <a:srgbClr val="D8B25C"/>
              </a:buClr>
              <a:buSzPct val="65000"/>
              <a:buFont typeface="Wingdings" panose="05000000000000000000" pitchFamily="2" charset="2"/>
              <a:buChar char=""/>
              <a:defRPr sz="2000">
                <a:solidFill>
                  <a:schemeClr val="tx1"/>
                </a:solidFill>
                <a:latin typeface="Tw Cen MT" panose="020B0602020104020603" pitchFamily="34" charset="0"/>
                <a:ea typeface="MS PGothic" panose="020B0600070205080204" pitchFamily="34" charset="-128"/>
              </a:defRPr>
            </a:lvl9pPr>
          </a:lstStyle>
          <a:p>
            <a:pPr>
              <a:lnSpc>
                <a:spcPct val="80000"/>
              </a:lnSpc>
              <a:spcBef>
                <a:spcPct val="0"/>
              </a:spcBef>
              <a:buClrTx/>
              <a:buSzTx/>
              <a:buFontTx/>
              <a:buNone/>
            </a:pPr>
            <a:fld id="{796E739F-33C0-4861-A25C-0AF48D3977DA}" type="slidenum">
              <a:rPr lang="en-US" altLang="en-US" sz="1200" smtClean="0">
                <a:solidFill>
                  <a:srgbClr val="FFFFFF"/>
                </a:solidFill>
              </a:rPr>
              <a:pPr>
                <a:lnSpc>
                  <a:spcPct val="80000"/>
                </a:lnSpc>
                <a:spcBef>
                  <a:spcPct val="0"/>
                </a:spcBef>
                <a:buClrTx/>
                <a:buSzTx/>
                <a:buFontTx/>
                <a:buNone/>
              </a:pPr>
              <a:t>34</a:t>
            </a:fld>
            <a:endParaRPr lang="en-US" altLang="en-US" sz="1200">
              <a:solidFill>
                <a:srgbClr val="FFFFFF"/>
              </a:solidFil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6F29DD-D660-4EC6-011A-4430553DA958}"/>
              </a:ext>
            </a:extLst>
          </p:cNvPr>
          <p:cNvSpPr>
            <a:spLocks noGrp="1"/>
          </p:cNvSpPr>
          <p:nvPr>
            <p:ph type="title"/>
          </p:nvPr>
        </p:nvSpPr>
        <p:spPr>
          <a:xfrm>
            <a:off x="685800" y="3140969"/>
            <a:ext cx="8062664" cy="1678594"/>
          </a:xfrm>
        </p:spPr>
        <p:txBody>
          <a:bodyPr>
            <a:normAutofit/>
          </a:bodyPr>
          <a:lstStyle/>
          <a:p>
            <a:r>
              <a:rPr lang="en-US" sz="3800" dirty="0"/>
              <a:t>Week 7 – Research Proposal Writing</a:t>
            </a:r>
          </a:p>
        </p:txBody>
      </p:sp>
    </p:spTree>
    <p:extLst>
      <p:ext uri="{BB962C8B-B14F-4D97-AF65-F5344CB8AC3E}">
        <p14:creationId xmlns:p14="http://schemas.microsoft.com/office/powerpoint/2010/main" val="25508010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6F29DD-D660-4EC6-011A-4430553DA958}"/>
              </a:ext>
            </a:extLst>
          </p:cNvPr>
          <p:cNvSpPr>
            <a:spLocks noGrp="1"/>
          </p:cNvSpPr>
          <p:nvPr>
            <p:ph type="title"/>
          </p:nvPr>
        </p:nvSpPr>
        <p:spPr>
          <a:xfrm>
            <a:off x="685800" y="3140969"/>
            <a:ext cx="8062664" cy="1678594"/>
          </a:xfrm>
        </p:spPr>
        <p:txBody>
          <a:bodyPr>
            <a:normAutofit/>
          </a:bodyPr>
          <a:lstStyle/>
          <a:p>
            <a:r>
              <a:rPr lang="en-US" sz="3800" dirty="0"/>
              <a:t>Week 7 – Sampling</a:t>
            </a:r>
          </a:p>
        </p:txBody>
      </p:sp>
    </p:spTree>
    <p:extLst>
      <p:ext uri="{BB962C8B-B14F-4D97-AF65-F5344CB8AC3E}">
        <p14:creationId xmlns:p14="http://schemas.microsoft.com/office/powerpoint/2010/main" val="9461555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a:extLst>
              <a:ext uri="{FF2B5EF4-FFF2-40B4-BE49-F238E27FC236}">
                <a16:creationId xmlns:a16="http://schemas.microsoft.com/office/drawing/2014/main" id="{70A5C582-74EA-BB9D-0AF1-0944F921A98E}"/>
              </a:ext>
            </a:extLst>
          </p:cNvPr>
          <p:cNvGrpSpPr>
            <a:grpSpLocks/>
          </p:cNvGrpSpPr>
          <p:nvPr/>
        </p:nvGrpSpPr>
        <p:grpSpPr bwMode="auto">
          <a:xfrm>
            <a:off x="755576" y="620688"/>
            <a:ext cx="7301553" cy="4992386"/>
            <a:chOff x="78" y="816"/>
            <a:chExt cx="4618" cy="3178"/>
          </a:xfrm>
        </p:grpSpPr>
        <p:sp>
          <p:nvSpPr>
            <p:cNvPr id="3" name="Rectangle 5">
              <a:extLst>
                <a:ext uri="{FF2B5EF4-FFF2-40B4-BE49-F238E27FC236}">
                  <a16:creationId xmlns:a16="http://schemas.microsoft.com/office/drawing/2014/main" id="{50C054B4-7CDB-B21A-7E78-65CE3CBCDD94}"/>
                </a:ext>
              </a:extLst>
            </p:cNvPr>
            <p:cNvSpPr>
              <a:spLocks noChangeArrowheads="1"/>
            </p:cNvSpPr>
            <p:nvPr/>
          </p:nvSpPr>
          <p:spPr bwMode="auto">
            <a:xfrm>
              <a:off x="1864" y="1106"/>
              <a:ext cx="1720" cy="280"/>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4" name="Rectangle 6">
              <a:extLst>
                <a:ext uri="{FF2B5EF4-FFF2-40B4-BE49-F238E27FC236}">
                  <a16:creationId xmlns:a16="http://schemas.microsoft.com/office/drawing/2014/main" id="{16611DE5-3E50-3C68-475B-AA9B3512E94F}"/>
                </a:ext>
              </a:extLst>
            </p:cNvPr>
            <p:cNvSpPr>
              <a:spLocks noChangeArrowheads="1"/>
            </p:cNvSpPr>
            <p:nvPr/>
          </p:nvSpPr>
          <p:spPr bwMode="auto">
            <a:xfrm>
              <a:off x="1864" y="1122"/>
              <a:ext cx="1726" cy="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 Techniques </a:t>
              </a:r>
            </a:p>
          </p:txBody>
        </p:sp>
        <p:grpSp>
          <p:nvGrpSpPr>
            <p:cNvPr id="5" name="Group 7">
              <a:extLst>
                <a:ext uri="{FF2B5EF4-FFF2-40B4-BE49-F238E27FC236}">
                  <a16:creationId xmlns:a16="http://schemas.microsoft.com/office/drawing/2014/main" id="{33E6A47E-86C8-937F-6516-4D532B7763C6}"/>
                </a:ext>
              </a:extLst>
            </p:cNvPr>
            <p:cNvGrpSpPr>
              <a:grpSpLocks/>
            </p:cNvGrpSpPr>
            <p:nvPr/>
          </p:nvGrpSpPr>
          <p:grpSpPr bwMode="auto">
            <a:xfrm>
              <a:off x="1816" y="1486"/>
              <a:ext cx="1872" cy="188"/>
              <a:chOff x="1872" y="1631"/>
              <a:chExt cx="1872" cy="188"/>
            </a:xfrm>
          </p:grpSpPr>
          <p:sp>
            <p:nvSpPr>
              <p:cNvPr id="41" name="Line 8">
                <a:extLst>
                  <a:ext uri="{FF2B5EF4-FFF2-40B4-BE49-F238E27FC236}">
                    <a16:creationId xmlns:a16="http://schemas.microsoft.com/office/drawing/2014/main" id="{D24D40B0-EF43-C718-53A7-8208B64D99F8}"/>
                  </a:ext>
                </a:extLst>
              </p:cNvPr>
              <p:cNvSpPr>
                <a:spLocks noChangeShapeType="1"/>
              </p:cNvSpPr>
              <p:nvPr/>
            </p:nvSpPr>
            <p:spPr bwMode="auto">
              <a:xfrm>
                <a:off x="1876" y="1631"/>
                <a:ext cx="1864"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42" name="Line 9">
                <a:extLst>
                  <a:ext uri="{FF2B5EF4-FFF2-40B4-BE49-F238E27FC236}">
                    <a16:creationId xmlns:a16="http://schemas.microsoft.com/office/drawing/2014/main" id="{BFA198AB-B7A5-1A97-C879-44282ABCE67F}"/>
                  </a:ext>
                </a:extLst>
              </p:cNvPr>
              <p:cNvSpPr>
                <a:spLocks noChangeShapeType="1"/>
              </p:cNvSpPr>
              <p:nvPr/>
            </p:nvSpPr>
            <p:spPr bwMode="auto">
              <a:xfrm>
                <a:off x="1872" y="1635"/>
                <a:ext cx="0" cy="184"/>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43" name="Line 10">
                <a:extLst>
                  <a:ext uri="{FF2B5EF4-FFF2-40B4-BE49-F238E27FC236}">
                    <a16:creationId xmlns:a16="http://schemas.microsoft.com/office/drawing/2014/main" id="{F93FAA8F-19CE-DB6D-D7D1-ED7BD63EA70C}"/>
                  </a:ext>
                </a:extLst>
              </p:cNvPr>
              <p:cNvSpPr>
                <a:spLocks noChangeShapeType="1"/>
              </p:cNvSpPr>
              <p:nvPr/>
            </p:nvSpPr>
            <p:spPr bwMode="auto">
              <a:xfrm>
                <a:off x="3744" y="1635"/>
                <a:ext cx="0" cy="184"/>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grpSp>
        <p:sp>
          <p:nvSpPr>
            <p:cNvPr id="6" name="Line 11">
              <a:extLst>
                <a:ext uri="{FF2B5EF4-FFF2-40B4-BE49-F238E27FC236}">
                  <a16:creationId xmlns:a16="http://schemas.microsoft.com/office/drawing/2014/main" id="{F83A007E-E215-EDE7-4926-F2B3A648DB5B}"/>
                </a:ext>
              </a:extLst>
            </p:cNvPr>
            <p:cNvSpPr>
              <a:spLocks noChangeShapeType="1"/>
            </p:cNvSpPr>
            <p:nvPr/>
          </p:nvSpPr>
          <p:spPr bwMode="auto">
            <a:xfrm>
              <a:off x="2728" y="1394"/>
              <a:ext cx="0" cy="88"/>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7" name="Rectangle 12">
              <a:extLst>
                <a:ext uri="{FF2B5EF4-FFF2-40B4-BE49-F238E27FC236}">
                  <a16:creationId xmlns:a16="http://schemas.microsoft.com/office/drawing/2014/main" id="{AFCD5C0F-26CB-589E-DCDE-762E1EC8FFC3}"/>
                </a:ext>
              </a:extLst>
            </p:cNvPr>
            <p:cNvSpPr>
              <a:spLocks noChangeArrowheads="1"/>
            </p:cNvSpPr>
            <p:nvPr/>
          </p:nvSpPr>
          <p:spPr bwMode="auto">
            <a:xfrm>
              <a:off x="1147" y="1687"/>
              <a:ext cx="1542"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8" name="Rectangle 13">
              <a:extLst>
                <a:ext uri="{FF2B5EF4-FFF2-40B4-BE49-F238E27FC236}">
                  <a16:creationId xmlns:a16="http://schemas.microsoft.com/office/drawing/2014/main" id="{E8843B76-7B28-8F0A-5A4B-B60F87D2FA0A}"/>
                </a:ext>
              </a:extLst>
            </p:cNvPr>
            <p:cNvSpPr>
              <a:spLocks noChangeArrowheads="1"/>
            </p:cNvSpPr>
            <p:nvPr/>
          </p:nvSpPr>
          <p:spPr bwMode="auto">
            <a:xfrm>
              <a:off x="1064" y="1724"/>
              <a:ext cx="1726" cy="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Nonprobability</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 Techniques</a:t>
              </a:r>
            </a:p>
          </p:txBody>
        </p:sp>
        <p:sp>
          <p:nvSpPr>
            <p:cNvPr id="9" name="Line 14">
              <a:extLst>
                <a:ext uri="{FF2B5EF4-FFF2-40B4-BE49-F238E27FC236}">
                  <a16:creationId xmlns:a16="http://schemas.microsoft.com/office/drawing/2014/main" id="{616F0336-4CAB-C03B-8473-C1989CD7CC0D}"/>
                </a:ext>
              </a:extLst>
            </p:cNvPr>
            <p:cNvSpPr>
              <a:spLocks noChangeShapeType="1"/>
            </p:cNvSpPr>
            <p:nvPr/>
          </p:nvSpPr>
          <p:spPr bwMode="auto">
            <a:xfrm flipV="1">
              <a:off x="2010" y="2164"/>
              <a:ext cx="0" cy="95"/>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0" name="Line 15">
              <a:extLst>
                <a:ext uri="{FF2B5EF4-FFF2-40B4-BE49-F238E27FC236}">
                  <a16:creationId xmlns:a16="http://schemas.microsoft.com/office/drawing/2014/main" id="{F293F55A-B393-3D7F-08AA-E7648C122B4C}"/>
                </a:ext>
              </a:extLst>
            </p:cNvPr>
            <p:cNvSpPr>
              <a:spLocks noChangeShapeType="1"/>
            </p:cNvSpPr>
            <p:nvPr/>
          </p:nvSpPr>
          <p:spPr bwMode="auto">
            <a:xfrm>
              <a:off x="670" y="2259"/>
              <a:ext cx="3112"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1" name="Line 16">
              <a:extLst>
                <a:ext uri="{FF2B5EF4-FFF2-40B4-BE49-F238E27FC236}">
                  <a16:creationId xmlns:a16="http://schemas.microsoft.com/office/drawing/2014/main" id="{5D99C7C3-A0EE-BC58-8914-38698CABF0F2}"/>
                </a:ext>
              </a:extLst>
            </p:cNvPr>
            <p:cNvSpPr>
              <a:spLocks noChangeShapeType="1"/>
            </p:cNvSpPr>
            <p:nvPr/>
          </p:nvSpPr>
          <p:spPr bwMode="auto">
            <a:xfrm>
              <a:off x="66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2" name="Line 17">
              <a:extLst>
                <a:ext uri="{FF2B5EF4-FFF2-40B4-BE49-F238E27FC236}">
                  <a16:creationId xmlns:a16="http://schemas.microsoft.com/office/drawing/2014/main" id="{91390192-560A-9769-6B4C-18ED262F1A7E}"/>
                </a:ext>
              </a:extLst>
            </p:cNvPr>
            <p:cNvSpPr>
              <a:spLocks noChangeShapeType="1"/>
            </p:cNvSpPr>
            <p:nvPr/>
          </p:nvSpPr>
          <p:spPr bwMode="auto">
            <a:xfrm>
              <a:off x="378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3" name="Line 18">
              <a:extLst>
                <a:ext uri="{FF2B5EF4-FFF2-40B4-BE49-F238E27FC236}">
                  <a16:creationId xmlns:a16="http://schemas.microsoft.com/office/drawing/2014/main" id="{3FFA33F4-90CC-27BA-5C2E-9F717A66E4F0}"/>
                </a:ext>
              </a:extLst>
            </p:cNvPr>
            <p:cNvSpPr>
              <a:spLocks noChangeShapeType="1"/>
            </p:cNvSpPr>
            <p:nvPr/>
          </p:nvSpPr>
          <p:spPr bwMode="auto">
            <a:xfrm>
              <a:off x="170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4" name="Line 19">
              <a:extLst>
                <a:ext uri="{FF2B5EF4-FFF2-40B4-BE49-F238E27FC236}">
                  <a16:creationId xmlns:a16="http://schemas.microsoft.com/office/drawing/2014/main" id="{00848713-842D-CF07-97D1-CE82CDAC5089}"/>
                </a:ext>
              </a:extLst>
            </p:cNvPr>
            <p:cNvSpPr>
              <a:spLocks noChangeShapeType="1"/>
            </p:cNvSpPr>
            <p:nvPr/>
          </p:nvSpPr>
          <p:spPr bwMode="auto">
            <a:xfrm>
              <a:off x="2746" y="2263"/>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15" name="Rectangle 20">
              <a:extLst>
                <a:ext uri="{FF2B5EF4-FFF2-40B4-BE49-F238E27FC236}">
                  <a16:creationId xmlns:a16="http://schemas.microsoft.com/office/drawing/2014/main" id="{32230219-30B4-1C74-0976-0AB68E297C85}"/>
                </a:ext>
              </a:extLst>
            </p:cNvPr>
            <p:cNvSpPr>
              <a:spLocks noChangeArrowheads="1"/>
            </p:cNvSpPr>
            <p:nvPr/>
          </p:nvSpPr>
          <p:spPr bwMode="auto">
            <a:xfrm>
              <a:off x="2778" y="1687"/>
              <a:ext cx="1726" cy="472"/>
            </a:xfrm>
            <a:prstGeom prst="rect">
              <a:avLst/>
            </a:prstGeom>
            <a:solidFill>
              <a:srgbClr val="FFFFCC"/>
            </a:solidFill>
            <a:ln w="12700">
              <a:solidFill>
                <a:sysClr val="windowText" lastClr="000000"/>
              </a:solidFill>
              <a:miter lim="800000"/>
              <a:headEnd/>
              <a:tailEnd/>
            </a:ln>
          </p:spPr>
          <p:txBody>
            <a:bodyPr lIns="90487" tIns="44450" rIns="90487" bIns="44450"/>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Probability</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Sampling Techniques</a:t>
              </a:r>
            </a:p>
          </p:txBody>
        </p:sp>
        <p:sp>
          <p:nvSpPr>
            <p:cNvPr id="16" name="Rectangle 21">
              <a:extLst>
                <a:ext uri="{FF2B5EF4-FFF2-40B4-BE49-F238E27FC236}">
                  <a16:creationId xmlns:a16="http://schemas.microsoft.com/office/drawing/2014/main" id="{0DE841A3-4B0C-1BC7-5C81-FFAD7909EF16}"/>
                </a:ext>
              </a:extLst>
            </p:cNvPr>
            <p:cNvSpPr>
              <a:spLocks noChangeArrowheads="1"/>
            </p:cNvSpPr>
            <p:nvPr/>
          </p:nvSpPr>
          <p:spPr bwMode="auto">
            <a:xfrm>
              <a:off x="96" y="2498"/>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17" name="Rectangle 22">
              <a:extLst>
                <a:ext uri="{FF2B5EF4-FFF2-40B4-BE49-F238E27FC236}">
                  <a16:creationId xmlns:a16="http://schemas.microsoft.com/office/drawing/2014/main" id="{657BFB2F-419D-33AC-11E1-B1E4A3A36291}"/>
                </a:ext>
              </a:extLst>
            </p:cNvPr>
            <p:cNvSpPr>
              <a:spLocks noChangeArrowheads="1"/>
            </p:cNvSpPr>
            <p:nvPr/>
          </p:nvSpPr>
          <p:spPr bwMode="auto">
            <a:xfrm>
              <a:off x="78" y="2535"/>
              <a:ext cx="102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Convenience</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C0000"/>
                  </a:solidFill>
                  <a:effectLst/>
                  <a:uLnTx/>
                  <a:uFillTx/>
                  <a:latin typeface="Tahoma" panose="020B0604030504040204" pitchFamily="34" charset="0"/>
                </a:rPr>
                <a:t>Sampling</a:t>
              </a:r>
            </a:p>
          </p:txBody>
        </p:sp>
        <p:sp>
          <p:nvSpPr>
            <p:cNvPr id="18" name="Rectangle 23">
              <a:extLst>
                <a:ext uri="{FF2B5EF4-FFF2-40B4-BE49-F238E27FC236}">
                  <a16:creationId xmlns:a16="http://schemas.microsoft.com/office/drawing/2014/main" id="{238CA4C1-2D6B-7747-5C6A-45CCB6240750}"/>
                </a:ext>
              </a:extLst>
            </p:cNvPr>
            <p:cNvSpPr>
              <a:spLocks noChangeArrowheads="1"/>
            </p:cNvSpPr>
            <p:nvPr/>
          </p:nvSpPr>
          <p:spPr bwMode="auto">
            <a:xfrm>
              <a:off x="1141" y="2495"/>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a:ln>
                    <a:noFill/>
                  </a:ln>
                  <a:solidFill>
                    <a:srgbClr val="C00000"/>
                  </a:solidFill>
                  <a:effectLst/>
                  <a:uLnTx/>
                  <a:uFillTx/>
                  <a:latin typeface="Tahoma" panose="020B0604030504040204" pitchFamily="34" charset="0"/>
                  <a:cs typeface="Tahoma" panose="020B0604030504040204" pitchFamily="34" charset="0"/>
                </a:rPr>
                <a:t>Judgement </a:t>
              </a:r>
              <a:br>
                <a:rPr kumimoji="0" lang="en-US" altLang="en-US" sz="2000" b="0" i="0" u="none" strike="noStrike" kern="0" cap="none" spc="0" normalizeH="0" baseline="0" noProof="0">
                  <a:ln>
                    <a:noFill/>
                  </a:ln>
                  <a:solidFill>
                    <a:srgbClr val="C00000"/>
                  </a:solidFill>
                  <a:effectLst/>
                  <a:uLnTx/>
                  <a:uFillTx/>
                  <a:latin typeface="Tahoma" panose="020B0604030504040204" pitchFamily="34" charset="0"/>
                  <a:cs typeface="Tahoma" panose="020B0604030504040204" pitchFamily="34" charset="0"/>
                </a:rPr>
              </a:br>
              <a:r>
                <a:rPr kumimoji="0" lang="en-US" altLang="en-US" sz="2000" b="0" i="0" u="none" strike="noStrike" kern="0" cap="none" spc="0" normalizeH="0" baseline="0" noProof="0">
                  <a:ln>
                    <a:noFill/>
                  </a:ln>
                  <a:solidFill>
                    <a:srgbClr val="C00000"/>
                  </a:solidFill>
                  <a:effectLst/>
                  <a:uLnTx/>
                  <a:uFillTx/>
                  <a:latin typeface="Tahoma" panose="020B0604030504040204" pitchFamily="34" charset="0"/>
                  <a:cs typeface="Tahoma" panose="020B0604030504040204" pitchFamily="34" charset="0"/>
                </a:rPr>
                <a:t>Sampling</a:t>
              </a:r>
            </a:p>
          </p:txBody>
        </p:sp>
        <p:sp>
          <p:nvSpPr>
            <p:cNvPr id="19" name="Rectangle 24">
              <a:extLst>
                <a:ext uri="{FF2B5EF4-FFF2-40B4-BE49-F238E27FC236}">
                  <a16:creationId xmlns:a16="http://schemas.microsoft.com/office/drawing/2014/main" id="{4FC3E486-D03A-EC71-6E34-99A0817F606C}"/>
                </a:ext>
              </a:extLst>
            </p:cNvPr>
            <p:cNvSpPr>
              <a:spLocks noChangeArrowheads="1"/>
            </p:cNvSpPr>
            <p:nvPr/>
          </p:nvSpPr>
          <p:spPr bwMode="auto">
            <a:xfrm>
              <a:off x="1589" y="2535"/>
              <a:ext cx="117"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endParaRPr kumimoji="0" lang="en-US" altLang="en-US" sz="2000" b="0" i="0" u="none" strike="noStrike" kern="0" cap="none" spc="0" normalizeH="0" baseline="0" noProof="0">
                <a:ln>
                  <a:noFill/>
                </a:ln>
                <a:solidFill>
                  <a:srgbClr val="CC0000"/>
                </a:solidFill>
                <a:effectLst/>
                <a:uLnTx/>
                <a:uFillTx/>
                <a:latin typeface="Tahoma" panose="020B0604030504040204" pitchFamily="34" charset="0"/>
              </a:endParaRPr>
            </a:p>
          </p:txBody>
        </p:sp>
        <p:sp>
          <p:nvSpPr>
            <p:cNvPr id="20" name="Rectangle 25">
              <a:extLst>
                <a:ext uri="{FF2B5EF4-FFF2-40B4-BE49-F238E27FC236}">
                  <a16:creationId xmlns:a16="http://schemas.microsoft.com/office/drawing/2014/main" id="{EFB4EB82-48F4-E6B4-7190-24048C2C5413}"/>
                </a:ext>
              </a:extLst>
            </p:cNvPr>
            <p:cNvSpPr>
              <a:spLocks noChangeArrowheads="1"/>
            </p:cNvSpPr>
            <p:nvPr/>
          </p:nvSpPr>
          <p:spPr bwMode="auto">
            <a:xfrm>
              <a:off x="2206" y="2495"/>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1" name="Rectangle 26">
              <a:extLst>
                <a:ext uri="{FF2B5EF4-FFF2-40B4-BE49-F238E27FC236}">
                  <a16:creationId xmlns:a16="http://schemas.microsoft.com/office/drawing/2014/main" id="{45320054-1BBD-BC86-2D49-1BB38519FEE7}"/>
                </a:ext>
              </a:extLst>
            </p:cNvPr>
            <p:cNvSpPr>
              <a:spLocks noChangeArrowheads="1"/>
            </p:cNvSpPr>
            <p:nvPr/>
          </p:nvSpPr>
          <p:spPr bwMode="auto">
            <a:xfrm>
              <a:off x="2314" y="2535"/>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Quota</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sp>
          <p:nvSpPr>
            <p:cNvPr id="22" name="Rectangle 27">
              <a:extLst>
                <a:ext uri="{FF2B5EF4-FFF2-40B4-BE49-F238E27FC236}">
                  <a16:creationId xmlns:a16="http://schemas.microsoft.com/office/drawing/2014/main" id="{34C3C5AD-17D0-2CA6-0DD4-6B5809663400}"/>
                </a:ext>
              </a:extLst>
            </p:cNvPr>
            <p:cNvSpPr>
              <a:spLocks noChangeArrowheads="1"/>
            </p:cNvSpPr>
            <p:nvPr/>
          </p:nvSpPr>
          <p:spPr bwMode="auto">
            <a:xfrm>
              <a:off x="3264" y="2498"/>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3" name="Rectangle 28">
              <a:extLst>
                <a:ext uri="{FF2B5EF4-FFF2-40B4-BE49-F238E27FC236}">
                  <a16:creationId xmlns:a16="http://schemas.microsoft.com/office/drawing/2014/main" id="{F659AC2C-3FBA-9AE4-095A-1B30F9DD58C5}"/>
                </a:ext>
              </a:extLst>
            </p:cNvPr>
            <p:cNvSpPr>
              <a:spLocks noChangeArrowheads="1"/>
            </p:cNvSpPr>
            <p:nvPr/>
          </p:nvSpPr>
          <p:spPr bwMode="auto">
            <a:xfrm>
              <a:off x="3370" y="2535"/>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Snowball</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grpSp>
          <p:nvGrpSpPr>
            <p:cNvPr id="24" name="Group 29">
              <a:extLst>
                <a:ext uri="{FF2B5EF4-FFF2-40B4-BE49-F238E27FC236}">
                  <a16:creationId xmlns:a16="http://schemas.microsoft.com/office/drawing/2014/main" id="{38EF5451-2A38-1F58-5441-73079EC7C1EA}"/>
                </a:ext>
              </a:extLst>
            </p:cNvPr>
            <p:cNvGrpSpPr>
              <a:grpSpLocks/>
            </p:cNvGrpSpPr>
            <p:nvPr/>
          </p:nvGrpSpPr>
          <p:grpSpPr bwMode="auto">
            <a:xfrm>
              <a:off x="904" y="1918"/>
              <a:ext cx="3792" cy="1580"/>
              <a:chOff x="960" y="2063"/>
              <a:chExt cx="3792" cy="1580"/>
            </a:xfrm>
          </p:grpSpPr>
          <p:sp>
            <p:nvSpPr>
              <p:cNvPr id="34" name="Line 30">
                <a:extLst>
                  <a:ext uri="{FF2B5EF4-FFF2-40B4-BE49-F238E27FC236}">
                    <a16:creationId xmlns:a16="http://schemas.microsoft.com/office/drawing/2014/main" id="{91C02205-524C-E5B6-7F81-E73C4BF2057E}"/>
                  </a:ext>
                </a:extLst>
              </p:cNvPr>
              <p:cNvSpPr>
                <a:spLocks noChangeShapeType="1"/>
              </p:cNvSpPr>
              <p:nvPr/>
            </p:nvSpPr>
            <p:spPr bwMode="auto">
              <a:xfrm flipV="1">
                <a:off x="964" y="3404"/>
                <a:ext cx="3788" cy="3"/>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5" name="Line 31">
                <a:extLst>
                  <a:ext uri="{FF2B5EF4-FFF2-40B4-BE49-F238E27FC236}">
                    <a16:creationId xmlns:a16="http://schemas.microsoft.com/office/drawing/2014/main" id="{F30E791E-78F6-5BD2-CAB4-B5A4B458BBDF}"/>
                  </a:ext>
                </a:extLst>
              </p:cNvPr>
              <p:cNvSpPr>
                <a:spLocks noChangeShapeType="1"/>
              </p:cNvSpPr>
              <p:nvPr/>
            </p:nvSpPr>
            <p:spPr bwMode="auto">
              <a:xfrm>
                <a:off x="96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6" name="Line 32">
                <a:extLst>
                  <a:ext uri="{FF2B5EF4-FFF2-40B4-BE49-F238E27FC236}">
                    <a16:creationId xmlns:a16="http://schemas.microsoft.com/office/drawing/2014/main" id="{B4420387-51F5-1BFD-D1C5-811D205DF2C8}"/>
                  </a:ext>
                </a:extLst>
              </p:cNvPr>
              <p:cNvSpPr>
                <a:spLocks noChangeShapeType="1"/>
              </p:cNvSpPr>
              <p:nvPr/>
            </p:nvSpPr>
            <p:spPr bwMode="auto">
              <a:xfrm>
                <a:off x="408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7" name="Line 33">
                <a:extLst>
                  <a:ext uri="{FF2B5EF4-FFF2-40B4-BE49-F238E27FC236}">
                    <a16:creationId xmlns:a16="http://schemas.microsoft.com/office/drawing/2014/main" id="{27331DB6-5F5C-EC53-45C2-03AB3C1965BE}"/>
                  </a:ext>
                </a:extLst>
              </p:cNvPr>
              <p:cNvSpPr>
                <a:spLocks noChangeShapeType="1"/>
              </p:cNvSpPr>
              <p:nvPr/>
            </p:nvSpPr>
            <p:spPr bwMode="auto">
              <a:xfrm>
                <a:off x="1968"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8" name="Line 34">
                <a:extLst>
                  <a:ext uri="{FF2B5EF4-FFF2-40B4-BE49-F238E27FC236}">
                    <a16:creationId xmlns:a16="http://schemas.microsoft.com/office/drawing/2014/main" id="{DF96790A-5090-7C99-4AEC-4F78BF5A3ECA}"/>
                  </a:ext>
                </a:extLst>
              </p:cNvPr>
              <p:cNvSpPr>
                <a:spLocks noChangeShapeType="1"/>
              </p:cNvSpPr>
              <p:nvPr/>
            </p:nvSpPr>
            <p:spPr bwMode="auto">
              <a:xfrm>
                <a:off x="3040" y="3411"/>
                <a:ext cx="0" cy="232"/>
              </a:xfrm>
              <a:prstGeom prst="line">
                <a:avLst/>
              </a:prstGeom>
              <a:noFill/>
              <a:ln w="12700">
                <a:solidFill>
                  <a:srgbClr val="000000"/>
                </a:solidFill>
                <a:round/>
                <a:headEnd/>
                <a:tailEnd type="triangle" w="med" len="me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39" name="Line 36">
                <a:extLst>
                  <a:ext uri="{FF2B5EF4-FFF2-40B4-BE49-F238E27FC236}">
                    <a16:creationId xmlns:a16="http://schemas.microsoft.com/office/drawing/2014/main" id="{EF798840-9E02-831D-C9E6-7A99E8E5AD94}"/>
                  </a:ext>
                </a:extLst>
              </p:cNvPr>
              <p:cNvSpPr>
                <a:spLocks noChangeShapeType="1"/>
              </p:cNvSpPr>
              <p:nvPr/>
            </p:nvSpPr>
            <p:spPr bwMode="auto">
              <a:xfrm>
                <a:off x="4592" y="2063"/>
                <a:ext cx="160" cy="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sp>
            <p:nvSpPr>
              <p:cNvPr id="40" name="Line 37">
                <a:extLst>
                  <a:ext uri="{FF2B5EF4-FFF2-40B4-BE49-F238E27FC236}">
                    <a16:creationId xmlns:a16="http://schemas.microsoft.com/office/drawing/2014/main" id="{7A375816-840D-8590-6F8C-8490B74AC060}"/>
                  </a:ext>
                </a:extLst>
              </p:cNvPr>
              <p:cNvSpPr>
                <a:spLocks noChangeShapeType="1"/>
              </p:cNvSpPr>
              <p:nvPr/>
            </p:nvSpPr>
            <p:spPr bwMode="auto">
              <a:xfrm>
                <a:off x="4752" y="2067"/>
                <a:ext cx="0" cy="1336"/>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a:ln>
                    <a:noFill/>
                  </a:ln>
                  <a:solidFill>
                    <a:prstClr val="black"/>
                  </a:solidFill>
                  <a:effectLst/>
                  <a:uLnTx/>
                  <a:uFillTx/>
                  <a:latin typeface="Calibri" panose="020F0502020204030204"/>
                </a:endParaRPr>
              </a:p>
            </p:txBody>
          </p:sp>
        </p:grpSp>
        <p:sp>
          <p:nvSpPr>
            <p:cNvPr id="25" name="Rectangle 39">
              <a:extLst>
                <a:ext uri="{FF2B5EF4-FFF2-40B4-BE49-F238E27FC236}">
                  <a16:creationId xmlns:a16="http://schemas.microsoft.com/office/drawing/2014/main" id="{6B05C1F4-2E78-3BF7-A5BD-25C162A0388C}"/>
                </a:ext>
              </a:extLst>
            </p:cNvPr>
            <p:cNvSpPr>
              <a:spLocks noChangeArrowheads="1"/>
            </p:cNvSpPr>
            <p:nvPr/>
          </p:nvSpPr>
          <p:spPr bwMode="auto">
            <a:xfrm>
              <a:off x="3503" y="3506"/>
              <a:ext cx="942"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6" name="Rectangle 40">
              <a:extLst>
                <a:ext uri="{FF2B5EF4-FFF2-40B4-BE49-F238E27FC236}">
                  <a16:creationId xmlns:a16="http://schemas.microsoft.com/office/drawing/2014/main" id="{88DF5DAA-3E12-14E5-9549-6A8F6E1ABB2B}"/>
                </a:ext>
              </a:extLst>
            </p:cNvPr>
            <p:cNvSpPr>
              <a:spLocks noChangeArrowheads="1"/>
            </p:cNvSpPr>
            <p:nvPr/>
          </p:nvSpPr>
          <p:spPr bwMode="auto">
            <a:xfrm>
              <a:off x="2447" y="3506"/>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7" name="Rectangle 41">
              <a:extLst>
                <a:ext uri="{FF2B5EF4-FFF2-40B4-BE49-F238E27FC236}">
                  <a16:creationId xmlns:a16="http://schemas.microsoft.com/office/drawing/2014/main" id="{65A02AFE-4451-159D-2C27-C298A4E3B42F}"/>
                </a:ext>
              </a:extLst>
            </p:cNvPr>
            <p:cNvSpPr>
              <a:spLocks noChangeArrowheads="1"/>
            </p:cNvSpPr>
            <p:nvPr/>
          </p:nvSpPr>
          <p:spPr bwMode="auto">
            <a:xfrm>
              <a:off x="139" y="3508"/>
              <a:ext cx="1197"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8" name="Rectangle 42">
              <a:extLst>
                <a:ext uri="{FF2B5EF4-FFF2-40B4-BE49-F238E27FC236}">
                  <a16:creationId xmlns:a16="http://schemas.microsoft.com/office/drawing/2014/main" id="{C50A6987-D312-151E-61F4-2C2EBCEB3E16}"/>
                </a:ext>
              </a:extLst>
            </p:cNvPr>
            <p:cNvSpPr>
              <a:spLocks noChangeArrowheads="1"/>
            </p:cNvSpPr>
            <p:nvPr/>
          </p:nvSpPr>
          <p:spPr bwMode="auto">
            <a:xfrm>
              <a:off x="1388" y="3506"/>
              <a:ext cx="1000" cy="472"/>
            </a:xfrm>
            <a:prstGeom prst="rect">
              <a:avLst/>
            </a:prstGeom>
            <a:solidFill>
              <a:srgbClr val="FFFFCC"/>
            </a:solidFill>
            <a:ln w="12700">
              <a:solidFill>
                <a:sysClr val="windowText" lastClr="000000"/>
              </a:solidFill>
              <a:miter lim="800000"/>
              <a:headEnd/>
              <a:tailEnd/>
            </a:ln>
          </p:spPr>
          <p:txBody>
            <a:bodyPr wrap="none" anchor="ct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400" b="0" i="0" u="none" strike="noStrike" kern="0" cap="none" spc="0" normalizeH="0" baseline="0" noProof="0">
                <a:ln>
                  <a:noFill/>
                </a:ln>
                <a:solidFill>
                  <a:prstClr val="black"/>
                </a:solidFill>
                <a:effectLst/>
                <a:uLnTx/>
                <a:uFillTx/>
                <a:latin typeface="Arial" panose="020B0604020202020204" pitchFamily="34" charset="0"/>
              </a:endParaRPr>
            </a:p>
          </p:txBody>
        </p:sp>
        <p:sp>
          <p:nvSpPr>
            <p:cNvPr id="29" name="Rectangle 43">
              <a:extLst>
                <a:ext uri="{FF2B5EF4-FFF2-40B4-BE49-F238E27FC236}">
                  <a16:creationId xmlns:a16="http://schemas.microsoft.com/office/drawing/2014/main" id="{7EFFAA27-0B61-8735-9378-88563C64FBA0}"/>
                </a:ext>
              </a:extLst>
            </p:cNvPr>
            <p:cNvSpPr>
              <a:spLocks noChangeArrowheads="1"/>
            </p:cNvSpPr>
            <p:nvPr/>
          </p:nvSpPr>
          <p:spPr bwMode="auto">
            <a:xfrm>
              <a:off x="1392" y="3509"/>
              <a:ext cx="935" cy="4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600" b="0" i="0" u="none" strike="noStrike" kern="0" cap="none" spc="0" normalizeH="0" baseline="0" noProof="0" dirty="0">
                  <a:ln>
                    <a:noFill/>
                  </a:ln>
                  <a:solidFill>
                    <a:srgbClr val="CC0000"/>
                  </a:solidFill>
                  <a:effectLst/>
                  <a:uLnTx/>
                  <a:uFillTx/>
                  <a:latin typeface="Tahoma" panose="020B0604030504040204" pitchFamily="34" charset="0"/>
                </a:rPr>
                <a:t>Systematic</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600" b="0" i="0" u="none" strike="noStrike" kern="0" cap="none" spc="0" normalizeH="0" baseline="0" noProof="0" dirty="0">
                  <a:ln>
                    <a:noFill/>
                  </a:ln>
                  <a:solidFill>
                    <a:srgbClr val="CC0000"/>
                  </a:solidFill>
                  <a:effectLst/>
                  <a:uLnTx/>
                  <a:uFillTx/>
                  <a:latin typeface="Tahoma" panose="020B0604030504040204" pitchFamily="34" charset="0"/>
                </a:rPr>
                <a:t>Sampling</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600" b="0" i="0" u="none" strike="noStrike" kern="0" cap="none" spc="0" normalizeH="0" baseline="0" noProof="0" dirty="0">
                  <a:ln>
                    <a:noFill/>
                  </a:ln>
                  <a:solidFill>
                    <a:srgbClr val="CC0000"/>
                  </a:solidFill>
                  <a:effectLst/>
                  <a:uLnTx/>
                  <a:uFillTx/>
                  <a:latin typeface="Tahoma" panose="020B0604030504040204" pitchFamily="34" charset="0"/>
                </a:rPr>
                <a:t>(interval)</a:t>
              </a:r>
            </a:p>
          </p:txBody>
        </p:sp>
        <p:sp>
          <p:nvSpPr>
            <p:cNvPr id="30" name="Rectangle 44">
              <a:extLst>
                <a:ext uri="{FF2B5EF4-FFF2-40B4-BE49-F238E27FC236}">
                  <a16:creationId xmlns:a16="http://schemas.microsoft.com/office/drawing/2014/main" id="{D48311CC-8629-0028-6FAB-034F06B5201B}"/>
                </a:ext>
              </a:extLst>
            </p:cNvPr>
            <p:cNvSpPr>
              <a:spLocks noChangeArrowheads="1"/>
            </p:cNvSpPr>
            <p:nvPr/>
          </p:nvSpPr>
          <p:spPr bwMode="auto">
            <a:xfrm>
              <a:off x="2584" y="3518"/>
              <a:ext cx="720" cy="4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400" b="0" i="0" u="none" strike="noStrike" kern="0" cap="none" spc="0" normalizeH="0" baseline="0" noProof="0" dirty="0">
                  <a:ln>
                    <a:noFill/>
                  </a:ln>
                  <a:solidFill>
                    <a:srgbClr val="CC0000"/>
                  </a:solidFill>
                  <a:effectLst/>
                  <a:uLnTx/>
                  <a:uFillTx/>
                  <a:latin typeface="Tahoma" panose="020B0604030504040204" pitchFamily="34" charset="0"/>
                </a:rPr>
                <a:t>Stratified</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400" b="0" i="0" u="none" strike="noStrike" kern="0" cap="none" spc="0" normalizeH="0" baseline="0" noProof="0" dirty="0">
                  <a:ln>
                    <a:noFill/>
                  </a:ln>
                  <a:solidFill>
                    <a:srgbClr val="CC0000"/>
                  </a:solidFill>
                  <a:effectLst/>
                  <a:uLnTx/>
                  <a:uFillTx/>
                  <a:latin typeface="Tahoma" panose="020B0604030504040204" pitchFamily="34" charset="0"/>
                </a:rPr>
                <a:t>Sampling</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1400" b="0" i="0" u="none" strike="noStrike" kern="0" cap="none" spc="0" normalizeH="0" baseline="0" noProof="0" dirty="0">
                  <a:ln>
                    <a:noFill/>
                  </a:ln>
                  <a:solidFill>
                    <a:srgbClr val="CC0000"/>
                  </a:solidFill>
                  <a:effectLst/>
                  <a:uLnTx/>
                  <a:uFillTx/>
                  <a:latin typeface="Tahoma" panose="020B0604030504040204" pitchFamily="34" charset="0"/>
                </a:rPr>
                <a:t>(subgroups)</a:t>
              </a:r>
            </a:p>
          </p:txBody>
        </p:sp>
        <p:sp>
          <p:nvSpPr>
            <p:cNvPr id="31" name="Rectangle 45">
              <a:extLst>
                <a:ext uri="{FF2B5EF4-FFF2-40B4-BE49-F238E27FC236}">
                  <a16:creationId xmlns:a16="http://schemas.microsoft.com/office/drawing/2014/main" id="{8578027C-A9E0-2A2F-112E-A3E0F7ABBEDE}"/>
                </a:ext>
              </a:extLst>
            </p:cNvPr>
            <p:cNvSpPr>
              <a:spLocks noChangeArrowheads="1"/>
            </p:cNvSpPr>
            <p:nvPr/>
          </p:nvSpPr>
          <p:spPr bwMode="auto">
            <a:xfrm>
              <a:off x="3606" y="3543"/>
              <a:ext cx="777" cy="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Cluster</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sp>
          <p:nvSpPr>
            <p:cNvPr id="32" name="Rectangle 47">
              <a:extLst>
                <a:ext uri="{FF2B5EF4-FFF2-40B4-BE49-F238E27FC236}">
                  <a16:creationId xmlns:a16="http://schemas.microsoft.com/office/drawing/2014/main" id="{74355B1A-953A-2BE6-2602-66ABA3237690}"/>
                </a:ext>
              </a:extLst>
            </p:cNvPr>
            <p:cNvSpPr>
              <a:spLocks noChangeArrowheads="1"/>
            </p:cNvSpPr>
            <p:nvPr/>
          </p:nvSpPr>
          <p:spPr bwMode="auto">
            <a:xfrm>
              <a:off x="88" y="3503"/>
              <a:ext cx="1296" cy="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000000"/>
                  </a:solidFill>
                  <a:effectLst/>
                  <a:uLnTx/>
                  <a:uFillTx/>
                  <a:latin typeface="Tahoma" panose="020B0604030504040204" pitchFamily="34" charset="0"/>
                </a:rPr>
                <a:t> </a:t>
              </a: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Simple Random</a:t>
              </a:r>
            </a:p>
            <a:p>
              <a:pPr marL="0" marR="0" lvl="0" indent="0" algn="ctr" defTabSz="914400" eaLnBrk="1" fontAlgn="auto" latinLnBrk="0" hangingPunct="1">
                <a:lnSpc>
                  <a:spcPct val="100000"/>
                </a:lnSpc>
                <a:spcBef>
                  <a:spcPct val="0"/>
                </a:spcBef>
                <a:spcAft>
                  <a:spcPts val="0"/>
                </a:spcAft>
                <a:buClrTx/>
                <a:buSzTx/>
                <a:buFontTx/>
                <a:buNone/>
                <a:tabLst/>
                <a:defRPr/>
              </a:pPr>
              <a:r>
                <a:rPr kumimoji="0" lang="en-US" altLang="en-US" sz="2000" b="0" i="0" u="none" strike="noStrike" kern="0" cap="none" spc="0" normalizeH="0" baseline="0" noProof="0" dirty="0">
                  <a:ln>
                    <a:noFill/>
                  </a:ln>
                  <a:solidFill>
                    <a:srgbClr val="CC0000"/>
                  </a:solidFill>
                  <a:effectLst/>
                  <a:uLnTx/>
                  <a:uFillTx/>
                  <a:latin typeface="Tahoma" panose="020B0604030504040204" pitchFamily="34" charset="0"/>
                </a:rPr>
                <a:t>Sampling</a:t>
              </a:r>
            </a:p>
          </p:txBody>
        </p:sp>
        <p:sp>
          <p:nvSpPr>
            <p:cNvPr id="33" name="Rectangle 48">
              <a:extLst>
                <a:ext uri="{FF2B5EF4-FFF2-40B4-BE49-F238E27FC236}">
                  <a16:creationId xmlns:a16="http://schemas.microsoft.com/office/drawing/2014/main" id="{8E93F7E6-91F5-97DE-00D3-084290F26E10}"/>
                </a:ext>
              </a:extLst>
            </p:cNvPr>
            <p:cNvSpPr>
              <a:spLocks noChangeArrowheads="1"/>
            </p:cNvSpPr>
            <p:nvPr/>
          </p:nvSpPr>
          <p:spPr bwMode="auto">
            <a:xfrm>
              <a:off x="720" y="816"/>
              <a:ext cx="117" cy="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7" tIns="44450" rIns="90487" bIns="44450">
              <a:spAutoFit/>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2000" b="0" i="0" u="none" strike="noStrike" kern="0" cap="none" spc="0" normalizeH="0" baseline="0" noProof="0">
                <a:ln>
                  <a:noFill/>
                </a:ln>
                <a:solidFill>
                  <a:prstClr val="black"/>
                </a:solidFill>
                <a:effectLst/>
                <a:uLnTx/>
                <a:uFillTx/>
                <a:latin typeface="Tahoma" panose="020B0604030504040204" pitchFamily="34" charset="0"/>
              </a:endParaRPr>
            </a:p>
          </p:txBody>
        </p:sp>
      </p:grpSp>
      <p:sp>
        <p:nvSpPr>
          <p:cNvPr id="44" name="Title 1">
            <a:extLst>
              <a:ext uri="{FF2B5EF4-FFF2-40B4-BE49-F238E27FC236}">
                <a16:creationId xmlns:a16="http://schemas.microsoft.com/office/drawing/2014/main" id="{4E6BA6DE-A5B8-7DCC-7279-7E7C3D52D50B}"/>
              </a:ext>
            </a:extLst>
          </p:cNvPr>
          <p:cNvSpPr txBox="1">
            <a:spLocks/>
          </p:cNvSpPr>
          <p:nvPr/>
        </p:nvSpPr>
        <p:spPr>
          <a:xfrm>
            <a:off x="457200" y="211350"/>
            <a:ext cx="8229600" cy="1143000"/>
          </a:xfrm>
          <a:prstGeom prst="rect">
            <a:avLst/>
          </a:prstGeom>
        </p:spPr>
        <p:txBody>
          <a:bodyPr lIns="91440" tIns="45720" rIns="91440" bIns="45720" anchor="t">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b="1" dirty="0"/>
              <a:t>Summary</a:t>
            </a:r>
          </a:p>
        </p:txBody>
      </p:sp>
    </p:spTree>
    <p:extLst>
      <p:ext uri="{BB962C8B-B14F-4D97-AF65-F5344CB8AC3E}">
        <p14:creationId xmlns:p14="http://schemas.microsoft.com/office/powerpoint/2010/main" val="635059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6F29DD-D660-4EC6-011A-4430553DA958}"/>
              </a:ext>
            </a:extLst>
          </p:cNvPr>
          <p:cNvSpPr>
            <a:spLocks noGrp="1"/>
          </p:cNvSpPr>
          <p:nvPr>
            <p:ph type="title"/>
          </p:nvPr>
        </p:nvSpPr>
        <p:spPr>
          <a:xfrm>
            <a:off x="685800" y="3140969"/>
            <a:ext cx="8062664" cy="1678594"/>
          </a:xfrm>
        </p:spPr>
        <p:txBody>
          <a:bodyPr>
            <a:normAutofit fontScale="90000"/>
          </a:bodyPr>
          <a:lstStyle/>
          <a:p>
            <a:r>
              <a:rPr lang="en-US" sz="3800" dirty="0"/>
              <a:t>Week 8 – Systematic Review and Quantitative Data Analysis</a:t>
            </a:r>
          </a:p>
        </p:txBody>
      </p:sp>
    </p:spTree>
    <p:extLst>
      <p:ext uri="{BB962C8B-B14F-4D97-AF65-F5344CB8AC3E}">
        <p14:creationId xmlns:p14="http://schemas.microsoft.com/office/powerpoint/2010/main" val="27208863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of the Evidence Pyramid for research.">
            <a:extLst>
              <a:ext uri="{FF2B5EF4-FFF2-40B4-BE49-F238E27FC236}">
                <a16:creationId xmlns:a16="http://schemas.microsoft.com/office/drawing/2014/main" id="{ABE2B078-C55B-4D00-B82F-573DF83B92C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54286" y="1057596"/>
            <a:ext cx="8553236" cy="484683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02ADF94-89BB-A314-1C91-E56E057BF282}"/>
              </a:ext>
            </a:extLst>
          </p:cNvPr>
          <p:cNvSpPr>
            <a:spLocks noGrp="1"/>
          </p:cNvSpPr>
          <p:nvPr>
            <p:ph type="title"/>
          </p:nvPr>
        </p:nvSpPr>
        <p:spPr>
          <a:xfrm>
            <a:off x="628650" y="116632"/>
            <a:ext cx="7886700" cy="994169"/>
          </a:xfrm>
        </p:spPr>
        <p:txBody>
          <a:bodyPr/>
          <a:lstStyle/>
          <a:p>
            <a:pPr algn="ctr"/>
            <a:r>
              <a:rPr lang="en-GB" b="1">
                <a:latin typeface="Arial" panose="020B0604020202020204" pitchFamily="34" charset="0"/>
                <a:cs typeface="Arial" panose="020B0604020202020204" pitchFamily="34" charset="0"/>
              </a:rPr>
              <a:t>Evidence Pyramid</a:t>
            </a:r>
          </a:p>
        </p:txBody>
      </p:sp>
    </p:spTree>
    <p:extLst>
      <p:ext uri="{BB962C8B-B14F-4D97-AF65-F5344CB8AC3E}">
        <p14:creationId xmlns:p14="http://schemas.microsoft.com/office/powerpoint/2010/main" val="42792276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52362-FCFD-419F-AB8E-348A3FC28FC1}"/>
              </a:ext>
            </a:extLst>
          </p:cNvPr>
          <p:cNvSpPr>
            <a:spLocks noGrp="1"/>
          </p:cNvSpPr>
          <p:nvPr>
            <p:ph type="title"/>
          </p:nvPr>
        </p:nvSpPr>
        <p:spPr>
          <a:xfrm>
            <a:off x="462516" y="476672"/>
            <a:ext cx="8229600" cy="705780"/>
          </a:xfrm>
        </p:spPr>
        <p:txBody>
          <a:bodyPr>
            <a:normAutofit fontScale="90000"/>
          </a:bodyPr>
          <a:lstStyle/>
          <a:p>
            <a:pPr algn="ctr"/>
            <a:r>
              <a:rPr lang="en-GB" b="1"/>
              <a:t>Descriptive statistic </a:t>
            </a:r>
          </a:p>
        </p:txBody>
      </p:sp>
      <p:sp>
        <p:nvSpPr>
          <p:cNvPr id="3" name="Content Placeholder 2">
            <a:extLst>
              <a:ext uri="{FF2B5EF4-FFF2-40B4-BE49-F238E27FC236}">
                <a16:creationId xmlns:a16="http://schemas.microsoft.com/office/drawing/2014/main" id="{12B0CD60-1204-41A6-9D16-DDA219BEDDEA}"/>
              </a:ext>
            </a:extLst>
          </p:cNvPr>
          <p:cNvSpPr>
            <a:spLocks noGrp="1"/>
          </p:cNvSpPr>
          <p:nvPr>
            <p:ph idx="1"/>
          </p:nvPr>
        </p:nvSpPr>
        <p:spPr>
          <a:xfrm>
            <a:off x="478464" y="1520788"/>
            <a:ext cx="8229600" cy="3816424"/>
          </a:xfrm>
        </p:spPr>
        <p:txBody>
          <a:bodyPr vert="horz" lIns="91440" tIns="45720" rIns="91440" bIns="45720" rtlCol="0" anchor="t">
            <a:normAutofit fontScale="92500" lnSpcReduction="20000"/>
          </a:bodyPr>
          <a:lstStyle/>
          <a:p>
            <a:r>
              <a:rPr lang="en-GB" sz="2200" dirty="0"/>
              <a:t>A descriptive statistic is a summary statistic that quantitatively </a:t>
            </a:r>
            <a:r>
              <a:rPr lang="en-GB" sz="2200" dirty="0">
                <a:solidFill>
                  <a:srgbClr val="FF0000"/>
                </a:solidFill>
              </a:rPr>
              <a:t>describes or summarizes features</a:t>
            </a:r>
            <a:r>
              <a:rPr lang="en-GB" sz="2200" dirty="0"/>
              <a:t> from a collection of information,</a:t>
            </a:r>
          </a:p>
          <a:p>
            <a:r>
              <a:rPr lang="en-GB" sz="2200" dirty="0"/>
              <a:t>While descriptive statistics is the process of using and analysing those statistics. </a:t>
            </a:r>
          </a:p>
          <a:p>
            <a:endParaRPr lang="en-GB" sz="2200" dirty="0"/>
          </a:p>
          <a:p>
            <a:r>
              <a:rPr lang="en-GB" sz="2200" dirty="0"/>
              <a:t>Descriptive statistics is distinguished from inferential statistics (or inductive statistics) by its aim to summarize a sample, rather than use the data to learn about the population that the sample of data is thought to represent. </a:t>
            </a:r>
          </a:p>
          <a:p>
            <a:pPr marL="0" indent="0">
              <a:buNone/>
            </a:pPr>
            <a:endParaRPr lang="en-GB" sz="2200" dirty="0"/>
          </a:p>
          <a:p>
            <a:pPr marL="0" indent="0">
              <a:buNone/>
            </a:pPr>
            <a:endParaRPr lang="en-GB" dirty="0"/>
          </a:p>
          <a:p>
            <a:pPr marL="0" indent="0">
              <a:buNone/>
            </a:pPr>
            <a:r>
              <a:rPr lang="en-GB" sz="1400" dirty="0"/>
              <a:t>(</a:t>
            </a:r>
            <a:r>
              <a:rPr lang="en-GB" sz="1400" dirty="0">
                <a:latin typeface="Myriad Pro"/>
                <a:cs typeface="Arial"/>
              </a:rPr>
              <a:t>Mann</a:t>
            </a:r>
            <a:r>
              <a:rPr lang="en-GB" sz="1400" dirty="0"/>
              <a:t>, P. S. (1995). Introductory statistics. Journal of the Royal Statistical Society-Series A Statistics in Society, 158(2), 339.)</a:t>
            </a:r>
          </a:p>
        </p:txBody>
      </p:sp>
    </p:spTree>
    <p:extLst>
      <p:ext uri="{BB962C8B-B14F-4D97-AF65-F5344CB8AC3E}">
        <p14:creationId xmlns:p14="http://schemas.microsoft.com/office/powerpoint/2010/main" val="169587741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B111D-7063-4CA0-B794-D3825980B60B}"/>
              </a:ext>
            </a:extLst>
          </p:cNvPr>
          <p:cNvSpPr>
            <a:spLocks noGrp="1"/>
          </p:cNvSpPr>
          <p:nvPr>
            <p:ph type="title"/>
          </p:nvPr>
        </p:nvSpPr>
        <p:spPr/>
        <p:txBody>
          <a:bodyPr/>
          <a:lstStyle/>
          <a:p>
            <a:pPr algn="ctr"/>
            <a:r>
              <a:rPr lang="en-GB" b="1"/>
              <a:t>Inferential statistics </a:t>
            </a:r>
          </a:p>
        </p:txBody>
      </p:sp>
      <p:sp>
        <p:nvSpPr>
          <p:cNvPr id="3" name="Content Placeholder 2">
            <a:extLst>
              <a:ext uri="{FF2B5EF4-FFF2-40B4-BE49-F238E27FC236}">
                <a16:creationId xmlns:a16="http://schemas.microsoft.com/office/drawing/2014/main" id="{4A84847B-530A-4FEA-9CD8-CB2E3FC5EBAD}"/>
              </a:ext>
            </a:extLst>
          </p:cNvPr>
          <p:cNvSpPr>
            <a:spLocks noGrp="1"/>
          </p:cNvSpPr>
          <p:nvPr>
            <p:ph idx="1"/>
          </p:nvPr>
        </p:nvSpPr>
        <p:spPr/>
        <p:txBody>
          <a:bodyPr vert="horz" lIns="91440" tIns="45720" rIns="91440" bIns="45720" rtlCol="0" anchor="t">
            <a:normAutofit fontScale="92500"/>
          </a:bodyPr>
          <a:lstStyle/>
          <a:p>
            <a:r>
              <a:rPr lang="en-GB" sz="3000" dirty="0">
                <a:ea typeface="+mn-lt"/>
                <a:cs typeface="+mn-lt"/>
              </a:rPr>
              <a:t>While descriptive statistics summarize the characteristics of a data set, inferential statistics allow you make predictions (inferences) based on your data.</a:t>
            </a:r>
            <a:endParaRPr lang="en-US" dirty="0"/>
          </a:p>
          <a:p>
            <a:r>
              <a:rPr lang="en-GB" dirty="0"/>
              <a:t>In turn they help you decide whether your data </a:t>
            </a:r>
            <a:r>
              <a:rPr lang="en-GB" dirty="0">
                <a:solidFill>
                  <a:srgbClr val="FF0000"/>
                </a:solidFill>
              </a:rPr>
              <a:t>confirms or refutes your hypothesis</a:t>
            </a:r>
            <a:r>
              <a:rPr lang="en-GB" dirty="0"/>
              <a:t> and whether it is generalizable to a larger population.</a:t>
            </a:r>
          </a:p>
          <a:p>
            <a:endParaRPr lang="en-GB"/>
          </a:p>
          <a:p>
            <a:endParaRPr lang="en-GB" dirty="0"/>
          </a:p>
        </p:txBody>
      </p:sp>
    </p:spTree>
    <p:extLst>
      <p:ext uri="{BB962C8B-B14F-4D97-AF65-F5344CB8AC3E}">
        <p14:creationId xmlns:p14="http://schemas.microsoft.com/office/powerpoint/2010/main" val="30235964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D27C8-BE49-6064-0C32-3F8F06CDA63C}"/>
              </a:ext>
            </a:extLst>
          </p:cNvPr>
          <p:cNvSpPr>
            <a:spLocks noGrp="1"/>
          </p:cNvSpPr>
          <p:nvPr>
            <p:ph type="title"/>
          </p:nvPr>
        </p:nvSpPr>
        <p:spPr/>
        <p:txBody>
          <a:bodyPr>
            <a:normAutofit/>
          </a:bodyPr>
          <a:lstStyle/>
          <a:p>
            <a:r>
              <a:rPr lang="en-GB" b="1" dirty="0"/>
              <a:t>Comparison test</a:t>
            </a:r>
          </a:p>
        </p:txBody>
      </p:sp>
      <p:sp>
        <p:nvSpPr>
          <p:cNvPr id="3" name="Content Placeholder 2">
            <a:extLst>
              <a:ext uri="{FF2B5EF4-FFF2-40B4-BE49-F238E27FC236}">
                <a16:creationId xmlns:a16="http://schemas.microsoft.com/office/drawing/2014/main" id="{362939F0-AF7E-3C00-8BB2-B0CF7A1CBFCE}"/>
              </a:ext>
            </a:extLst>
          </p:cNvPr>
          <p:cNvSpPr>
            <a:spLocks noGrp="1"/>
          </p:cNvSpPr>
          <p:nvPr>
            <p:ph sz="half" idx="1"/>
          </p:nvPr>
        </p:nvSpPr>
        <p:spPr>
          <a:xfrm>
            <a:off x="457200" y="1323111"/>
            <a:ext cx="3646055" cy="4266130"/>
          </a:xfrm>
        </p:spPr>
        <p:txBody>
          <a:bodyPr vert="horz" lIns="91440" tIns="45720" rIns="91440" bIns="45720" rtlCol="0" anchor="t">
            <a:normAutofit fontScale="92500" lnSpcReduction="20000"/>
          </a:bodyPr>
          <a:lstStyle/>
          <a:p>
            <a:r>
              <a:rPr lang="en-GB" dirty="0">
                <a:latin typeface="Arial"/>
                <a:cs typeface="Arial"/>
              </a:rPr>
              <a:t>T-test</a:t>
            </a:r>
          </a:p>
          <a:p>
            <a:pPr lvl="1" indent="-342900">
              <a:buFont typeface="Courier New" pitchFamily="34" charset="0"/>
              <a:buChar char="o"/>
            </a:pPr>
            <a:r>
              <a:rPr lang="en-GB" dirty="0">
                <a:solidFill>
                  <a:srgbClr val="000000"/>
                </a:solidFill>
                <a:latin typeface="Arial"/>
                <a:ea typeface="+mn-lt"/>
                <a:cs typeface="Arial"/>
              </a:rPr>
              <a:t>used to determine if there is a significant difference between the measurements of </a:t>
            </a:r>
            <a:r>
              <a:rPr lang="en-GB" dirty="0">
                <a:solidFill>
                  <a:srgbClr val="FF0000"/>
                </a:solidFill>
                <a:latin typeface="Arial"/>
                <a:ea typeface="+mn-lt"/>
                <a:cs typeface="Arial"/>
              </a:rPr>
              <a:t>two </a:t>
            </a:r>
            <a:r>
              <a:rPr lang="en-GB" dirty="0">
                <a:solidFill>
                  <a:srgbClr val="000000"/>
                </a:solidFill>
                <a:latin typeface="Arial"/>
                <a:ea typeface="+mn-lt"/>
                <a:cs typeface="Arial"/>
              </a:rPr>
              <a:t>groups</a:t>
            </a:r>
            <a:endParaRPr lang="en-GB" dirty="0">
              <a:solidFill>
                <a:srgbClr val="000000"/>
              </a:solidFill>
              <a:latin typeface="Arial"/>
              <a:cs typeface="Arial"/>
            </a:endParaRPr>
          </a:p>
          <a:p>
            <a:pPr lvl="1">
              <a:buFont typeface="Courier New" pitchFamily="34" charset="0"/>
              <a:buChar char="o"/>
            </a:pPr>
            <a:endParaRPr lang="en-GB" dirty="0">
              <a:latin typeface="Arial"/>
              <a:cs typeface="Arial"/>
            </a:endParaRPr>
          </a:p>
          <a:p>
            <a:pPr lvl="1">
              <a:buFont typeface="Courier New" pitchFamily="34" charset="0"/>
              <a:buChar char="o"/>
            </a:pPr>
            <a:r>
              <a:rPr lang="en-GB" dirty="0">
                <a:latin typeface="Arial"/>
                <a:cs typeface="Arial"/>
              </a:rPr>
              <a:t>e.g. Average time spent on moderate PA between Female (30.53 min) vs. Male (66.14 min)</a:t>
            </a:r>
            <a:endParaRPr lang="en-GB" dirty="0"/>
          </a:p>
          <a:p>
            <a:pPr lvl="1">
              <a:buFont typeface="Courier New" pitchFamily="34" charset="0"/>
              <a:buChar char="o"/>
            </a:pPr>
            <a:r>
              <a:rPr lang="en-GB" dirty="0">
                <a:latin typeface="Arial"/>
                <a:cs typeface="Arial"/>
              </a:rPr>
              <a:t>t(197) = 11.04, p&lt;.001</a:t>
            </a:r>
            <a:r>
              <a:rPr lang="en-GB" baseline="30000" dirty="0">
                <a:latin typeface="Arial"/>
                <a:cs typeface="Arial"/>
              </a:rPr>
              <a:t>***</a:t>
            </a:r>
          </a:p>
          <a:p>
            <a:pPr lvl="1">
              <a:buFont typeface="Courier New" pitchFamily="34" charset="0"/>
              <a:buChar char="o"/>
            </a:pPr>
            <a:endParaRPr lang="en-GB" dirty="0">
              <a:solidFill>
                <a:srgbClr val="000000"/>
              </a:solidFill>
              <a:latin typeface="Arial"/>
              <a:cs typeface="Arial"/>
            </a:endParaRPr>
          </a:p>
        </p:txBody>
      </p:sp>
      <p:pic>
        <p:nvPicPr>
          <p:cNvPr id="7" name="Picture 6" descr="A screenshot of a computer&#10;&#10;Description automatically generated">
            <a:extLst>
              <a:ext uri="{FF2B5EF4-FFF2-40B4-BE49-F238E27FC236}">
                <a16:creationId xmlns:a16="http://schemas.microsoft.com/office/drawing/2014/main" id="{3E584BCF-A9B6-7775-3904-08A2E563351F}"/>
              </a:ext>
            </a:extLst>
          </p:cNvPr>
          <p:cNvPicPr>
            <a:picLocks noChangeAspect="1"/>
          </p:cNvPicPr>
          <p:nvPr/>
        </p:nvPicPr>
        <p:blipFill>
          <a:blip r:embed="rId2"/>
          <a:stretch>
            <a:fillRect/>
          </a:stretch>
        </p:blipFill>
        <p:spPr>
          <a:xfrm>
            <a:off x="4098637" y="3946520"/>
            <a:ext cx="4941454" cy="731416"/>
          </a:xfrm>
          <a:prstGeom prst="rect">
            <a:avLst/>
          </a:prstGeom>
        </p:spPr>
      </p:pic>
      <p:pic>
        <p:nvPicPr>
          <p:cNvPr id="8" name="Picture 7" descr="A screenshot of a table&#10;&#10;Description automatically generated">
            <a:extLst>
              <a:ext uri="{FF2B5EF4-FFF2-40B4-BE49-F238E27FC236}">
                <a16:creationId xmlns:a16="http://schemas.microsoft.com/office/drawing/2014/main" id="{C5A77DEF-A425-3286-4F9B-C65E655CBE62}"/>
              </a:ext>
            </a:extLst>
          </p:cNvPr>
          <p:cNvPicPr>
            <a:picLocks noChangeAspect="1"/>
          </p:cNvPicPr>
          <p:nvPr/>
        </p:nvPicPr>
        <p:blipFill>
          <a:blip r:embed="rId3"/>
          <a:stretch>
            <a:fillRect/>
          </a:stretch>
        </p:blipFill>
        <p:spPr>
          <a:xfrm>
            <a:off x="4104409" y="1135202"/>
            <a:ext cx="4941454" cy="2620943"/>
          </a:xfrm>
          <a:prstGeom prst="rect">
            <a:avLst/>
          </a:prstGeom>
        </p:spPr>
      </p:pic>
      <p:sp>
        <p:nvSpPr>
          <p:cNvPr id="9" name="Oval 8">
            <a:extLst>
              <a:ext uri="{FF2B5EF4-FFF2-40B4-BE49-F238E27FC236}">
                <a16:creationId xmlns:a16="http://schemas.microsoft.com/office/drawing/2014/main" id="{65D5D515-F8DF-F838-5FD6-0115980BFD13}"/>
              </a:ext>
            </a:extLst>
          </p:cNvPr>
          <p:cNvSpPr/>
          <p:nvPr/>
        </p:nvSpPr>
        <p:spPr>
          <a:xfrm>
            <a:off x="6938818" y="2978727"/>
            <a:ext cx="369454" cy="265545"/>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A164933D-4355-13FE-E02F-4F30E5C1B2EC}"/>
              </a:ext>
            </a:extLst>
          </p:cNvPr>
          <p:cNvSpPr/>
          <p:nvPr/>
        </p:nvSpPr>
        <p:spPr>
          <a:xfrm>
            <a:off x="6938817" y="3325090"/>
            <a:ext cx="369454" cy="265545"/>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2EB5F28D-4833-72B0-746A-991CC5158B5E}"/>
              </a:ext>
            </a:extLst>
          </p:cNvPr>
          <p:cNvSpPr/>
          <p:nvPr/>
        </p:nvSpPr>
        <p:spPr>
          <a:xfrm>
            <a:off x="8093362" y="3948544"/>
            <a:ext cx="369454" cy="265545"/>
          </a:xfrm>
          <a:prstGeom prst="ellipse">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19828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6F29DD-D660-4EC6-011A-4430553DA958}"/>
              </a:ext>
            </a:extLst>
          </p:cNvPr>
          <p:cNvSpPr>
            <a:spLocks noGrp="1"/>
          </p:cNvSpPr>
          <p:nvPr>
            <p:ph type="title"/>
          </p:nvPr>
        </p:nvSpPr>
        <p:spPr>
          <a:xfrm>
            <a:off x="685800" y="3140969"/>
            <a:ext cx="8062664" cy="1678594"/>
          </a:xfrm>
        </p:spPr>
        <p:txBody>
          <a:bodyPr>
            <a:normAutofit/>
          </a:bodyPr>
          <a:lstStyle/>
          <a:p>
            <a:r>
              <a:rPr lang="en-US" sz="3800" dirty="0"/>
              <a:t>Week 9 – Qualitative Data Analysis</a:t>
            </a:r>
          </a:p>
        </p:txBody>
      </p:sp>
    </p:spTree>
    <p:extLst>
      <p:ext uri="{BB962C8B-B14F-4D97-AF65-F5344CB8AC3E}">
        <p14:creationId xmlns:p14="http://schemas.microsoft.com/office/powerpoint/2010/main" val="158864489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3"/>
          <p:cNvSpPr>
            <a:spLocks noGrp="1" noChangeArrowheads="1"/>
          </p:cNvSpPr>
          <p:nvPr>
            <p:ph idx="1"/>
          </p:nvPr>
        </p:nvSpPr>
        <p:spPr>
          <a:xfrm>
            <a:off x="723900" y="1383524"/>
            <a:ext cx="7516146" cy="4061699"/>
          </a:xfrm>
        </p:spPr>
        <p:txBody>
          <a:bodyPr vert="horz" lIns="91440" tIns="45720" rIns="91440" bIns="45720" rtlCol="0" anchor="t">
            <a:normAutofit fontScale="92500"/>
          </a:bodyPr>
          <a:lstStyle/>
          <a:p>
            <a:pPr>
              <a:lnSpc>
                <a:spcPct val="150000"/>
              </a:lnSpc>
            </a:pPr>
            <a:r>
              <a:rPr lang="en-GB" altLang="en-US" sz="2400" dirty="0">
                <a:cs typeface="Arial"/>
              </a:rPr>
              <a:t>Content analysis</a:t>
            </a:r>
            <a:r>
              <a:rPr lang="en-GB" altLang="en-US" sz="2400" dirty="0">
                <a:solidFill>
                  <a:srgbClr val="C00000"/>
                </a:solidFill>
                <a:cs typeface="Arial"/>
              </a:rPr>
              <a:t> </a:t>
            </a:r>
            <a:endParaRPr lang="en-GB" altLang="en-US" sz="2400" dirty="0">
              <a:solidFill>
                <a:srgbClr val="C00000"/>
              </a:solidFill>
              <a:cs typeface="Arial" panose="020B0604020202020204" pitchFamily="34" charset="0"/>
            </a:endParaRPr>
          </a:p>
          <a:p>
            <a:pPr eaLnBrk="1" hangingPunct="1">
              <a:lnSpc>
                <a:spcPct val="150000"/>
              </a:lnSpc>
            </a:pPr>
            <a:r>
              <a:rPr lang="en-GB" altLang="en-US" sz="2400" dirty="0">
                <a:solidFill>
                  <a:srgbClr val="C00000"/>
                </a:solidFill>
                <a:cs typeface="Arial"/>
              </a:rPr>
              <a:t>Thematic analysis</a:t>
            </a:r>
          </a:p>
          <a:p>
            <a:pPr>
              <a:lnSpc>
                <a:spcPct val="150000"/>
              </a:lnSpc>
            </a:pPr>
            <a:r>
              <a:rPr lang="en-GB" altLang="en-US" sz="2400" dirty="0">
                <a:cs typeface="Arial"/>
              </a:rPr>
              <a:t>Discourse analysis </a:t>
            </a:r>
          </a:p>
          <a:p>
            <a:pPr eaLnBrk="1" hangingPunct="1">
              <a:lnSpc>
                <a:spcPct val="150000"/>
              </a:lnSpc>
            </a:pPr>
            <a:r>
              <a:rPr lang="en-GB" altLang="en-US" sz="2400" dirty="0">
                <a:cs typeface="Arial"/>
              </a:rPr>
              <a:t>Conversation analysis </a:t>
            </a:r>
            <a:endParaRPr lang="en-GB" altLang="en-US" sz="2400" dirty="0">
              <a:cs typeface="Arial" panose="020B0604020202020204" pitchFamily="34" charset="0"/>
            </a:endParaRPr>
          </a:p>
          <a:p>
            <a:pPr>
              <a:lnSpc>
                <a:spcPct val="150000"/>
              </a:lnSpc>
            </a:pPr>
            <a:r>
              <a:rPr lang="en-GB" altLang="en-US" sz="2400" dirty="0">
                <a:cs typeface="Arial"/>
              </a:rPr>
              <a:t>Narrative analysis </a:t>
            </a:r>
            <a:endParaRPr lang="en-GB" altLang="en-US" sz="2400" dirty="0">
              <a:cs typeface="Arial" panose="020B0604020202020204" pitchFamily="34" charset="0"/>
            </a:endParaRPr>
          </a:p>
          <a:p>
            <a:pPr eaLnBrk="1" hangingPunct="1">
              <a:lnSpc>
                <a:spcPct val="150000"/>
              </a:lnSpc>
            </a:pPr>
            <a:r>
              <a:rPr lang="en-GB" altLang="en-US" sz="2400" dirty="0">
                <a:cs typeface="Arial"/>
              </a:rPr>
              <a:t>Interpretative phenomenological analysis (IPA)</a:t>
            </a:r>
          </a:p>
          <a:p>
            <a:pPr eaLnBrk="1" hangingPunct="1">
              <a:lnSpc>
                <a:spcPct val="150000"/>
              </a:lnSpc>
            </a:pPr>
            <a:r>
              <a:rPr lang="en-GB" altLang="en-US" sz="2400" dirty="0">
                <a:cs typeface="Arial"/>
              </a:rPr>
              <a:t>Grounded Theory</a:t>
            </a:r>
          </a:p>
          <a:p>
            <a:pPr eaLnBrk="1" hangingPunct="1">
              <a:buFont typeface="Wingdings" panose="05000000000000000000" pitchFamily="2" charset="2"/>
              <a:buNone/>
            </a:pPr>
            <a:endParaRPr lang="en-GB" altLang="en-US" sz="1800">
              <a:cs typeface="Times New Roman" panose="02020603050405020304" pitchFamily="18" charset="0"/>
            </a:endParaRPr>
          </a:p>
          <a:p>
            <a:pPr eaLnBrk="1" hangingPunct="1">
              <a:buFont typeface="Wingdings" panose="05000000000000000000" pitchFamily="2" charset="2"/>
              <a:buChar char="•"/>
            </a:pPr>
            <a:endParaRPr lang="en-GB" altLang="en-US" sz="1800">
              <a:cs typeface="Times New Roman" panose="02020603050405020304" pitchFamily="18" charset="0"/>
            </a:endParaRPr>
          </a:p>
        </p:txBody>
      </p:sp>
      <p:sp>
        <p:nvSpPr>
          <p:cNvPr id="40962" name="Rectangle 2"/>
          <p:cNvSpPr>
            <a:spLocks noGrp="1" noChangeArrowheads="1"/>
          </p:cNvSpPr>
          <p:nvPr>
            <p:ph type="title"/>
          </p:nvPr>
        </p:nvSpPr>
        <p:spPr>
          <a:xfrm>
            <a:off x="323850" y="335682"/>
            <a:ext cx="8496300" cy="800100"/>
          </a:xfrm>
        </p:spPr>
        <p:txBody>
          <a:bodyPr>
            <a:noAutofit/>
          </a:bodyPr>
          <a:lstStyle/>
          <a:p>
            <a:pPr algn="l">
              <a:defRPr/>
            </a:pPr>
            <a:r>
              <a:rPr lang="en-GB" sz="4000" b="1">
                <a:latin typeface="Arial" panose="020B0604020202020204" pitchFamily="34" charset="0"/>
                <a:cs typeface="Arial" panose="020B0604020202020204" pitchFamily="34" charset="0"/>
              </a:rPr>
              <a:t>Types of Qualitative Data Analysis</a:t>
            </a:r>
          </a:p>
        </p:txBody>
      </p:sp>
    </p:spTree>
    <p:extLst>
      <p:ext uri="{BB962C8B-B14F-4D97-AF65-F5344CB8AC3E}">
        <p14:creationId xmlns:p14="http://schemas.microsoft.com/office/powerpoint/2010/main" val="384547259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E4785AF-A180-5A9C-7F65-B3E431BD8EF1}"/>
              </a:ext>
            </a:extLst>
          </p:cNvPr>
          <p:cNvSpPr>
            <a:spLocks noGrp="1"/>
          </p:cNvSpPr>
          <p:nvPr>
            <p:ph sz="half" idx="2"/>
          </p:nvPr>
        </p:nvSpPr>
        <p:spPr>
          <a:xfrm>
            <a:off x="457200" y="2174875"/>
            <a:ext cx="5710726" cy="3414365"/>
          </a:xfrm>
        </p:spPr>
        <p:txBody>
          <a:bodyPr/>
          <a:lstStyle/>
          <a:p>
            <a:r>
              <a:rPr lang="en-GB"/>
              <a:t>Familiarisation</a:t>
            </a:r>
          </a:p>
          <a:p>
            <a:r>
              <a:rPr lang="en-GB"/>
              <a:t>Coding</a:t>
            </a:r>
          </a:p>
          <a:p>
            <a:r>
              <a:rPr lang="en-GB"/>
              <a:t>Generating themes</a:t>
            </a:r>
          </a:p>
          <a:p>
            <a:r>
              <a:rPr lang="en-GB"/>
              <a:t>Reviewing themes</a:t>
            </a:r>
          </a:p>
          <a:p>
            <a:r>
              <a:rPr lang="en-GB"/>
              <a:t>Defining and naming themes</a:t>
            </a:r>
          </a:p>
          <a:p>
            <a:r>
              <a:rPr lang="en-GB"/>
              <a:t>Writing up</a:t>
            </a:r>
          </a:p>
        </p:txBody>
      </p:sp>
      <p:sp>
        <p:nvSpPr>
          <p:cNvPr id="6" name="Title 5">
            <a:extLst>
              <a:ext uri="{FF2B5EF4-FFF2-40B4-BE49-F238E27FC236}">
                <a16:creationId xmlns:a16="http://schemas.microsoft.com/office/drawing/2014/main" id="{3D0E59B4-3E7E-D729-7456-C2C122294695}"/>
              </a:ext>
            </a:extLst>
          </p:cNvPr>
          <p:cNvSpPr>
            <a:spLocks noGrp="1"/>
          </p:cNvSpPr>
          <p:nvPr>
            <p:ph type="title"/>
          </p:nvPr>
        </p:nvSpPr>
        <p:spPr/>
        <p:txBody>
          <a:bodyPr>
            <a:normAutofit fontScale="90000"/>
          </a:bodyPr>
          <a:lstStyle/>
          <a:p>
            <a:r>
              <a:rPr lang="en-GB" b="1"/>
              <a:t>Six Phases of Thematic analysis</a:t>
            </a:r>
          </a:p>
        </p:txBody>
      </p:sp>
    </p:spTree>
    <p:extLst>
      <p:ext uri="{BB962C8B-B14F-4D97-AF65-F5344CB8AC3E}">
        <p14:creationId xmlns:p14="http://schemas.microsoft.com/office/powerpoint/2010/main" val="20744333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1D16EE5-704E-3B25-98BD-A450DB3BCF80}"/>
              </a:ext>
            </a:extLst>
          </p:cNvPr>
          <p:cNvPicPr>
            <a:picLocks noChangeAspect="1"/>
          </p:cNvPicPr>
          <p:nvPr/>
        </p:nvPicPr>
        <p:blipFill>
          <a:blip r:embed="rId2"/>
          <a:stretch>
            <a:fillRect/>
          </a:stretch>
        </p:blipFill>
        <p:spPr>
          <a:xfrm>
            <a:off x="2663788" y="1484784"/>
            <a:ext cx="3816424" cy="3167632"/>
          </a:xfrm>
          <a:prstGeom prst="rect">
            <a:avLst/>
          </a:prstGeom>
        </p:spPr>
      </p:pic>
    </p:spTree>
    <p:extLst>
      <p:ext uri="{BB962C8B-B14F-4D97-AF65-F5344CB8AC3E}">
        <p14:creationId xmlns:p14="http://schemas.microsoft.com/office/powerpoint/2010/main" val="95940782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heme/_rels/theme5.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membership2">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purl.org/dc/terms/"/>
    <ds:schemaRef ds:uri="http://purl.org/dc/elements/1.1/"/>
    <ds:schemaRef ds:uri="http://schemas.microsoft.com/office/infopath/2007/PartnerControls"/>
    <ds:schemaRef ds:uri="http://schemas.openxmlformats.org/package/2006/metadata/core-properties"/>
    <ds:schemaRef ds:uri="f856874f-9946-48cd-ac29-4cb76853c4c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46</TotalTime>
  <Words>1875</Words>
  <Application>Microsoft Macintosh PowerPoint</Application>
  <PresentationFormat>On-screen Show (4:3)</PresentationFormat>
  <Paragraphs>213</Paragraphs>
  <Slides>46</Slides>
  <Notes>5</Notes>
  <HiddenSlides>0</HiddenSlides>
  <MMClips>4</MMClips>
  <ScaleCrop>false</ScaleCrop>
  <HeadingPairs>
    <vt:vector size="6" baseType="variant">
      <vt:variant>
        <vt:lpstr>Fonts Used</vt:lpstr>
      </vt:variant>
      <vt:variant>
        <vt:i4>13</vt:i4>
      </vt:variant>
      <vt:variant>
        <vt:lpstr>Theme</vt:lpstr>
      </vt:variant>
      <vt:variant>
        <vt:i4>5</vt:i4>
      </vt:variant>
      <vt:variant>
        <vt:lpstr>Slide Titles</vt:lpstr>
      </vt:variant>
      <vt:variant>
        <vt:i4>46</vt:i4>
      </vt:variant>
    </vt:vector>
  </HeadingPairs>
  <TitlesOfParts>
    <vt:vector size="64" baseType="lpstr">
      <vt:lpstr>Myriad Pro</vt:lpstr>
      <vt:lpstr>Arial</vt:lpstr>
      <vt:lpstr>Bookman Old Style</vt:lpstr>
      <vt:lpstr>Calibri</vt:lpstr>
      <vt:lpstr>Calibri Light</vt:lpstr>
      <vt:lpstr>Candara</vt:lpstr>
      <vt:lpstr>Courier New</vt:lpstr>
      <vt:lpstr>Georgia</vt:lpstr>
      <vt:lpstr>Gill Sans MT</vt:lpstr>
      <vt:lpstr>Symbol</vt:lpstr>
      <vt:lpstr>Tahoma</vt:lpstr>
      <vt:lpstr>Times New Roman</vt:lpstr>
      <vt:lpstr>Wingdings</vt:lpstr>
      <vt:lpstr>20140311PresentationUWTSDTemplate</vt:lpstr>
      <vt:lpstr>Parcel</vt:lpstr>
      <vt:lpstr>Office Theme</vt:lpstr>
      <vt:lpstr>1_Office Theme</vt:lpstr>
      <vt:lpstr>membership2</vt:lpstr>
      <vt:lpstr>  Practice Based Research LCHS 7008  Module Recapitulation   </vt:lpstr>
      <vt:lpstr>Module Aims</vt:lpstr>
      <vt:lpstr>Week 1 - Introduction to Research and Practice-based Research</vt:lpstr>
      <vt:lpstr>Definition of Research</vt:lpstr>
      <vt:lpstr>Importance of research</vt:lpstr>
      <vt:lpstr>Practice-Based Research</vt:lpstr>
      <vt:lpstr>What is Evidence-Based Practice (EBP)?</vt:lpstr>
      <vt:lpstr>Week 2 - Research Process, Objectives and Literature Review</vt:lpstr>
      <vt:lpstr>Research Process</vt:lpstr>
      <vt:lpstr>Literature review</vt:lpstr>
      <vt:lpstr>Significance of literature review</vt:lpstr>
      <vt:lpstr>Research aim, objective and question </vt:lpstr>
      <vt:lpstr>Research Question</vt:lpstr>
      <vt:lpstr>Week 3 - Research Ethics</vt:lpstr>
      <vt:lpstr>Importance of Research Ethics</vt:lpstr>
      <vt:lpstr>Importance of Research Ethics</vt:lpstr>
      <vt:lpstr>Conducting ethical research</vt:lpstr>
      <vt:lpstr>Week 4 - Methodological Considerations</vt:lpstr>
      <vt:lpstr>Research Paradigm</vt:lpstr>
      <vt:lpstr>Paradigm, Methodology &amp; Methods </vt:lpstr>
      <vt:lpstr>Blind Men &amp; the Elephant</vt:lpstr>
      <vt:lpstr>Week 4 - Quantitative Research</vt:lpstr>
      <vt:lpstr>Key concepts in quantitative Research</vt:lpstr>
      <vt:lpstr>Common data collection methods / tools in quantitative Research</vt:lpstr>
      <vt:lpstr>Survey</vt:lpstr>
      <vt:lpstr>Standardised questionnaire, inventory and scale</vt:lpstr>
      <vt:lpstr>Week 5 - Levels of Measurement in Quantitative Research</vt:lpstr>
      <vt:lpstr>Discrete and continuous variables</vt:lpstr>
      <vt:lpstr>Levels of Measurement</vt:lpstr>
      <vt:lpstr>Validity and Reliability</vt:lpstr>
      <vt:lpstr>PowerPoint Presentation</vt:lpstr>
      <vt:lpstr>Week 5 – Qualitative Research</vt:lpstr>
      <vt:lpstr>Types of Qualitative Research (Renhith et al., 2021) </vt:lpstr>
      <vt:lpstr>Common Qualitative Data Collection Methods</vt:lpstr>
      <vt:lpstr>Week 7 – Research Proposal Writing</vt:lpstr>
      <vt:lpstr>Week 7 – Sampling</vt:lpstr>
      <vt:lpstr>PowerPoint Presentation</vt:lpstr>
      <vt:lpstr>Week 8 – Systematic Review and Quantitative Data Analysis</vt:lpstr>
      <vt:lpstr>Evidence Pyramid</vt:lpstr>
      <vt:lpstr>Descriptive statistic </vt:lpstr>
      <vt:lpstr>Inferential statistics </vt:lpstr>
      <vt:lpstr>Comparison test</vt:lpstr>
      <vt:lpstr>Week 9 – Qualitative Data Analysis</vt:lpstr>
      <vt:lpstr>Types of Qualitative Data Analysis</vt:lpstr>
      <vt:lpstr>Six Phases of Thematic analysis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Zeno Leung</cp:lastModifiedBy>
  <cp:revision>40</cp:revision>
  <dcterms:created xsi:type="dcterms:W3CDTF">2015-04-14T15:21:28Z</dcterms:created>
  <dcterms:modified xsi:type="dcterms:W3CDTF">2024-07-15T13:36:07Z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