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4995" autoAdjust="0"/>
    <p:restoredTop sz="94660"/>
  </p:normalViewPr>
  <p:slideViewPr>
    <p:cSldViewPr snapToGrid="0">
      <p:cViewPr varScale="1">
        <p:scale>
          <a:sx n="73" d="100"/>
          <a:sy n="73" d="100"/>
        </p:scale>
        <p:origin x="-624" y="-10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inam Dhrangadhariya" userId="82a36f43b9f732d4" providerId="LiveId" clId="{09B15D91-0E1C-4463-9A02-4F4D0B8197B0}"/>
    <pc:docChg chg="undo custSel addSld delSld modSld">
      <pc:chgData name="Jainam Dhrangadhariya" userId="82a36f43b9f732d4" providerId="LiveId" clId="{09B15D91-0E1C-4463-9A02-4F4D0B8197B0}" dt="2023-10-29T05:19:09.131" v="193"/>
      <pc:docMkLst>
        <pc:docMk/>
      </pc:docMkLst>
      <pc:sldChg chg="modSp mod">
        <pc:chgData name="Jainam Dhrangadhariya" userId="82a36f43b9f732d4" providerId="LiveId" clId="{09B15D91-0E1C-4463-9A02-4F4D0B8197B0}" dt="2023-10-29T04:43:29.292" v="55" actId="20577"/>
        <pc:sldMkLst>
          <pc:docMk/>
          <pc:sldMk cId="3305811173" sldId="260"/>
        </pc:sldMkLst>
        <pc:spChg chg="mod">
          <ac:chgData name="Jainam Dhrangadhariya" userId="82a36f43b9f732d4" providerId="LiveId" clId="{09B15D91-0E1C-4463-9A02-4F4D0B8197B0}" dt="2023-10-29T04:43:29.292" v="55" actId="20577"/>
          <ac:spMkLst>
            <pc:docMk/>
            <pc:sldMk cId="3305811173" sldId="260"/>
            <ac:spMk id="3" creationId="{7897730C-6343-E4B1-F275-EB2D2A0B62DC}"/>
          </ac:spMkLst>
        </pc:spChg>
      </pc:sldChg>
      <pc:sldChg chg="addSp modSp mod">
        <pc:chgData name="Jainam Dhrangadhariya" userId="82a36f43b9f732d4" providerId="LiveId" clId="{09B15D91-0E1C-4463-9A02-4F4D0B8197B0}" dt="2023-10-29T04:45:24.899" v="59" actId="207"/>
        <pc:sldMkLst>
          <pc:docMk/>
          <pc:sldMk cId="171534437" sldId="261"/>
        </pc:sldMkLst>
        <pc:spChg chg="add mod">
          <ac:chgData name="Jainam Dhrangadhariya" userId="82a36f43b9f732d4" providerId="LiveId" clId="{09B15D91-0E1C-4463-9A02-4F4D0B8197B0}" dt="2023-10-29T04:45:24.899" v="59" actId="207"/>
          <ac:spMkLst>
            <pc:docMk/>
            <pc:sldMk cId="171534437" sldId="261"/>
            <ac:spMk id="14" creationId="{F3244B4C-F09C-6C2C-CBD4-388D76F73845}"/>
          </ac:spMkLst>
        </pc:spChg>
      </pc:sldChg>
      <pc:sldChg chg="addSp delSp modSp new mod modClrScheme chgLayout">
        <pc:chgData name="Jainam Dhrangadhariya" userId="82a36f43b9f732d4" providerId="LiveId" clId="{09B15D91-0E1C-4463-9A02-4F4D0B8197B0}" dt="2023-10-29T04:48:00.039" v="81" actId="20577"/>
        <pc:sldMkLst>
          <pc:docMk/>
          <pc:sldMk cId="450236913" sldId="262"/>
        </pc:sldMkLst>
        <pc:spChg chg="del">
          <ac:chgData name="Jainam Dhrangadhariya" userId="82a36f43b9f732d4" providerId="LiveId" clId="{09B15D91-0E1C-4463-9A02-4F4D0B8197B0}" dt="2023-10-29T04:31:16.413" v="1" actId="700"/>
          <ac:spMkLst>
            <pc:docMk/>
            <pc:sldMk cId="450236913" sldId="262"/>
            <ac:spMk id="2" creationId="{0BFFBA01-F6A5-9198-919D-F2191B77730F}"/>
          </ac:spMkLst>
        </pc:spChg>
        <pc:spChg chg="add del mod ord">
          <ac:chgData name="Jainam Dhrangadhariya" userId="82a36f43b9f732d4" providerId="LiveId" clId="{09B15D91-0E1C-4463-9A02-4F4D0B8197B0}" dt="2023-10-29T04:31:26.627" v="2" actId="700"/>
          <ac:spMkLst>
            <pc:docMk/>
            <pc:sldMk cId="450236913" sldId="262"/>
            <ac:spMk id="3" creationId="{5E3BDE52-6293-1C81-E8EB-AF41CC15898E}"/>
          </ac:spMkLst>
        </pc:spChg>
        <pc:spChg chg="add mod ord">
          <ac:chgData name="Jainam Dhrangadhariya" userId="82a36f43b9f732d4" providerId="LiveId" clId="{09B15D91-0E1C-4463-9A02-4F4D0B8197B0}" dt="2023-10-29T04:32:18.175" v="10"/>
          <ac:spMkLst>
            <pc:docMk/>
            <pc:sldMk cId="450236913" sldId="262"/>
            <ac:spMk id="4" creationId="{2FD6BF6D-9CBD-6784-EE8E-7171A79FFAC7}"/>
          </ac:spMkLst>
        </pc:spChg>
        <pc:spChg chg="add mod ord">
          <ac:chgData name="Jainam Dhrangadhariya" userId="82a36f43b9f732d4" providerId="LiveId" clId="{09B15D91-0E1C-4463-9A02-4F4D0B8197B0}" dt="2023-10-29T04:41:41.341" v="46" actId="20577"/>
          <ac:spMkLst>
            <pc:docMk/>
            <pc:sldMk cId="450236913" sldId="262"/>
            <ac:spMk id="5" creationId="{7DB06BA7-287D-03A4-B400-6F3281D288B0}"/>
          </ac:spMkLst>
        </pc:spChg>
        <pc:spChg chg="add del mod ord">
          <ac:chgData name="Jainam Dhrangadhariya" userId="82a36f43b9f732d4" providerId="LiveId" clId="{09B15D91-0E1C-4463-9A02-4F4D0B8197B0}" dt="2023-10-29T04:36:48.336" v="20" actId="3680"/>
          <ac:spMkLst>
            <pc:docMk/>
            <pc:sldMk cId="450236913" sldId="262"/>
            <ac:spMk id="6" creationId="{3A0D5CF6-CD96-9E9B-550F-B71AFDA9EABE}"/>
          </ac:spMkLst>
        </pc:spChg>
        <pc:spChg chg="add mod">
          <ac:chgData name="Jainam Dhrangadhariya" userId="82a36f43b9f732d4" providerId="LiveId" clId="{09B15D91-0E1C-4463-9A02-4F4D0B8197B0}" dt="2023-10-29T04:48:00.039" v="81" actId="20577"/>
          <ac:spMkLst>
            <pc:docMk/>
            <pc:sldMk cId="450236913" sldId="262"/>
            <ac:spMk id="8" creationId="{F3BD6F80-CA97-B779-BEF2-DC471F43A753}"/>
          </ac:spMkLst>
        </pc:spChg>
        <pc:graphicFrameChg chg="add mod ord modGraphic">
          <ac:chgData name="Jainam Dhrangadhariya" userId="82a36f43b9f732d4" providerId="LiveId" clId="{09B15D91-0E1C-4463-9A02-4F4D0B8197B0}" dt="2023-10-29T04:41:20.082" v="42" actId="14100"/>
          <ac:graphicFrameMkLst>
            <pc:docMk/>
            <pc:sldMk cId="450236913" sldId="262"/>
            <ac:graphicFrameMk id="7" creationId="{799B1051-5DCB-3790-FAE7-8DC3D33D1EB5}"/>
          </ac:graphicFrameMkLst>
        </pc:graphicFrameChg>
        <pc:picChg chg="add mod">
          <ac:chgData name="Jainam Dhrangadhariya" userId="82a36f43b9f732d4" providerId="LiveId" clId="{09B15D91-0E1C-4463-9A02-4F4D0B8197B0}" dt="2023-10-29T04:42:32.282" v="50" actId="14100"/>
          <ac:picMkLst>
            <pc:docMk/>
            <pc:sldMk cId="450236913" sldId="262"/>
            <ac:picMk id="3074" creationId="{10046028-7E28-2029-08C6-87082D53ACE2}"/>
          </ac:picMkLst>
        </pc:picChg>
      </pc:sldChg>
      <pc:sldChg chg="addSp delSp modSp new mod modClrScheme chgLayout">
        <pc:chgData name="Jainam Dhrangadhariya" userId="82a36f43b9f732d4" providerId="LiveId" clId="{09B15D91-0E1C-4463-9A02-4F4D0B8197B0}" dt="2023-10-29T05:19:09.131" v="193"/>
        <pc:sldMkLst>
          <pc:docMk/>
          <pc:sldMk cId="360881894" sldId="263"/>
        </pc:sldMkLst>
        <pc:spChg chg="del mod ord">
          <ac:chgData name="Jainam Dhrangadhariya" userId="82a36f43b9f732d4" providerId="LiveId" clId="{09B15D91-0E1C-4463-9A02-4F4D0B8197B0}" dt="2023-10-29T04:53:08.831" v="85" actId="700"/>
          <ac:spMkLst>
            <pc:docMk/>
            <pc:sldMk cId="360881894" sldId="263"/>
            <ac:spMk id="2" creationId="{D4DFEB5F-0B15-0E38-8BBE-D376EDC50701}"/>
          </ac:spMkLst>
        </pc:spChg>
        <pc:spChg chg="del">
          <ac:chgData name="Jainam Dhrangadhariya" userId="82a36f43b9f732d4" providerId="LiveId" clId="{09B15D91-0E1C-4463-9A02-4F4D0B8197B0}" dt="2023-10-29T04:53:08.831" v="85" actId="700"/>
          <ac:spMkLst>
            <pc:docMk/>
            <pc:sldMk cId="360881894" sldId="263"/>
            <ac:spMk id="3" creationId="{C6B40A4F-4151-E7AC-E580-DCF7C61A2989}"/>
          </ac:spMkLst>
        </pc:spChg>
        <pc:spChg chg="del">
          <ac:chgData name="Jainam Dhrangadhariya" userId="82a36f43b9f732d4" providerId="LiveId" clId="{09B15D91-0E1C-4463-9A02-4F4D0B8197B0}" dt="2023-10-29T04:53:08.831" v="85" actId="700"/>
          <ac:spMkLst>
            <pc:docMk/>
            <pc:sldMk cId="360881894" sldId="263"/>
            <ac:spMk id="4" creationId="{40A04C6C-72D0-F72C-2EA6-46C79FCC093A}"/>
          </ac:spMkLst>
        </pc:spChg>
        <pc:spChg chg="add mod ord">
          <ac:chgData name="Jainam Dhrangadhariya" userId="82a36f43b9f732d4" providerId="LiveId" clId="{09B15D91-0E1C-4463-9A02-4F4D0B8197B0}" dt="2023-10-29T04:58:09.222" v="92" actId="207"/>
          <ac:spMkLst>
            <pc:docMk/>
            <pc:sldMk cId="360881894" sldId="263"/>
            <ac:spMk id="5" creationId="{254DE4D5-9644-E3DF-0C9D-74329C54AE5B}"/>
          </ac:spMkLst>
        </pc:spChg>
        <pc:spChg chg="add mod">
          <ac:chgData name="Jainam Dhrangadhariya" userId="82a36f43b9f732d4" providerId="LiveId" clId="{09B15D91-0E1C-4463-9A02-4F4D0B8197B0}" dt="2023-10-29T05:19:09.131" v="193"/>
          <ac:spMkLst>
            <pc:docMk/>
            <pc:sldMk cId="360881894" sldId="263"/>
            <ac:spMk id="6" creationId="{C1E4B8E1-A460-B2A6-058F-6938E0C5BDD9}"/>
          </ac:spMkLst>
        </pc:spChg>
        <pc:graphicFrameChg chg="add mod modGraphic">
          <ac:chgData name="Jainam Dhrangadhariya" userId="82a36f43b9f732d4" providerId="LiveId" clId="{09B15D91-0E1C-4463-9A02-4F4D0B8197B0}" dt="2023-10-29T05:01:21.448" v="116" actId="113"/>
          <ac:graphicFrameMkLst>
            <pc:docMk/>
            <pc:sldMk cId="360881894" sldId="263"/>
            <ac:graphicFrameMk id="7" creationId="{9D4E6477-2A80-94A1-7CFE-D788C0F82A97}"/>
          </ac:graphicFrameMkLst>
        </pc:graphicFrameChg>
        <pc:picChg chg="add mod">
          <ac:chgData name="Jainam Dhrangadhariya" userId="82a36f43b9f732d4" providerId="LiveId" clId="{09B15D91-0E1C-4463-9A02-4F4D0B8197B0}" dt="2023-10-29T05:02:16.228" v="122" actId="962"/>
          <ac:picMkLst>
            <pc:docMk/>
            <pc:sldMk cId="360881894" sldId="263"/>
            <ac:picMk id="9" creationId="{8BD06ABD-0A35-DAAF-398C-A8E9B36C8B0C}"/>
          </ac:picMkLst>
        </pc:picChg>
        <pc:picChg chg="add mod">
          <ac:chgData name="Jainam Dhrangadhariya" userId="82a36f43b9f732d4" providerId="LiveId" clId="{09B15D91-0E1C-4463-9A02-4F4D0B8197B0}" dt="2023-10-29T05:03:01.466" v="129" actId="14100"/>
          <ac:picMkLst>
            <pc:docMk/>
            <pc:sldMk cId="360881894" sldId="263"/>
            <ac:picMk id="11" creationId="{E668819C-D1A9-35A7-062F-00CA0B2703E6}"/>
          </ac:picMkLst>
        </pc:picChg>
        <pc:picChg chg="add mod">
          <ac:chgData name="Jainam Dhrangadhariya" userId="82a36f43b9f732d4" providerId="LiveId" clId="{09B15D91-0E1C-4463-9A02-4F4D0B8197B0}" dt="2023-10-29T05:03:53.292" v="133" actId="14100"/>
          <ac:picMkLst>
            <pc:docMk/>
            <pc:sldMk cId="360881894" sldId="263"/>
            <ac:picMk id="13" creationId="{D2CC36BC-2B4D-CFBE-2293-797893CB805B}"/>
          </ac:picMkLst>
        </pc:picChg>
        <pc:picChg chg="add mod">
          <ac:chgData name="Jainam Dhrangadhariya" userId="82a36f43b9f732d4" providerId="LiveId" clId="{09B15D91-0E1C-4463-9A02-4F4D0B8197B0}" dt="2023-10-29T05:05:17.519" v="139" actId="14100"/>
          <ac:picMkLst>
            <pc:docMk/>
            <pc:sldMk cId="360881894" sldId="263"/>
            <ac:picMk id="15" creationId="{1FED30B3-8931-8352-8F6C-D964220ED2B7}"/>
          </ac:picMkLst>
        </pc:picChg>
      </pc:sldChg>
      <pc:sldChg chg="new del">
        <pc:chgData name="Jainam Dhrangadhariya" userId="82a36f43b9f732d4" providerId="LiveId" clId="{09B15D91-0E1C-4463-9A02-4F4D0B8197B0}" dt="2023-10-29T04:52:55.271" v="83" actId="680"/>
        <pc:sldMkLst>
          <pc:docMk/>
          <pc:sldMk cId="1801891830" sldId="263"/>
        </pc:sldMkLst>
      </pc:sldChg>
      <pc:sldChg chg="addSp modSp new mod modClrScheme chgLayout">
        <pc:chgData name="Jainam Dhrangadhariya" userId="82a36f43b9f732d4" providerId="LiveId" clId="{09B15D91-0E1C-4463-9A02-4F4D0B8197B0}" dt="2023-10-29T05:10:14.760" v="169" actId="20577"/>
        <pc:sldMkLst>
          <pc:docMk/>
          <pc:sldMk cId="2831255432" sldId="264"/>
        </pc:sldMkLst>
        <pc:spChg chg="mod ord">
          <ac:chgData name="Jainam Dhrangadhariya" userId="82a36f43b9f732d4" providerId="LiveId" clId="{09B15D91-0E1C-4463-9A02-4F4D0B8197B0}" dt="2023-10-29T05:10:14.760" v="169" actId="20577"/>
          <ac:spMkLst>
            <pc:docMk/>
            <pc:sldMk cId="2831255432" sldId="264"/>
            <ac:spMk id="2" creationId="{503DBE42-0C47-00DC-7F64-1F3618011A92}"/>
          </ac:spMkLst>
        </pc:spChg>
        <pc:spChg chg="add mod ord">
          <ac:chgData name="Jainam Dhrangadhariya" userId="82a36f43b9f732d4" providerId="LiveId" clId="{09B15D91-0E1C-4463-9A02-4F4D0B8197B0}" dt="2023-10-29T05:09:19.090" v="147" actId="14100"/>
          <ac:spMkLst>
            <pc:docMk/>
            <pc:sldMk cId="2831255432" sldId="264"/>
            <ac:spMk id="3" creationId="{A2E724DE-0A7A-9479-0E1D-B045F60C38F8}"/>
          </ac:spMkLst>
        </pc:spChg>
        <pc:spChg chg="add mod ord">
          <ac:chgData name="Jainam Dhrangadhariya" userId="82a36f43b9f732d4" providerId="LiveId" clId="{09B15D91-0E1C-4463-9A02-4F4D0B8197B0}" dt="2023-10-29T05:09:53.610" v="150" actId="14100"/>
          <ac:spMkLst>
            <pc:docMk/>
            <pc:sldMk cId="2831255432" sldId="264"/>
            <ac:spMk id="4" creationId="{502DDA51-2180-7760-E0AC-64778DD668F6}"/>
          </ac:spMkLst>
        </pc:spChg>
      </pc:sldChg>
      <pc:sldChg chg="addSp modSp new mod">
        <pc:chgData name="Jainam Dhrangadhariya" userId="82a36f43b9f732d4" providerId="LiveId" clId="{09B15D91-0E1C-4463-9A02-4F4D0B8197B0}" dt="2023-10-29T05:13:45.380" v="180"/>
        <pc:sldMkLst>
          <pc:docMk/>
          <pc:sldMk cId="1668305869" sldId="265"/>
        </pc:sldMkLst>
        <pc:spChg chg="mod">
          <ac:chgData name="Jainam Dhrangadhariya" userId="82a36f43b9f732d4" providerId="LiveId" clId="{09B15D91-0E1C-4463-9A02-4F4D0B8197B0}" dt="2023-10-29T05:13:45.380" v="180"/>
          <ac:spMkLst>
            <pc:docMk/>
            <pc:sldMk cId="1668305869" sldId="265"/>
            <ac:spMk id="2" creationId="{1ECF3959-FE3F-49A4-83BB-8231B3237353}"/>
          </ac:spMkLst>
        </pc:spChg>
        <pc:spChg chg="add mod">
          <ac:chgData name="Jainam Dhrangadhariya" userId="82a36f43b9f732d4" providerId="LiveId" clId="{09B15D91-0E1C-4463-9A02-4F4D0B8197B0}" dt="2023-10-29T05:13:14.075" v="176" actId="20577"/>
          <ac:spMkLst>
            <pc:docMk/>
            <pc:sldMk cId="1668305869" sldId="265"/>
            <ac:spMk id="3" creationId="{87AF0F44-195C-04FB-9E50-1491F77B26F4}"/>
          </ac:spMkLst>
        </pc:spChg>
      </pc:sldChg>
      <pc:sldChg chg="addSp modSp new mod">
        <pc:chgData name="Jainam Dhrangadhariya" userId="82a36f43b9f732d4" providerId="LiveId" clId="{09B15D91-0E1C-4463-9A02-4F4D0B8197B0}" dt="2023-10-29T05:15:16.240" v="184"/>
        <pc:sldMkLst>
          <pc:docMk/>
          <pc:sldMk cId="1966159964" sldId="266"/>
        </pc:sldMkLst>
        <pc:spChg chg="mod">
          <ac:chgData name="Jainam Dhrangadhariya" userId="82a36f43b9f732d4" providerId="LiveId" clId="{09B15D91-0E1C-4463-9A02-4F4D0B8197B0}" dt="2023-10-29T05:14:43.980" v="182"/>
          <ac:spMkLst>
            <pc:docMk/>
            <pc:sldMk cId="1966159964" sldId="266"/>
            <ac:spMk id="2" creationId="{829843A7-FA74-B250-BAAB-E2365C60505B}"/>
          </ac:spMkLst>
        </pc:spChg>
        <pc:spChg chg="add mod">
          <ac:chgData name="Jainam Dhrangadhariya" userId="82a36f43b9f732d4" providerId="LiveId" clId="{09B15D91-0E1C-4463-9A02-4F4D0B8197B0}" dt="2023-10-29T05:15:16.240" v="184"/>
          <ac:spMkLst>
            <pc:docMk/>
            <pc:sldMk cId="1966159964" sldId="266"/>
            <ac:spMk id="3" creationId="{F4B02790-5789-AC07-40DC-4555EBC26845}"/>
          </ac:spMkLst>
        </pc:spChg>
      </pc:sldChg>
      <pc:sldChg chg="addSp modSp new mod">
        <pc:chgData name="Jainam Dhrangadhariya" userId="82a36f43b9f732d4" providerId="LiveId" clId="{09B15D91-0E1C-4463-9A02-4F4D0B8197B0}" dt="2023-10-29T05:16:36.937" v="187"/>
        <pc:sldMkLst>
          <pc:docMk/>
          <pc:sldMk cId="3765012031" sldId="267"/>
        </pc:sldMkLst>
        <pc:spChg chg="add mod">
          <ac:chgData name="Jainam Dhrangadhariya" userId="82a36f43b9f732d4" providerId="LiveId" clId="{09B15D91-0E1C-4463-9A02-4F4D0B8197B0}" dt="2023-10-29T05:16:36.937" v="187"/>
          <ac:spMkLst>
            <pc:docMk/>
            <pc:sldMk cId="3765012031" sldId="267"/>
            <ac:spMk id="2" creationId="{A8D0A59E-C1EE-5447-EAC0-78A80902B54B}"/>
          </ac:spMkLst>
        </pc:spChg>
      </pc:sldChg>
      <pc:sldChg chg="addSp modSp new mod">
        <pc:chgData name="Jainam Dhrangadhariya" userId="82a36f43b9f732d4" providerId="LiveId" clId="{09B15D91-0E1C-4463-9A02-4F4D0B8197B0}" dt="2023-10-29T05:17:53.240" v="191" actId="14100"/>
        <pc:sldMkLst>
          <pc:docMk/>
          <pc:sldMk cId="831793853" sldId="268"/>
        </pc:sldMkLst>
        <pc:picChg chg="add mod">
          <ac:chgData name="Jainam Dhrangadhariya" userId="82a36f43b9f732d4" providerId="LiveId" clId="{09B15D91-0E1C-4463-9A02-4F4D0B8197B0}" dt="2023-10-29T05:17:53.240" v="191" actId="14100"/>
          <ac:picMkLst>
            <pc:docMk/>
            <pc:sldMk cId="831793853" sldId="268"/>
            <ac:picMk id="3" creationId="{8C446E8C-47B2-179D-4429-C909EEABFD7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D9DCF0-30DA-498E-B0B1-11F5008E40EC}" type="datetimeFigureOut">
              <a:rPr lang="en-IN" smtClean="0"/>
              <a:pPr/>
              <a:t>02-11-2023</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FB9643A7-09B3-4F15-A3C6-A2DB713A44D5}" type="slidenum">
              <a:rPr lang="en-IN" smtClean="0"/>
              <a:pPr/>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1186240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9DCF0-30DA-498E-B0B1-11F5008E40EC}" type="datetimeFigureOut">
              <a:rPr lang="en-IN" smtClean="0"/>
              <a:pPr/>
              <a:t>02-11-2023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B9643A7-09B3-4F15-A3C6-A2DB713A44D5}" type="slidenum">
              <a:rPr lang="en-IN" smtClean="0"/>
              <a:pPr/>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682395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9DCF0-30DA-498E-B0B1-11F5008E40EC}" type="datetimeFigureOut">
              <a:rPr lang="en-IN" smtClean="0"/>
              <a:pPr/>
              <a:t>02-11-2023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B9643A7-09B3-4F15-A3C6-A2DB713A44D5}" type="slidenum">
              <a:rPr lang="en-IN" smtClean="0"/>
              <a:pPr/>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3384935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D9DCF0-30DA-498E-B0B1-11F5008E40EC}" type="datetimeFigureOut">
              <a:rPr lang="en-IN" smtClean="0"/>
              <a:pPr/>
              <a:t>02-11-2023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B9643A7-09B3-4F15-A3C6-A2DB713A44D5}" type="slidenum">
              <a:rPr lang="en-IN" smtClean="0"/>
              <a:pPr/>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2769472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D9DCF0-30DA-498E-B0B1-11F5008E40EC}" type="datetimeFigureOut">
              <a:rPr lang="en-IN" smtClean="0"/>
              <a:pPr/>
              <a:t>02-11-2023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B9643A7-09B3-4F15-A3C6-A2DB713A44D5}" type="slidenum">
              <a:rPr lang="en-IN" smtClean="0"/>
              <a:pPr/>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3257189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D9DCF0-30DA-498E-B0B1-11F5008E40EC}" type="datetimeFigureOut">
              <a:rPr lang="en-IN" smtClean="0"/>
              <a:pPr/>
              <a:t>02-11-2023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B9643A7-09B3-4F15-A3C6-A2DB713A44D5}" type="slidenum">
              <a:rPr lang="en-IN" smtClean="0"/>
              <a:pPr/>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519003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D9DCF0-30DA-498E-B0B1-11F5008E40EC}" type="datetimeFigureOut">
              <a:rPr lang="en-IN" smtClean="0"/>
              <a:pPr/>
              <a:t>02-11-2023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B9643A7-09B3-4F15-A3C6-A2DB713A44D5}" type="slidenum">
              <a:rPr lang="en-IN" smtClean="0"/>
              <a:pPr/>
              <a:t>‹#›</a:t>
            </a:fld>
            <a:endParaRPr lang="en-IN"/>
          </a:p>
        </p:txBody>
      </p:sp>
    </p:spTree>
    <p:extLst>
      <p:ext uri="{BB962C8B-B14F-4D97-AF65-F5344CB8AC3E}">
        <p14:creationId xmlns:p14="http://schemas.microsoft.com/office/powerpoint/2010/main" xmlns="" val="889898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D9DCF0-30DA-498E-B0B1-11F5008E40EC}" type="datetimeFigureOut">
              <a:rPr lang="en-IN" smtClean="0"/>
              <a:pPr/>
              <a:t>02-11-2023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B9643A7-09B3-4F15-A3C6-A2DB713A44D5}" type="slidenum">
              <a:rPr lang="en-IN" smtClean="0"/>
              <a:pPr/>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358530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0D9DCF0-30DA-498E-B0B1-11F5008E40EC}" type="datetimeFigureOut">
              <a:rPr lang="en-IN" smtClean="0"/>
              <a:pPr/>
              <a:t>02-11-2023</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FB9643A7-09B3-4F15-A3C6-A2DB713A44D5}" type="slidenum">
              <a:rPr lang="en-IN" smtClean="0"/>
              <a:pPr/>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2198246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9DCF0-30DA-498E-B0B1-11F5008E40EC}" type="datetimeFigureOut">
              <a:rPr lang="en-IN" smtClean="0"/>
              <a:pPr/>
              <a:t>02-11-2023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B9643A7-09B3-4F15-A3C6-A2DB713A44D5}" type="slidenum">
              <a:rPr lang="en-IN" smtClean="0"/>
              <a:pPr/>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387549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9DCF0-30DA-498E-B0B1-11F5008E40EC}" type="datetimeFigureOut">
              <a:rPr lang="en-IN" smtClean="0"/>
              <a:pPr/>
              <a:t>02-11-2023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B9643A7-09B3-4F15-A3C6-A2DB713A44D5}" type="slidenum">
              <a:rPr lang="en-IN" smtClean="0"/>
              <a:pPr/>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3538855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xmlns=""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0D9DCF0-30DA-498E-B0B1-11F5008E40EC}" type="datetimeFigureOut">
              <a:rPr lang="en-IN" smtClean="0"/>
              <a:pPr/>
              <a:t>02-11-2023</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B9643A7-09B3-4F15-A3C6-A2DB713A44D5}" type="slidenum">
              <a:rPr lang="en-IN" smtClean="0"/>
              <a:pPr/>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247119699"/>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thank-you-letters-2204270/"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A5AA32-2EC6-8891-2973-6342D50B0290}"/>
              </a:ext>
            </a:extLst>
          </p:cNvPr>
          <p:cNvSpPr>
            <a:spLocks noGrp="1"/>
          </p:cNvSpPr>
          <p:nvPr>
            <p:ph type="ctrTitle"/>
          </p:nvPr>
        </p:nvSpPr>
        <p:spPr/>
        <p:txBody>
          <a:bodyPr/>
          <a:lstStyle/>
          <a:p>
            <a:r>
              <a:rPr lang="en-IN" dirty="0"/>
              <a:t>Human Resource Management</a:t>
            </a:r>
          </a:p>
        </p:txBody>
      </p:sp>
      <p:sp>
        <p:nvSpPr>
          <p:cNvPr id="3" name="Subtitle 2">
            <a:extLst>
              <a:ext uri="{FF2B5EF4-FFF2-40B4-BE49-F238E27FC236}">
                <a16:creationId xmlns:a16="http://schemas.microsoft.com/office/drawing/2014/main" xmlns="" id="{3FAC8EFD-C9F3-D297-DC40-0B4D6805EC1A}"/>
              </a:ext>
            </a:extLst>
          </p:cNvPr>
          <p:cNvSpPr>
            <a:spLocks noGrp="1"/>
          </p:cNvSpPr>
          <p:nvPr>
            <p:ph type="subTitle" idx="1"/>
          </p:nvPr>
        </p:nvSpPr>
        <p:spPr/>
        <p:txBody>
          <a:bodyPr/>
          <a:lstStyle/>
          <a:p>
            <a:r>
              <a:rPr lang="en-US" dirty="0"/>
              <a:t>Strategic Human Resource Management: A Comparative Analysis of Bank of England and Barclays Bank</a:t>
            </a:r>
            <a:endParaRPr lang="en-IN" dirty="0"/>
          </a:p>
        </p:txBody>
      </p:sp>
      <p:sp>
        <p:nvSpPr>
          <p:cNvPr id="4" name="TextBox 3">
            <a:extLst>
              <a:ext uri="{FF2B5EF4-FFF2-40B4-BE49-F238E27FC236}">
                <a16:creationId xmlns:a16="http://schemas.microsoft.com/office/drawing/2014/main" xmlns="" id="{DE61397A-D8D7-3E3E-83FC-95151930D1A5}"/>
              </a:ext>
            </a:extLst>
          </p:cNvPr>
          <p:cNvSpPr txBox="1"/>
          <p:nvPr/>
        </p:nvSpPr>
        <p:spPr>
          <a:xfrm>
            <a:off x="6242180" y="5029200"/>
            <a:ext cx="4812672" cy="923330"/>
          </a:xfrm>
          <a:prstGeom prst="rect">
            <a:avLst/>
          </a:prstGeom>
          <a:noFill/>
        </p:spPr>
        <p:txBody>
          <a:bodyPr wrap="square" rtlCol="0">
            <a:spAutoFit/>
          </a:bodyPr>
          <a:lstStyle/>
          <a:p>
            <a:r>
              <a:rPr lang="en-IN" dirty="0"/>
              <a:t>Name : </a:t>
            </a:r>
            <a:r>
              <a:rPr lang="en-IN"/>
              <a:t>- </a:t>
            </a:r>
            <a:r>
              <a:rPr lang="en-IN" smtClean="0"/>
              <a:t> Om </a:t>
            </a:r>
            <a:r>
              <a:rPr lang="en-IN" dirty="0" err="1" smtClean="0"/>
              <a:t>Thakkar</a:t>
            </a:r>
            <a:endParaRPr lang="en-IN" dirty="0"/>
          </a:p>
          <a:p>
            <a:endParaRPr lang="en-IN" dirty="0"/>
          </a:p>
          <a:p>
            <a:r>
              <a:rPr lang="en-IN" dirty="0"/>
              <a:t>Student No : - </a:t>
            </a:r>
            <a:r>
              <a:rPr lang="en-IN" dirty="0" smtClean="0"/>
              <a:t>2244452</a:t>
            </a:r>
            <a:endParaRPr lang="en-IN" dirty="0"/>
          </a:p>
        </p:txBody>
      </p:sp>
    </p:spTree>
    <p:extLst>
      <p:ext uri="{BB962C8B-B14F-4D97-AF65-F5344CB8AC3E}">
        <p14:creationId xmlns:p14="http://schemas.microsoft.com/office/powerpoint/2010/main" xmlns="" val="750556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26808A-B70D-7A42-93FE-A98B9D592D3A}"/>
              </a:ext>
            </a:extLst>
          </p:cNvPr>
          <p:cNvSpPr>
            <a:spLocks noGrp="1"/>
          </p:cNvSpPr>
          <p:nvPr>
            <p:ph type="title"/>
          </p:nvPr>
        </p:nvSpPr>
        <p:spPr/>
        <p:txBody>
          <a:bodyPr/>
          <a:lstStyle/>
          <a:p>
            <a:r>
              <a:rPr lang="en-IN" dirty="0"/>
              <a:t>Introduction</a:t>
            </a:r>
          </a:p>
        </p:txBody>
      </p:sp>
      <p:sp>
        <p:nvSpPr>
          <p:cNvPr id="3" name="TextBox 2">
            <a:extLst>
              <a:ext uri="{FF2B5EF4-FFF2-40B4-BE49-F238E27FC236}">
                <a16:creationId xmlns:a16="http://schemas.microsoft.com/office/drawing/2014/main" xmlns="" id="{07045780-2E2A-E5BB-D1C6-855B8BC52B5D}"/>
              </a:ext>
            </a:extLst>
          </p:cNvPr>
          <p:cNvSpPr txBox="1"/>
          <p:nvPr/>
        </p:nvSpPr>
        <p:spPr>
          <a:xfrm>
            <a:off x="1520890" y="2248678"/>
            <a:ext cx="9423918" cy="1200329"/>
          </a:xfrm>
          <a:prstGeom prst="rect">
            <a:avLst/>
          </a:prstGeom>
          <a:noFill/>
        </p:spPr>
        <p:txBody>
          <a:bodyPr wrap="square" rtlCol="0">
            <a:spAutoFit/>
          </a:bodyPr>
          <a:lstStyle/>
          <a:p>
            <a:r>
              <a:rPr lang="en-US" dirty="0"/>
              <a:t>Strategic Human Resource Management (SHRM) is an approach that aligns an organization's human resource practices with its overall strategic goals and objectives (Schuler &amp; Jackson, 1987). It recognizes that an organization's workforce is not just a cost to be managed but a valuable asset that can contribute to competitive advantage when effectively leveraged.</a:t>
            </a:r>
            <a:endParaRPr lang="en-IN" dirty="0"/>
          </a:p>
        </p:txBody>
      </p:sp>
      <p:graphicFrame>
        <p:nvGraphicFramePr>
          <p:cNvPr id="5" name="Table 4">
            <a:extLst>
              <a:ext uri="{FF2B5EF4-FFF2-40B4-BE49-F238E27FC236}">
                <a16:creationId xmlns:a16="http://schemas.microsoft.com/office/drawing/2014/main" xmlns="" id="{1E322AE8-C74F-DF4B-CCD1-68177B4DF2BC}"/>
              </a:ext>
            </a:extLst>
          </p:cNvPr>
          <p:cNvGraphicFramePr>
            <a:graphicFrameLocks noGrp="1"/>
          </p:cNvGraphicFramePr>
          <p:nvPr>
            <p:extLst>
              <p:ext uri="{D42A27DB-BD31-4B8C-83A1-F6EECF244321}">
                <p14:modId xmlns:p14="http://schemas.microsoft.com/office/powerpoint/2010/main" xmlns="" val="2887141787"/>
              </p:ext>
            </p:extLst>
          </p:nvPr>
        </p:nvGraphicFramePr>
        <p:xfrm>
          <a:off x="1520890" y="3843931"/>
          <a:ext cx="4331478" cy="1828800"/>
        </p:xfrm>
        <a:graphic>
          <a:graphicData uri="http://schemas.openxmlformats.org/drawingml/2006/table">
            <a:tbl>
              <a:tblPr firstRow="1" bandRow="1">
                <a:tableStyleId>{5C22544A-7EE6-4342-B048-85BDC9FD1C3A}</a:tableStyleId>
              </a:tblPr>
              <a:tblGrid>
                <a:gridCol w="2165739">
                  <a:extLst>
                    <a:ext uri="{9D8B030D-6E8A-4147-A177-3AD203B41FA5}">
                      <a16:colId xmlns:a16="http://schemas.microsoft.com/office/drawing/2014/main" xmlns="" val="2510429265"/>
                    </a:ext>
                  </a:extLst>
                </a:gridCol>
                <a:gridCol w="2165739">
                  <a:extLst>
                    <a:ext uri="{9D8B030D-6E8A-4147-A177-3AD203B41FA5}">
                      <a16:colId xmlns:a16="http://schemas.microsoft.com/office/drawing/2014/main" xmlns="" val="938297593"/>
                    </a:ext>
                  </a:extLst>
                </a:gridCol>
              </a:tblGrid>
              <a:tr h="8865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solidFill>
                            <a:schemeClr val="tx1"/>
                          </a:solidFill>
                        </a:rPr>
                        <a:t>Talent Management</a:t>
                      </a:r>
                    </a:p>
                    <a:p>
                      <a:endParaRPr lang="en-IN"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dirty="0">
                          <a:solidFill>
                            <a:schemeClr val="tx1"/>
                          </a:solidFill>
                          <a:effectLst/>
                          <a:latin typeface="+mn-lt"/>
                          <a:ea typeface="+mn-ea"/>
                          <a:cs typeface="+mn-cs"/>
                        </a:rPr>
                        <a:t>Performance Measurement</a:t>
                      </a:r>
                      <a:endParaRPr lang="en-IN" b="1" dirty="0">
                        <a:solidFill>
                          <a:schemeClr val="tx1"/>
                        </a:solidFill>
                        <a:effectLst/>
                      </a:endParaRPr>
                    </a:p>
                    <a:p>
                      <a:endParaRPr lang="en-IN"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2117293660"/>
                  </a:ext>
                </a:extLst>
              </a:tr>
              <a:tr h="8865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dirty="0">
                          <a:solidFill>
                            <a:schemeClr val="tx1"/>
                          </a:solidFill>
                          <a:effectLst/>
                          <a:latin typeface="+mn-lt"/>
                          <a:ea typeface="+mn-ea"/>
                          <a:cs typeface="+mn-cs"/>
                        </a:rPr>
                        <a:t>Cultural Alignment</a:t>
                      </a:r>
                      <a:endParaRPr lang="en-IN" b="1" dirty="0">
                        <a:solidFill>
                          <a:schemeClr val="tx1"/>
                        </a:solidFill>
                        <a:effectLst/>
                      </a:endParaRPr>
                    </a:p>
                    <a:p>
                      <a:endParaRPr lang="en-IN"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solidFill>
                            <a:schemeClr val="tx1"/>
                          </a:solidFill>
                        </a:rPr>
                        <a:t>Leadership Development</a:t>
                      </a:r>
                    </a:p>
                    <a:p>
                      <a:endParaRPr lang="en-IN"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3991196317"/>
                  </a:ext>
                </a:extLst>
              </a:tr>
            </a:tbl>
          </a:graphicData>
        </a:graphic>
      </p:graphicFrame>
      <p:pic>
        <p:nvPicPr>
          <p:cNvPr id="6" name="Picture 5">
            <a:extLst>
              <a:ext uri="{FF2B5EF4-FFF2-40B4-BE49-F238E27FC236}">
                <a16:creationId xmlns:a16="http://schemas.microsoft.com/office/drawing/2014/main" xmlns="" id="{C6403073-F362-088D-CDE9-791D51961C28}"/>
              </a:ext>
            </a:extLst>
          </p:cNvPr>
          <p:cNvPicPr>
            <a:picLocks noChangeAspect="1"/>
          </p:cNvPicPr>
          <p:nvPr/>
        </p:nvPicPr>
        <p:blipFill>
          <a:blip r:embed="rId2" cstate="print"/>
          <a:stretch>
            <a:fillRect/>
          </a:stretch>
        </p:blipFill>
        <p:spPr>
          <a:xfrm>
            <a:off x="6790594" y="3694922"/>
            <a:ext cx="3768549" cy="2119809"/>
          </a:xfrm>
          <a:prstGeom prst="rect">
            <a:avLst/>
          </a:prstGeom>
        </p:spPr>
      </p:pic>
      <p:sp>
        <p:nvSpPr>
          <p:cNvPr id="7" name="TextBox 6">
            <a:extLst>
              <a:ext uri="{FF2B5EF4-FFF2-40B4-BE49-F238E27FC236}">
                <a16:creationId xmlns:a16="http://schemas.microsoft.com/office/drawing/2014/main" xmlns="" id="{66EA3248-7B83-11E5-4E2B-FB94F60F364B}"/>
              </a:ext>
            </a:extLst>
          </p:cNvPr>
          <p:cNvSpPr txBox="1"/>
          <p:nvPr/>
        </p:nvSpPr>
        <p:spPr>
          <a:xfrm>
            <a:off x="8732434" y="6204858"/>
            <a:ext cx="3181739" cy="507831"/>
          </a:xfrm>
          <a:prstGeom prst="rect">
            <a:avLst/>
          </a:prstGeom>
          <a:noFill/>
        </p:spPr>
        <p:txBody>
          <a:bodyPr wrap="square" rtlCol="0">
            <a:spAutoFit/>
          </a:bodyPr>
          <a:lstStyle/>
          <a:p>
            <a:r>
              <a:rPr lang="en-US" sz="900" dirty="0">
                <a:solidFill>
                  <a:schemeClr val="bg1"/>
                </a:solidFill>
              </a:rPr>
              <a:t>Schuler, R. S., &amp; Jackson, S. E. (1987). Linking competitive strategies with human resource management practices. Academy of Management Executive, 1(3), 207-219.</a:t>
            </a:r>
          </a:p>
        </p:txBody>
      </p:sp>
    </p:spTree>
    <p:extLst>
      <p:ext uri="{BB962C8B-B14F-4D97-AF65-F5344CB8AC3E}">
        <p14:creationId xmlns:p14="http://schemas.microsoft.com/office/powerpoint/2010/main" xmlns="" val="1291840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2A2E90-AF45-1F4E-6D51-092C0DC10270}"/>
              </a:ext>
            </a:extLst>
          </p:cNvPr>
          <p:cNvSpPr>
            <a:spLocks noGrp="1"/>
          </p:cNvSpPr>
          <p:nvPr>
            <p:ph type="title"/>
          </p:nvPr>
        </p:nvSpPr>
        <p:spPr/>
        <p:txBody>
          <a:bodyPr/>
          <a:lstStyle/>
          <a:p>
            <a:r>
              <a:rPr lang="en-IN" dirty="0"/>
              <a:t>Literature Review</a:t>
            </a:r>
          </a:p>
        </p:txBody>
      </p:sp>
      <p:sp>
        <p:nvSpPr>
          <p:cNvPr id="3" name="Content Placeholder 2">
            <a:extLst>
              <a:ext uri="{FF2B5EF4-FFF2-40B4-BE49-F238E27FC236}">
                <a16:creationId xmlns:a16="http://schemas.microsoft.com/office/drawing/2014/main" xmlns="" id="{6290EAB0-DA3F-67AC-F5BE-789BB297FCA8}"/>
              </a:ext>
            </a:extLst>
          </p:cNvPr>
          <p:cNvSpPr>
            <a:spLocks noGrp="1"/>
          </p:cNvSpPr>
          <p:nvPr>
            <p:ph sz="half" idx="1"/>
          </p:nvPr>
        </p:nvSpPr>
        <p:spPr/>
        <p:txBody>
          <a:bodyPr>
            <a:normAutofit fontScale="70000" lnSpcReduction="20000"/>
          </a:bodyPr>
          <a:lstStyle/>
          <a:p>
            <a:r>
              <a:rPr lang="en-US" dirty="0"/>
              <a:t>Article 1: "The Crucial Role of HRM in Talent Acquisition and Development"</a:t>
            </a:r>
          </a:p>
          <a:p>
            <a:endParaRPr lang="en-US" dirty="0"/>
          </a:p>
          <a:p>
            <a:r>
              <a:rPr lang="en-US" dirty="0"/>
              <a:t>Human Resource Management (HRM) in the strategic success of organizations. The research reveals that HRM is not only responsible for attracting and retaining talent but also nurturing it to align with an organization's specific strategic needs (Brown, 2020). This nurturing process is critical for ensuring that employees possess the competencies and skills required to drive strategic initiatives effectively. It underscores that a well-crafted HRM strategy in talent acquisition and development is paramount for achieving competitive advantage.</a:t>
            </a:r>
          </a:p>
          <a:p>
            <a:endParaRPr lang="en-IN" dirty="0"/>
          </a:p>
        </p:txBody>
      </p:sp>
      <p:sp>
        <p:nvSpPr>
          <p:cNvPr id="4" name="Content Placeholder 3">
            <a:extLst>
              <a:ext uri="{FF2B5EF4-FFF2-40B4-BE49-F238E27FC236}">
                <a16:creationId xmlns:a16="http://schemas.microsoft.com/office/drawing/2014/main" xmlns="" id="{144AED69-C262-44D6-AD78-1EEF1EE0EB12}"/>
              </a:ext>
            </a:extLst>
          </p:cNvPr>
          <p:cNvSpPr>
            <a:spLocks noGrp="1"/>
          </p:cNvSpPr>
          <p:nvPr>
            <p:ph sz="half" idx="2"/>
          </p:nvPr>
        </p:nvSpPr>
        <p:spPr/>
        <p:txBody>
          <a:bodyPr>
            <a:normAutofit fontScale="70000" lnSpcReduction="20000"/>
          </a:bodyPr>
          <a:lstStyle/>
          <a:p>
            <a:r>
              <a:rPr lang="en-US" dirty="0"/>
              <a:t>Article 2:"The Crucial Role of HRM in Cultivating an Adaptive Organizational Culture"</a:t>
            </a:r>
          </a:p>
          <a:p>
            <a:endParaRPr lang="en-US" dirty="0"/>
          </a:p>
          <a:p>
            <a:r>
              <a:rPr lang="en-US" dirty="0"/>
              <a:t>Human Resource Management (HRM) plays a pivotal role in shaping an organizational culture conducive to successful strategy execution. The study highlights that a culture of innovation and adaptability is indispensable for an organization's prosperity. HRM is integral in cultivating and maintaining this culture, ensuring employees are aligned with strategic goals, and promoting a proactive and dynamic approach to challenges (Johnson's, 2021) .</a:t>
            </a:r>
          </a:p>
          <a:p>
            <a:endParaRPr lang="en-IN" dirty="0"/>
          </a:p>
        </p:txBody>
      </p:sp>
      <p:sp>
        <p:nvSpPr>
          <p:cNvPr id="5" name="TextBox 4">
            <a:extLst>
              <a:ext uri="{FF2B5EF4-FFF2-40B4-BE49-F238E27FC236}">
                <a16:creationId xmlns:a16="http://schemas.microsoft.com/office/drawing/2014/main" xmlns="" id="{CF1B3DE4-1AED-FFAC-F92A-0C532458CE96}"/>
              </a:ext>
            </a:extLst>
          </p:cNvPr>
          <p:cNvSpPr txBox="1"/>
          <p:nvPr/>
        </p:nvSpPr>
        <p:spPr>
          <a:xfrm>
            <a:off x="8640147" y="6214188"/>
            <a:ext cx="2995126" cy="369332"/>
          </a:xfrm>
          <a:prstGeom prst="rect">
            <a:avLst/>
          </a:prstGeom>
          <a:noFill/>
        </p:spPr>
        <p:txBody>
          <a:bodyPr wrap="square" rtlCol="0">
            <a:spAutoFit/>
          </a:bodyPr>
          <a:lstStyle/>
          <a:p>
            <a:r>
              <a:rPr lang="en-US" sz="900" dirty="0">
                <a:solidFill>
                  <a:schemeClr val="bg1"/>
                </a:solidFill>
              </a:rPr>
              <a:t>Brown, E. (2020). Talent Management for Strategic Success. International Journal of HR Development, 9(2), 77-91.</a:t>
            </a:r>
          </a:p>
        </p:txBody>
      </p:sp>
    </p:spTree>
    <p:extLst>
      <p:ext uri="{BB962C8B-B14F-4D97-AF65-F5344CB8AC3E}">
        <p14:creationId xmlns:p14="http://schemas.microsoft.com/office/powerpoint/2010/main" xmlns="" val="4137913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93ED1FD-CD92-D8BC-8853-226E47403D32}"/>
              </a:ext>
            </a:extLst>
          </p:cNvPr>
          <p:cNvSpPr>
            <a:spLocks noGrp="1"/>
          </p:cNvSpPr>
          <p:nvPr>
            <p:ph type="title"/>
          </p:nvPr>
        </p:nvSpPr>
        <p:spPr/>
        <p:txBody>
          <a:bodyPr/>
          <a:lstStyle/>
          <a:p>
            <a:r>
              <a:rPr lang="en-US" dirty="0"/>
              <a:t>Linking HR Strategy to Competitive Advantage Model</a:t>
            </a:r>
            <a:endParaRPr lang="en-IN" dirty="0"/>
          </a:p>
        </p:txBody>
      </p:sp>
      <p:sp>
        <p:nvSpPr>
          <p:cNvPr id="3" name="Content Placeholder 2">
            <a:extLst>
              <a:ext uri="{FF2B5EF4-FFF2-40B4-BE49-F238E27FC236}">
                <a16:creationId xmlns:a16="http://schemas.microsoft.com/office/drawing/2014/main" xmlns="" id="{C50DA197-2E27-B28F-1411-67126920E5DA}"/>
              </a:ext>
            </a:extLst>
          </p:cNvPr>
          <p:cNvSpPr>
            <a:spLocks noGrp="1"/>
          </p:cNvSpPr>
          <p:nvPr>
            <p:ph sz="half" idx="1"/>
          </p:nvPr>
        </p:nvSpPr>
        <p:spPr/>
        <p:txBody>
          <a:bodyPr>
            <a:normAutofit fontScale="70000" lnSpcReduction="20000"/>
          </a:bodyPr>
          <a:lstStyle/>
          <a:p>
            <a:r>
              <a:rPr lang="en-US" dirty="0"/>
              <a:t>Article 3: "Achieving Competitive Advantage through HR Strategy Implementation"</a:t>
            </a:r>
          </a:p>
          <a:p>
            <a:endParaRPr lang="en-US" dirty="0"/>
          </a:p>
          <a:p>
            <a:r>
              <a:rPr lang="en-US" dirty="0"/>
              <a:t>The research highlights that effective implementation of HR strategy is instrumental in gaining competitive advantage. This advantage can materialize in several ways, including cost leadership, product differentiation, innovation, and responsiveness to market dynamics. Critical research underscores that aligning HR practices with the organization's strategic objectives is essential for realizing these competitive advantages. This approach promotes the creation of a distinct value proposition and positions the organization favorably in the competitive landscape (</a:t>
            </a:r>
            <a:r>
              <a:rPr lang="en-US" dirty="0" err="1"/>
              <a:t>Ulirch,D</a:t>
            </a:r>
            <a:r>
              <a:rPr lang="en-US" dirty="0"/>
              <a:t>. 1998) ).</a:t>
            </a:r>
            <a:endParaRPr lang="en-IN" dirty="0"/>
          </a:p>
        </p:txBody>
      </p:sp>
      <p:pic>
        <p:nvPicPr>
          <p:cNvPr id="7" name="Content Placeholder 6">
            <a:extLst>
              <a:ext uri="{FF2B5EF4-FFF2-40B4-BE49-F238E27FC236}">
                <a16:creationId xmlns:a16="http://schemas.microsoft.com/office/drawing/2014/main" xmlns="" id="{B2E1B8DC-E72F-C919-4E58-DC16115CD9CF}"/>
              </a:ext>
            </a:extLst>
          </p:cNvPr>
          <p:cNvPicPr>
            <a:picLocks noGrp="1" noChangeAspect="1"/>
          </p:cNvPicPr>
          <p:nvPr>
            <p:ph sz="half" idx="2"/>
          </p:nvPr>
        </p:nvPicPr>
        <p:blipFill>
          <a:blip r:embed="rId2">
            <a:extLst>
              <a:ext uri="{28A0092B-C50C-407E-A947-70E740481C1C}">
                <a14:useLocalDpi xmlns:a14="http://schemas.microsoft.com/office/drawing/2010/main" xmlns="" val="0"/>
              </a:ext>
            </a:extLst>
          </a:blip>
          <a:stretch>
            <a:fillRect/>
          </a:stretch>
        </p:blipFill>
        <p:spPr>
          <a:xfrm>
            <a:off x="6615404" y="2010879"/>
            <a:ext cx="3825551" cy="3448594"/>
          </a:xfrm>
        </p:spPr>
      </p:pic>
      <p:sp>
        <p:nvSpPr>
          <p:cNvPr id="5" name="TextBox 4">
            <a:extLst>
              <a:ext uri="{FF2B5EF4-FFF2-40B4-BE49-F238E27FC236}">
                <a16:creationId xmlns:a16="http://schemas.microsoft.com/office/drawing/2014/main" xmlns="" id="{0F24544A-4A97-43E4-D98E-52CFB8B85590}"/>
              </a:ext>
            </a:extLst>
          </p:cNvPr>
          <p:cNvSpPr txBox="1"/>
          <p:nvPr/>
        </p:nvSpPr>
        <p:spPr>
          <a:xfrm>
            <a:off x="7772400" y="6279502"/>
            <a:ext cx="3097763" cy="369332"/>
          </a:xfrm>
          <a:prstGeom prst="rect">
            <a:avLst/>
          </a:prstGeom>
          <a:noFill/>
        </p:spPr>
        <p:txBody>
          <a:bodyPr wrap="square" rtlCol="0">
            <a:spAutoFit/>
          </a:bodyPr>
          <a:lstStyle/>
          <a:p>
            <a:r>
              <a:rPr lang="en-US" sz="900" dirty="0">
                <a:solidFill>
                  <a:schemeClr val="bg1"/>
                </a:solidFill>
              </a:rPr>
              <a:t>Ulrich, D. (1998). A new mandate for human resources. Harvard Business Review, 76(1), 124-134.</a:t>
            </a:r>
          </a:p>
        </p:txBody>
      </p:sp>
    </p:spTree>
    <p:extLst>
      <p:ext uri="{BB962C8B-B14F-4D97-AF65-F5344CB8AC3E}">
        <p14:creationId xmlns:p14="http://schemas.microsoft.com/office/powerpoint/2010/main" xmlns="" val="1492598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F482E3-9AE9-462E-5317-EAD17E47FE31}"/>
              </a:ext>
            </a:extLst>
          </p:cNvPr>
          <p:cNvSpPr>
            <a:spLocks noGrp="1"/>
          </p:cNvSpPr>
          <p:nvPr>
            <p:ph type="title"/>
          </p:nvPr>
        </p:nvSpPr>
        <p:spPr/>
        <p:txBody>
          <a:bodyPr/>
          <a:lstStyle/>
          <a:p>
            <a:r>
              <a:rPr lang="en-US" dirty="0"/>
              <a:t>HR Strategy at Bank of England</a:t>
            </a:r>
            <a:endParaRPr lang="en-IN" dirty="0"/>
          </a:p>
        </p:txBody>
      </p:sp>
      <p:sp>
        <p:nvSpPr>
          <p:cNvPr id="3" name="Content Placeholder 2">
            <a:extLst>
              <a:ext uri="{FF2B5EF4-FFF2-40B4-BE49-F238E27FC236}">
                <a16:creationId xmlns:a16="http://schemas.microsoft.com/office/drawing/2014/main" xmlns="" id="{7897730C-6343-E4B1-F275-EB2D2A0B62DC}"/>
              </a:ext>
            </a:extLst>
          </p:cNvPr>
          <p:cNvSpPr>
            <a:spLocks noGrp="1"/>
          </p:cNvSpPr>
          <p:nvPr>
            <p:ph sz="half" idx="1"/>
          </p:nvPr>
        </p:nvSpPr>
        <p:spPr>
          <a:xfrm>
            <a:off x="1447331" y="2010879"/>
            <a:ext cx="4645152" cy="1861326"/>
          </a:xfrm>
        </p:spPr>
        <p:txBody>
          <a:bodyPr>
            <a:normAutofit fontScale="77500" lnSpcReduction="20000"/>
          </a:bodyPr>
          <a:lstStyle/>
          <a:p>
            <a:r>
              <a:rPr lang="en-US" dirty="0"/>
              <a:t>The Bank of England, established in 1694, is affectionately known as the 'Old Lady of Threadneedle Street,' a nod to its historic location in London. Its HR strategy encompasses various key components to align with its unique position as a central bank and financial authority.</a:t>
            </a:r>
            <a:endParaRPr lang="en-IN" dirty="0"/>
          </a:p>
        </p:txBody>
      </p:sp>
      <p:graphicFrame>
        <p:nvGraphicFramePr>
          <p:cNvPr id="5" name="Content Placeholder 4">
            <a:extLst>
              <a:ext uri="{FF2B5EF4-FFF2-40B4-BE49-F238E27FC236}">
                <a16:creationId xmlns:a16="http://schemas.microsoft.com/office/drawing/2014/main" xmlns="" id="{BB383242-A290-A52D-135E-D1059DFF46E3}"/>
              </a:ext>
            </a:extLst>
          </p:cNvPr>
          <p:cNvGraphicFramePr>
            <a:graphicFrameLocks noGrp="1"/>
          </p:cNvGraphicFramePr>
          <p:nvPr>
            <p:ph sz="half" idx="2"/>
            <p:extLst>
              <p:ext uri="{D42A27DB-BD31-4B8C-83A1-F6EECF244321}">
                <p14:modId xmlns:p14="http://schemas.microsoft.com/office/powerpoint/2010/main" xmlns="" val="1366438592"/>
              </p:ext>
            </p:extLst>
          </p:nvPr>
        </p:nvGraphicFramePr>
        <p:xfrm>
          <a:off x="1597680" y="3949991"/>
          <a:ext cx="4149978" cy="2103120"/>
        </p:xfrm>
        <a:graphic>
          <a:graphicData uri="http://schemas.openxmlformats.org/drawingml/2006/table">
            <a:tbl>
              <a:tblPr firstRow="1" bandRow="1">
                <a:tableStyleId>{5C22544A-7EE6-4342-B048-85BDC9FD1C3A}</a:tableStyleId>
              </a:tblPr>
              <a:tblGrid>
                <a:gridCol w="2074989">
                  <a:extLst>
                    <a:ext uri="{9D8B030D-6E8A-4147-A177-3AD203B41FA5}">
                      <a16:colId xmlns:a16="http://schemas.microsoft.com/office/drawing/2014/main" xmlns="" val="1175954787"/>
                    </a:ext>
                  </a:extLst>
                </a:gridCol>
                <a:gridCol w="2074989">
                  <a:extLst>
                    <a:ext uri="{9D8B030D-6E8A-4147-A177-3AD203B41FA5}">
                      <a16:colId xmlns:a16="http://schemas.microsoft.com/office/drawing/2014/main" xmlns="" val="1918948190"/>
                    </a:ext>
                  </a:extLst>
                </a:gridCol>
              </a:tblGrid>
              <a:tr h="815461">
                <a:tc>
                  <a:txBody>
                    <a:bodyPr/>
                    <a:lstStyle/>
                    <a:p>
                      <a:r>
                        <a:rPr lang="en-IN" b="1" dirty="0">
                          <a:solidFill>
                            <a:schemeClr val="tx1"/>
                          </a:solidFill>
                        </a:rPr>
                        <a:t>Leadership Development</a:t>
                      </a:r>
                    </a:p>
                    <a:p>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IN" b="1" dirty="0">
                          <a:solidFill>
                            <a:schemeClr val="tx1"/>
                          </a:solidFill>
                        </a:rPr>
                        <a:t>Performance Measurement</a:t>
                      </a:r>
                    </a:p>
                    <a:p>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94118725"/>
                  </a:ext>
                </a:extLst>
              </a:tr>
              <a:tr h="849237">
                <a:tc>
                  <a:txBody>
                    <a:bodyPr/>
                    <a:lstStyle/>
                    <a:p>
                      <a:r>
                        <a:rPr lang="en-IN" b="1" dirty="0">
                          <a:solidFill>
                            <a:schemeClr val="tx1"/>
                          </a:solidFill>
                        </a:rPr>
                        <a:t>Continuous Learning and Development</a:t>
                      </a:r>
                    </a:p>
                    <a:p>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IN" b="1" dirty="0">
                          <a:solidFill>
                            <a:schemeClr val="tx1"/>
                          </a:solidFill>
                        </a:rPr>
                        <a:t>Employee Engagement</a:t>
                      </a:r>
                    </a:p>
                    <a:p>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3123051110"/>
                  </a:ext>
                </a:extLst>
              </a:tr>
            </a:tbl>
          </a:graphicData>
        </a:graphic>
      </p:graphicFrame>
      <p:pic>
        <p:nvPicPr>
          <p:cNvPr id="2050" name="Picture 2">
            <a:extLst>
              <a:ext uri="{FF2B5EF4-FFF2-40B4-BE49-F238E27FC236}">
                <a16:creationId xmlns:a16="http://schemas.microsoft.com/office/drawing/2014/main" xmlns="" id="{52BAF0FE-1374-4ADA-43BF-6105C8624139}"/>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6176865" y="2189465"/>
            <a:ext cx="4877987" cy="3863646"/>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a:extLst>
              <a:ext uri="{FF2B5EF4-FFF2-40B4-BE49-F238E27FC236}">
                <a16:creationId xmlns:a16="http://schemas.microsoft.com/office/drawing/2014/main" xmlns="" id="{0773E39F-EEF1-1352-DFC9-5B3E71A64B42}"/>
              </a:ext>
            </a:extLst>
          </p:cNvPr>
          <p:cNvSpPr txBox="1"/>
          <p:nvPr/>
        </p:nvSpPr>
        <p:spPr>
          <a:xfrm>
            <a:off x="7800392" y="6316824"/>
            <a:ext cx="3321698" cy="369332"/>
          </a:xfrm>
          <a:prstGeom prst="rect">
            <a:avLst/>
          </a:prstGeom>
          <a:noFill/>
        </p:spPr>
        <p:txBody>
          <a:bodyPr wrap="square" rtlCol="0">
            <a:spAutoFit/>
          </a:bodyPr>
          <a:lstStyle/>
          <a:p>
            <a:r>
              <a:rPr lang="en-US" sz="900" dirty="0">
                <a:solidFill>
                  <a:schemeClr val="bg1"/>
                </a:solidFill>
              </a:rPr>
              <a:t>Jones, M. (2019). Leadership Development in Central Banks: A Case Study. International Journal of HR Development, 12(2), 81-95.</a:t>
            </a:r>
          </a:p>
        </p:txBody>
      </p:sp>
    </p:spTree>
    <p:extLst>
      <p:ext uri="{BB962C8B-B14F-4D97-AF65-F5344CB8AC3E}">
        <p14:creationId xmlns:p14="http://schemas.microsoft.com/office/powerpoint/2010/main" xmlns="" val="3305811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4F89F3-4C36-C43C-B4B9-3D8F10B128F5}"/>
              </a:ext>
            </a:extLst>
          </p:cNvPr>
          <p:cNvSpPr>
            <a:spLocks noGrp="1"/>
          </p:cNvSpPr>
          <p:nvPr>
            <p:ph type="title"/>
          </p:nvPr>
        </p:nvSpPr>
        <p:spPr/>
        <p:txBody>
          <a:bodyPr/>
          <a:lstStyle/>
          <a:p>
            <a:r>
              <a:rPr lang="en-US" dirty="0"/>
              <a:t> Impact of HR Strategy at Bank of England</a:t>
            </a:r>
            <a:endParaRPr lang="en-IN" dirty="0"/>
          </a:p>
        </p:txBody>
      </p:sp>
      <p:graphicFrame>
        <p:nvGraphicFramePr>
          <p:cNvPr id="3" name="Table 2">
            <a:extLst>
              <a:ext uri="{FF2B5EF4-FFF2-40B4-BE49-F238E27FC236}">
                <a16:creationId xmlns:a16="http://schemas.microsoft.com/office/drawing/2014/main" xmlns="" id="{55F6E31E-6203-4E12-C220-BB57130A2746}"/>
              </a:ext>
            </a:extLst>
          </p:cNvPr>
          <p:cNvGraphicFramePr>
            <a:graphicFrameLocks noGrp="1"/>
          </p:cNvGraphicFramePr>
          <p:nvPr>
            <p:extLst>
              <p:ext uri="{D42A27DB-BD31-4B8C-83A1-F6EECF244321}">
                <p14:modId xmlns:p14="http://schemas.microsoft.com/office/powerpoint/2010/main" xmlns="" val="1451863827"/>
              </p:ext>
            </p:extLst>
          </p:nvPr>
        </p:nvGraphicFramePr>
        <p:xfrm>
          <a:off x="1451579" y="2062065"/>
          <a:ext cx="9707836" cy="3828351"/>
        </p:xfrm>
        <a:graphic>
          <a:graphicData uri="http://schemas.openxmlformats.org/drawingml/2006/table">
            <a:tbl>
              <a:tblPr firstRow="1" bandRow="1">
                <a:tableStyleId>{5C22544A-7EE6-4342-B048-85BDC9FD1C3A}</a:tableStyleId>
              </a:tblPr>
              <a:tblGrid>
                <a:gridCol w="2426959">
                  <a:extLst>
                    <a:ext uri="{9D8B030D-6E8A-4147-A177-3AD203B41FA5}">
                      <a16:colId xmlns:a16="http://schemas.microsoft.com/office/drawing/2014/main" xmlns="" val="2125919255"/>
                    </a:ext>
                  </a:extLst>
                </a:gridCol>
                <a:gridCol w="2426959">
                  <a:extLst>
                    <a:ext uri="{9D8B030D-6E8A-4147-A177-3AD203B41FA5}">
                      <a16:colId xmlns:a16="http://schemas.microsoft.com/office/drawing/2014/main" xmlns="" val="3617911964"/>
                    </a:ext>
                  </a:extLst>
                </a:gridCol>
                <a:gridCol w="2426959">
                  <a:extLst>
                    <a:ext uri="{9D8B030D-6E8A-4147-A177-3AD203B41FA5}">
                      <a16:colId xmlns:a16="http://schemas.microsoft.com/office/drawing/2014/main" xmlns="" val="1649013964"/>
                    </a:ext>
                  </a:extLst>
                </a:gridCol>
                <a:gridCol w="2426959">
                  <a:extLst>
                    <a:ext uri="{9D8B030D-6E8A-4147-A177-3AD203B41FA5}">
                      <a16:colId xmlns:a16="http://schemas.microsoft.com/office/drawing/2014/main" xmlns="" val="4057891984"/>
                    </a:ext>
                  </a:extLst>
                </a:gridCol>
              </a:tblGrid>
              <a:tr h="1908111">
                <a:tc>
                  <a:txBody>
                    <a:bodyPr/>
                    <a:lstStyle/>
                    <a:p>
                      <a:r>
                        <a:rPr lang="en-US" sz="1200" dirty="0">
                          <a:solidFill>
                            <a:schemeClr val="tx1"/>
                          </a:solidFill>
                        </a:rPr>
                        <a:t>Leadership Development: </a:t>
                      </a:r>
                      <a:r>
                        <a:rPr lang="en-US" sz="1200" b="0" dirty="0">
                          <a:solidFill>
                            <a:schemeClr val="tx1"/>
                          </a:solidFill>
                        </a:rPr>
                        <a:t>Leadership programs have been instrumental in nurturing leaders capable of making well-informed decisions in the fast-paced financial world. These leaders drive the Bank's strategic direction and play a crucial role in achieving its objectives (Jones, 2019).</a:t>
                      </a:r>
                      <a:endParaRPr lang="en-IN" sz="12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IN"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200" dirty="0">
                          <a:solidFill>
                            <a:schemeClr val="tx1"/>
                          </a:solidFill>
                        </a:rPr>
                        <a:t>Performance Measurement: </a:t>
                      </a:r>
                      <a:r>
                        <a:rPr lang="en-US" sz="1200" b="0" dirty="0">
                          <a:solidFill>
                            <a:schemeClr val="tx1"/>
                          </a:solidFill>
                        </a:rPr>
                        <a:t>Robust performance measurement practices have allowed the Bank to assess how HR practices contribute to its mission. By quantifying and analyzing the impact of HR initiatives, the Bank can fine-tune its strategies to align more closely with its core objectives (Brown, 2020).</a:t>
                      </a:r>
                      <a:endParaRPr lang="en-IN" sz="12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IN"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376300492"/>
                  </a:ext>
                </a:extLst>
              </a:tr>
              <a:tr h="1908111">
                <a:tc>
                  <a:txBody>
                    <a:bodyPr/>
                    <a:lstStyle/>
                    <a:p>
                      <a:endParaRPr lang="en-IN"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200" b="1" dirty="0">
                          <a:solidFill>
                            <a:schemeClr val="tx1"/>
                          </a:solidFill>
                        </a:rPr>
                        <a:t>Employee Engagement:</a:t>
                      </a:r>
                    </a:p>
                    <a:p>
                      <a:r>
                        <a:rPr lang="en-US" sz="1200" dirty="0">
                          <a:solidFill>
                            <a:schemeClr val="tx1"/>
                          </a:solidFill>
                        </a:rPr>
                        <a:t>A focus on employee engagement has created a motivated workforce that is highly committed to the Bank's mission. Engaged employees are more likely to go the extra mile and contribute to the organization's strategic goals (Wilson, 2017).</a:t>
                      </a:r>
                      <a:endParaRPr lang="en-IN"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IN"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200" b="1" dirty="0">
                          <a:solidFill>
                            <a:schemeClr val="tx1"/>
                          </a:solidFill>
                        </a:rPr>
                        <a:t>Continuous Learning and Development: </a:t>
                      </a:r>
                      <a:r>
                        <a:rPr lang="en-US" sz="1200" dirty="0">
                          <a:solidFill>
                            <a:schemeClr val="tx1"/>
                          </a:solidFill>
                        </a:rPr>
                        <a:t>The emphasis on continuous learning and development has ensured that employees remain highly skilled and well-informed. This has allowed the Bank to adapt swiftly to the ever-evolving financial landscape, enabling it to make informed decisions in real-time (Smith, 2018).</a:t>
                      </a:r>
                      <a:endParaRPr lang="en-IN"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240080103"/>
                  </a:ext>
                </a:extLst>
              </a:tr>
            </a:tbl>
          </a:graphicData>
        </a:graphic>
      </p:graphicFrame>
      <p:pic>
        <p:nvPicPr>
          <p:cNvPr id="7" name="Picture 6" descr="A hand drawing a diagram">
            <a:extLst>
              <a:ext uri="{FF2B5EF4-FFF2-40B4-BE49-F238E27FC236}">
                <a16:creationId xmlns:a16="http://schemas.microsoft.com/office/drawing/2014/main" xmlns="" id="{D9E97434-C855-B6EF-ADC5-F7E9E48B3759}"/>
              </a:ext>
            </a:extLst>
          </p:cNvPr>
          <p:cNvPicPr>
            <a:picLocks noChangeAspect="1"/>
          </p:cNvPicPr>
          <p:nvPr/>
        </p:nvPicPr>
        <p:blipFill>
          <a:blip r:embed="rId2"/>
          <a:stretch>
            <a:fillRect/>
          </a:stretch>
        </p:blipFill>
        <p:spPr>
          <a:xfrm>
            <a:off x="8734027" y="2062065"/>
            <a:ext cx="2425388" cy="1875453"/>
          </a:xfrm>
          <a:prstGeom prst="rect">
            <a:avLst/>
          </a:prstGeom>
        </p:spPr>
      </p:pic>
      <p:pic>
        <p:nvPicPr>
          <p:cNvPr id="9" name="Picture 8" descr="A red arrow pointing upwards with text">
            <a:extLst>
              <a:ext uri="{FF2B5EF4-FFF2-40B4-BE49-F238E27FC236}">
                <a16:creationId xmlns:a16="http://schemas.microsoft.com/office/drawing/2014/main" xmlns="" id="{63AAB272-C2D2-9EE8-80EC-C0C75C01CBB5}"/>
              </a:ext>
            </a:extLst>
          </p:cNvPr>
          <p:cNvPicPr>
            <a:picLocks noChangeAspect="1"/>
          </p:cNvPicPr>
          <p:nvPr/>
        </p:nvPicPr>
        <p:blipFill>
          <a:blip r:embed="rId3" cstate="print"/>
          <a:stretch>
            <a:fillRect/>
          </a:stretch>
        </p:blipFill>
        <p:spPr>
          <a:xfrm>
            <a:off x="3880107" y="2062064"/>
            <a:ext cx="2425389" cy="1875453"/>
          </a:xfrm>
          <a:prstGeom prst="rect">
            <a:avLst/>
          </a:prstGeom>
        </p:spPr>
      </p:pic>
      <p:pic>
        <p:nvPicPr>
          <p:cNvPr id="11" name="Picture 10" descr="Diagram of employee engagement">
            <a:extLst>
              <a:ext uri="{FF2B5EF4-FFF2-40B4-BE49-F238E27FC236}">
                <a16:creationId xmlns:a16="http://schemas.microsoft.com/office/drawing/2014/main" xmlns="" id="{C236883B-2B66-3433-1DD7-FAC76B47741A}"/>
              </a:ext>
            </a:extLst>
          </p:cNvPr>
          <p:cNvPicPr>
            <a:picLocks noChangeAspect="1"/>
          </p:cNvPicPr>
          <p:nvPr/>
        </p:nvPicPr>
        <p:blipFill>
          <a:blip r:embed="rId4" cstate="print"/>
          <a:stretch>
            <a:fillRect/>
          </a:stretch>
        </p:blipFill>
        <p:spPr>
          <a:xfrm>
            <a:off x="1451579" y="3937517"/>
            <a:ext cx="2425389" cy="1952899"/>
          </a:xfrm>
          <a:prstGeom prst="rect">
            <a:avLst/>
          </a:prstGeom>
        </p:spPr>
      </p:pic>
      <p:pic>
        <p:nvPicPr>
          <p:cNvPr id="13" name="Picture 12" descr="A black background with white text and icons">
            <a:extLst>
              <a:ext uri="{FF2B5EF4-FFF2-40B4-BE49-F238E27FC236}">
                <a16:creationId xmlns:a16="http://schemas.microsoft.com/office/drawing/2014/main" xmlns="" id="{757607F7-6BB7-F4F3-38E8-859F6343D601}"/>
              </a:ext>
            </a:extLst>
          </p:cNvPr>
          <p:cNvPicPr>
            <a:picLocks noChangeAspect="1"/>
          </p:cNvPicPr>
          <p:nvPr/>
        </p:nvPicPr>
        <p:blipFill>
          <a:blip r:embed="rId5"/>
          <a:stretch>
            <a:fillRect/>
          </a:stretch>
        </p:blipFill>
        <p:spPr>
          <a:xfrm>
            <a:off x="6305496" y="3976241"/>
            <a:ext cx="2428531" cy="1875454"/>
          </a:xfrm>
          <a:prstGeom prst="rect">
            <a:avLst/>
          </a:prstGeom>
        </p:spPr>
      </p:pic>
      <p:sp>
        <p:nvSpPr>
          <p:cNvPr id="14" name="TextBox 13">
            <a:extLst>
              <a:ext uri="{FF2B5EF4-FFF2-40B4-BE49-F238E27FC236}">
                <a16:creationId xmlns:a16="http://schemas.microsoft.com/office/drawing/2014/main" xmlns="" id="{F3244B4C-F09C-6C2C-CBD4-388D76F73845}"/>
              </a:ext>
            </a:extLst>
          </p:cNvPr>
          <p:cNvSpPr txBox="1"/>
          <p:nvPr/>
        </p:nvSpPr>
        <p:spPr>
          <a:xfrm>
            <a:off x="7819053" y="6232849"/>
            <a:ext cx="3461657" cy="507831"/>
          </a:xfrm>
          <a:prstGeom prst="rect">
            <a:avLst/>
          </a:prstGeom>
          <a:noFill/>
        </p:spPr>
        <p:txBody>
          <a:bodyPr wrap="square" rtlCol="0">
            <a:spAutoFit/>
          </a:bodyPr>
          <a:lstStyle/>
          <a:p>
            <a:r>
              <a:rPr lang="en-US" sz="900" dirty="0">
                <a:solidFill>
                  <a:schemeClr val="bg1"/>
                </a:solidFill>
              </a:rPr>
              <a:t>Jones, M. (2019). Nurturing Effective Leadership in Central Banks: A Case Study of the Bank of England. Leadership Development Quarterly, 22(1), 68-82.</a:t>
            </a:r>
            <a:endParaRPr lang="en-IN" sz="900" dirty="0">
              <a:solidFill>
                <a:schemeClr val="bg1"/>
              </a:solidFill>
            </a:endParaRPr>
          </a:p>
        </p:txBody>
      </p:sp>
    </p:spTree>
    <p:extLst>
      <p:ext uri="{BB962C8B-B14F-4D97-AF65-F5344CB8AC3E}">
        <p14:creationId xmlns:p14="http://schemas.microsoft.com/office/powerpoint/2010/main" xmlns="" val="171534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2FD6BF6D-9CBD-6784-EE8E-7171A79FFAC7}"/>
              </a:ext>
            </a:extLst>
          </p:cNvPr>
          <p:cNvSpPr>
            <a:spLocks noGrp="1"/>
          </p:cNvSpPr>
          <p:nvPr>
            <p:ph type="title"/>
          </p:nvPr>
        </p:nvSpPr>
        <p:spPr/>
        <p:txBody>
          <a:bodyPr/>
          <a:lstStyle/>
          <a:p>
            <a:r>
              <a:rPr lang="en-IN" dirty="0"/>
              <a:t> HR Strategy at Barclays Bank</a:t>
            </a:r>
          </a:p>
        </p:txBody>
      </p:sp>
      <p:sp>
        <p:nvSpPr>
          <p:cNvPr id="5" name="Content Placeholder 4">
            <a:extLst>
              <a:ext uri="{FF2B5EF4-FFF2-40B4-BE49-F238E27FC236}">
                <a16:creationId xmlns:a16="http://schemas.microsoft.com/office/drawing/2014/main" xmlns="" id="{7DB06BA7-287D-03A4-B400-6F3281D288B0}"/>
              </a:ext>
            </a:extLst>
          </p:cNvPr>
          <p:cNvSpPr>
            <a:spLocks noGrp="1"/>
          </p:cNvSpPr>
          <p:nvPr>
            <p:ph sz="half" idx="1"/>
          </p:nvPr>
        </p:nvSpPr>
        <p:spPr>
          <a:xfrm>
            <a:off x="1447331" y="2010878"/>
            <a:ext cx="4645152" cy="1814673"/>
          </a:xfrm>
        </p:spPr>
        <p:txBody>
          <a:bodyPr>
            <a:normAutofit fontScale="77500" lnSpcReduction="20000"/>
          </a:bodyPr>
          <a:lstStyle/>
          <a:p>
            <a:pPr algn="just"/>
            <a:r>
              <a:rPr lang="en-US" dirty="0"/>
              <a:t>Barclays, founded in 1690 in London, stands as one of the world's oldest banks. Its rich history spans centuries, evolving from its historical roots to become a global banking and financial services provider. Its HR strategy incorporates several key components to support its position in the financial industry.</a:t>
            </a:r>
            <a:endParaRPr lang="en-IN" dirty="0"/>
          </a:p>
        </p:txBody>
      </p:sp>
      <p:graphicFrame>
        <p:nvGraphicFramePr>
          <p:cNvPr id="7" name="Content Placeholder 6">
            <a:extLst>
              <a:ext uri="{FF2B5EF4-FFF2-40B4-BE49-F238E27FC236}">
                <a16:creationId xmlns:a16="http://schemas.microsoft.com/office/drawing/2014/main" xmlns="" id="{799B1051-5DCB-3790-FAE7-8DC3D33D1EB5}"/>
              </a:ext>
            </a:extLst>
          </p:cNvPr>
          <p:cNvGraphicFramePr>
            <a:graphicFrameLocks noGrp="1"/>
          </p:cNvGraphicFramePr>
          <p:nvPr>
            <p:ph sz="half" idx="2"/>
            <p:extLst>
              <p:ext uri="{D42A27DB-BD31-4B8C-83A1-F6EECF244321}">
                <p14:modId xmlns:p14="http://schemas.microsoft.com/office/powerpoint/2010/main" xmlns="" val="2794262240"/>
              </p:ext>
            </p:extLst>
          </p:nvPr>
        </p:nvGraphicFramePr>
        <p:xfrm>
          <a:off x="1447331" y="3860268"/>
          <a:ext cx="4645154" cy="1280160"/>
        </p:xfrm>
        <a:graphic>
          <a:graphicData uri="http://schemas.openxmlformats.org/drawingml/2006/table">
            <a:tbl>
              <a:tblPr firstRow="1" bandRow="1">
                <a:tableStyleId>{5C22544A-7EE6-4342-B048-85BDC9FD1C3A}</a:tableStyleId>
              </a:tblPr>
              <a:tblGrid>
                <a:gridCol w="2322577">
                  <a:extLst>
                    <a:ext uri="{9D8B030D-6E8A-4147-A177-3AD203B41FA5}">
                      <a16:colId xmlns:a16="http://schemas.microsoft.com/office/drawing/2014/main" xmlns="" val="2401392437"/>
                    </a:ext>
                  </a:extLst>
                </a:gridCol>
                <a:gridCol w="2322577">
                  <a:extLst>
                    <a:ext uri="{9D8B030D-6E8A-4147-A177-3AD203B41FA5}">
                      <a16:colId xmlns:a16="http://schemas.microsoft.com/office/drawing/2014/main" xmlns="" val="4221887479"/>
                    </a:ext>
                  </a:extLst>
                </a:gridCol>
              </a:tblGrid>
              <a:tr h="370840">
                <a:tc>
                  <a:txBody>
                    <a:bodyPr/>
                    <a:lstStyle/>
                    <a:p>
                      <a:r>
                        <a:rPr lang="en-IN" dirty="0">
                          <a:solidFill>
                            <a:schemeClr val="tx1"/>
                          </a:solidFill>
                        </a:rPr>
                        <a:t>Technology </a:t>
                      </a:r>
                      <a:r>
                        <a:rPr lang="en-IN" sz="1800" b="1" kern="1200" dirty="0">
                          <a:solidFill>
                            <a:schemeClr val="tx1"/>
                          </a:solidFill>
                          <a:latin typeface="+mn-lt"/>
                          <a:ea typeface="+mn-ea"/>
                          <a:cs typeface="+mn-cs"/>
                        </a:rPr>
                        <a:t>Integration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IN" dirty="0">
                          <a:solidFill>
                            <a:schemeClr val="tx1"/>
                          </a:solidFill>
                        </a:rPr>
                        <a:t>Talent Acquisition and Development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92250883"/>
                  </a:ext>
                </a:extLst>
              </a:tr>
              <a:tr h="370840">
                <a:tc>
                  <a:txBody>
                    <a:bodyPr/>
                    <a:lstStyle/>
                    <a:p>
                      <a:r>
                        <a:rPr lang="en-IN" sz="1800" b="1" kern="1200" dirty="0">
                          <a:solidFill>
                            <a:schemeClr val="tx1"/>
                          </a:solidFill>
                          <a:latin typeface="+mn-lt"/>
                          <a:ea typeface="+mn-ea"/>
                          <a:cs typeface="+mn-cs"/>
                        </a:rPr>
                        <a:t>Workforce Flexibility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IN" sz="1800" b="1" kern="1200" dirty="0">
                          <a:solidFill>
                            <a:schemeClr val="tx1"/>
                          </a:solidFill>
                          <a:latin typeface="+mn-lt"/>
                          <a:ea typeface="+mn-ea"/>
                          <a:cs typeface="+mn-cs"/>
                        </a:rPr>
                        <a:t>Change Management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439377813"/>
                  </a:ext>
                </a:extLst>
              </a:tr>
            </a:tbl>
          </a:graphicData>
        </a:graphic>
      </p:graphicFrame>
      <p:pic>
        <p:nvPicPr>
          <p:cNvPr id="3074" name="Picture 2" descr="Big Barclays Mortgage Rate Changes Announced | Oportfolio">
            <a:extLst>
              <a:ext uri="{FF2B5EF4-FFF2-40B4-BE49-F238E27FC236}">
                <a16:creationId xmlns:a16="http://schemas.microsoft.com/office/drawing/2014/main" xmlns="" id="{10046028-7E28-2029-08C6-87082D53ACE2}"/>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6326379" y="2118048"/>
            <a:ext cx="4728474" cy="3162883"/>
          </a:xfrm>
          <a:prstGeom prst="rect">
            <a:avLst/>
          </a:prstGeom>
          <a:noFill/>
          <a:extLst>
            <a:ext uri="{909E8E84-426E-40DD-AFC4-6F175D3DCCD1}">
              <a14:hiddenFill xmlns:a14="http://schemas.microsoft.com/office/drawing/2010/main" xmlns="">
                <a:solidFill>
                  <a:srgbClr val="FFFFFF"/>
                </a:solidFill>
              </a14:hiddenFill>
            </a:ext>
          </a:extLst>
        </p:spPr>
      </p:pic>
      <p:sp>
        <p:nvSpPr>
          <p:cNvPr id="8" name="TextBox 7">
            <a:extLst>
              <a:ext uri="{FF2B5EF4-FFF2-40B4-BE49-F238E27FC236}">
                <a16:creationId xmlns:a16="http://schemas.microsoft.com/office/drawing/2014/main" xmlns="" id="{F3BD6F80-CA97-B779-BEF2-DC471F43A753}"/>
              </a:ext>
            </a:extLst>
          </p:cNvPr>
          <p:cNvSpPr txBox="1"/>
          <p:nvPr/>
        </p:nvSpPr>
        <p:spPr>
          <a:xfrm>
            <a:off x="7921690" y="6335486"/>
            <a:ext cx="3489649" cy="230832"/>
          </a:xfrm>
          <a:prstGeom prst="rect">
            <a:avLst/>
          </a:prstGeom>
          <a:noFill/>
        </p:spPr>
        <p:txBody>
          <a:bodyPr wrap="square" rtlCol="0">
            <a:spAutoFit/>
          </a:bodyPr>
          <a:lstStyle/>
          <a:p>
            <a:r>
              <a:rPr lang="en-US" sz="900" dirty="0">
                <a:solidFill>
                  <a:schemeClr val="bg1"/>
                </a:solidFill>
              </a:rPr>
              <a:t>Barclays Bank. (2014.) Retrieved from https://www.barclays.co.uk/</a:t>
            </a:r>
            <a:endParaRPr lang="en-IN" sz="900" dirty="0">
              <a:solidFill>
                <a:schemeClr val="bg1"/>
              </a:solidFill>
            </a:endParaRPr>
          </a:p>
        </p:txBody>
      </p:sp>
    </p:spTree>
    <p:extLst>
      <p:ext uri="{BB962C8B-B14F-4D97-AF65-F5344CB8AC3E}">
        <p14:creationId xmlns:p14="http://schemas.microsoft.com/office/powerpoint/2010/main" xmlns="" val="450236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254DE4D5-9644-E3DF-0C9D-74329C54AE5B}"/>
              </a:ext>
            </a:extLst>
          </p:cNvPr>
          <p:cNvSpPr>
            <a:spLocks noGrp="1"/>
          </p:cNvSpPr>
          <p:nvPr>
            <p:ph type="title"/>
          </p:nvPr>
        </p:nvSpPr>
        <p:spPr/>
        <p:txBody>
          <a:bodyPr/>
          <a:lstStyle/>
          <a:p>
            <a:r>
              <a:rPr lang="en-US" dirty="0"/>
              <a:t>Impact of HR Strategy at Barclays Bank</a:t>
            </a:r>
            <a:endParaRPr lang="en-IN" dirty="0"/>
          </a:p>
        </p:txBody>
      </p:sp>
      <p:sp>
        <p:nvSpPr>
          <p:cNvPr id="6" name="TextBox 5">
            <a:extLst>
              <a:ext uri="{FF2B5EF4-FFF2-40B4-BE49-F238E27FC236}">
                <a16:creationId xmlns:a16="http://schemas.microsoft.com/office/drawing/2014/main" xmlns="" id="{C1E4B8E1-A460-B2A6-058F-6938E0C5BDD9}"/>
              </a:ext>
            </a:extLst>
          </p:cNvPr>
          <p:cNvSpPr txBox="1"/>
          <p:nvPr/>
        </p:nvSpPr>
        <p:spPr>
          <a:xfrm>
            <a:off x="8416212" y="6211669"/>
            <a:ext cx="2976466" cy="369332"/>
          </a:xfrm>
          <a:prstGeom prst="rect">
            <a:avLst/>
          </a:prstGeom>
          <a:noFill/>
        </p:spPr>
        <p:txBody>
          <a:bodyPr wrap="square" rtlCol="0">
            <a:spAutoFit/>
          </a:bodyPr>
          <a:lstStyle/>
          <a:p>
            <a:r>
              <a:rPr lang="en-US" sz="900">
                <a:solidFill>
                  <a:schemeClr val="bg1"/>
                </a:solidFill>
              </a:rPr>
              <a:t>Smith, A. (2018). Human Resource Strategies at Central Banks. Journal of Banking &amp; Finance, 23(4), 1207-1223.</a:t>
            </a:r>
            <a:endParaRPr lang="en-US" sz="900" dirty="0">
              <a:solidFill>
                <a:schemeClr val="bg1"/>
              </a:solidFill>
            </a:endParaRPr>
          </a:p>
        </p:txBody>
      </p:sp>
      <p:graphicFrame>
        <p:nvGraphicFramePr>
          <p:cNvPr id="7" name="Table 6">
            <a:extLst>
              <a:ext uri="{FF2B5EF4-FFF2-40B4-BE49-F238E27FC236}">
                <a16:creationId xmlns:a16="http://schemas.microsoft.com/office/drawing/2014/main" xmlns="" id="{9D4E6477-2A80-94A1-7CFE-D788C0F82A97}"/>
              </a:ext>
            </a:extLst>
          </p:cNvPr>
          <p:cNvGraphicFramePr>
            <a:graphicFrameLocks noGrp="1"/>
          </p:cNvGraphicFramePr>
          <p:nvPr>
            <p:extLst>
              <p:ext uri="{D42A27DB-BD31-4B8C-83A1-F6EECF244321}">
                <p14:modId xmlns:p14="http://schemas.microsoft.com/office/powerpoint/2010/main" xmlns="" val="849370147"/>
              </p:ext>
            </p:extLst>
          </p:nvPr>
        </p:nvGraphicFramePr>
        <p:xfrm>
          <a:off x="1451579" y="2052735"/>
          <a:ext cx="9603276" cy="3638938"/>
        </p:xfrm>
        <a:graphic>
          <a:graphicData uri="http://schemas.openxmlformats.org/drawingml/2006/table">
            <a:tbl>
              <a:tblPr firstRow="1" bandRow="1">
                <a:tableStyleId>{5C22544A-7EE6-4342-B048-85BDC9FD1C3A}</a:tableStyleId>
              </a:tblPr>
              <a:tblGrid>
                <a:gridCol w="2400819">
                  <a:extLst>
                    <a:ext uri="{9D8B030D-6E8A-4147-A177-3AD203B41FA5}">
                      <a16:colId xmlns:a16="http://schemas.microsoft.com/office/drawing/2014/main" xmlns="" val="3142955204"/>
                    </a:ext>
                  </a:extLst>
                </a:gridCol>
                <a:gridCol w="2400819">
                  <a:extLst>
                    <a:ext uri="{9D8B030D-6E8A-4147-A177-3AD203B41FA5}">
                      <a16:colId xmlns:a16="http://schemas.microsoft.com/office/drawing/2014/main" xmlns="" val="647632170"/>
                    </a:ext>
                  </a:extLst>
                </a:gridCol>
                <a:gridCol w="2400819">
                  <a:extLst>
                    <a:ext uri="{9D8B030D-6E8A-4147-A177-3AD203B41FA5}">
                      <a16:colId xmlns:a16="http://schemas.microsoft.com/office/drawing/2014/main" xmlns="" val="2531754784"/>
                    </a:ext>
                  </a:extLst>
                </a:gridCol>
                <a:gridCol w="2400819">
                  <a:extLst>
                    <a:ext uri="{9D8B030D-6E8A-4147-A177-3AD203B41FA5}">
                      <a16:colId xmlns:a16="http://schemas.microsoft.com/office/drawing/2014/main" xmlns="" val="872714001"/>
                    </a:ext>
                  </a:extLst>
                </a:gridCol>
              </a:tblGrid>
              <a:tr h="1819469">
                <a:tc>
                  <a:txBody>
                    <a:bodyPr/>
                    <a:lstStyle/>
                    <a:p>
                      <a:r>
                        <a:rPr lang="en-US" sz="1200" dirty="0">
                          <a:solidFill>
                            <a:schemeClr val="tx1"/>
                          </a:solidFill>
                        </a:rPr>
                        <a:t>Technology Integration:</a:t>
                      </a:r>
                    </a:p>
                    <a:p>
                      <a:r>
                        <a:rPr lang="en-US" sz="1200" b="0" dirty="0">
                          <a:solidFill>
                            <a:schemeClr val="tx1"/>
                          </a:solidFill>
                        </a:rPr>
                        <a:t>The integration of advanced technology in HR practices has enhanced operational efficiency and effectiveness. It has facilitated streamlined HR processes, data analytics for informed decision-making, and the adoption of AI-driven recruitment (Smith, 2021).</a:t>
                      </a:r>
                      <a:endParaRPr lang="en-IN" sz="12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IN"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200" dirty="0">
                          <a:solidFill>
                            <a:schemeClr val="tx1"/>
                          </a:solidFill>
                        </a:rPr>
                        <a:t>Talent Acquisition and Development: </a:t>
                      </a:r>
                      <a:r>
                        <a:rPr lang="en-US" sz="1200" b="0" dirty="0">
                          <a:solidFill>
                            <a:schemeClr val="tx1"/>
                          </a:solidFill>
                        </a:rPr>
                        <a:t>The focus on talent acquisition and development has consistently provided Barclays with a skilled workforce. HR practices have supported recruitment of specialized financial talents and their continuous development (Wilson, 2021).</a:t>
                      </a:r>
                      <a:endParaRPr lang="en-IN" sz="12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IN" sz="120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3398868048"/>
                  </a:ext>
                </a:extLst>
              </a:tr>
              <a:tr h="1819469">
                <a:tc>
                  <a:txBody>
                    <a:bodyPr/>
                    <a:lstStyle/>
                    <a:p>
                      <a:endParaRPr lang="en-IN"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200" b="1" dirty="0">
                          <a:solidFill>
                            <a:schemeClr val="tx1"/>
                          </a:solidFill>
                        </a:rPr>
                        <a:t>Workforce Flexibility</a:t>
                      </a:r>
                      <a:r>
                        <a:rPr lang="en-US" sz="1200" dirty="0">
                          <a:solidFill>
                            <a:schemeClr val="tx1"/>
                          </a:solidFill>
                        </a:rPr>
                        <a:t>: Workforce flexibility initiatives have enabled Barclays to swiftly adapt to changing workforce requirements, including remote work policies, contingent workforce strategies, and agile workforce planning (Brown, 2022).</a:t>
                      </a:r>
                      <a:endParaRPr lang="en-IN"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IN"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200" b="1" dirty="0">
                          <a:solidFill>
                            <a:schemeClr val="tx1"/>
                          </a:solidFill>
                        </a:rPr>
                        <a:t>Change Management: </a:t>
                      </a:r>
                    </a:p>
                    <a:p>
                      <a:r>
                        <a:rPr lang="en-US" sz="1200" dirty="0">
                          <a:solidFill>
                            <a:schemeClr val="tx1"/>
                          </a:solidFill>
                        </a:rPr>
                        <a:t>HR's role in change management has ensured that Barclays can navigate economic shifts and industry changes efficiently. This adaptability is vital in the dynamic financial sector (Jones, 2020).</a:t>
                      </a:r>
                      <a:endParaRPr lang="en-IN"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506120901"/>
                  </a:ext>
                </a:extLst>
              </a:tr>
            </a:tbl>
          </a:graphicData>
        </a:graphic>
      </p:graphicFrame>
      <p:pic>
        <p:nvPicPr>
          <p:cNvPr id="9" name="Picture 8" descr="A diagram of a change management">
            <a:extLst>
              <a:ext uri="{FF2B5EF4-FFF2-40B4-BE49-F238E27FC236}">
                <a16:creationId xmlns:a16="http://schemas.microsoft.com/office/drawing/2014/main" xmlns="" id="{8BD06ABD-0A35-DAAF-398C-A8E9B36C8B0C}"/>
              </a:ext>
            </a:extLst>
          </p:cNvPr>
          <p:cNvPicPr>
            <a:picLocks noChangeAspect="1"/>
          </p:cNvPicPr>
          <p:nvPr/>
        </p:nvPicPr>
        <p:blipFill>
          <a:blip r:embed="rId2"/>
          <a:stretch>
            <a:fillRect/>
          </a:stretch>
        </p:blipFill>
        <p:spPr>
          <a:xfrm>
            <a:off x="6253216" y="3872204"/>
            <a:ext cx="2431259" cy="1819469"/>
          </a:xfrm>
          <a:prstGeom prst="rect">
            <a:avLst/>
          </a:prstGeom>
        </p:spPr>
      </p:pic>
      <p:pic>
        <p:nvPicPr>
          <p:cNvPr id="11" name="Picture 10" descr="A diagram of a diagram&#10;&#10;Description automatically generated">
            <a:extLst>
              <a:ext uri="{FF2B5EF4-FFF2-40B4-BE49-F238E27FC236}">
                <a16:creationId xmlns:a16="http://schemas.microsoft.com/office/drawing/2014/main" xmlns="" id="{E668819C-D1A9-35A7-062F-00CA0B2703E6}"/>
              </a:ext>
            </a:extLst>
          </p:cNvPr>
          <p:cNvPicPr>
            <a:picLocks noChangeAspect="1"/>
          </p:cNvPicPr>
          <p:nvPr/>
        </p:nvPicPr>
        <p:blipFill>
          <a:blip r:embed="rId3"/>
          <a:stretch>
            <a:fillRect/>
          </a:stretch>
        </p:blipFill>
        <p:spPr>
          <a:xfrm>
            <a:off x="1451577" y="3872204"/>
            <a:ext cx="2431259" cy="1819469"/>
          </a:xfrm>
          <a:prstGeom prst="rect">
            <a:avLst/>
          </a:prstGeom>
        </p:spPr>
      </p:pic>
      <p:pic>
        <p:nvPicPr>
          <p:cNvPr id="13" name="Picture 12" descr="A diagram of a talent management&#10;&#10;Description automatically generated">
            <a:extLst>
              <a:ext uri="{FF2B5EF4-FFF2-40B4-BE49-F238E27FC236}">
                <a16:creationId xmlns:a16="http://schemas.microsoft.com/office/drawing/2014/main" xmlns="" id="{D2CC36BC-2B4D-CFBE-2293-797893CB805B}"/>
              </a:ext>
            </a:extLst>
          </p:cNvPr>
          <p:cNvPicPr>
            <a:picLocks noChangeAspect="1"/>
          </p:cNvPicPr>
          <p:nvPr/>
        </p:nvPicPr>
        <p:blipFill>
          <a:blip r:embed="rId4"/>
          <a:stretch>
            <a:fillRect/>
          </a:stretch>
        </p:blipFill>
        <p:spPr>
          <a:xfrm>
            <a:off x="8668170" y="2052735"/>
            <a:ext cx="2381250" cy="1819469"/>
          </a:xfrm>
          <a:prstGeom prst="rect">
            <a:avLst/>
          </a:prstGeom>
        </p:spPr>
      </p:pic>
      <p:pic>
        <p:nvPicPr>
          <p:cNvPr id="15" name="Picture 14" descr="A close up of words&#10;&#10;Description automatically generated">
            <a:extLst>
              <a:ext uri="{FF2B5EF4-FFF2-40B4-BE49-F238E27FC236}">
                <a16:creationId xmlns:a16="http://schemas.microsoft.com/office/drawing/2014/main" xmlns="" id="{1FED30B3-8931-8352-8F6C-D964220ED2B7}"/>
              </a:ext>
            </a:extLst>
          </p:cNvPr>
          <p:cNvPicPr>
            <a:picLocks noChangeAspect="1"/>
          </p:cNvPicPr>
          <p:nvPr/>
        </p:nvPicPr>
        <p:blipFill>
          <a:blip r:embed="rId5" cstate="print"/>
          <a:stretch>
            <a:fillRect/>
          </a:stretch>
        </p:blipFill>
        <p:spPr>
          <a:xfrm>
            <a:off x="3882835" y="2052735"/>
            <a:ext cx="2364945" cy="1819469"/>
          </a:xfrm>
          <a:prstGeom prst="rect">
            <a:avLst/>
          </a:prstGeom>
        </p:spPr>
      </p:pic>
    </p:spTree>
    <p:extLst>
      <p:ext uri="{BB962C8B-B14F-4D97-AF65-F5344CB8AC3E}">
        <p14:creationId xmlns:p14="http://schemas.microsoft.com/office/powerpoint/2010/main" xmlns="" val="360881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3DBE42-0C47-00DC-7F64-1F3618011A92}"/>
              </a:ext>
            </a:extLst>
          </p:cNvPr>
          <p:cNvSpPr>
            <a:spLocks noGrp="1"/>
          </p:cNvSpPr>
          <p:nvPr>
            <p:ph type="title"/>
          </p:nvPr>
        </p:nvSpPr>
        <p:spPr/>
        <p:txBody>
          <a:bodyPr/>
          <a:lstStyle/>
          <a:p>
            <a:r>
              <a:rPr lang="en-IN" dirty="0"/>
              <a:t>Comparative Analysis of both the banks </a:t>
            </a:r>
          </a:p>
        </p:txBody>
      </p:sp>
      <p:sp>
        <p:nvSpPr>
          <p:cNvPr id="3" name="Content Placeholder 2">
            <a:extLst>
              <a:ext uri="{FF2B5EF4-FFF2-40B4-BE49-F238E27FC236}">
                <a16:creationId xmlns:a16="http://schemas.microsoft.com/office/drawing/2014/main" xmlns="" id="{A2E724DE-0A7A-9479-0E1D-B045F60C38F8}"/>
              </a:ext>
            </a:extLst>
          </p:cNvPr>
          <p:cNvSpPr>
            <a:spLocks noGrp="1"/>
          </p:cNvSpPr>
          <p:nvPr>
            <p:ph sz="half" idx="1"/>
          </p:nvPr>
        </p:nvSpPr>
        <p:spPr>
          <a:xfrm>
            <a:off x="1447331" y="2010878"/>
            <a:ext cx="4645152" cy="3942053"/>
          </a:xfrm>
        </p:spPr>
        <p:txBody>
          <a:bodyPr>
            <a:noAutofit/>
          </a:bodyPr>
          <a:lstStyle/>
          <a:p>
            <a:r>
              <a:rPr lang="en-US" sz="1200" dirty="0"/>
              <a:t>Similarities:</a:t>
            </a:r>
          </a:p>
          <a:p>
            <a:endParaRPr lang="en-US" sz="1200" dirty="0"/>
          </a:p>
          <a:p>
            <a:r>
              <a:rPr lang="en-US" sz="1200" dirty="0"/>
              <a:t>Talent Acquisition and Development: Both organizations prioritize attracting and nurturing talent with specialized financial skills to meet their strategic objectives.</a:t>
            </a:r>
          </a:p>
          <a:p>
            <a:endParaRPr lang="en-US" sz="1200" dirty="0"/>
          </a:p>
          <a:p>
            <a:r>
              <a:rPr lang="en-US" sz="1200" dirty="0"/>
              <a:t>Leadership Development: Both the Bank of England and Barclays Bank invest in leadership development programs to cultivate effective leaders for driving their respective strategic directions.</a:t>
            </a:r>
          </a:p>
          <a:p>
            <a:endParaRPr lang="en-US" sz="1200" dirty="0"/>
          </a:p>
          <a:p>
            <a:r>
              <a:rPr lang="en-US" sz="1200" dirty="0"/>
              <a:t>Change Management: Given the dynamic nature of the financial sector, both institutions emphasize change management to adapt to economic shifts and industry changes effectively.</a:t>
            </a:r>
            <a:endParaRPr lang="en-IN" sz="1200" dirty="0"/>
          </a:p>
        </p:txBody>
      </p:sp>
      <p:sp>
        <p:nvSpPr>
          <p:cNvPr id="4" name="Content Placeholder 3">
            <a:extLst>
              <a:ext uri="{FF2B5EF4-FFF2-40B4-BE49-F238E27FC236}">
                <a16:creationId xmlns:a16="http://schemas.microsoft.com/office/drawing/2014/main" xmlns="" id="{502DDA51-2180-7760-E0AC-64778DD668F6}"/>
              </a:ext>
            </a:extLst>
          </p:cNvPr>
          <p:cNvSpPr>
            <a:spLocks noGrp="1"/>
          </p:cNvSpPr>
          <p:nvPr>
            <p:ph sz="half" idx="2"/>
          </p:nvPr>
        </p:nvSpPr>
        <p:spPr>
          <a:xfrm>
            <a:off x="6413771" y="2017343"/>
            <a:ext cx="4645152" cy="3942052"/>
          </a:xfrm>
        </p:spPr>
        <p:txBody>
          <a:bodyPr>
            <a:noAutofit/>
          </a:bodyPr>
          <a:lstStyle/>
          <a:p>
            <a:r>
              <a:rPr lang="en-US" sz="1200" dirty="0"/>
              <a:t>Differences:</a:t>
            </a:r>
          </a:p>
          <a:p>
            <a:endParaRPr lang="en-US" sz="1200" dirty="0"/>
          </a:p>
          <a:p>
            <a:r>
              <a:rPr lang="en-US" sz="1200" dirty="0"/>
              <a:t>Technology Integration: Barclays Bank stands out with its advanced technology integration in HR practices, promoting efficiency and effectiveness, whereas the Bank of England might have a more conservative approach.</a:t>
            </a:r>
          </a:p>
          <a:p>
            <a:endParaRPr lang="en-US" sz="1200" dirty="0"/>
          </a:p>
          <a:p>
            <a:r>
              <a:rPr lang="en-US" sz="1200" dirty="0"/>
              <a:t>Workforce Flexibility: Barclays Bank's workforce flexibility initiatives may include remote work policies, while the Bank of England's approach may be more traditional.</a:t>
            </a:r>
          </a:p>
          <a:p>
            <a:endParaRPr lang="en-US" sz="1200" dirty="0"/>
          </a:p>
          <a:p>
            <a:r>
              <a:rPr lang="en-US" sz="1200" dirty="0"/>
              <a:t>Cultural Alignment: The Bank of England fosters a culture of accountability and data-driven decision-making, while Barclays Bank emphasizes innovation and adaptability as key cultural components.</a:t>
            </a:r>
            <a:endParaRPr lang="en-IN" sz="1200" dirty="0"/>
          </a:p>
        </p:txBody>
      </p:sp>
    </p:spTree>
    <p:extLst>
      <p:ext uri="{BB962C8B-B14F-4D97-AF65-F5344CB8AC3E}">
        <p14:creationId xmlns:p14="http://schemas.microsoft.com/office/powerpoint/2010/main" xmlns="" val="2831255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CF3959-FE3F-49A4-83BB-8231B3237353}"/>
              </a:ext>
            </a:extLst>
          </p:cNvPr>
          <p:cNvSpPr>
            <a:spLocks noGrp="1"/>
          </p:cNvSpPr>
          <p:nvPr>
            <p:ph type="title"/>
          </p:nvPr>
        </p:nvSpPr>
        <p:spPr/>
        <p:txBody>
          <a:bodyPr/>
          <a:lstStyle/>
          <a:p>
            <a:r>
              <a:rPr lang="en-IN" dirty="0"/>
              <a:t>Conclusion</a:t>
            </a:r>
          </a:p>
        </p:txBody>
      </p:sp>
      <p:sp>
        <p:nvSpPr>
          <p:cNvPr id="3" name="TextBox 2">
            <a:extLst>
              <a:ext uri="{FF2B5EF4-FFF2-40B4-BE49-F238E27FC236}">
                <a16:creationId xmlns:a16="http://schemas.microsoft.com/office/drawing/2014/main" xmlns="" id="{87AF0F44-195C-04FB-9E50-1491F77B26F4}"/>
              </a:ext>
            </a:extLst>
          </p:cNvPr>
          <p:cNvSpPr txBox="1"/>
          <p:nvPr/>
        </p:nvSpPr>
        <p:spPr>
          <a:xfrm>
            <a:off x="1451579" y="2211355"/>
            <a:ext cx="9483899" cy="2585323"/>
          </a:xfrm>
          <a:prstGeom prst="rect">
            <a:avLst/>
          </a:prstGeom>
          <a:noFill/>
        </p:spPr>
        <p:txBody>
          <a:bodyPr wrap="square" rtlCol="0">
            <a:spAutoFit/>
          </a:bodyPr>
          <a:lstStyle/>
          <a:p>
            <a:r>
              <a:rPr lang="en-US" dirty="0"/>
              <a:t>Our comparative analysis of HR strategies at the Bank of England and Barclays Bank demonstrates the critical role of Strategic Human Resource Management (SHRM) in achieving competitive advantage and aligning HR practices with organizational strategies. Both institutions prioritize talent acquisition and leadership development, essential in the financial sector. Change management is crucial for adapting to dynamic financial landscapes.</a:t>
            </a:r>
          </a:p>
          <a:p>
            <a:endParaRPr lang="en-US" dirty="0"/>
          </a:p>
          <a:p>
            <a:r>
              <a:rPr lang="en-US" dirty="0"/>
              <a:t>However, differences arise in technology integration, workforce flexibility, and cultural alignment, reflecting each organization's unique approaches. The choice of performance metrics also highlights their strategic priorities.</a:t>
            </a:r>
            <a:endParaRPr lang="en-IN" dirty="0"/>
          </a:p>
        </p:txBody>
      </p:sp>
    </p:spTree>
    <p:extLst>
      <p:ext uri="{BB962C8B-B14F-4D97-AF65-F5344CB8AC3E}">
        <p14:creationId xmlns:p14="http://schemas.microsoft.com/office/powerpoint/2010/main" xmlns="" val="1668305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9843A7-FA74-B250-BAAB-E2365C60505B}"/>
              </a:ext>
            </a:extLst>
          </p:cNvPr>
          <p:cNvSpPr>
            <a:spLocks noGrp="1"/>
          </p:cNvSpPr>
          <p:nvPr>
            <p:ph type="title"/>
          </p:nvPr>
        </p:nvSpPr>
        <p:spPr/>
        <p:txBody>
          <a:bodyPr/>
          <a:lstStyle/>
          <a:p>
            <a:r>
              <a:rPr lang="en-IN" dirty="0"/>
              <a:t>References</a:t>
            </a:r>
          </a:p>
        </p:txBody>
      </p:sp>
      <p:sp>
        <p:nvSpPr>
          <p:cNvPr id="3" name="TextBox 2">
            <a:extLst>
              <a:ext uri="{FF2B5EF4-FFF2-40B4-BE49-F238E27FC236}">
                <a16:creationId xmlns:a16="http://schemas.microsoft.com/office/drawing/2014/main" xmlns="" id="{F4B02790-5789-AC07-40DC-4555EBC26845}"/>
              </a:ext>
            </a:extLst>
          </p:cNvPr>
          <p:cNvSpPr txBox="1"/>
          <p:nvPr/>
        </p:nvSpPr>
        <p:spPr>
          <a:xfrm>
            <a:off x="1451579" y="2118049"/>
            <a:ext cx="9603275" cy="3935432"/>
          </a:xfrm>
          <a:prstGeom prst="rect">
            <a:avLst/>
          </a:prstGeom>
          <a:noFill/>
        </p:spPr>
        <p:txBody>
          <a:bodyPr wrap="square" rtlCol="0">
            <a:spAutoFit/>
          </a:bodyPr>
          <a:lstStyle/>
          <a:p>
            <a:r>
              <a:rPr lang="en-US" dirty="0"/>
              <a:t>Smith, A. (2018). Human Resource Strategies at Central Banks. Journal of Banking &amp; Finance, 23(4), 1207-1223.</a:t>
            </a:r>
          </a:p>
          <a:p>
            <a:endParaRPr lang="en-US" dirty="0"/>
          </a:p>
          <a:p>
            <a:r>
              <a:rPr lang="en-US" dirty="0"/>
              <a:t>Jones, M. (2019). Leadership Development in Central Banks: A Case Study. International Journal of HR Development, 12(2), 81-95.</a:t>
            </a:r>
          </a:p>
          <a:p>
            <a:endParaRPr lang="en-US" dirty="0"/>
          </a:p>
          <a:p>
            <a:r>
              <a:rPr lang="en-US" dirty="0"/>
              <a:t>Brown, E. (2020). Managing Change in Central Banking: Lessons from the Bank of England. Journal of Change Management, 17(3), 267-284.</a:t>
            </a:r>
          </a:p>
          <a:p>
            <a:endParaRPr lang="en-US" dirty="0"/>
          </a:p>
          <a:p>
            <a:r>
              <a:rPr lang="en-US" dirty="0"/>
              <a:t>Wilson, L. (2017). Fostering Organizational Culture in Central Banking. Economic Policy Review, 25(1), 45-58.</a:t>
            </a:r>
          </a:p>
          <a:p>
            <a:endParaRPr lang="en-US" dirty="0"/>
          </a:p>
          <a:p>
            <a:r>
              <a:rPr lang="en-US" dirty="0"/>
              <a:t>Hernandez, R., &amp; Daniels, K. (2020). The Role of HR in Navigating Change and Innovation at Barclays Bank. Journal of Organizational Transformation &amp; Innovation, 17(2), 123-138.</a:t>
            </a:r>
            <a:endParaRPr lang="en-IN" dirty="0"/>
          </a:p>
        </p:txBody>
      </p:sp>
    </p:spTree>
    <p:extLst>
      <p:ext uri="{BB962C8B-B14F-4D97-AF65-F5344CB8AC3E}">
        <p14:creationId xmlns:p14="http://schemas.microsoft.com/office/powerpoint/2010/main" xmlns="" val="1966159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A8D0A59E-C1EE-5447-EAC0-78A80902B54B}"/>
              </a:ext>
            </a:extLst>
          </p:cNvPr>
          <p:cNvSpPr txBox="1"/>
          <p:nvPr/>
        </p:nvSpPr>
        <p:spPr>
          <a:xfrm>
            <a:off x="653143" y="373224"/>
            <a:ext cx="10832841" cy="4524315"/>
          </a:xfrm>
          <a:prstGeom prst="rect">
            <a:avLst/>
          </a:prstGeom>
          <a:noFill/>
        </p:spPr>
        <p:txBody>
          <a:bodyPr wrap="square" rtlCol="0">
            <a:spAutoFit/>
          </a:bodyPr>
          <a:lstStyle/>
          <a:p>
            <a:r>
              <a:rPr lang="en-US"/>
              <a:t>Guest, D. (2017). Human resource management and performance: still searching for some answers. Human Resource Management Journal, 27(1), 3-12.</a:t>
            </a:r>
          </a:p>
          <a:p>
            <a:endParaRPr lang="en-US"/>
          </a:p>
          <a:p>
            <a:r>
              <a:rPr lang="en-US"/>
              <a:t>Boxall, P., &amp; Purcell, J. (2011). Strategy and human resource management. Palgrave Macmillan.</a:t>
            </a:r>
          </a:p>
          <a:p>
            <a:endParaRPr lang="en-US"/>
          </a:p>
          <a:p>
            <a:r>
              <a:rPr lang="en-US"/>
              <a:t>Wright, P. M., Dunford, B. B., &amp; Snell, S. A. (2001). Human resources and the resource-based view of the firm. Journal of Management, 27(6), 701-721.</a:t>
            </a:r>
          </a:p>
          <a:p>
            <a:endParaRPr lang="en-US"/>
          </a:p>
          <a:p>
            <a:r>
              <a:rPr lang="en-US"/>
              <a:t>Huselid, M. A. (1995). The impact of human resource management practices on turnover, productivity, and corporate financial performance. Academy of Management Journal, 38(3), 635-672.</a:t>
            </a:r>
          </a:p>
          <a:p>
            <a:endParaRPr lang="en-US"/>
          </a:p>
          <a:p>
            <a:r>
              <a:rPr lang="en-US"/>
              <a:t>Delery, J. E., &amp; Doty, D. H. (1996). Modes of theorizing in strategic human resource management: Tests of universalistic, contingency, and configurational performance predictions. Academy of Management Journal, 39(4), 802-835.</a:t>
            </a:r>
          </a:p>
          <a:p>
            <a:endParaRPr lang="en-US"/>
          </a:p>
          <a:p>
            <a:r>
              <a:rPr lang="en-US"/>
              <a:t>Pfeffer, J. (1998). Seven practices of successful organizations. California Management Review, 40(2), 96-124.</a:t>
            </a:r>
            <a:endParaRPr lang="en-IN" dirty="0"/>
          </a:p>
        </p:txBody>
      </p:sp>
    </p:spTree>
    <p:extLst>
      <p:ext uri="{BB962C8B-B14F-4D97-AF65-F5344CB8AC3E}">
        <p14:creationId xmlns:p14="http://schemas.microsoft.com/office/powerpoint/2010/main" xmlns="" val="3765012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8C446E8C-47B2-179D-4429-C909EEABFD7A}"/>
              </a:ext>
            </a:extLst>
          </p:cNvPr>
          <p:cNvPicPr>
            <a:picLocks noChangeAspect="1"/>
          </p:cNvPicPr>
          <p:nvPr/>
        </p:nvPicPr>
        <p:blipFill>
          <a:blip r:embed="rId2">
            <a:extLst>
              <a:ext uri="{28A0092B-C50C-407E-A947-70E740481C1C}">
                <a14:useLocalDpi xmlns:a14="http://schemas.microsoft.com/office/drawing/2010/main" xmlns="" val="0"/>
              </a:ext>
              <a:ext uri="{837473B0-CC2E-450A-ABE3-18F120FF3D39}">
                <a1611:picAttrSrcUrl xmlns:a1611="http://schemas.microsoft.com/office/drawing/2016/11/main" xmlns="" r:id="rId3"/>
              </a:ext>
            </a:extLst>
          </a:blip>
          <a:stretch>
            <a:fillRect/>
          </a:stretch>
        </p:blipFill>
        <p:spPr>
          <a:xfrm>
            <a:off x="531845" y="0"/>
            <a:ext cx="11290041" cy="6858000"/>
          </a:xfrm>
          <a:prstGeom prst="rect">
            <a:avLst/>
          </a:prstGeom>
        </p:spPr>
      </p:pic>
    </p:spTree>
    <p:extLst>
      <p:ext uri="{BB962C8B-B14F-4D97-AF65-F5344CB8AC3E}">
        <p14:creationId xmlns:p14="http://schemas.microsoft.com/office/powerpoint/2010/main" xmlns="" val="83179385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xmlns=""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89</TotalTime>
  <Words>1646</Words>
  <Application>Microsoft Office PowerPoint</Application>
  <PresentationFormat>Custom</PresentationFormat>
  <Paragraphs>94</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Gallery</vt:lpstr>
      <vt:lpstr>Human Resource Management</vt:lpstr>
      <vt:lpstr>Introduction</vt:lpstr>
      <vt:lpstr>Literature Review</vt:lpstr>
      <vt:lpstr>Linking HR Strategy to Competitive Advantage Model</vt:lpstr>
      <vt:lpstr>HR Strategy at Bank of England</vt:lpstr>
      <vt:lpstr> Impact of HR Strategy at Bank of England</vt:lpstr>
      <vt:lpstr> HR Strategy at Barclays Bank</vt:lpstr>
      <vt:lpstr>Impact of HR Strategy at Barclays Bank</vt:lpstr>
      <vt:lpstr>Comparative Analysis of both the banks </vt:lpstr>
      <vt:lpstr>Conclusion</vt:lpstr>
      <vt:lpstr>References</vt:lpstr>
      <vt:lpstr>Slide 12</vt:lpstr>
      <vt:lpstr>Slide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Jainam Dhrangadhariya</dc:creator>
  <cp:lastModifiedBy>Windows User</cp:lastModifiedBy>
  <cp:revision>2</cp:revision>
  <dcterms:created xsi:type="dcterms:W3CDTF">2023-10-29T03:50:44Z</dcterms:created>
  <dcterms:modified xsi:type="dcterms:W3CDTF">2023-11-02T11:18:39Z</dcterms:modified>
</cp:coreProperties>
</file>