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800" r:id="rId2"/>
  </p:sldMasterIdLst>
  <p:notesMasterIdLst>
    <p:notesMasterId r:id="rId35"/>
  </p:notesMasterIdLst>
  <p:handoutMasterIdLst>
    <p:handoutMasterId r:id="rId36"/>
  </p:handoutMasterIdLst>
  <p:sldIdLst>
    <p:sldId id="277" r:id="rId3"/>
    <p:sldId id="535" r:id="rId4"/>
    <p:sldId id="536" r:id="rId5"/>
    <p:sldId id="486" r:id="rId6"/>
    <p:sldId id="489" r:id="rId7"/>
    <p:sldId id="560" r:id="rId8"/>
    <p:sldId id="490" r:id="rId9"/>
    <p:sldId id="553" r:id="rId10"/>
    <p:sldId id="554" r:id="rId11"/>
    <p:sldId id="555" r:id="rId12"/>
    <p:sldId id="556" r:id="rId13"/>
    <p:sldId id="493" r:id="rId14"/>
    <p:sldId id="494" r:id="rId15"/>
    <p:sldId id="495" r:id="rId16"/>
    <p:sldId id="496" r:id="rId17"/>
    <p:sldId id="529" r:id="rId18"/>
    <p:sldId id="561" r:id="rId19"/>
    <p:sldId id="265" r:id="rId20"/>
    <p:sldId id="266" r:id="rId21"/>
    <p:sldId id="267" r:id="rId22"/>
    <p:sldId id="258" r:id="rId23"/>
    <p:sldId id="259" r:id="rId24"/>
    <p:sldId id="260" r:id="rId25"/>
    <p:sldId id="261" r:id="rId26"/>
    <p:sldId id="262" r:id="rId27"/>
    <p:sldId id="263" r:id="rId28"/>
    <p:sldId id="268" r:id="rId29"/>
    <p:sldId id="257" r:id="rId30"/>
    <p:sldId id="562" r:id="rId31"/>
    <p:sldId id="563" r:id="rId32"/>
    <p:sldId id="564" r:id="rId33"/>
    <p:sldId id="565" r:id="rId3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A53105-AB3C-434B-81C4-E71D6D2B6047}" v="8" dt="2023-05-10T16:53:02.7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87" autoAdjust="0"/>
    <p:restoredTop sz="93347" autoAdjust="0"/>
  </p:normalViewPr>
  <p:slideViewPr>
    <p:cSldViewPr>
      <p:cViewPr varScale="1">
        <p:scale>
          <a:sx n="106" d="100"/>
          <a:sy n="106" d="100"/>
        </p:scale>
        <p:origin x="924"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21" Type="http://schemas.openxmlformats.org/officeDocument/2006/relationships/slide" Target="slides/slide19.xml"/><Relationship Id="rId34" Type="http://schemas.openxmlformats.org/officeDocument/2006/relationships/slide" Target="slides/slide32.xml"/><Relationship Id="rId42"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za Ahmed" userId="6208a464-c5ab-4937-94a9-9b4e1df3dac2" providerId="ADAL" clId="{19A53105-AB3C-434B-81C4-E71D6D2B6047}"/>
    <pc:docChg chg="custSel modSld">
      <pc:chgData name="Khaza Ahmed" userId="6208a464-c5ab-4937-94a9-9b4e1df3dac2" providerId="ADAL" clId="{19A53105-AB3C-434B-81C4-E71D6D2B6047}" dt="2023-05-10T16:53:11.168" v="34" actId="26606"/>
      <pc:docMkLst>
        <pc:docMk/>
      </pc:docMkLst>
      <pc:sldChg chg="modSp mod">
        <pc:chgData name="Khaza Ahmed" userId="6208a464-c5ab-4937-94a9-9b4e1df3dac2" providerId="ADAL" clId="{19A53105-AB3C-434B-81C4-E71D6D2B6047}" dt="2023-05-10T16:44:58.538" v="1" actId="27636"/>
        <pc:sldMkLst>
          <pc:docMk/>
          <pc:sldMk cId="473414114" sldId="265"/>
        </pc:sldMkLst>
        <pc:spChg chg="mod">
          <ac:chgData name="Khaza Ahmed" userId="6208a464-c5ab-4937-94a9-9b4e1df3dac2" providerId="ADAL" clId="{19A53105-AB3C-434B-81C4-E71D6D2B6047}" dt="2023-05-10T16:44:58.538" v="1" actId="27636"/>
          <ac:spMkLst>
            <pc:docMk/>
            <pc:sldMk cId="473414114" sldId="265"/>
            <ac:spMk id="3" creationId="{00000000-0000-0000-0000-000000000000}"/>
          </ac:spMkLst>
        </pc:spChg>
      </pc:sldChg>
      <pc:sldChg chg="modSp mod">
        <pc:chgData name="Khaza Ahmed" userId="6208a464-c5ab-4937-94a9-9b4e1df3dac2" providerId="ADAL" clId="{19A53105-AB3C-434B-81C4-E71D6D2B6047}" dt="2023-05-10T16:44:58.543" v="2" actId="27636"/>
        <pc:sldMkLst>
          <pc:docMk/>
          <pc:sldMk cId="1418573197" sldId="266"/>
        </pc:sldMkLst>
        <pc:spChg chg="mod">
          <ac:chgData name="Khaza Ahmed" userId="6208a464-c5ab-4937-94a9-9b4e1df3dac2" providerId="ADAL" clId="{19A53105-AB3C-434B-81C4-E71D6D2B6047}" dt="2023-05-10T16:44:58.543" v="2" actId="27636"/>
          <ac:spMkLst>
            <pc:docMk/>
            <pc:sldMk cId="1418573197" sldId="266"/>
            <ac:spMk id="3" creationId="{00000000-0000-0000-0000-000000000000}"/>
          </ac:spMkLst>
        </pc:spChg>
      </pc:sldChg>
      <pc:sldChg chg="addSp delSp modSp mod">
        <pc:chgData name="Khaza Ahmed" userId="6208a464-c5ab-4937-94a9-9b4e1df3dac2" providerId="ADAL" clId="{19A53105-AB3C-434B-81C4-E71D6D2B6047}" dt="2023-05-10T16:45:36.889" v="9" actId="20577"/>
        <pc:sldMkLst>
          <pc:docMk/>
          <pc:sldMk cId="0" sldId="277"/>
        </pc:sldMkLst>
        <pc:spChg chg="add del mod">
          <ac:chgData name="Khaza Ahmed" userId="6208a464-c5ab-4937-94a9-9b4e1df3dac2" providerId="ADAL" clId="{19A53105-AB3C-434B-81C4-E71D6D2B6047}" dt="2023-05-10T16:45:04.008" v="3" actId="478"/>
          <ac:spMkLst>
            <pc:docMk/>
            <pc:sldMk cId="0" sldId="277"/>
            <ac:spMk id="2" creationId="{F22D8A02-E228-2247-4293-DA8A5FFB1A0C}"/>
          </ac:spMkLst>
        </pc:spChg>
        <pc:spChg chg="add mod">
          <ac:chgData name="Khaza Ahmed" userId="6208a464-c5ab-4937-94a9-9b4e1df3dac2" providerId="ADAL" clId="{19A53105-AB3C-434B-81C4-E71D6D2B6047}" dt="2023-05-10T16:45:30.678" v="7"/>
          <ac:spMkLst>
            <pc:docMk/>
            <pc:sldMk cId="0" sldId="277"/>
            <ac:spMk id="3" creationId="{2CCFFD90-F762-8B1C-979F-BDC462CA5D2B}"/>
          </ac:spMkLst>
        </pc:spChg>
        <pc:spChg chg="add mod">
          <ac:chgData name="Khaza Ahmed" userId="6208a464-c5ab-4937-94a9-9b4e1df3dac2" providerId="ADAL" clId="{19A53105-AB3C-434B-81C4-E71D6D2B6047}" dt="2023-05-10T16:45:30.678" v="7"/>
          <ac:spMkLst>
            <pc:docMk/>
            <pc:sldMk cId="0" sldId="277"/>
            <ac:spMk id="4" creationId="{687F8254-ACFD-45B8-A32E-5C425979DDEC}"/>
          </ac:spMkLst>
        </pc:spChg>
        <pc:spChg chg="del">
          <ac:chgData name="Khaza Ahmed" userId="6208a464-c5ab-4937-94a9-9b4e1df3dac2" providerId="ADAL" clId="{19A53105-AB3C-434B-81C4-E71D6D2B6047}" dt="2023-05-10T16:44:58.458" v="0" actId="478"/>
          <ac:spMkLst>
            <pc:docMk/>
            <pc:sldMk cId="0" sldId="277"/>
            <ac:spMk id="6146" creationId="{00000000-0000-0000-0000-000000000000}"/>
          </ac:spMkLst>
        </pc:spChg>
        <pc:spChg chg="mod">
          <ac:chgData name="Khaza Ahmed" userId="6208a464-c5ab-4937-94a9-9b4e1df3dac2" providerId="ADAL" clId="{19A53105-AB3C-434B-81C4-E71D6D2B6047}" dt="2023-05-10T16:45:36.889" v="9" actId="20577"/>
          <ac:spMkLst>
            <pc:docMk/>
            <pc:sldMk cId="0" sldId="277"/>
            <ac:spMk id="6147" creationId="{00000000-0000-0000-0000-000000000000}"/>
          </ac:spMkLst>
        </pc:spChg>
      </pc:sldChg>
      <pc:sldChg chg="addSp delSp modSp mod">
        <pc:chgData name="Khaza Ahmed" userId="6208a464-c5ab-4937-94a9-9b4e1df3dac2" providerId="ADAL" clId="{19A53105-AB3C-434B-81C4-E71D6D2B6047}" dt="2023-05-10T16:49:47.940" v="27"/>
        <pc:sldMkLst>
          <pc:docMk/>
          <pc:sldMk cId="3426310207" sldId="529"/>
        </pc:sldMkLst>
        <pc:spChg chg="mod">
          <ac:chgData name="Khaza Ahmed" userId="6208a464-c5ab-4937-94a9-9b4e1df3dac2" providerId="ADAL" clId="{19A53105-AB3C-434B-81C4-E71D6D2B6047}" dt="2023-05-10T16:49:47.940" v="27"/>
          <ac:spMkLst>
            <pc:docMk/>
            <pc:sldMk cId="3426310207" sldId="529"/>
            <ac:spMk id="3" creationId="{00000000-0000-0000-0000-000000000000}"/>
          </ac:spMkLst>
        </pc:spChg>
        <pc:spChg chg="del mod">
          <ac:chgData name="Khaza Ahmed" userId="6208a464-c5ab-4937-94a9-9b4e1df3dac2" providerId="ADAL" clId="{19A53105-AB3C-434B-81C4-E71D6D2B6047}" dt="2023-05-10T16:49:08.988" v="12" actId="478"/>
          <ac:spMkLst>
            <pc:docMk/>
            <pc:sldMk cId="3426310207" sldId="529"/>
            <ac:spMk id="5" creationId="{00000000-0000-0000-0000-000000000000}"/>
          </ac:spMkLst>
        </pc:spChg>
        <pc:picChg chg="del">
          <ac:chgData name="Khaza Ahmed" userId="6208a464-c5ab-4937-94a9-9b4e1df3dac2" providerId="ADAL" clId="{19A53105-AB3C-434B-81C4-E71D6D2B6047}" dt="2023-05-10T16:49:04.418" v="10" actId="478"/>
          <ac:picMkLst>
            <pc:docMk/>
            <pc:sldMk cId="3426310207" sldId="529"/>
            <ac:picMk id="4" creationId="{00000000-0000-0000-0000-000000000000}"/>
          </ac:picMkLst>
        </pc:picChg>
        <pc:picChg chg="add mod">
          <ac:chgData name="Khaza Ahmed" userId="6208a464-c5ab-4937-94a9-9b4e1df3dac2" providerId="ADAL" clId="{19A53105-AB3C-434B-81C4-E71D6D2B6047}" dt="2023-05-10T16:49:26.418" v="25" actId="1035"/>
          <ac:picMkLst>
            <pc:docMk/>
            <pc:sldMk cId="3426310207" sldId="529"/>
            <ac:picMk id="6" creationId="{32901620-BDB3-0A7E-3878-5450AFB267A6}"/>
          </ac:picMkLst>
        </pc:picChg>
      </pc:sldChg>
      <pc:sldChg chg="modSp mod modClrScheme chgLayout">
        <pc:chgData name="Khaza Ahmed" userId="6208a464-c5ab-4937-94a9-9b4e1df3dac2" providerId="ADAL" clId="{19A53105-AB3C-434B-81C4-E71D6D2B6047}" dt="2023-05-10T16:53:11.168" v="34" actId="26606"/>
        <pc:sldMkLst>
          <pc:docMk/>
          <pc:sldMk cId="3014844069" sldId="561"/>
        </pc:sldMkLst>
        <pc:spChg chg="mod">
          <ac:chgData name="Khaza Ahmed" userId="6208a464-c5ab-4937-94a9-9b4e1df3dac2" providerId="ADAL" clId="{19A53105-AB3C-434B-81C4-E71D6D2B6047}" dt="2023-05-10T16:53:11.168" v="34" actId="26606"/>
          <ac:spMkLst>
            <pc:docMk/>
            <pc:sldMk cId="3014844069" sldId="561"/>
            <ac:spMk id="3" creationId="{7F9E7A6A-C000-4F26-8D1B-06872C5EA62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a:t>
            </a:fld>
            <a:endParaRPr lang="en-US"/>
          </a:p>
        </p:txBody>
      </p:sp>
    </p:spTree>
    <p:extLst>
      <p:ext uri="{BB962C8B-B14F-4D97-AF65-F5344CB8AC3E}">
        <p14:creationId xmlns:p14="http://schemas.microsoft.com/office/powerpoint/2010/main" val="24296171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5</a:t>
            </a:fld>
            <a:endParaRPr lang="en-US"/>
          </a:p>
        </p:txBody>
      </p:sp>
    </p:spTree>
    <p:extLst>
      <p:ext uri="{BB962C8B-B14F-4D97-AF65-F5344CB8AC3E}">
        <p14:creationId xmlns:p14="http://schemas.microsoft.com/office/powerpoint/2010/main" val="41996762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7</a:t>
            </a:fld>
            <a:endParaRPr lang="en-US"/>
          </a:p>
        </p:txBody>
      </p:sp>
    </p:spTree>
    <p:extLst>
      <p:ext uri="{BB962C8B-B14F-4D97-AF65-F5344CB8AC3E}">
        <p14:creationId xmlns:p14="http://schemas.microsoft.com/office/powerpoint/2010/main" val="20891298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12</a:t>
            </a:fld>
            <a:endParaRPr lang="en-US"/>
          </a:p>
        </p:txBody>
      </p:sp>
    </p:spTree>
    <p:extLst>
      <p:ext uri="{BB962C8B-B14F-4D97-AF65-F5344CB8AC3E}">
        <p14:creationId xmlns:p14="http://schemas.microsoft.com/office/powerpoint/2010/main" val="25396211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13</a:t>
            </a:fld>
            <a:endParaRPr lang="en-US"/>
          </a:p>
        </p:txBody>
      </p:sp>
    </p:spTree>
    <p:extLst>
      <p:ext uri="{BB962C8B-B14F-4D97-AF65-F5344CB8AC3E}">
        <p14:creationId xmlns:p14="http://schemas.microsoft.com/office/powerpoint/2010/main" val="6074291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14</a:t>
            </a:fld>
            <a:endParaRPr lang="en-US"/>
          </a:p>
        </p:txBody>
      </p:sp>
    </p:spTree>
    <p:extLst>
      <p:ext uri="{BB962C8B-B14F-4D97-AF65-F5344CB8AC3E}">
        <p14:creationId xmlns:p14="http://schemas.microsoft.com/office/powerpoint/2010/main" val="36240946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15</a:t>
            </a:fld>
            <a:endParaRPr lang="en-US"/>
          </a:p>
        </p:txBody>
      </p:sp>
    </p:spTree>
    <p:extLst>
      <p:ext uri="{BB962C8B-B14F-4D97-AF65-F5344CB8AC3E}">
        <p14:creationId xmlns:p14="http://schemas.microsoft.com/office/powerpoint/2010/main" val="35317592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16</a:t>
            </a:fld>
            <a:endParaRPr lang="en-US"/>
          </a:p>
        </p:txBody>
      </p:sp>
    </p:spTree>
    <p:extLst>
      <p:ext uri="{BB962C8B-B14F-4D97-AF65-F5344CB8AC3E}">
        <p14:creationId xmlns:p14="http://schemas.microsoft.com/office/powerpoint/2010/main" val="41289362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10/05/2023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10/05/2023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10/05/2023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10/05/2023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10/05/2023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10/05/2023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10/05/2023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10/05/2023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10/05/2023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10/05/2023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10/05/2023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B9639-9419-4544-A283-0CF9093214F0}"/>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2A07F489-DA2D-408E-BAF4-55F38F45059B}"/>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8077D5-9219-464C-81F0-A318572554F3}"/>
              </a:ext>
            </a:extLst>
          </p:cNvPr>
          <p:cNvSpPr>
            <a:spLocks noGrp="1"/>
          </p:cNvSpPr>
          <p:nvPr>
            <p:ph type="dt" sz="half" idx="10"/>
          </p:nvPr>
        </p:nvSpPr>
        <p:spPr/>
        <p:txBody>
          <a:bodyPr/>
          <a:lstStyle/>
          <a:p>
            <a:fld id="{088884A4-AAA4-47CB-8677-873A75B6A3A5}" type="datetimeFigureOut">
              <a:rPr lang="en-GB" smtClean="0"/>
              <a:t>10/05/2023</a:t>
            </a:fld>
            <a:endParaRPr lang="en-GB"/>
          </a:p>
        </p:txBody>
      </p:sp>
      <p:sp>
        <p:nvSpPr>
          <p:cNvPr id="5" name="Footer Placeholder 4">
            <a:extLst>
              <a:ext uri="{FF2B5EF4-FFF2-40B4-BE49-F238E27FC236}">
                <a16:creationId xmlns:a16="http://schemas.microsoft.com/office/drawing/2014/main" id="{88EBDBA9-D16E-43D0-B954-53DC1DA855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DAABC1-C832-4E6A-B928-571C90BFB98A}"/>
              </a:ext>
            </a:extLst>
          </p:cNvPr>
          <p:cNvSpPr>
            <a:spLocks noGrp="1"/>
          </p:cNvSpPr>
          <p:nvPr>
            <p:ph type="sldNum" sz="quarter" idx="12"/>
          </p:nvPr>
        </p:nvSpPr>
        <p:spPr/>
        <p:txBody>
          <a:bodyPr/>
          <a:lstStyle/>
          <a:p>
            <a:fld id="{FD87A894-9893-4941-9FBF-0816320D795D}" type="slidenum">
              <a:rPr lang="en-GB" smtClean="0"/>
              <a:t>‹#›</a:t>
            </a:fld>
            <a:endParaRPr lang="en-GB"/>
          </a:p>
        </p:txBody>
      </p:sp>
    </p:spTree>
    <p:extLst>
      <p:ext uri="{BB962C8B-B14F-4D97-AF65-F5344CB8AC3E}">
        <p14:creationId xmlns:p14="http://schemas.microsoft.com/office/powerpoint/2010/main" val="14836448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294D7-5BD1-4195-8246-61A8FCF5A3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E90FDB-3C97-464E-9AE6-9761293BAC9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699A3E-63C2-4D25-8872-41ACB26F6B96}"/>
              </a:ext>
            </a:extLst>
          </p:cNvPr>
          <p:cNvSpPr>
            <a:spLocks noGrp="1"/>
          </p:cNvSpPr>
          <p:nvPr>
            <p:ph type="dt" sz="half" idx="10"/>
          </p:nvPr>
        </p:nvSpPr>
        <p:spPr/>
        <p:txBody>
          <a:bodyPr/>
          <a:lstStyle/>
          <a:p>
            <a:fld id="{088884A4-AAA4-47CB-8677-873A75B6A3A5}" type="datetimeFigureOut">
              <a:rPr lang="en-GB" smtClean="0"/>
              <a:t>10/05/2023</a:t>
            </a:fld>
            <a:endParaRPr lang="en-GB"/>
          </a:p>
        </p:txBody>
      </p:sp>
      <p:sp>
        <p:nvSpPr>
          <p:cNvPr id="5" name="Footer Placeholder 4">
            <a:extLst>
              <a:ext uri="{FF2B5EF4-FFF2-40B4-BE49-F238E27FC236}">
                <a16:creationId xmlns:a16="http://schemas.microsoft.com/office/drawing/2014/main" id="{6E322DA3-5EFF-4323-8C4C-012DA1EAA9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9B4623-A3F5-4DE2-B166-5837FE2E2454}"/>
              </a:ext>
            </a:extLst>
          </p:cNvPr>
          <p:cNvSpPr>
            <a:spLocks noGrp="1"/>
          </p:cNvSpPr>
          <p:nvPr>
            <p:ph type="sldNum" sz="quarter" idx="12"/>
          </p:nvPr>
        </p:nvSpPr>
        <p:spPr/>
        <p:txBody>
          <a:bodyPr/>
          <a:lstStyle/>
          <a:p>
            <a:fld id="{FD87A894-9893-4941-9FBF-0816320D795D}" type="slidenum">
              <a:rPr lang="en-GB" smtClean="0"/>
              <a:t>‹#›</a:t>
            </a:fld>
            <a:endParaRPr lang="en-GB"/>
          </a:p>
        </p:txBody>
      </p:sp>
    </p:spTree>
    <p:extLst>
      <p:ext uri="{BB962C8B-B14F-4D97-AF65-F5344CB8AC3E}">
        <p14:creationId xmlns:p14="http://schemas.microsoft.com/office/powerpoint/2010/main" val="22012439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6F78E-0BE1-4DB8-839A-37D1A4931807}"/>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717DDF1-61DA-48AE-B12D-9EB0E35DD3FF}"/>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2A30F5-33FF-4A10-891F-895217E1ACAF}"/>
              </a:ext>
            </a:extLst>
          </p:cNvPr>
          <p:cNvSpPr>
            <a:spLocks noGrp="1"/>
          </p:cNvSpPr>
          <p:nvPr>
            <p:ph type="dt" sz="half" idx="10"/>
          </p:nvPr>
        </p:nvSpPr>
        <p:spPr/>
        <p:txBody>
          <a:bodyPr/>
          <a:lstStyle/>
          <a:p>
            <a:fld id="{088884A4-AAA4-47CB-8677-873A75B6A3A5}" type="datetimeFigureOut">
              <a:rPr lang="en-GB" smtClean="0"/>
              <a:t>10/05/2023</a:t>
            </a:fld>
            <a:endParaRPr lang="en-GB"/>
          </a:p>
        </p:txBody>
      </p:sp>
      <p:sp>
        <p:nvSpPr>
          <p:cNvPr id="5" name="Footer Placeholder 4">
            <a:extLst>
              <a:ext uri="{FF2B5EF4-FFF2-40B4-BE49-F238E27FC236}">
                <a16:creationId xmlns:a16="http://schemas.microsoft.com/office/drawing/2014/main" id="{8059A0AF-A1EB-4B80-85F7-D2D1292975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8A1606-2098-4E00-A158-B57565C7F4D2}"/>
              </a:ext>
            </a:extLst>
          </p:cNvPr>
          <p:cNvSpPr>
            <a:spLocks noGrp="1"/>
          </p:cNvSpPr>
          <p:nvPr>
            <p:ph type="sldNum" sz="quarter" idx="12"/>
          </p:nvPr>
        </p:nvSpPr>
        <p:spPr/>
        <p:txBody>
          <a:bodyPr/>
          <a:lstStyle/>
          <a:p>
            <a:fld id="{FD87A894-9893-4941-9FBF-0816320D795D}" type="slidenum">
              <a:rPr lang="en-GB" smtClean="0"/>
              <a:t>‹#›</a:t>
            </a:fld>
            <a:endParaRPr lang="en-GB"/>
          </a:p>
        </p:txBody>
      </p:sp>
    </p:spTree>
    <p:extLst>
      <p:ext uri="{BB962C8B-B14F-4D97-AF65-F5344CB8AC3E}">
        <p14:creationId xmlns:p14="http://schemas.microsoft.com/office/powerpoint/2010/main" val="17351389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2888E-007D-441E-A46A-1869DC1570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FA63D9-D9A1-4512-B50B-9CD82F418128}"/>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D25481A-8FBF-4E6E-B6E8-078C5EAD6CB2}"/>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1EF2E2F-55DD-43E4-B51E-DDEF1302BFA5}"/>
              </a:ext>
            </a:extLst>
          </p:cNvPr>
          <p:cNvSpPr>
            <a:spLocks noGrp="1"/>
          </p:cNvSpPr>
          <p:nvPr>
            <p:ph type="dt" sz="half" idx="10"/>
          </p:nvPr>
        </p:nvSpPr>
        <p:spPr/>
        <p:txBody>
          <a:bodyPr/>
          <a:lstStyle/>
          <a:p>
            <a:fld id="{088884A4-AAA4-47CB-8677-873A75B6A3A5}" type="datetimeFigureOut">
              <a:rPr lang="en-GB" smtClean="0"/>
              <a:t>10/05/2023</a:t>
            </a:fld>
            <a:endParaRPr lang="en-GB"/>
          </a:p>
        </p:txBody>
      </p:sp>
      <p:sp>
        <p:nvSpPr>
          <p:cNvPr id="6" name="Footer Placeholder 5">
            <a:extLst>
              <a:ext uri="{FF2B5EF4-FFF2-40B4-BE49-F238E27FC236}">
                <a16:creationId xmlns:a16="http://schemas.microsoft.com/office/drawing/2014/main" id="{C7441211-27C3-48F3-B36A-E4E17733F4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648E2B-F6DE-49B8-B901-CF2E124DBB25}"/>
              </a:ext>
            </a:extLst>
          </p:cNvPr>
          <p:cNvSpPr>
            <a:spLocks noGrp="1"/>
          </p:cNvSpPr>
          <p:nvPr>
            <p:ph type="sldNum" sz="quarter" idx="12"/>
          </p:nvPr>
        </p:nvSpPr>
        <p:spPr/>
        <p:txBody>
          <a:bodyPr/>
          <a:lstStyle/>
          <a:p>
            <a:fld id="{FD87A894-9893-4941-9FBF-0816320D795D}" type="slidenum">
              <a:rPr lang="en-GB" smtClean="0"/>
              <a:t>‹#›</a:t>
            </a:fld>
            <a:endParaRPr lang="en-GB"/>
          </a:p>
        </p:txBody>
      </p:sp>
    </p:spTree>
    <p:extLst>
      <p:ext uri="{BB962C8B-B14F-4D97-AF65-F5344CB8AC3E}">
        <p14:creationId xmlns:p14="http://schemas.microsoft.com/office/powerpoint/2010/main" val="6733775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4C0AF-A89D-4196-8E1B-2DF32789D34C}"/>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59429C-4235-4D36-934F-B6429C07EC45}"/>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1C3D4792-D495-4955-B966-9D24AD74ADAB}"/>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26FDE92-E43B-469F-8479-A3E363B6962E}"/>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21BCB0E2-DD24-4CE3-BDB1-968CC4BE794D}"/>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238F7D-3517-4AC9-BB4E-58CE255CB440}"/>
              </a:ext>
            </a:extLst>
          </p:cNvPr>
          <p:cNvSpPr>
            <a:spLocks noGrp="1"/>
          </p:cNvSpPr>
          <p:nvPr>
            <p:ph type="dt" sz="half" idx="10"/>
          </p:nvPr>
        </p:nvSpPr>
        <p:spPr/>
        <p:txBody>
          <a:bodyPr/>
          <a:lstStyle/>
          <a:p>
            <a:fld id="{088884A4-AAA4-47CB-8677-873A75B6A3A5}" type="datetimeFigureOut">
              <a:rPr lang="en-GB" smtClean="0"/>
              <a:t>10/05/2023</a:t>
            </a:fld>
            <a:endParaRPr lang="en-GB"/>
          </a:p>
        </p:txBody>
      </p:sp>
      <p:sp>
        <p:nvSpPr>
          <p:cNvPr id="8" name="Footer Placeholder 7">
            <a:extLst>
              <a:ext uri="{FF2B5EF4-FFF2-40B4-BE49-F238E27FC236}">
                <a16:creationId xmlns:a16="http://schemas.microsoft.com/office/drawing/2014/main" id="{6F4D47ED-AAE5-4353-B2ED-9BBC56A4686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1856965-B2D9-4BE7-A428-D1C033E87B78}"/>
              </a:ext>
            </a:extLst>
          </p:cNvPr>
          <p:cNvSpPr>
            <a:spLocks noGrp="1"/>
          </p:cNvSpPr>
          <p:nvPr>
            <p:ph type="sldNum" sz="quarter" idx="12"/>
          </p:nvPr>
        </p:nvSpPr>
        <p:spPr/>
        <p:txBody>
          <a:bodyPr/>
          <a:lstStyle/>
          <a:p>
            <a:fld id="{FD87A894-9893-4941-9FBF-0816320D795D}" type="slidenum">
              <a:rPr lang="en-GB" smtClean="0"/>
              <a:t>‹#›</a:t>
            </a:fld>
            <a:endParaRPr lang="en-GB"/>
          </a:p>
        </p:txBody>
      </p:sp>
    </p:spTree>
    <p:extLst>
      <p:ext uri="{BB962C8B-B14F-4D97-AF65-F5344CB8AC3E}">
        <p14:creationId xmlns:p14="http://schemas.microsoft.com/office/powerpoint/2010/main" val="22655984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78993-C242-4473-B972-00948A74346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828444-EF34-4C45-9BDB-DEACF3D3CD0C}"/>
              </a:ext>
            </a:extLst>
          </p:cNvPr>
          <p:cNvSpPr>
            <a:spLocks noGrp="1"/>
          </p:cNvSpPr>
          <p:nvPr>
            <p:ph type="dt" sz="half" idx="10"/>
          </p:nvPr>
        </p:nvSpPr>
        <p:spPr/>
        <p:txBody>
          <a:bodyPr/>
          <a:lstStyle/>
          <a:p>
            <a:fld id="{088884A4-AAA4-47CB-8677-873A75B6A3A5}" type="datetimeFigureOut">
              <a:rPr lang="en-GB" smtClean="0"/>
              <a:t>10/05/2023</a:t>
            </a:fld>
            <a:endParaRPr lang="en-GB"/>
          </a:p>
        </p:txBody>
      </p:sp>
      <p:sp>
        <p:nvSpPr>
          <p:cNvPr id="4" name="Footer Placeholder 3">
            <a:extLst>
              <a:ext uri="{FF2B5EF4-FFF2-40B4-BE49-F238E27FC236}">
                <a16:creationId xmlns:a16="http://schemas.microsoft.com/office/drawing/2014/main" id="{EAD3754A-F19D-426D-B79F-21B51638558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9548ACA-97A3-48CE-9134-5F00264A0D56}"/>
              </a:ext>
            </a:extLst>
          </p:cNvPr>
          <p:cNvSpPr>
            <a:spLocks noGrp="1"/>
          </p:cNvSpPr>
          <p:nvPr>
            <p:ph type="sldNum" sz="quarter" idx="12"/>
          </p:nvPr>
        </p:nvSpPr>
        <p:spPr/>
        <p:txBody>
          <a:bodyPr/>
          <a:lstStyle/>
          <a:p>
            <a:fld id="{FD87A894-9893-4941-9FBF-0816320D795D}" type="slidenum">
              <a:rPr lang="en-GB" smtClean="0"/>
              <a:t>‹#›</a:t>
            </a:fld>
            <a:endParaRPr lang="en-GB"/>
          </a:p>
        </p:txBody>
      </p:sp>
    </p:spTree>
    <p:extLst>
      <p:ext uri="{BB962C8B-B14F-4D97-AF65-F5344CB8AC3E}">
        <p14:creationId xmlns:p14="http://schemas.microsoft.com/office/powerpoint/2010/main" val="7241702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A8434F-E880-4CF2-BB42-FD627DAE3760}"/>
              </a:ext>
            </a:extLst>
          </p:cNvPr>
          <p:cNvSpPr>
            <a:spLocks noGrp="1"/>
          </p:cNvSpPr>
          <p:nvPr>
            <p:ph type="dt" sz="half" idx="10"/>
          </p:nvPr>
        </p:nvSpPr>
        <p:spPr/>
        <p:txBody>
          <a:bodyPr/>
          <a:lstStyle/>
          <a:p>
            <a:fld id="{088884A4-AAA4-47CB-8677-873A75B6A3A5}" type="datetimeFigureOut">
              <a:rPr lang="en-GB" smtClean="0"/>
              <a:t>10/05/2023</a:t>
            </a:fld>
            <a:endParaRPr lang="en-GB"/>
          </a:p>
        </p:txBody>
      </p:sp>
      <p:sp>
        <p:nvSpPr>
          <p:cNvPr id="3" name="Footer Placeholder 2">
            <a:extLst>
              <a:ext uri="{FF2B5EF4-FFF2-40B4-BE49-F238E27FC236}">
                <a16:creationId xmlns:a16="http://schemas.microsoft.com/office/drawing/2014/main" id="{00C94921-E462-4EEC-B3A9-ABF0F8DD64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A8F7C24-F995-44E7-AB84-B21061BFDB9D}"/>
              </a:ext>
            </a:extLst>
          </p:cNvPr>
          <p:cNvSpPr>
            <a:spLocks noGrp="1"/>
          </p:cNvSpPr>
          <p:nvPr>
            <p:ph type="sldNum" sz="quarter" idx="12"/>
          </p:nvPr>
        </p:nvSpPr>
        <p:spPr/>
        <p:txBody>
          <a:bodyPr/>
          <a:lstStyle/>
          <a:p>
            <a:fld id="{FD87A894-9893-4941-9FBF-0816320D795D}" type="slidenum">
              <a:rPr lang="en-GB" smtClean="0"/>
              <a:t>‹#›</a:t>
            </a:fld>
            <a:endParaRPr lang="en-GB"/>
          </a:p>
        </p:txBody>
      </p:sp>
    </p:spTree>
    <p:extLst>
      <p:ext uri="{BB962C8B-B14F-4D97-AF65-F5344CB8AC3E}">
        <p14:creationId xmlns:p14="http://schemas.microsoft.com/office/powerpoint/2010/main" val="40260423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9D66B-F1DD-4442-9ECA-FA87AAEA9E81}"/>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09403A-B026-473F-BA55-C837DFAABA7F}"/>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A62EF94-07D0-4334-A9E5-0D78F9AA9FE5}"/>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703F5DE8-477C-412D-987A-632DB4DC065F}"/>
              </a:ext>
            </a:extLst>
          </p:cNvPr>
          <p:cNvSpPr>
            <a:spLocks noGrp="1"/>
          </p:cNvSpPr>
          <p:nvPr>
            <p:ph type="dt" sz="half" idx="10"/>
          </p:nvPr>
        </p:nvSpPr>
        <p:spPr/>
        <p:txBody>
          <a:bodyPr/>
          <a:lstStyle/>
          <a:p>
            <a:fld id="{088884A4-AAA4-47CB-8677-873A75B6A3A5}" type="datetimeFigureOut">
              <a:rPr lang="en-GB" smtClean="0"/>
              <a:t>10/05/2023</a:t>
            </a:fld>
            <a:endParaRPr lang="en-GB"/>
          </a:p>
        </p:txBody>
      </p:sp>
      <p:sp>
        <p:nvSpPr>
          <p:cNvPr id="6" name="Footer Placeholder 5">
            <a:extLst>
              <a:ext uri="{FF2B5EF4-FFF2-40B4-BE49-F238E27FC236}">
                <a16:creationId xmlns:a16="http://schemas.microsoft.com/office/drawing/2014/main" id="{36C3DDC8-5177-480B-AA48-6FC410053F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DC96F3-BF58-4168-A9C0-7868F357593D}"/>
              </a:ext>
            </a:extLst>
          </p:cNvPr>
          <p:cNvSpPr>
            <a:spLocks noGrp="1"/>
          </p:cNvSpPr>
          <p:nvPr>
            <p:ph type="sldNum" sz="quarter" idx="12"/>
          </p:nvPr>
        </p:nvSpPr>
        <p:spPr/>
        <p:txBody>
          <a:bodyPr/>
          <a:lstStyle/>
          <a:p>
            <a:fld id="{FD87A894-9893-4941-9FBF-0816320D795D}" type="slidenum">
              <a:rPr lang="en-GB" smtClean="0"/>
              <a:t>‹#›</a:t>
            </a:fld>
            <a:endParaRPr lang="en-GB"/>
          </a:p>
        </p:txBody>
      </p:sp>
    </p:spTree>
    <p:extLst>
      <p:ext uri="{BB962C8B-B14F-4D97-AF65-F5344CB8AC3E}">
        <p14:creationId xmlns:p14="http://schemas.microsoft.com/office/powerpoint/2010/main" val="41904507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E431B-D99F-469D-BE86-312590D0F316}"/>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5845E0C-EB71-4FB8-897B-8D3A5851D0B9}"/>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C8F39C27-1ABE-4668-8879-87AE6C4FCAB3}"/>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7074D108-5E77-49FF-86EF-4CF39BBEAD5A}"/>
              </a:ext>
            </a:extLst>
          </p:cNvPr>
          <p:cNvSpPr>
            <a:spLocks noGrp="1"/>
          </p:cNvSpPr>
          <p:nvPr>
            <p:ph type="dt" sz="half" idx="10"/>
          </p:nvPr>
        </p:nvSpPr>
        <p:spPr/>
        <p:txBody>
          <a:bodyPr/>
          <a:lstStyle/>
          <a:p>
            <a:fld id="{088884A4-AAA4-47CB-8677-873A75B6A3A5}" type="datetimeFigureOut">
              <a:rPr lang="en-GB" smtClean="0"/>
              <a:t>10/05/2023</a:t>
            </a:fld>
            <a:endParaRPr lang="en-GB"/>
          </a:p>
        </p:txBody>
      </p:sp>
      <p:sp>
        <p:nvSpPr>
          <p:cNvPr id="6" name="Footer Placeholder 5">
            <a:extLst>
              <a:ext uri="{FF2B5EF4-FFF2-40B4-BE49-F238E27FC236}">
                <a16:creationId xmlns:a16="http://schemas.microsoft.com/office/drawing/2014/main" id="{3CCE3243-709C-441C-B377-1BAE31C081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307E71-AAA1-4BF4-BA32-B0E2885FAA71}"/>
              </a:ext>
            </a:extLst>
          </p:cNvPr>
          <p:cNvSpPr>
            <a:spLocks noGrp="1"/>
          </p:cNvSpPr>
          <p:nvPr>
            <p:ph type="sldNum" sz="quarter" idx="12"/>
          </p:nvPr>
        </p:nvSpPr>
        <p:spPr/>
        <p:txBody>
          <a:bodyPr/>
          <a:lstStyle/>
          <a:p>
            <a:fld id="{FD87A894-9893-4941-9FBF-0816320D795D}" type="slidenum">
              <a:rPr lang="en-GB" smtClean="0"/>
              <a:t>‹#›</a:t>
            </a:fld>
            <a:endParaRPr lang="en-GB"/>
          </a:p>
        </p:txBody>
      </p:sp>
    </p:spTree>
    <p:extLst>
      <p:ext uri="{BB962C8B-B14F-4D97-AF65-F5344CB8AC3E}">
        <p14:creationId xmlns:p14="http://schemas.microsoft.com/office/powerpoint/2010/main" val="6071418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133E8-7FAE-4620-9153-D12DAF07268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58DECF-5E97-40D2-B02F-F8BEBFA5731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564B73-F7A1-4812-92E4-F6EF2FED3516}"/>
              </a:ext>
            </a:extLst>
          </p:cNvPr>
          <p:cNvSpPr>
            <a:spLocks noGrp="1"/>
          </p:cNvSpPr>
          <p:nvPr>
            <p:ph type="dt" sz="half" idx="10"/>
          </p:nvPr>
        </p:nvSpPr>
        <p:spPr/>
        <p:txBody>
          <a:bodyPr/>
          <a:lstStyle/>
          <a:p>
            <a:fld id="{088884A4-AAA4-47CB-8677-873A75B6A3A5}" type="datetimeFigureOut">
              <a:rPr lang="en-GB" smtClean="0"/>
              <a:t>10/05/2023</a:t>
            </a:fld>
            <a:endParaRPr lang="en-GB"/>
          </a:p>
        </p:txBody>
      </p:sp>
      <p:sp>
        <p:nvSpPr>
          <p:cNvPr id="5" name="Footer Placeholder 4">
            <a:extLst>
              <a:ext uri="{FF2B5EF4-FFF2-40B4-BE49-F238E27FC236}">
                <a16:creationId xmlns:a16="http://schemas.microsoft.com/office/drawing/2014/main" id="{F13A6712-30C3-4A65-94B7-66BD177956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6E7570-CD07-4B59-8714-0CED35033852}"/>
              </a:ext>
            </a:extLst>
          </p:cNvPr>
          <p:cNvSpPr>
            <a:spLocks noGrp="1"/>
          </p:cNvSpPr>
          <p:nvPr>
            <p:ph type="sldNum" sz="quarter" idx="12"/>
          </p:nvPr>
        </p:nvSpPr>
        <p:spPr/>
        <p:txBody>
          <a:bodyPr/>
          <a:lstStyle/>
          <a:p>
            <a:fld id="{FD87A894-9893-4941-9FBF-0816320D795D}" type="slidenum">
              <a:rPr lang="en-GB" smtClean="0"/>
              <a:t>‹#›</a:t>
            </a:fld>
            <a:endParaRPr lang="en-GB"/>
          </a:p>
        </p:txBody>
      </p:sp>
    </p:spTree>
    <p:extLst>
      <p:ext uri="{BB962C8B-B14F-4D97-AF65-F5344CB8AC3E}">
        <p14:creationId xmlns:p14="http://schemas.microsoft.com/office/powerpoint/2010/main" val="34767867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5C003A-E009-4F95-845E-A343FB270E82}"/>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47FAF90-F195-467C-A290-C01A5F3FB329}"/>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3654E7-2540-4251-9454-17357B0DBF38}"/>
              </a:ext>
            </a:extLst>
          </p:cNvPr>
          <p:cNvSpPr>
            <a:spLocks noGrp="1"/>
          </p:cNvSpPr>
          <p:nvPr>
            <p:ph type="dt" sz="half" idx="10"/>
          </p:nvPr>
        </p:nvSpPr>
        <p:spPr/>
        <p:txBody>
          <a:bodyPr/>
          <a:lstStyle/>
          <a:p>
            <a:fld id="{088884A4-AAA4-47CB-8677-873A75B6A3A5}" type="datetimeFigureOut">
              <a:rPr lang="en-GB" smtClean="0"/>
              <a:t>10/05/2023</a:t>
            </a:fld>
            <a:endParaRPr lang="en-GB"/>
          </a:p>
        </p:txBody>
      </p:sp>
      <p:sp>
        <p:nvSpPr>
          <p:cNvPr id="5" name="Footer Placeholder 4">
            <a:extLst>
              <a:ext uri="{FF2B5EF4-FFF2-40B4-BE49-F238E27FC236}">
                <a16:creationId xmlns:a16="http://schemas.microsoft.com/office/drawing/2014/main" id="{93F94190-0729-4CA8-AEDF-90791C4513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8EF074-5FA9-4B68-A5E3-089055AF06A2}"/>
              </a:ext>
            </a:extLst>
          </p:cNvPr>
          <p:cNvSpPr>
            <a:spLocks noGrp="1"/>
          </p:cNvSpPr>
          <p:nvPr>
            <p:ph type="sldNum" sz="quarter" idx="12"/>
          </p:nvPr>
        </p:nvSpPr>
        <p:spPr/>
        <p:txBody>
          <a:bodyPr/>
          <a:lstStyle/>
          <a:p>
            <a:fld id="{FD87A894-9893-4941-9FBF-0816320D795D}" type="slidenum">
              <a:rPr lang="en-GB" smtClean="0"/>
              <a:t>‹#›</a:t>
            </a:fld>
            <a:endParaRPr lang="en-GB"/>
          </a:p>
        </p:txBody>
      </p:sp>
    </p:spTree>
    <p:extLst>
      <p:ext uri="{BB962C8B-B14F-4D97-AF65-F5344CB8AC3E}">
        <p14:creationId xmlns:p14="http://schemas.microsoft.com/office/powerpoint/2010/main" val="1555797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10/05/2023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8340D4-133B-477B-BBA2-85E516C71F09}"/>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B748D3-3981-42E4-A1B0-BB50467FAFC0}"/>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755B1E-6D27-4938-BD08-7B6D17C5963E}"/>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88884A4-AAA4-47CB-8677-873A75B6A3A5}" type="datetimeFigureOut">
              <a:rPr lang="en-GB" smtClean="0"/>
              <a:t>10/05/2023</a:t>
            </a:fld>
            <a:endParaRPr lang="en-GB"/>
          </a:p>
        </p:txBody>
      </p:sp>
      <p:sp>
        <p:nvSpPr>
          <p:cNvPr id="5" name="Footer Placeholder 4">
            <a:extLst>
              <a:ext uri="{FF2B5EF4-FFF2-40B4-BE49-F238E27FC236}">
                <a16:creationId xmlns:a16="http://schemas.microsoft.com/office/drawing/2014/main" id="{13D47AF7-EEBB-462D-8CA5-C03F9C31A019}"/>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D6A5184-1CB1-4A6C-BC34-DA6562E711EF}"/>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D87A894-9893-4941-9FBF-0816320D795D}" type="slidenum">
              <a:rPr lang="en-GB" smtClean="0"/>
              <a:t>‹#›</a:t>
            </a:fld>
            <a:endParaRPr lang="en-GB"/>
          </a:p>
        </p:txBody>
      </p:sp>
    </p:spTree>
    <p:extLst>
      <p:ext uri="{BB962C8B-B14F-4D97-AF65-F5344CB8AC3E}">
        <p14:creationId xmlns:p14="http://schemas.microsoft.com/office/powerpoint/2010/main" val="2722966541"/>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investopedia.com/terms/l/loyalty-program.asp"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themeOverride" Target="../theme/themeOverride1.xml"/><Relationship Id="rId5" Type="http://schemas.openxmlformats.org/officeDocument/2006/relationships/image" Target="../media/image5.wmf"/><Relationship Id="rId4" Type="http://schemas.openxmlformats.org/officeDocument/2006/relationships/oleObject" Target="../embeddings/oleObject1.bin"/></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7.xml"/><Relationship Id="rId1" Type="http://schemas.openxmlformats.org/officeDocument/2006/relationships/themeOverride" Target="../theme/themeOverride3.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7.xml"/><Relationship Id="rId1" Type="http://schemas.openxmlformats.org/officeDocument/2006/relationships/themeOverride" Target="../theme/themeOverride4.xml"/><Relationship Id="rId4" Type="http://schemas.openxmlformats.org/officeDocument/2006/relationships/image" Target="../media/image9.png"/></Relationships>
</file>

<file path=ppt/slides/_rels/slide2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7.xml"/><Relationship Id="rId1" Type="http://schemas.openxmlformats.org/officeDocument/2006/relationships/themeOverride" Target="../theme/themeOverride5.xml"/><Relationship Id="rId4" Type="http://schemas.openxmlformats.org/officeDocument/2006/relationships/image" Target="../media/image10.png"/></Relationships>
</file>

<file path=ppt/slides/_rels/slide2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7.xml"/><Relationship Id="rId1" Type="http://schemas.openxmlformats.org/officeDocument/2006/relationships/themeOverride" Target="../theme/themeOverride6.xml"/><Relationship Id="rId4" Type="http://schemas.openxmlformats.org/officeDocument/2006/relationships/image" Target="../media/image11.png"/></Relationships>
</file>

<file path=ppt/slides/_rels/slide2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7.xml"/><Relationship Id="rId1" Type="http://schemas.openxmlformats.org/officeDocument/2006/relationships/themeOverride" Target="../theme/themeOverride7.xml"/><Relationship Id="rId4" Type="http://schemas.openxmlformats.org/officeDocument/2006/relationships/image" Target="../media/image12.png"/></Relationships>
</file>

<file path=ppt/slides/_rels/slide2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7.xml"/><Relationship Id="rId1" Type="http://schemas.openxmlformats.org/officeDocument/2006/relationships/themeOverride" Target="../theme/themeOverride8.xml"/><Relationship Id="rId4" Type="http://schemas.openxmlformats.org/officeDocument/2006/relationships/image" Target="../media/image13.png"/></Relationships>
</file>

<file path=ppt/slides/_rels/slide2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7.xml"/><Relationship Id="rId1" Type="http://schemas.openxmlformats.org/officeDocument/2006/relationships/themeOverride" Target="../theme/themeOverride9.xml"/><Relationship Id="rId4" Type="http://schemas.openxmlformats.org/officeDocument/2006/relationships/image" Target="../media/image14.png"/></Relationships>
</file>

<file path=ppt/slides/_rels/slide2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611560" y="2852936"/>
            <a:ext cx="7786742" cy="3357586"/>
          </a:xfrm>
        </p:spPr>
        <p:txBody>
          <a:bodyPr/>
          <a:lstStyle/>
          <a:p>
            <a:pPr eaLnBrk="1" hangingPunct="1"/>
            <a:endParaRPr lang="en-GB" altLang="en-US" b="1" dirty="0">
              <a:solidFill>
                <a:schemeClr val="accent2"/>
              </a:solidFill>
            </a:endParaRPr>
          </a:p>
          <a:p>
            <a:pPr eaLnBrk="1" hangingPunct="1"/>
            <a:r>
              <a:rPr lang="en-GB" altLang="en-US" b="1" dirty="0">
                <a:solidFill>
                  <a:schemeClr val="accent2"/>
                </a:solidFill>
              </a:rPr>
              <a:t>Week – 6</a:t>
            </a:r>
          </a:p>
          <a:p>
            <a:endParaRPr lang="en-US" b="1" dirty="0">
              <a:solidFill>
                <a:schemeClr val="accent2"/>
              </a:solidFill>
            </a:endParaRPr>
          </a:p>
          <a:p>
            <a:r>
              <a:rPr lang="en-US" b="1" dirty="0">
                <a:solidFill>
                  <a:schemeClr val="accent2"/>
                </a:solidFill>
              </a:rPr>
              <a:t>Data Mining</a:t>
            </a:r>
          </a:p>
          <a:p>
            <a:r>
              <a:rPr lang="en-US" b="1" dirty="0">
                <a:solidFill>
                  <a:schemeClr val="accent2"/>
                </a:solidFill>
              </a:rPr>
              <a:t>Understanding correlation  </a:t>
            </a:r>
          </a:p>
          <a:p>
            <a:pPr eaLnBrk="1" hangingPunct="1"/>
            <a:endParaRPr lang="en-GB" altLang="en-US" dirty="0">
              <a:solidFill>
                <a:schemeClr val="accent2"/>
              </a:solidFill>
            </a:endParaRPr>
          </a:p>
          <a:p>
            <a:pPr eaLnBrk="1" hangingPunct="1"/>
            <a:endParaRPr lang="en-GB" altLang="en-US" dirty="0">
              <a:solidFill>
                <a:schemeClr val="accent2"/>
              </a:solidFill>
            </a:endParaRPr>
          </a:p>
          <a:p>
            <a:pPr eaLnBrk="1" hangingPunct="1"/>
            <a:endParaRPr lang="en-GB" altLang="en-US" sz="4800" b="1" dirty="0">
              <a:solidFill>
                <a:schemeClr val="accent2"/>
              </a:solidFill>
            </a:endParaRPr>
          </a:p>
        </p:txBody>
      </p:sp>
      <p:sp>
        <p:nvSpPr>
          <p:cNvPr id="3" name="TextBox 2">
            <a:extLst>
              <a:ext uri="{FF2B5EF4-FFF2-40B4-BE49-F238E27FC236}">
                <a16:creationId xmlns:a16="http://schemas.microsoft.com/office/drawing/2014/main" id="{2CCFFD90-F762-8B1C-979F-BDC462CA5D2B}"/>
              </a:ext>
            </a:extLst>
          </p:cNvPr>
          <p:cNvSpPr txBox="1"/>
          <p:nvPr/>
        </p:nvSpPr>
        <p:spPr>
          <a:xfrm>
            <a:off x="3087738" y="537345"/>
            <a:ext cx="2754210" cy="421334"/>
          </a:xfrm>
          <a:prstGeom prst="rect">
            <a:avLst/>
          </a:prstGeom>
          <a:noFill/>
        </p:spPr>
        <p:txBody>
          <a:bodyPr wrap="square">
            <a:spAutoFit/>
          </a:bodyPr>
          <a:lstStyle/>
          <a:p>
            <a:pPr algn="l"/>
            <a:endParaRPr lang="en-GB" sz="788" dirty="0">
              <a:solidFill>
                <a:srgbClr val="000000"/>
              </a:solidFill>
            </a:endParaRPr>
          </a:p>
          <a:p>
            <a:r>
              <a:rPr lang="en-GB" sz="788" dirty="0">
                <a:solidFill>
                  <a:srgbClr val="000000"/>
                </a:solidFill>
              </a:rPr>
              <a:t> </a:t>
            </a:r>
            <a:r>
              <a:rPr lang="en-GB" sz="1350" b="1" dirty="0">
                <a:solidFill>
                  <a:srgbClr val="FF0000"/>
                </a:solidFill>
              </a:rPr>
              <a:t>BA BUSINESS MANAGEMENT </a:t>
            </a:r>
            <a:endParaRPr lang="en-GB" dirty="0">
              <a:solidFill>
                <a:srgbClr val="FF0000"/>
              </a:solidFill>
            </a:endParaRPr>
          </a:p>
        </p:txBody>
      </p:sp>
      <p:sp>
        <p:nvSpPr>
          <p:cNvPr id="4" name="Subtitle 4">
            <a:extLst>
              <a:ext uri="{FF2B5EF4-FFF2-40B4-BE49-F238E27FC236}">
                <a16:creationId xmlns:a16="http://schemas.microsoft.com/office/drawing/2014/main" id="{687F8254-ACFD-45B8-A32E-5C425979DDEC}"/>
              </a:ext>
            </a:extLst>
          </p:cNvPr>
          <p:cNvSpPr txBox="1">
            <a:spLocks/>
          </p:cNvSpPr>
          <p:nvPr/>
        </p:nvSpPr>
        <p:spPr bwMode="auto">
          <a:xfrm>
            <a:off x="571472" y="1700809"/>
            <a:ext cx="7786742" cy="100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2400" b="1" dirty="0">
                <a:solidFill>
                  <a:schemeClr val="accent2"/>
                </a:solidFill>
              </a:rPr>
              <a:t>Module Title: Data Handling &amp; Business Intelligence</a:t>
            </a:r>
          </a:p>
          <a:p>
            <a:pPr eaLnBrk="1" hangingPunct="1"/>
            <a:r>
              <a:rPr lang="en-GB" sz="2400" b="1" dirty="0">
                <a:solidFill>
                  <a:schemeClr val="accent2"/>
                </a:solidFill>
              </a:rPr>
              <a:t>Module Code: LCBB5000</a:t>
            </a:r>
          </a:p>
          <a:p>
            <a:pPr eaLnBrk="1" hangingPunct="1"/>
            <a:endParaRPr lang="en-GB" altLang="en-US" b="1" dirty="0">
              <a:solidFill>
                <a:schemeClr val="accent2"/>
              </a:solidFill>
            </a:endParaRPr>
          </a:p>
          <a:p>
            <a:pPr eaLnBrk="1" hangingPunct="1"/>
            <a:endParaRPr lang="en-GB" altLang="en-US" sz="4800" b="1" dirty="0">
              <a:solidFill>
                <a:schemeClr val="accent2"/>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8600" y="440703"/>
            <a:ext cx="8229600" cy="1143000"/>
          </a:xfrm>
        </p:spPr>
        <p:txBody>
          <a:bodyPr/>
          <a:lstStyle/>
          <a:p>
            <a:r>
              <a:rPr lang="en-US" dirty="0"/>
              <a:t>Learning Objectives</a:t>
            </a:r>
          </a:p>
        </p:txBody>
      </p:sp>
      <p:sp>
        <p:nvSpPr>
          <p:cNvPr id="3" name="Content Placeholder 2"/>
          <p:cNvSpPr>
            <a:spLocks noGrp="1"/>
          </p:cNvSpPr>
          <p:nvPr>
            <p:ph idx="1"/>
          </p:nvPr>
        </p:nvSpPr>
        <p:spPr>
          <a:xfrm>
            <a:off x="465785" y="1850741"/>
            <a:ext cx="8229600" cy="4511030"/>
          </a:xfrm>
        </p:spPr>
        <p:txBody>
          <a:bodyPr/>
          <a:lstStyle/>
          <a:p>
            <a:r>
              <a:rPr lang="en-US" sz="2800" dirty="0"/>
              <a:t>Define data mining as an enabling technology for business intelligence</a:t>
            </a:r>
          </a:p>
          <a:p>
            <a:r>
              <a:rPr lang="en-US" sz="2800" dirty="0"/>
              <a:t>Understand the objectives and benefits of business analytics and data mining</a:t>
            </a:r>
          </a:p>
          <a:p>
            <a:r>
              <a:rPr lang="en-US" sz="2800" dirty="0"/>
              <a:t>Recognise the wide range of applications of data mining</a:t>
            </a:r>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2</a:t>
            </a:fld>
            <a:endParaRPr lang="en-US" dirty="0"/>
          </a:p>
        </p:txBody>
      </p:sp>
      <p:sp>
        <p:nvSpPr>
          <p:cNvPr id="5" name="TextBox 4"/>
          <p:cNvSpPr txBox="1"/>
          <p:nvPr/>
        </p:nvSpPr>
        <p:spPr>
          <a:xfrm>
            <a:off x="6676603" y="6019800"/>
            <a:ext cx="2056397" cy="461665"/>
          </a:xfrm>
          <a:prstGeom prst="rect">
            <a:avLst/>
          </a:prstGeom>
          <a:noFill/>
        </p:spPr>
        <p:txBody>
          <a:bodyPr wrap="none" rtlCol="0">
            <a:spAutoFit/>
          </a:bodyPr>
          <a:lstStyle/>
          <a:p>
            <a:r>
              <a:rPr lang="en-US" sz="2400" b="0" i="1" dirty="0">
                <a:solidFill>
                  <a:srgbClr val="F85E08"/>
                </a:solidFill>
              </a:rPr>
              <a:t>(Continued…)</a:t>
            </a:r>
          </a:p>
        </p:txBody>
      </p:sp>
    </p:spTree>
    <p:extLst>
      <p:ext uri="{BB962C8B-B14F-4D97-AF65-F5344CB8AC3E}">
        <p14:creationId xmlns:p14="http://schemas.microsoft.com/office/powerpoint/2010/main" val="2489788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a:t>
            </a:r>
          </a:p>
        </p:txBody>
      </p:sp>
      <p:sp>
        <p:nvSpPr>
          <p:cNvPr id="3" name="Content Placeholder 2"/>
          <p:cNvSpPr>
            <a:spLocks noGrp="1"/>
          </p:cNvSpPr>
          <p:nvPr>
            <p:ph idx="1"/>
          </p:nvPr>
        </p:nvSpPr>
        <p:spPr/>
        <p:txBody>
          <a:bodyPr/>
          <a:lstStyle/>
          <a:p>
            <a:r>
              <a:rPr lang="en-US" sz="2800" dirty="0"/>
              <a:t>Understand the steps involved in data preprocessing for data mining </a:t>
            </a:r>
          </a:p>
          <a:p>
            <a:r>
              <a:rPr lang="en-US" sz="2800" dirty="0"/>
              <a:t>Learn different methods and algorithms of data mining </a:t>
            </a:r>
          </a:p>
          <a:p>
            <a:r>
              <a:rPr lang="en-US" sz="2800" dirty="0"/>
              <a:t>Build awareness of the existing data mining software tools </a:t>
            </a:r>
          </a:p>
          <a:p>
            <a:pPr lvl="1"/>
            <a:r>
              <a:rPr lang="en-US" sz="2400" dirty="0"/>
              <a:t>Commercial versus free/open source</a:t>
            </a:r>
          </a:p>
          <a:p>
            <a:r>
              <a:rPr lang="en-US" sz="2800" dirty="0"/>
              <a:t>Understand the pitfalls and myths of data mining</a:t>
            </a:r>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3</a:t>
            </a:fld>
            <a:endParaRPr lang="en-US" dirty="0"/>
          </a:p>
        </p:txBody>
      </p:sp>
    </p:spTree>
    <p:extLst>
      <p:ext uri="{BB962C8B-B14F-4D97-AF65-F5344CB8AC3E}">
        <p14:creationId xmlns:p14="http://schemas.microsoft.com/office/powerpoint/2010/main" val="3674505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536" y="282148"/>
            <a:ext cx="8229600" cy="1143000"/>
          </a:xfrm>
        </p:spPr>
        <p:txBody>
          <a:bodyPr/>
          <a:lstStyle/>
          <a:p>
            <a:r>
              <a:rPr lang="en-US" dirty="0"/>
              <a:t>Definition of Data Mining</a:t>
            </a:r>
          </a:p>
        </p:txBody>
      </p:sp>
      <p:sp>
        <p:nvSpPr>
          <p:cNvPr id="3" name="Content Placeholder 2"/>
          <p:cNvSpPr>
            <a:spLocks noGrp="1"/>
          </p:cNvSpPr>
          <p:nvPr>
            <p:ph idx="1"/>
          </p:nvPr>
        </p:nvSpPr>
        <p:spPr>
          <a:xfrm>
            <a:off x="323528" y="1782762"/>
            <a:ext cx="7961312" cy="4800600"/>
          </a:xfrm>
        </p:spPr>
        <p:txBody>
          <a:bodyPr>
            <a:normAutofit/>
          </a:bodyPr>
          <a:lstStyle/>
          <a:p>
            <a:r>
              <a:rPr lang="en-US" sz="2400" dirty="0"/>
              <a:t>Data mining is the process through which previously unknown patterns in data are discovered. </a:t>
            </a:r>
          </a:p>
          <a:p>
            <a:r>
              <a:rPr lang="en-US" sz="2400" dirty="0"/>
              <a:t>“a process that uses statistical, mathematical, and artificial learning techniques to extract and identify useful information and subsequent knowledge from large sets of data.”</a:t>
            </a:r>
          </a:p>
          <a:p>
            <a:r>
              <a:rPr lang="en-US" sz="2400" dirty="0"/>
              <a:t>process of finding mathematical patterns from (usually) large sets of data; these can be rules, affinities, correlations, trends, or prediction models.</a:t>
            </a:r>
            <a:endParaRPr lang="en-GB" sz="2400" dirty="0"/>
          </a:p>
          <a:p>
            <a:endParaRPr lang="en-US" sz="2800" dirty="0"/>
          </a:p>
        </p:txBody>
      </p:sp>
    </p:spTree>
    <p:extLst>
      <p:ext uri="{BB962C8B-B14F-4D97-AF65-F5344CB8AC3E}">
        <p14:creationId xmlns:p14="http://schemas.microsoft.com/office/powerpoint/2010/main" val="4274482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lstStyle/>
          <a:p>
            <a:r>
              <a:rPr lang="en-US" dirty="0"/>
              <a:t>Data in Data Mining</a:t>
            </a:r>
          </a:p>
        </p:txBody>
      </p:sp>
      <p:pic>
        <p:nvPicPr>
          <p:cNvPr id="4" name="Picture 3"/>
          <p:cNvPicPr/>
          <p:nvPr/>
        </p:nvPicPr>
        <p:blipFill>
          <a:blip r:embed="rId3" cstate="print"/>
          <a:srcRect/>
          <a:stretch>
            <a:fillRect/>
          </a:stretch>
        </p:blipFill>
        <p:spPr bwMode="auto">
          <a:xfrm>
            <a:off x="1115616" y="2996952"/>
            <a:ext cx="6324600" cy="2590800"/>
          </a:xfrm>
          <a:prstGeom prst="rect">
            <a:avLst/>
          </a:prstGeom>
          <a:noFill/>
          <a:ln w="9525">
            <a:noFill/>
            <a:miter lim="800000"/>
            <a:headEnd/>
            <a:tailEnd/>
          </a:ln>
        </p:spPr>
      </p:pic>
      <p:sp>
        <p:nvSpPr>
          <p:cNvPr id="6" name="Content Placeholder 2"/>
          <p:cNvSpPr>
            <a:spLocks noGrp="1"/>
          </p:cNvSpPr>
          <p:nvPr>
            <p:ph idx="1"/>
          </p:nvPr>
        </p:nvSpPr>
        <p:spPr>
          <a:xfrm>
            <a:off x="539552" y="838200"/>
            <a:ext cx="8686800" cy="2286000"/>
          </a:xfrm>
        </p:spPr>
        <p:txBody>
          <a:bodyPr/>
          <a:lstStyle/>
          <a:p>
            <a:r>
              <a:rPr lang="en-US" sz="2400" dirty="0"/>
              <a:t>Data: a collection of facts usually obtained as the result of experiences, observations, or experiments.</a:t>
            </a:r>
          </a:p>
          <a:p>
            <a:r>
              <a:rPr lang="en-US" sz="2400" dirty="0"/>
              <a:t>Data may consist of numbers, words, images, …</a:t>
            </a:r>
          </a:p>
          <a:p>
            <a:r>
              <a:rPr lang="en-US" sz="2400" dirty="0"/>
              <a:t>Data: lowest level of abstraction (from which information and knowledge are derived).</a:t>
            </a:r>
          </a:p>
        </p:txBody>
      </p:sp>
    </p:spTree>
    <p:extLst>
      <p:ext uri="{BB962C8B-B14F-4D97-AF65-F5344CB8AC3E}">
        <p14:creationId xmlns:p14="http://schemas.microsoft.com/office/powerpoint/2010/main" val="30079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FCC12E-A740-4D4A-94BC-160494CABE23}"/>
              </a:ext>
            </a:extLst>
          </p:cNvPr>
          <p:cNvSpPr>
            <a:spLocks noGrp="1"/>
          </p:cNvSpPr>
          <p:nvPr>
            <p:ph idx="1"/>
          </p:nvPr>
        </p:nvSpPr>
        <p:spPr>
          <a:xfrm>
            <a:off x="457200" y="404664"/>
            <a:ext cx="8229600" cy="4752528"/>
          </a:xfrm>
        </p:spPr>
        <p:txBody>
          <a:bodyPr/>
          <a:lstStyle/>
          <a:p>
            <a:pPr marL="0" indent="0">
              <a:buNone/>
            </a:pPr>
            <a:r>
              <a:rPr lang="en-GB" sz="2200" b="1" dirty="0"/>
              <a:t>Example of Data Mining</a:t>
            </a:r>
          </a:p>
          <a:p>
            <a:r>
              <a:rPr lang="en-GB" sz="2200" dirty="0"/>
              <a:t>Grocery stores are well-known users of data mining techniques. Many supermarkets offer free </a:t>
            </a:r>
            <a:r>
              <a:rPr lang="en-GB" sz="2200" dirty="0">
                <a:hlinkClick r:id="rId2">
                  <a:extLst>
                    <a:ext uri="{A12FA001-AC4F-418D-AE19-62706E023703}">
                      <ahyp:hlinkClr xmlns:ahyp="http://schemas.microsoft.com/office/drawing/2018/hyperlinkcolor" val="tx"/>
                    </a:ext>
                  </a:extLst>
                </a:hlinkClick>
              </a:rPr>
              <a:t>loyalty cards</a:t>
            </a:r>
            <a:r>
              <a:rPr lang="en-GB" sz="2200" dirty="0"/>
              <a:t> to customers that give them access to reduced prices not available to non-members. The cards make it easy for stores to track who is buying what, when they are buying it and at what price. After </a:t>
            </a:r>
            <a:r>
              <a:rPr lang="en-GB" sz="2200" dirty="0" err="1"/>
              <a:t>analyzing</a:t>
            </a:r>
            <a:r>
              <a:rPr lang="en-GB" sz="2200" dirty="0"/>
              <a:t> the data, stores can then use this data to offer customers coupons targeted to their buying habits and decide when to put items on sale or when to sell them at full price.</a:t>
            </a:r>
          </a:p>
          <a:p>
            <a:pPr marL="0" indent="0">
              <a:buNone/>
            </a:pPr>
            <a:endParaRPr lang="en-GB" sz="2200" dirty="0"/>
          </a:p>
          <a:p>
            <a:r>
              <a:rPr lang="en-GB" sz="2200" dirty="0"/>
              <a:t>Data mining can be a cause for concern when a company uses only selected information, which is not representative of the overall sample group, to prove a certain hypothesis.</a:t>
            </a:r>
          </a:p>
          <a:p>
            <a:pPr marL="0" indent="0">
              <a:buNone/>
            </a:pPr>
            <a:endParaRPr lang="en-US" sz="2200" dirty="0"/>
          </a:p>
        </p:txBody>
      </p:sp>
    </p:spTree>
    <p:extLst>
      <p:ext uri="{BB962C8B-B14F-4D97-AF65-F5344CB8AC3E}">
        <p14:creationId xmlns:p14="http://schemas.microsoft.com/office/powerpoint/2010/main" val="23909047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65760"/>
            <a:ext cx="8534400" cy="1158240"/>
          </a:xfrm>
        </p:spPr>
        <p:txBody>
          <a:bodyPr/>
          <a:lstStyle/>
          <a:p>
            <a:r>
              <a:rPr lang="en-US" dirty="0"/>
              <a:t>What Does DM Do? </a:t>
            </a:r>
            <a:br>
              <a:rPr lang="en-US" dirty="0"/>
            </a:br>
            <a:r>
              <a:rPr lang="en-US" dirty="0"/>
              <a:t>How Does it Work?</a:t>
            </a:r>
          </a:p>
        </p:txBody>
      </p:sp>
      <p:sp>
        <p:nvSpPr>
          <p:cNvPr id="3" name="Content Placeholder 2"/>
          <p:cNvSpPr>
            <a:spLocks noGrp="1"/>
          </p:cNvSpPr>
          <p:nvPr>
            <p:ph idx="1"/>
          </p:nvPr>
        </p:nvSpPr>
        <p:spPr/>
        <p:txBody>
          <a:bodyPr>
            <a:normAutofit fontScale="92500" lnSpcReduction="10000"/>
          </a:bodyPr>
          <a:lstStyle/>
          <a:p>
            <a:r>
              <a:rPr lang="en-US" dirty="0"/>
              <a:t>DM extract patterns from data</a:t>
            </a:r>
          </a:p>
          <a:p>
            <a:pPr lvl="1"/>
            <a:r>
              <a:rPr lang="en-US" dirty="0"/>
              <a:t>Pattern: A mathematical (numeric and/or symbolic) relationship among data items</a:t>
            </a:r>
          </a:p>
          <a:p>
            <a:pPr lvl="4"/>
            <a:endParaRPr lang="en-US" dirty="0"/>
          </a:p>
          <a:p>
            <a:r>
              <a:rPr lang="en-US" dirty="0"/>
              <a:t>Types of patterns</a:t>
            </a:r>
          </a:p>
          <a:p>
            <a:pPr lvl="1"/>
            <a:r>
              <a:rPr lang="en-US" dirty="0"/>
              <a:t>Association</a:t>
            </a:r>
          </a:p>
          <a:p>
            <a:pPr lvl="1"/>
            <a:r>
              <a:rPr lang="en-US" dirty="0"/>
              <a:t>Prediction</a:t>
            </a:r>
          </a:p>
          <a:p>
            <a:pPr lvl="1"/>
            <a:r>
              <a:rPr lang="en-US" dirty="0"/>
              <a:t>Cluster (segmentation)</a:t>
            </a:r>
          </a:p>
          <a:p>
            <a:pPr lvl="1"/>
            <a:r>
              <a:rPr lang="en-US" dirty="0"/>
              <a:t>Sequential (or time series) relationships</a:t>
            </a:r>
          </a:p>
        </p:txBody>
      </p:sp>
    </p:spTree>
    <p:extLst>
      <p:ext uri="{BB962C8B-B14F-4D97-AF65-F5344CB8AC3E}">
        <p14:creationId xmlns:p14="http://schemas.microsoft.com/office/powerpoint/2010/main" val="1140662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Mining seeks to identify four main patterns</a:t>
            </a:r>
          </a:p>
        </p:txBody>
      </p:sp>
      <p:sp>
        <p:nvSpPr>
          <p:cNvPr id="3" name="Content Placeholder 2"/>
          <p:cNvSpPr>
            <a:spLocks noGrp="1"/>
          </p:cNvSpPr>
          <p:nvPr>
            <p:ph idx="1"/>
          </p:nvPr>
        </p:nvSpPr>
        <p:spPr/>
        <p:txBody>
          <a:bodyPr/>
          <a:lstStyle/>
          <a:p>
            <a:pPr marL="742950" indent="-742950">
              <a:buFont typeface="+mj-lt"/>
              <a:buAutoNum type="arabicPeriod"/>
            </a:pPr>
            <a:r>
              <a:rPr lang="en-US" b="1" dirty="0"/>
              <a:t>Association:</a:t>
            </a:r>
            <a:r>
              <a:rPr lang="en-US" dirty="0">
                <a:solidFill>
                  <a:srgbClr val="FF0000"/>
                </a:solidFill>
              </a:rPr>
              <a:t> </a:t>
            </a:r>
            <a:r>
              <a:rPr lang="en-US" dirty="0"/>
              <a:t>find the commonly occurring groupings of things, such as possibly new fathers buying beer and nappies  found in market-basket analysis</a:t>
            </a:r>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8</a:t>
            </a:fld>
            <a:endParaRPr lang="en-US" dirty="0"/>
          </a:p>
        </p:txBody>
      </p:sp>
    </p:spTree>
    <p:extLst>
      <p:ext uri="{BB962C8B-B14F-4D97-AF65-F5344CB8AC3E}">
        <p14:creationId xmlns:p14="http://schemas.microsoft.com/office/powerpoint/2010/main" val="36395366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742950" indent="-742950">
              <a:buFont typeface="+mj-lt"/>
              <a:buAutoNum type="arabicPeriod" startAt="2"/>
            </a:pPr>
            <a:r>
              <a:rPr lang="en-US" b="1" dirty="0"/>
              <a:t>Predictions: </a:t>
            </a:r>
            <a:r>
              <a:rPr lang="en-US" dirty="0"/>
              <a:t>tell us the nature of future occurrences of certain events based on what has happened in the past such as predicting the winner of the Grand National or temperature on a particular day.</a:t>
            </a:r>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9</a:t>
            </a:fld>
            <a:endParaRPr lang="en-US" dirty="0"/>
          </a:p>
        </p:txBody>
      </p:sp>
    </p:spTree>
    <p:extLst>
      <p:ext uri="{BB962C8B-B14F-4D97-AF65-F5344CB8AC3E}">
        <p14:creationId xmlns:p14="http://schemas.microsoft.com/office/powerpoint/2010/main" val="4055542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742950" indent="-742950">
              <a:buFont typeface="+mj-lt"/>
              <a:buAutoNum type="arabicPeriod" startAt="3"/>
            </a:pPr>
            <a:r>
              <a:rPr lang="en-US" b="1" dirty="0"/>
              <a:t>Clusters: </a:t>
            </a:r>
            <a:r>
              <a:rPr lang="en-US" dirty="0"/>
              <a:t>identify natural groupings of things based on their known characteristics such as assigning customers in different segments based on their demographics and past purchase behaviours.</a:t>
            </a:r>
          </a:p>
          <a:p>
            <a:endParaRPr lang="en-US" dirty="0"/>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10</a:t>
            </a:fld>
            <a:endParaRPr lang="en-US" dirty="0"/>
          </a:p>
        </p:txBody>
      </p:sp>
    </p:spTree>
    <p:extLst>
      <p:ext uri="{BB962C8B-B14F-4D97-AF65-F5344CB8AC3E}">
        <p14:creationId xmlns:p14="http://schemas.microsoft.com/office/powerpoint/2010/main" val="30166506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742950" indent="-742950">
              <a:buFont typeface="+mj-lt"/>
              <a:buAutoNum type="arabicPeriod" startAt="4"/>
            </a:pPr>
            <a:r>
              <a:rPr lang="en-US" b="1" dirty="0"/>
              <a:t>Sequential relationships</a:t>
            </a:r>
            <a:r>
              <a:rPr lang="en-US" dirty="0"/>
              <a:t>: discover time ordered events, such as predicting that an existing banking customer who already has a current account will open a savings account within a year or will leave the bank altogether.</a:t>
            </a:r>
          </a:p>
        </p:txBody>
      </p:sp>
      <p:sp>
        <p:nvSpPr>
          <p:cNvPr id="4" name="Slide Number Placeholder 3"/>
          <p:cNvSpPr>
            <a:spLocks noGrp="1"/>
          </p:cNvSpPr>
          <p:nvPr>
            <p:ph type="sldNum" sz="quarter" idx="12"/>
          </p:nvPr>
        </p:nvSpPr>
        <p:spPr/>
        <p:txBody>
          <a:bodyPr/>
          <a:lstStyle/>
          <a:p>
            <a:r>
              <a:rPr lang="en-US"/>
              <a:t>Slide 1- </a:t>
            </a:r>
            <a:fld id="{0CFEC368-1D7A-4F81-ABF6-AE0E36BAF64C}" type="slidenum">
              <a:rPr lang="en-US" smtClean="0"/>
              <a:pPr/>
              <a:t>11</a:t>
            </a:fld>
            <a:endParaRPr lang="en-US" dirty="0"/>
          </a:p>
        </p:txBody>
      </p:sp>
    </p:spTree>
    <p:extLst>
      <p:ext uri="{BB962C8B-B14F-4D97-AF65-F5344CB8AC3E}">
        <p14:creationId xmlns:p14="http://schemas.microsoft.com/office/powerpoint/2010/main" val="17954835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dirty="0"/>
              <a:t>Data Mining Applications</a:t>
            </a:r>
          </a:p>
        </p:txBody>
      </p:sp>
      <p:sp>
        <p:nvSpPr>
          <p:cNvPr id="3" name="Content Placeholder 2"/>
          <p:cNvSpPr>
            <a:spLocks noGrp="1"/>
          </p:cNvSpPr>
          <p:nvPr>
            <p:ph idx="1"/>
          </p:nvPr>
        </p:nvSpPr>
        <p:spPr>
          <a:xfrm>
            <a:off x="457200" y="908720"/>
            <a:ext cx="8229600" cy="3917032"/>
          </a:xfrm>
        </p:spPr>
        <p:txBody>
          <a:bodyPr/>
          <a:lstStyle/>
          <a:p>
            <a:r>
              <a:rPr lang="en-US" sz="2800" dirty="0"/>
              <a:t>Customer Relationship Management</a:t>
            </a:r>
          </a:p>
          <a:p>
            <a:pPr lvl="1"/>
            <a:r>
              <a:rPr lang="en-US" sz="2400" dirty="0"/>
              <a:t>Maximize return on marketing campaigns</a:t>
            </a:r>
          </a:p>
          <a:p>
            <a:pPr lvl="1"/>
            <a:r>
              <a:rPr lang="en-US" sz="2400" dirty="0"/>
              <a:t>Improve customer retention (churn analysis)</a:t>
            </a:r>
          </a:p>
          <a:p>
            <a:pPr lvl="1"/>
            <a:r>
              <a:rPr lang="en-US" sz="2400" dirty="0"/>
              <a:t>Maximize customer value (cross-, up-selling)</a:t>
            </a:r>
          </a:p>
          <a:p>
            <a:pPr lvl="1"/>
            <a:r>
              <a:rPr lang="en-US" sz="2400" dirty="0"/>
              <a:t>Identify and treat most valued customers</a:t>
            </a:r>
          </a:p>
          <a:p>
            <a:pPr lvl="3"/>
            <a:endParaRPr lang="en-US" sz="1100" dirty="0"/>
          </a:p>
          <a:p>
            <a:r>
              <a:rPr lang="en-US" sz="2800" dirty="0"/>
              <a:t>Banking &amp; Other Financial </a:t>
            </a:r>
          </a:p>
          <a:p>
            <a:pPr lvl="1"/>
            <a:r>
              <a:rPr lang="en-US" sz="2400" dirty="0"/>
              <a:t>Automate the loan application process </a:t>
            </a:r>
          </a:p>
          <a:p>
            <a:pPr lvl="1"/>
            <a:r>
              <a:rPr lang="en-US" sz="2400" dirty="0"/>
              <a:t>Detecting fraudulent transactions</a:t>
            </a:r>
          </a:p>
          <a:p>
            <a:pPr lvl="1"/>
            <a:r>
              <a:rPr lang="en-US" sz="2400" dirty="0"/>
              <a:t>Maximize customer value (cross-, up-selling)</a:t>
            </a:r>
          </a:p>
          <a:p>
            <a:pPr lvl="1"/>
            <a:r>
              <a:rPr lang="en-US" sz="2400" dirty="0"/>
              <a:t>Optimizing cash reserves with forecasting </a:t>
            </a:r>
          </a:p>
          <a:p>
            <a:pPr lvl="1"/>
            <a:endParaRPr lang="en-US" sz="2400" dirty="0"/>
          </a:p>
          <a:p>
            <a:pPr lvl="1"/>
            <a:endParaRPr lang="en-US" sz="2400" dirty="0"/>
          </a:p>
        </p:txBody>
      </p:sp>
    </p:spTree>
    <p:extLst>
      <p:ext uri="{BB962C8B-B14F-4D97-AF65-F5344CB8AC3E}">
        <p14:creationId xmlns:p14="http://schemas.microsoft.com/office/powerpoint/2010/main" val="3172179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US" dirty="0"/>
              <a:t>Data Mining Applications (cont.)</a:t>
            </a:r>
          </a:p>
        </p:txBody>
      </p:sp>
      <p:sp>
        <p:nvSpPr>
          <p:cNvPr id="3" name="Content Placeholder 2"/>
          <p:cNvSpPr>
            <a:spLocks noGrp="1"/>
          </p:cNvSpPr>
          <p:nvPr>
            <p:ph idx="1"/>
          </p:nvPr>
        </p:nvSpPr>
        <p:spPr>
          <a:xfrm>
            <a:off x="457200" y="1041174"/>
            <a:ext cx="8229600" cy="4404050"/>
          </a:xfrm>
        </p:spPr>
        <p:txBody>
          <a:bodyPr/>
          <a:lstStyle/>
          <a:p>
            <a:r>
              <a:rPr lang="en-US" sz="2800" dirty="0"/>
              <a:t>Retailing and Logistics</a:t>
            </a:r>
          </a:p>
          <a:p>
            <a:pPr lvl="1"/>
            <a:r>
              <a:rPr lang="en-US" sz="2400" dirty="0"/>
              <a:t>Optimize inventory levels at different locations</a:t>
            </a:r>
          </a:p>
          <a:p>
            <a:pPr lvl="1"/>
            <a:r>
              <a:rPr lang="en-US" sz="2400" dirty="0"/>
              <a:t>Improve the store layout and sales promotions</a:t>
            </a:r>
          </a:p>
          <a:p>
            <a:pPr lvl="1"/>
            <a:r>
              <a:rPr lang="en-US" sz="2400" dirty="0"/>
              <a:t>Optimize logistics by predicting seasonal effects</a:t>
            </a:r>
          </a:p>
          <a:p>
            <a:pPr lvl="1"/>
            <a:r>
              <a:rPr lang="en-US" sz="2400" dirty="0"/>
              <a:t>Minimize losses due to limited shelf life</a:t>
            </a:r>
          </a:p>
          <a:p>
            <a:pPr lvl="1"/>
            <a:endParaRPr lang="en-US" sz="1100" dirty="0"/>
          </a:p>
          <a:p>
            <a:r>
              <a:rPr lang="en-US" sz="2800" dirty="0"/>
              <a:t>Manufacturing and Maintenance</a:t>
            </a:r>
          </a:p>
          <a:p>
            <a:pPr lvl="1"/>
            <a:r>
              <a:rPr lang="en-US" sz="2400" dirty="0"/>
              <a:t>Predict/prevent machinery failures </a:t>
            </a:r>
          </a:p>
          <a:p>
            <a:pPr lvl="1"/>
            <a:r>
              <a:rPr lang="en-US" sz="2400" dirty="0"/>
              <a:t>Identify anomalies in production systems to optimize the use manufacturing capacity</a:t>
            </a:r>
          </a:p>
          <a:p>
            <a:pPr lvl="1"/>
            <a:r>
              <a:rPr lang="en-US" sz="2400" dirty="0"/>
              <a:t>Discover novel patterns to improve product quality</a:t>
            </a:r>
          </a:p>
          <a:p>
            <a:pPr lvl="1"/>
            <a:endParaRPr lang="en-US" sz="2400" dirty="0"/>
          </a:p>
        </p:txBody>
      </p:sp>
    </p:spTree>
    <p:extLst>
      <p:ext uri="{BB962C8B-B14F-4D97-AF65-F5344CB8AC3E}">
        <p14:creationId xmlns:p14="http://schemas.microsoft.com/office/powerpoint/2010/main" val="6903042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US" dirty="0"/>
              <a:t>Data Mining Applications (cont.)</a:t>
            </a:r>
          </a:p>
        </p:txBody>
      </p:sp>
      <p:sp>
        <p:nvSpPr>
          <p:cNvPr id="3" name="Content Placeholder 2"/>
          <p:cNvSpPr>
            <a:spLocks noGrp="1"/>
          </p:cNvSpPr>
          <p:nvPr>
            <p:ph idx="1"/>
          </p:nvPr>
        </p:nvSpPr>
        <p:spPr>
          <a:xfrm>
            <a:off x="473157" y="908720"/>
            <a:ext cx="8534400" cy="4800600"/>
          </a:xfrm>
        </p:spPr>
        <p:txBody>
          <a:bodyPr/>
          <a:lstStyle/>
          <a:p>
            <a:r>
              <a:rPr lang="en-US" sz="2800" dirty="0"/>
              <a:t>Brokerage and Securities Trading</a:t>
            </a:r>
          </a:p>
          <a:p>
            <a:pPr lvl="1"/>
            <a:r>
              <a:rPr lang="en-US" sz="2400" dirty="0"/>
              <a:t>Predict changes on certain bond prices </a:t>
            </a:r>
          </a:p>
          <a:p>
            <a:pPr lvl="1"/>
            <a:r>
              <a:rPr lang="en-US" sz="2400" dirty="0"/>
              <a:t>Forecast the direction of stock fluctuations</a:t>
            </a:r>
          </a:p>
          <a:p>
            <a:pPr lvl="1"/>
            <a:r>
              <a:rPr lang="en-US" sz="2400" dirty="0"/>
              <a:t>Assess the effect of events on market movements</a:t>
            </a:r>
          </a:p>
          <a:p>
            <a:pPr lvl="1"/>
            <a:r>
              <a:rPr lang="en-US" sz="2400" dirty="0"/>
              <a:t>Identify and prevent fraudulent activities in trading</a:t>
            </a:r>
          </a:p>
          <a:p>
            <a:pPr lvl="1"/>
            <a:endParaRPr lang="en-US" sz="1100" dirty="0"/>
          </a:p>
          <a:p>
            <a:r>
              <a:rPr lang="en-US" sz="2800" dirty="0"/>
              <a:t>Insurance</a:t>
            </a:r>
          </a:p>
          <a:p>
            <a:pPr lvl="1"/>
            <a:r>
              <a:rPr lang="en-US" sz="2400" dirty="0"/>
              <a:t>Forecast claim costs for better business planning</a:t>
            </a:r>
          </a:p>
          <a:p>
            <a:pPr lvl="1"/>
            <a:r>
              <a:rPr lang="en-US" sz="2400" dirty="0"/>
              <a:t>Determine optimal rate plans </a:t>
            </a:r>
          </a:p>
          <a:p>
            <a:pPr lvl="1"/>
            <a:r>
              <a:rPr lang="en-US" sz="2400" dirty="0"/>
              <a:t>Optimize marketing to specific customers </a:t>
            </a:r>
          </a:p>
          <a:p>
            <a:pPr lvl="1"/>
            <a:r>
              <a:rPr lang="en-US" sz="2400" dirty="0"/>
              <a:t>Identify and prevent fraudulent claim activities</a:t>
            </a:r>
          </a:p>
          <a:p>
            <a:pPr lvl="1"/>
            <a:endParaRPr lang="en-US" sz="2400" dirty="0"/>
          </a:p>
        </p:txBody>
      </p:sp>
    </p:spTree>
    <p:extLst>
      <p:ext uri="{BB962C8B-B14F-4D97-AF65-F5344CB8AC3E}">
        <p14:creationId xmlns:p14="http://schemas.microsoft.com/office/powerpoint/2010/main" val="25917129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dirty="0"/>
              <a:t>Data Mining Applications (cont.)</a:t>
            </a:r>
          </a:p>
        </p:txBody>
      </p:sp>
      <p:sp>
        <p:nvSpPr>
          <p:cNvPr id="3" name="Content Placeholder 2"/>
          <p:cNvSpPr>
            <a:spLocks noGrp="1"/>
          </p:cNvSpPr>
          <p:nvPr>
            <p:ph idx="1"/>
          </p:nvPr>
        </p:nvSpPr>
        <p:spPr>
          <a:xfrm>
            <a:off x="457200" y="1028700"/>
            <a:ext cx="8686800" cy="4800600"/>
          </a:xfrm>
        </p:spPr>
        <p:txBody>
          <a:bodyPr/>
          <a:lstStyle/>
          <a:p>
            <a:r>
              <a:rPr lang="en-US" sz="2800" dirty="0"/>
              <a:t>Computer hardware and software</a:t>
            </a:r>
          </a:p>
          <a:p>
            <a:r>
              <a:rPr lang="en-US" sz="2800" dirty="0"/>
              <a:t>Science and engineering</a:t>
            </a:r>
          </a:p>
          <a:p>
            <a:r>
              <a:rPr lang="en-US" sz="2400" dirty="0"/>
              <a:t>Government and defense</a:t>
            </a:r>
          </a:p>
          <a:p>
            <a:r>
              <a:rPr lang="en-US" sz="2400" dirty="0"/>
              <a:t>Homeland security and law enforcement</a:t>
            </a:r>
          </a:p>
          <a:p>
            <a:r>
              <a:rPr lang="en-US" sz="2400" dirty="0"/>
              <a:t>Travel industry </a:t>
            </a:r>
          </a:p>
          <a:p>
            <a:r>
              <a:rPr lang="en-US" sz="2400" dirty="0"/>
              <a:t>Healthcare</a:t>
            </a:r>
          </a:p>
          <a:p>
            <a:r>
              <a:rPr lang="en-US" sz="2400" dirty="0"/>
              <a:t>Medicine</a:t>
            </a:r>
          </a:p>
          <a:p>
            <a:r>
              <a:rPr lang="en-US" sz="2400" dirty="0"/>
              <a:t>Entertainment industry</a:t>
            </a:r>
          </a:p>
          <a:p>
            <a:r>
              <a:rPr lang="en-US" sz="2400" dirty="0"/>
              <a:t>Sports</a:t>
            </a:r>
          </a:p>
          <a:p>
            <a:r>
              <a:rPr lang="en-US" sz="2400" dirty="0"/>
              <a:t>Etc.</a:t>
            </a:r>
          </a:p>
        </p:txBody>
      </p:sp>
      <p:sp>
        <p:nvSpPr>
          <p:cNvPr id="4" name="Right Brace 3"/>
          <p:cNvSpPr/>
          <p:nvPr/>
        </p:nvSpPr>
        <p:spPr bwMode="auto">
          <a:xfrm>
            <a:off x="3203848" y="3102114"/>
            <a:ext cx="304800" cy="838200"/>
          </a:xfrm>
          <a:prstGeom prst="rightBrace">
            <a:avLst/>
          </a:prstGeom>
          <a:noFill/>
          <a:ln w="9525" cap="flat" cmpd="sng" algn="ctr">
            <a:solidFill>
              <a:srgbClr val="C00000"/>
            </a:solidFill>
            <a:prstDash val="solid"/>
            <a:round/>
            <a:headEnd type="none" w="med" len="med"/>
            <a:tailEnd type="none" w="med" len="med"/>
          </a:ln>
          <a:effectLst/>
        </p:spPr>
        <p:txBody>
          <a:bodyPr vert="horz" wrap="square" lIns="92075" tIns="46038" rIns="92075" bIns="46038"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800" i="0" u="none" strike="noStrike" cap="none" normalizeH="0" baseline="0" dirty="0">
              <a:ln>
                <a:noFill/>
              </a:ln>
              <a:solidFill>
                <a:srgbClr val="CC3300"/>
              </a:solidFill>
              <a:effectLst>
                <a:outerShdw blurRad="38100" dist="38100" dir="2700000" algn="tl">
                  <a:srgbClr val="000000">
                    <a:alpha val="43137"/>
                  </a:srgbClr>
                </a:outerShdw>
              </a:effectLst>
              <a:latin typeface="Tahoma" pitchFamily="34" charset="0"/>
            </a:endParaRPr>
          </a:p>
        </p:txBody>
      </p:sp>
      <p:sp>
        <p:nvSpPr>
          <p:cNvPr id="5" name="TextBox 4"/>
          <p:cNvSpPr txBox="1"/>
          <p:nvPr/>
        </p:nvSpPr>
        <p:spPr>
          <a:xfrm>
            <a:off x="3635896" y="3232428"/>
            <a:ext cx="3124200" cy="707886"/>
          </a:xfrm>
          <a:prstGeom prst="rect">
            <a:avLst/>
          </a:prstGeom>
          <a:noFill/>
        </p:spPr>
        <p:txBody>
          <a:bodyPr wrap="square" rtlCol="0">
            <a:spAutoFit/>
          </a:bodyPr>
          <a:lstStyle/>
          <a:p>
            <a:pPr algn="l"/>
            <a:r>
              <a:rPr lang="en-US" sz="2000" b="0" dirty="0">
                <a:effectLst/>
              </a:rPr>
              <a:t>Highly popular application areas for data mining</a:t>
            </a:r>
          </a:p>
        </p:txBody>
      </p:sp>
    </p:spTree>
    <p:extLst>
      <p:ext uri="{BB962C8B-B14F-4D97-AF65-F5344CB8AC3E}">
        <p14:creationId xmlns:p14="http://schemas.microsoft.com/office/powerpoint/2010/main" val="35906596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138" y="479425"/>
            <a:ext cx="3268662" cy="1044575"/>
          </a:xfrm>
        </p:spPr>
        <p:txBody>
          <a:bodyPr>
            <a:normAutofit fontScale="90000"/>
          </a:bodyPr>
          <a:lstStyle/>
          <a:p>
            <a:r>
              <a:rPr lang="en-US" dirty="0"/>
              <a:t>Data Mining </a:t>
            </a:r>
            <a:br>
              <a:rPr lang="en-US" dirty="0"/>
            </a:br>
            <a:r>
              <a:rPr lang="en-US" dirty="0"/>
              <a:t>Software</a:t>
            </a:r>
          </a:p>
        </p:txBody>
      </p:sp>
      <p:sp>
        <p:nvSpPr>
          <p:cNvPr id="3" name="Content Placeholder 2"/>
          <p:cNvSpPr>
            <a:spLocks noGrp="1"/>
          </p:cNvSpPr>
          <p:nvPr>
            <p:ph idx="1"/>
          </p:nvPr>
        </p:nvSpPr>
        <p:spPr>
          <a:xfrm>
            <a:off x="152400" y="1600200"/>
            <a:ext cx="3962400" cy="3917032"/>
          </a:xfrm>
        </p:spPr>
        <p:txBody>
          <a:bodyPr/>
          <a:lstStyle/>
          <a:p>
            <a:r>
              <a:rPr lang="en-US" sz="2400" dirty="0">
                <a:solidFill>
                  <a:srgbClr val="FF3300"/>
                </a:solidFill>
              </a:rPr>
              <a:t>Commercial </a:t>
            </a:r>
          </a:p>
          <a:p>
            <a:pPr lvl="1"/>
            <a:r>
              <a:rPr lang="en-US" sz="2000" dirty="0"/>
              <a:t>IBM SPSS Modeler (formerly Clementine)</a:t>
            </a:r>
          </a:p>
          <a:p>
            <a:pPr lvl="1"/>
            <a:r>
              <a:rPr lang="en-US" sz="2000" dirty="0"/>
              <a:t>SAS Enterprise Miner</a:t>
            </a:r>
          </a:p>
          <a:p>
            <a:pPr lvl="1"/>
            <a:r>
              <a:rPr lang="en-US" sz="2000" dirty="0" err="1"/>
              <a:t>Statistica</a:t>
            </a:r>
            <a:r>
              <a:rPr lang="en-US" sz="2000" dirty="0"/>
              <a:t> - Dell/</a:t>
            </a:r>
            <a:r>
              <a:rPr lang="en-US" sz="2000" dirty="0" err="1"/>
              <a:t>Statsoft</a:t>
            </a:r>
            <a:r>
              <a:rPr lang="en-US" sz="2000" dirty="0"/>
              <a:t> </a:t>
            </a:r>
          </a:p>
          <a:p>
            <a:pPr lvl="1"/>
            <a:r>
              <a:rPr lang="en-US" sz="2000" dirty="0"/>
              <a:t>… many more</a:t>
            </a:r>
          </a:p>
          <a:p>
            <a:r>
              <a:rPr lang="en-US" sz="2400" dirty="0">
                <a:solidFill>
                  <a:srgbClr val="FF3300"/>
                </a:solidFill>
              </a:rPr>
              <a:t>Free and/or Open Source</a:t>
            </a:r>
          </a:p>
          <a:p>
            <a:pPr lvl="1"/>
            <a:r>
              <a:rPr lang="en-US" sz="2000" dirty="0"/>
              <a:t>KNIME</a:t>
            </a:r>
          </a:p>
          <a:p>
            <a:pPr lvl="1"/>
            <a:r>
              <a:rPr lang="en-US" sz="2000" dirty="0"/>
              <a:t>RapidMiner</a:t>
            </a:r>
          </a:p>
          <a:p>
            <a:pPr lvl="1"/>
            <a:r>
              <a:rPr lang="en-US" sz="2000" dirty="0"/>
              <a:t>Weka</a:t>
            </a:r>
          </a:p>
          <a:p>
            <a:pPr lvl="1"/>
            <a:r>
              <a:rPr lang="en-US" sz="2000" dirty="0"/>
              <a:t>R, …</a:t>
            </a:r>
          </a:p>
        </p:txBody>
      </p:sp>
      <p:pic>
        <p:nvPicPr>
          <p:cNvPr id="6" name="Picture 5" descr="FIGURE 4.15 Popular Data Mining Software Tools (Poll Results). &#10;Source: Used with permission of KDnuggets.com.">
            <a:extLst>
              <a:ext uri="{FF2B5EF4-FFF2-40B4-BE49-F238E27FC236}">
                <a16:creationId xmlns:a16="http://schemas.microsoft.com/office/drawing/2014/main" id="{32901620-BDB3-0A7E-3878-5450AFB267A6}"/>
              </a:ext>
            </a:extLst>
          </p:cNvPr>
          <p:cNvPicPr>
            <a:picLocks noChangeAspect="1"/>
          </p:cNvPicPr>
          <p:nvPr/>
        </p:nvPicPr>
        <p:blipFill>
          <a:blip r:embed="rId3"/>
          <a:stretch>
            <a:fillRect/>
          </a:stretch>
        </p:blipFill>
        <p:spPr>
          <a:xfrm>
            <a:off x="4067944" y="116632"/>
            <a:ext cx="5030493" cy="6312361"/>
          </a:xfrm>
          <a:prstGeom prst="rect">
            <a:avLst/>
          </a:prstGeom>
        </p:spPr>
      </p:pic>
    </p:spTree>
    <p:extLst>
      <p:ext uri="{BB962C8B-B14F-4D97-AF65-F5344CB8AC3E}">
        <p14:creationId xmlns:p14="http://schemas.microsoft.com/office/powerpoint/2010/main" val="34263102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9E7A6A-C000-4F26-8D1B-06872C5EA621}"/>
              </a:ext>
            </a:extLst>
          </p:cNvPr>
          <p:cNvSpPr>
            <a:spLocks noGrp="1"/>
          </p:cNvSpPr>
          <p:nvPr>
            <p:ph type="title"/>
          </p:nvPr>
        </p:nvSpPr>
        <p:spPr>
          <a:xfrm>
            <a:off x="457200" y="274638"/>
            <a:ext cx="8229600" cy="1143000"/>
          </a:xfrm>
        </p:spPr>
        <p:txBody>
          <a:bodyPr wrap="square" anchor="ctr">
            <a:normAutofit/>
          </a:bodyPr>
          <a:lstStyle/>
          <a:p>
            <a:pPr marL="0" indent="0">
              <a:buNone/>
            </a:pPr>
            <a:r>
              <a:rPr lang="en-US" b="1" dirty="0"/>
              <a:t>Understanding correlation </a:t>
            </a:r>
            <a:endParaRPr lang="en-GB" b="1" dirty="0"/>
          </a:p>
        </p:txBody>
      </p:sp>
    </p:spTree>
    <p:extLst>
      <p:ext uri="{BB962C8B-B14F-4D97-AF65-F5344CB8AC3E}">
        <p14:creationId xmlns:p14="http://schemas.microsoft.com/office/powerpoint/2010/main" val="30148440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Definition</a:t>
            </a:r>
          </a:p>
        </p:txBody>
      </p:sp>
      <p:sp>
        <p:nvSpPr>
          <p:cNvPr id="3" name="Content Placeholder 2"/>
          <p:cNvSpPr>
            <a:spLocks noGrp="1"/>
          </p:cNvSpPr>
          <p:nvPr>
            <p:ph idx="1"/>
          </p:nvPr>
        </p:nvSpPr>
        <p:spPr/>
        <p:txBody>
          <a:bodyPr>
            <a:normAutofit fontScale="92500"/>
          </a:bodyPr>
          <a:lstStyle/>
          <a:p>
            <a:pPr marL="0" indent="0">
              <a:buNone/>
            </a:pPr>
            <a:r>
              <a:rPr lang="en-US" sz="2550" dirty="0" err="1"/>
              <a:t>Var</a:t>
            </a:r>
            <a:r>
              <a:rPr lang="en-US" sz="2550" dirty="0"/>
              <a:t>(X+Y) = </a:t>
            </a:r>
            <a:r>
              <a:rPr lang="en-US" sz="2550" dirty="0" err="1"/>
              <a:t>Var</a:t>
            </a:r>
            <a:r>
              <a:rPr lang="en-US" sz="2550" dirty="0"/>
              <a:t>(X) + </a:t>
            </a:r>
            <a:r>
              <a:rPr lang="en-US" sz="2550" dirty="0" err="1"/>
              <a:t>Var</a:t>
            </a:r>
            <a:r>
              <a:rPr lang="en-US" sz="2550" dirty="0"/>
              <a:t>(Y) + 2·Cov(X,Y)</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r>
              <a:rPr lang="en-US" dirty="0"/>
              <a:t>The </a:t>
            </a:r>
            <a:r>
              <a:rPr lang="en-US" i="1" dirty="0"/>
              <a:t>correlation</a:t>
            </a:r>
            <a:r>
              <a:rPr lang="en-US" dirty="0"/>
              <a:t> between two random variables is a dimensionless number between 1 and -1.</a:t>
            </a:r>
          </a:p>
        </p:txBody>
      </p:sp>
      <p:graphicFrame>
        <p:nvGraphicFramePr>
          <p:cNvPr id="4" name="Object 3"/>
          <p:cNvGraphicFramePr>
            <a:graphicFrameLocks noChangeAspect="1"/>
          </p:cNvGraphicFramePr>
          <p:nvPr/>
        </p:nvGraphicFramePr>
        <p:xfrm>
          <a:off x="1485901" y="2971800"/>
          <a:ext cx="4182340" cy="857250"/>
        </p:xfrm>
        <a:graphic>
          <a:graphicData uri="http://schemas.openxmlformats.org/presentationml/2006/ole">
            <mc:AlternateContent xmlns:mc="http://schemas.openxmlformats.org/markup-compatibility/2006">
              <mc:Choice xmlns:v="urn:schemas-microsoft-com:vml" Requires="v">
                <p:oleObj name="Equation" r:id="rId4" imgW="2044440" imgH="419040" progId="Equation.3">
                  <p:embed/>
                </p:oleObj>
              </mc:Choice>
              <mc:Fallback>
                <p:oleObj name="Equation" r:id="rId4" imgW="2044440" imgH="419040" progId="Equation.3">
                  <p:embed/>
                  <p:pic>
                    <p:nvPicPr>
                      <p:cNvPr id="4" name="Object 3"/>
                      <p:cNvPicPr/>
                      <p:nvPr/>
                    </p:nvPicPr>
                    <p:blipFill>
                      <a:blip r:embed="rId5"/>
                      <a:stretch>
                        <a:fillRect/>
                      </a:stretch>
                    </p:blipFill>
                    <p:spPr>
                      <a:xfrm>
                        <a:off x="1485901" y="2971800"/>
                        <a:ext cx="4182340" cy="857250"/>
                      </a:xfrm>
                      <a:prstGeom prst="rect">
                        <a:avLst/>
                      </a:prstGeom>
                    </p:spPr>
                  </p:pic>
                </p:oleObj>
              </mc:Fallback>
            </mc:AlternateContent>
          </a:graphicData>
        </a:graphic>
      </p:graphicFrame>
    </p:spTree>
    <p:extLst>
      <p:ext uri="{BB962C8B-B14F-4D97-AF65-F5344CB8AC3E}">
        <p14:creationId xmlns:p14="http://schemas.microsoft.com/office/powerpoint/2010/main" val="4734141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Interpretation</a:t>
            </a:r>
          </a:p>
        </p:txBody>
      </p:sp>
      <p:sp>
        <p:nvSpPr>
          <p:cNvPr id="3" name="Content Placeholder 2"/>
          <p:cNvSpPr>
            <a:spLocks noGrp="1"/>
          </p:cNvSpPr>
          <p:nvPr>
            <p:ph idx="1"/>
          </p:nvPr>
        </p:nvSpPr>
        <p:spPr/>
        <p:txBody>
          <a:bodyPr>
            <a:normAutofit fontScale="77500" lnSpcReduction="20000"/>
          </a:bodyPr>
          <a:lstStyle/>
          <a:p>
            <a:pPr marL="0" indent="0">
              <a:buNone/>
            </a:pPr>
            <a:r>
              <a:rPr lang="en-US" dirty="0"/>
              <a:t>Correlation measures the </a:t>
            </a:r>
            <a:r>
              <a:rPr lang="en-US" i="1" dirty="0"/>
              <a:t>strength</a:t>
            </a:r>
            <a:r>
              <a:rPr lang="en-US" dirty="0"/>
              <a:t> of the </a:t>
            </a:r>
            <a:r>
              <a:rPr lang="en-US" i="1" dirty="0"/>
              <a:t>linear </a:t>
            </a:r>
            <a:r>
              <a:rPr lang="en-US" dirty="0"/>
              <a:t>relationship between </a:t>
            </a:r>
            <a:r>
              <a:rPr lang="en-US" i="1" dirty="0"/>
              <a:t>two</a:t>
            </a:r>
            <a:r>
              <a:rPr lang="en-US" dirty="0"/>
              <a:t> variables.</a:t>
            </a:r>
          </a:p>
          <a:p>
            <a:pPr marL="0" indent="0">
              <a:buNone/>
            </a:pPr>
            <a:endParaRPr lang="en-US" dirty="0"/>
          </a:p>
          <a:p>
            <a:r>
              <a:rPr lang="en-US" dirty="0"/>
              <a:t>Strength	</a:t>
            </a:r>
          </a:p>
          <a:p>
            <a:pPr lvl="1"/>
            <a:r>
              <a:rPr lang="en-US" dirty="0"/>
              <a:t>not the slope</a:t>
            </a:r>
          </a:p>
          <a:p>
            <a:r>
              <a:rPr lang="en-US" dirty="0"/>
              <a:t>Linear </a:t>
            </a:r>
          </a:p>
          <a:p>
            <a:pPr lvl="1"/>
            <a:r>
              <a:rPr lang="en-US" dirty="0"/>
              <a:t>misses nonlinearities completely</a:t>
            </a:r>
          </a:p>
          <a:p>
            <a:r>
              <a:rPr lang="en-US" dirty="0"/>
              <a:t>Two</a:t>
            </a:r>
          </a:p>
          <a:p>
            <a:pPr lvl="1"/>
            <a:r>
              <a:rPr lang="en-US" dirty="0"/>
              <a:t>shows only “shadows” of multidimensional relationships</a:t>
            </a:r>
            <a:br>
              <a:rPr lang="en-US" dirty="0"/>
            </a:br>
            <a:endParaRPr lang="en-US" dirty="0"/>
          </a:p>
        </p:txBody>
      </p:sp>
    </p:spTree>
    <p:extLst>
      <p:ext uri="{BB962C8B-B14F-4D97-AF65-F5344CB8AC3E}">
        <p14:creationId xmlns:p14="http://schemas.microsoft.com/office/powerpoint/2010/main" val="141857319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54933" y="1233489"/>
            <a:ext cx="6432947" cy="4389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2057400" y="1714500"/>
            <a:ext cx="2000250" cy="715581"/>
          </a:xfrm>
          <a:prstGeom prst="rect">
            <a:avLst/>
          </a:prstGeom>
          <a:noFill/>
        </p:spPr>
        <p:txBody>
          <a:bodyPr wrap="square" rtlCol="0">
            <a:spAutoFit/>
          </a:bodyPr>
          <a:lstStyle/>
          <a:p>
            <a:pPr defTabSz="685800" eaLnBrk="1" fontAlgn="auto" hangingPunct="1">
              <a:spcBef>
                <a:spcPts val="0"/>
              </a:spcBef>
              <a:spcAft>
                <a:spcPts val="0"/>
              </a:spcAft>
            </a:pPr>
            <a:r>
              <a:rPr lang="en-US" sz="1350" dirty="0">
                <a:solidFill>
                  <a:prstClr val="black"/>
                </a:solidFill>
                <a:latin typeface="Calibri"/>
                <a:cs typeface="+mn-cs"/>
              </a:rPr>
              <a:t>A correlation of +1 would arise only if all of the points lined up perfectly.</a:t>
            </a:r>
          </a:p>
        </p:txBody>
      </p:sp>
      <p:sp>
        <p:nvSpPr>
          <p:cNvPr id="4" name="TextBox 3"/>
          <p:cNvSpPr txBox="1"/>
          <p:nvPr/>
        </p:nvSpPr>
        <p:spPr>
          <a:xfrm>
            <a:off x="4816079" y="3462893"/>
            <a:ext cx="2971800" cy="715581"/>
          </a:xfrm>
          <a:prstGeom prst="rect">
            <a:avLst/>
          </a:prstGeom>
          <a:noFill/>
        </p:spPr>
        <p:txBody>
          <a:bodyPr wrap="square" rtlCol="0">
            <a:spAutoFit/>
          </a:bodyPr>
          <a:lstStyle/>
          <a:p>
            <a:pPr defTabSz="685800" eaLnBrk="1" fontAlgn="auto" hangingPunct="1">
              <a:spcBef>
                <a:spcPts val="0"/>
              </a:spcBef>
              <a:spcAft>
                <a:spcPts val="0"/>
              </a:spcAft>
            </a:pPr>
            <a:r>
              <a:rPr lang="en-US" sz="1350" dirty="0">
                <a:solidFill>
                  <a:prstClr val="black"/>
                </a:solidFill>
                <a:latin typeface="Calibri"/>
                <a:cs typeface="+mn-cs"/>
              </a:rPr>
              <a:t>Stretching the diagram horizontally or vertically would change the perceived slope, but not the correlation.</a:t>
            </a:r>
          </a:p>
        </p:txBody>
      </p:sp>
      <p:pic>
        <p:nvPicPr>
          <p:cNvPr id="5" name="Picture 2"/>
          <p:cNvPicPr>
            <a:picLocks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243172" y="4343400"/>
            <a:ext cx="3312102" cy="538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2"/>
          <p:cNvPicPr>
            <a:picLocks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400801" y="1366689"/>
            <a:ext cx="1159669" cy="20806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453888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54933" y="1233489"/>
            <a:ext cx="6432947" cy="4389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5200650" y="4114801"/>
            <a:ext cx="2171700" cy="715581"/>
          </a:xfrm>
          <a:prstGeom prst="rect">
            <a:avLst/>
          </a:prstGeom>
          <a:noFill/>
        </p:spPr>
        <p:txBody>
          <a:bodyPr wrap="square" rtlCol="0">
            <a:spAutoFit/>
          </a:bodyPr>
          <a:lstStyle/>
          <a:p>
            <a:pPr defTabSz="685800" eaLnBrk="1" fontAlgn="auto" hangingPunct="1">
              <a:spcBef>
                <a:spcPts val="0"/>
              </a:spcBef>
              <a:spcAft>
                <a:spcPts val="0"/>
              </a:spcAft>
            </a:pPr>
            <a:r>
              <a:rPr lang="en-US" sz="1350" dirty="0">
                <a:solidFill>
                  <a:prstClr val="black"/>
                </a:solidFill>
                <a:latin typeface="Calibri"/>
                <a:cs typeface="+mn-cs"/>
              </a:rPr>
              <a:t>Correlation measures the “tightness” of the clustering about a single line.</a:t>
            </a:r>
          </a:p>
        </p:txBody>
      </p:sp>
      <p:sp>
        <p:nvSpPr>
          <p:cNvPr id="4" name="TextBox 3"/>
          <p:cNvSpPr txBox="1"/>
          <p:nvPr/>
        </p:nvSpPr>
        <p:spPr>
          <a:xfrm>
            <a:off x="1828800" y="1485900"/>
            <a:ext cx="2000250" cy="1131079"/>
          </a:xfrm>
          <a:prstGeom prst="rect">
            <a:avLst/>
          </a:prstGeom>
          <a:noFill/>
        </p:spPr>
        <p:txBody>
          <a:bodyPr wrap="square" rtlCol="0">
            <a:spAutoFit/>
          </a:bodyPr>
          <a:lstStyle/>
          <a:p>
            <a:pPr defTabSz="685800" eaLnBrk="1" fontAlgn="auto" hangingPunct="1">
              <a:spcBef>
                <a:spcPts val="0"/>
              </a:spcBef>
              <a:spcAft>
                <a:spcPts val="0"/>
              </a:spcAft>
            </a:pPr>
            <a:r>
              <a:rPr lang="en-US" sz="1350" dirty="0">
                <a:solidFill>
                  <a:prstClr val="black"/>
                </a:solidFill>
                <a:latin typeface="Calibri"/>
                <a:cs typeface="+mn-cs"/>
              </a:rPr>
              <a:t>A positive correlation signals that large values of one variable are typically associated with large values of the other.</a:t>
            </a:r>
          </a:p>
        </p:txBody>
      </p:sp>
    </p:spTree>
    <p:extLst>
      <p:ext uri="{BB962C8B-B14F-4D97-AF65-F5344CB8AC3E}">
        <p14:creationId xmlns:p14="http://schemas.microsoft.com/office/powerpoint/2010/main" val="3216380834"/>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54933" y="1233489"/>
            <a:ext cx="6432947" cy="4389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75845397"/>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54933" y="1233489"/>
            <a:ext cx="6432947" cy="4389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2000250" y="3543300"/>
            <a:ext cx="2000250" cy="1131079"/>
          </a:xfrm>
          <a:prstGeom prst="rect">
            <a:avLst/>
          </a:prstGeom>
          <a:noFill/>
        </p:spPr>
        <p:txBody>
          <a:bodyPr wrap="square" rtlCol="0">
            <a:spAutoFit/>
          </a:bodyPr>
          <a:lstStyle/>
          <a:p>
            <a:pPr defTabSz="685800" eaLnBrk="1" fontAlgn="auto" hangingPunct="1">
              <a:spcBef>
                <a:spcPts val="0"/>
              </a:spcBef>
              <a:spcAft>
                <a:spcPts val="0"/>
              </a:spcAft>
            </a:pPr>
            <a:r>
              <a:rPr lang="en-US" sz="1350" dirty="0">
                <a:solidFill>
                  <a:prstClr val="black"/>
                </a:solidFill>
                <a:latin typeface="Calibri"/>
                <a:cs typeface="+mn-cs"/>
              </a:rPr>
              <a:t>A negative correlation signals that large values of one variable are typically associated with small values of the other.</a:t>
            </a:r>
          </a:p>
        </p:txBody>
      </p:sp>
    </p:spTree>
    <p:extLst>
      <p:ext uri="{BB962C8B-B14F-4D97-AF65-F5344CB8AC3E}">
        <p14:creationId xmlns:p14="http://schemas.microsoft.com/office/powerpoint/2010/main" val="904675667"/>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54933" y="1233489"/>
            <a:ext cx="6432947" cy="4389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05179051"/>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54933" y="1233489"/>
            <a:ext cx="6432947" cy="4389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13691135"/>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80910" y="1233489"/>
            <a:ext cx="6432947" cy="4389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5772150" y="4057651"/>
            <a:ext cx="1771650" cy="715581"/>
          </a:xfrm>
          <a:prstGeom prst="rect">
            <a:avLst/>
          </a:prstGeom>
          <a:noFill/>
        </p:spPr>
        <p:txBody>
          <a:bodyPr wrap="square" rtlCol="0">
            <a:spAutoFit/>
          </a:bodyPr>
          <a:lstStyle/>
          <a:p>
            <a:pPr defTabSz="685800" eaLnBrk="1" fontAlgn="auto" hangingPunct="1">
              <a:spcBef>
                <a:spcPts val="0"/>
              </a:spcBef>
              <a:spcAft>
                <a:spcPts val="0"/>
              </a:spcAft>
            </a:pPr>
            <a:r>
              <a:rPr lang="en-US" sz="1350" dirty="0">
                <a:solidFill>
                  <a:prstClr val="black"/>
                </a:solidFill>
                <a:latin typeface="Calibri"/>
                <a:cs typeface="+mn-cs"/>
              </a:rPr>
              <a:t>Independent random variables have a correlation of 0.</a:t>
            </a:r>
          </a:p>
        </p:txBody>
      </p:sp>
    </p:spTree>
    <p:extLst>
      <p:ext uri="{BB962C8B-B14F-4D97-AF65-F5344CB8AC3E}">
        <p14:creationId xmlns:p14="http://schemas.microsoft.com/office/powerpoint/2010/main" val="3202911093"/>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graphicFrame>
        <p:nvGraphicFramePr>
          <p:cNvPr id="5" name="Table 4"/>
          <p:cNvGraphicFramePr>
            <a:graphicFrameLocks noGrp="1"/>
          </p:cNvGraphicFramePr>
          <p:nvPr/>
        </p:nvGraphicFramePr>
        <p:xfrm>
          <a:off x="4572000" y="3143250"/>
          <a:ext cx="2571750" cy="1112520"/>
        </p:xfrm>
        <a:graphic>
          <a:graphicData uri="http://schemas.openxmlformats.org/drawingml/2006/table">
            <a:tbl>
              <a:tblPr firstRow="1" bandRow="1">
                <a:tableStyleId>{5C22544A-7EE6-4342-B048-85BDC9FD1C3A}</a:tableStyleId>
              </a:tblPr>
              <a:tblGrid>
                <a:gridCol w="1285875">
                  <a:extLst>
                    <a:ext uri="{9D8B030D-6E8A-4147-A177-3AD203B41FA5}">
                      <a16:colId xmlns:a16="http://schemas.microsoft.com/office/drawing/2014/main" val="20000"/>
                    </a:ext>
                  </a:extLst>
                </a:gridCol>
                <a:gridCol w="1285875">
                  <a:extLst>
                    <a:ext uri="{9D8B030D-6E8A-4147-A177-3AD203B41FA5}">
                      <a16:colId xmlns:a16="http://schemas.microsoft.com/office/drawing/2014/main" val="20001"/>
                    </a:ext>
                  </a:extLst>
                </a:gridCol>
              </a:tblGrid>
              <a:tr h="278130">
                <a:tc gridSpan="2">
                  <a:txBody>
                    <a:bodyPr/>
                    <a:lstStyle/>
                    <a:p>
                      <a:pPr algn="ctr"/>
                      <a:r>
                        <a:rPr lang="en-US" sz="1000" dirty="0"/>
                        <a:t>Correlations</a:t>
                      </a:r>
                      <a:r>
                        <a:rPr lang="en-US" sz="1000" baseline="0" dirty="0"/>
                        <a:t> with Satisfaction</a:t>
                      </a:r>
                      <a:endParaRPr lang="en-US" sz="1000" dirty="0"/>
                    </a:p>
                  </a:txBody>
                  <a:tcPr marL="68580" marR="68580" marT="34290" marB="34290"/>
                </a:tc>
                <a:tc hMerge="1">
                  <a:txBody>
                    <a:bodyPr/>
                    <a:lstStyle/>
                    <a:p>
                      <a:endParaRPr lang="en-US" dirty="0"/>
                    </a:p>
                  </a:txBody>
                  <a:tcPr/>
                </a:tc>
                <a:extLst>
                  <a:ext uri="{0D108BD9-81ED-4DB2-BD59-A6C34878D82A}">
                    <a16:rowId xmlns:a16="http://schemas.microsoft.com/office/drawing/2014/main" val="10000"/>
                  </a:ext>
                </a:extLst>
              </a:tr>
              <a:tr h="278130">
                <a:tc>
                  <a:txBody>
                    <a:bodyPr/>
                    <a:lstStyle/>
                    <a:p>
                      <a:pPr algn="ctr"/>
                      <a:r>
                        <a:rPr lang="en-US" sz="1000" dirty="0" err="1">
                          <a:solidFill>
                            <a:schemeClr val="tx1"/>
                          </a:solidFill>
                        </a:rPr>
                        <a:t>leadtime</a:t>
                      </a:r>
                      <a:endParaRPr lang="en-US" sz="1000" dirty="0">
                        <a:solidFill>
                          <a:schemeClr val="tx1"/>
                        </a:solidFill>
                      </a:endParaRPr>
                    </a:p>
                  </a:txBody>
                  <a:tcPr marL="68580" marR="68580" marT="34290" marB="34290"/>
                </a:tc>
                <a:tc>
                  <a:txBody>
                    <a:bodyPr/>
                    <a:lstStyle/>
                    <a:p>
                      <a:pPr algn="ctr"/>
                      <a:r>
                        <a:rPr lang="en-US" sz="1000" dirty="0"/>
                        <a:t>-0.766</a:t>
                      </a:r>
                    </a:p>
                  </a:txBody>
                  <a:tcPr marL="68580" marR="68580" marT="34290" marB="34290"/>
                </a:tc>
                <a:extLst>
                  <a:ext uri="{0D108BD9-81ED-4DB2-BD59-A6C34878D82A}">
                    <a16:rowId xmlns:a16="http://schemas.microsoft.com/office/drawing/2014/main" val="10001"/>
                  </a:ext>
                </a:extLst>
              </a:tr>
              <a:tr h="27813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000" dirty="0" err="1">
                          <a:solidFill>
                            <a:schemeClr val="tx1"/>
                          </a:solidFill>
                        </a:rPr>
                        <a:t>ol</a:t>
                      </a:r>
                      <a:r>
                        <a:rPr lang="en-US" sz="1000" dirty="0">
                          <a:solidFill>
                            <a:schemeClr val="tx1"/>
                          </a:solidFill>
                        </a:rPr>
                        <a:t>-tracking</a:t>
                      </a:r>
                    </a:p>
                  </a:txBody>
                  <a:tcPr marL="68580" marR="68580" marT="34290" marB="34290"/>
                </a:tc>
                <a:tc>
                  <a:txBody>
                    <a:bodyPr/>
                    <a:lstStyle/>
                    <a:p>
                      <a:pPr algn="ctr"/>
                      <a:r>
                        <a:rPr lang="en-US" sz="1000" dirty="0"/>
                        <a:t>-0.242</a:t>
                      </a:r>
                    </a:p>
                  </a:txBody>
                  <a:tcPr marL="68580" marR="68580" marT="34290" marB="34290"/>
                </a:tc>
                <a:extLst>
                  <a:ext uri="{0D108BD9-81ED-4DB2-BD59-A6C34878D82A}">
                    <a16:rowId xmlns:a16="http://schemas.microsoft.com/office/drawing/2014/main" val="10002"/>
                  </a:ext>
                </a:extLst>
              </a:tr>
              <a:tr h="278130">
                <a:tc>
                  <a:txBody>
                    <a:bodyPr/>
                    <a:lstStyle/>
                    <a:p>
                      <a:pPr algn="ctr"/>
                      <a:r>
                        <a:rPr lang="en-US" sz="1000" dirty="0">
                          <a:solidFill>
                            <a:schemeClr val="tx1"/>
                          </a:solidFill>
                        </a:rPr>
                        <a:t>cost</a:t>
                      </a:r>
                    </a:p>
                  </a:txBody>
                  <a:tcPr marL="68580" marR="68580" marT="34290" marB="34290"/>
                </a:tc>
                <a:tc>
                  <a:txBody>
                    <a:bodyPr/>
                    <a:lstStyle/>
                    <a:p>
                      <a:pPr algn="ctr"/>
                      <a:r>
                        <a:rPr lang="en-US" sz="1000" dirty="0"/>
                        <a:t>0.097</a:t>
                      </a:r>
                    </a:p>
                  </a:txBody>
                  <a:tcPr marL="68580" marR="68580" marT="34290" marB="34290"/>
                </a:tc>
                <a:extLst>
                  <a:ext uri="{0D108BD9-81ED-4DB2-BD59-A6C34878D82A}">
                    <a16:rowId xmlns:a16="http://schemas.microsoft.com/office/drawing/2014/main" val="10003"/>
                  </a:ext>
                </a:extLst>
              </a:tr>
            </a:tbl>
          </a:graphicData>
        </a:graphic>
      </p:graphicFrame>
      <p:sp>
        <p:nvSpPr>
          <p:cNvPr id="7" name="Title 6"/>
          <p:cNvSpPr>
            <a:spLocks noGrp="1"/>
          </p:cNvSpPr>
          <p:nvPr>
            <p:ph type="title"/>
          </p:nvPr>
        </p:nvSpPr>
        <p:spPr/>
        <p:txBody>
          <a:bodyPr/>
          <a:lstStyle/>
          <a:p>
            <a:r>
              <a:rPr lang="en-US" dirty="0"/>
              <a:t>Customer Satisfaction</a:t>
            </a:r>
          </a:p>
        </p:txBody>
      </p:sp>
      <p:sp>
        <p:nvSpPr>
          <p:cNvPr id="8" name="Content Placeholder 7"/>
          <p:cNvSpPr>
            <a:spLocks noGrp="1"/>
          </p:cNvSpPr>
          <p:nvPr>
            <p:ph idx="1"/>
          </p:nvPr>
        </p:nvSpPr>
        <p:spPr>
          <a:xfrm>
            <a:off x="529208" y="1268760"/>
            <a:ext cx="8003232" cy="4752528"/>
          </a:xfrm>
        </p:spPr>
        <p:txBody>
          <a:bodyPr>
            <a:normAutofit/>
          </a:bodyPr>
          <a:lstStyle/>
          <a:p>
            <a:pPr>
              <a:spcBef>
                <a:spcPts val="0"/>
              </a:spcBef>
              <a:spcAft>
                <a:spcPts val="900"/>
              </a:spcAft>
            </a:pPr>
            <a:r>
              <a:rPr lang="en-US" sz="2000" dirty="0"/>
              <a:t>Consider overall customer satisfaction (on a 100-point scale) with a Web-based provider of customized software as the order </a:t>
            </a:r>
            <a:r>
              <a:rPr lang="en-US" sz="2000" dirty="0" err="1"/>
              <a:t>leadtime</a:t>
            </a:r>
            <a:r>
              <a:rPr lang="en-US" sz="2000" dirty="0"/>
              <a:t> (in days), product acquisition cost, and availability of online order-tracking (0 = not available, 1 = available) vary.</a:t>
            </a:r>
          </a:p>
          <a:p>
            <a:r>
              <a:rPr lang="en-US" sz="2000" dirty="0"/>
              <a:t>Here are the correlations:</a:t>
            </a:r>
          </a:p>
          <a:p>
            <a:pPr marL="0" indent="0">
              <a:spcBef>
                <a:spcPts val="0"/>
              </a:spcBef>
              <a:buNone/>
            </a:pPr>
            <a:endParaRPr lang="en-US" sz="1600" dirty="0"/>
          </a:p>
          <a:p>
            <a:pPr marL="0" indent="0">
              <a:spcBef>
                <a:spcPts val="0"/>
              </a:spcBef>
              <a:buNone/>
            </a:pPr>
            <a:endParaRPr lang="en-US" sz="1600" dirty="0"/>
          </a:p>
          <a:p>
            <a:pPr marL="0" indent="0">
              <a:spcBef>
                <a:spcPts val="0"/>
              </a:spcBef>
              <a:buNone/>
            </a:pPr>
            <a:endParaRPr lang="en-US" sz="1600" dirty="0"/>
          </a:p>
          <a:p>
            <a:pPr marL="0" indent="0">
              <a:spcAft>
                <a:spcPts val="1350"/>
              </a:spcAft>
              <a:buNone/>
            </a:pPr>
            <a:endParaRPr lang="en-US" sz="1600" dirty="0"/>
          </a:p>
          <a:p>
            <a:pPr>
              <a:buFont typeface="Wingdings" pitchFamily="2" charset="2"/>
              <a:buChar char="§"/>
            </a:pPr>
            <a:r>
              <a:rPr lang="en-US" sz="2000" dirty="0"/>
              <a:t>Customers forced to wait are unhappy.</a:t>
            </a:r>
          </a:p>
          <a:p>
            <a:pPr>
              <a:buFont typeface="Wingdings" pitchFamily="2" charset="2"/>
              <a:buChar char="§"/>
            </a:pPr>
            <a:r>
              <a:rPr lang="en-US" sz="2000" dirty="0"/>
              <a:t>Those </a:t>
            </a:r>
            <a:r>
              <a:rPr lang="en-US" sz="2000" i="1" dirty="0"/>
              <a:t>without</a:t>
            </a:r>
            <a:r>
              <a:rPr lang="en-US" sz="2000" dirty="0"/>
              <a:t> access to online order tracking are more satisfied.</a:t>
            </a:r>
          </a:p>
          <a:p>
            <a:pPr>
              <a:buFont typeface="Wingdings" pitchFamily="2" charset="2"/>
              <a:buChar char="§"/>
            </a:pPr>
            <a:r>
              <a:rPr lang="en-US" sz="2000" dirty="0"/>
              <a:t>Those who pay more are somewhat happier.</a:t>
            </a:r>
          </a:p>
          <a:p>
            <a:pPr>
              <a:buFont typeface="Wingdings" pitchFamily="2" charset="2"/>
              <a:buChar char="§"/>
            </a:pPr>
            <a:r>
              <a:rPr lang="en-US" sz="2000" dirty="0"/>
              <a:t>?????</a:t>
            </a:r>
          </a:p>
          <a:p>
            <a:pPr marL="0" indent="0">
              <a:buNone/>
            </a:pPr>
            <a:endParaRPr lang="en-US" sz="1600" dirty="0"/>
          </a:p>
          <a:p>
            <a:pPr marL="0" indent="0">
              <a:buNone/>
            </a:pPr>
            <a:endParaRPr lang="en-US" sz="2000" dirty="0"/>
          </a:p>
        </p:txBody>
      </p:sp>
    </p:spTree>
    <p:extLst>
      <p:ext uri="{BB962C8B-B14F-4D97-AF65-F5344CB8AC3E}">
        <p14:creationId xmlns:p14="http://schemas.microsoft.com/office/powerpoint/2010/main" val="5489543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8">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A1581-9AD1-4FA2-97A2-65B48368DDE6}"/>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Class Activity (45 mins)</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DB6DE97-4794-43E5-AC7E-05873B367071}"/>
              </a:ext>
            </a:extLst>
          </p:cNvPr>
          <p:cNvSpPr>
            <a:spLocks noGrp="1"/>
          </p:cNvSpPr>
          <p:nvPr>
            <p:ph idx="1"/>
          </p:nvPr>
        </p:nvSpPr>
        <p:spPr>
          <a:xfrm>
            <a:off x="661575" y="1844824"/>
            <a:ext cx="7488832" cy="3547591"/>
          </a:xfrm>
        </p:spPr>
        <p:txBody>
          <a:bodyPr/>
          <a:lstStyle/>
          <a:p>
            <a:pPr marL="457200" indent="-457200">
              <a:buFont typeface="+mj-lt"/>
              <a:buAutoNum type="arabicPeriod"/>
            </a:pPr>
            <a:r>
              <a:rPr lang="en-US" b="1" dirty="0">
                <a:latin typeface="Arial" panose="020B0604020202020204" pitchFamily="34" charset="0"/>
                <a:cs typeface="Arial" panose="020B0604020202020204" pitchFamily="34" charset="0"/>
              </a:rPr>
              <a:t>Open the file ‘</a:t>
            </a:r>
            <a:r>
              <a:rPr lang="en-US" b="1" dirty="0" err="1">
                <a:latin typeface="Arial" panose="020B0604020202020204" pitchFamily="34" charset="0"/>
                <a:cs typeface="Arial" panose="020B0604020202020204" pitchFamily="34" charset="0"/>
              </a:rPr>
              <a:t>DataSet_Student</a:t>
            </a:r>
            <a:r>
              <a:rPr lang="en-US" b="1" dirty="0">
                <a:latin typeface="Arial" panose="020B0604020202020204" pitchFamily="34" charset="0"/>
                <a:cs typeface="Arial" panose="020B0604020202020204" pitchFamily="34" charset="0"/>
              </a:rPr>
              <a:t> IQ’ on Excel.</a:t>
            </a:r>
          </a:p>
          <a:p>
            <a:pPr marL="457200" indent="-457200">
              <a:buFont typeface="+mj-lt"/>
              <a:buAutoNum type="arabicPeriod"/>
            </a:pPr>
            <a:r>
              <a:rPr lang="en-US" b="1" dirty="0">
                <a:latin typeface="Arial" panose="020B0604020202020204" pitchFamily="34" charset="0"/>
                <a:cs typeface="Arial" panose="020B0604020202020204" pitchFamily="34" charset="0"/>
              </a:rPr>
              <a:t>Calculate and interpret the average and standard deviation of score, IQ level and No. of hours.</a:t>
            </a:r>
          </a:p>
          <a:p>
            <a:pPr marL="457200" indent="-457200">
              <a:buFont typeface="+mj-lt"/>
              <a:buAutoNum type="arabicPeriod"/>
            </a:pPr>
            <a:r>
              <a:rPr lang="en-US" b="1" dirty="0">
                <a:latin typeface="Arial" panose="020B0604020202020204" pitchFamily="34" charset="0"/>
                <a:cs typeface="Arial" panose="020B0604020202020204" pitchFamily="34" charset="0"/>
              </a:rPr>
              <a:t>Calculate and interpret the correlation between No. of hours and score. </a:t>
            </a:r>
          </a:p>
          <a:p>
            <a:pPr marL="457200" indent="-457200">
              <a:buFont typeface="+mj-lt"/>
              <a:buAutoNum type="arabicPeriod"/>
            </a:pPr>
            <a:r>
              <a:rPr lang="en-US" b="1" dirty="0">
                <a:latin typeface="Arial" panose="020B0604020202020204" pitchFamily="34" charset="0"/>
                <a:cs typeface="Arial" panose="020B0604020202020204" pitchFamily="34" charset="0"/>
              </a:rPr>
              <a:t>Calculate and interpret the correlation between IQ level and score.</a:t>
            </a:r>
          </a:p>
          <a:p>
            <a:pPr marL="457200" indent="-457200">
              <a:buFont typeface="+mj-lt"/>
              <a:buAutoNum type="arabicPeriod"/>
            </a:pPr>
            <a:r>
              <a:rPr lang="en-US" b="1" dirty="0">
                <a:latin typeface="Arial" panose="020B0604020202020204" pitchFamily="34" charset="0"/>
                <a:cs typeface="Arial" panose="020B0604020202020204" pitchFamily="34" charset="0"/>
              </a:rPr>
              <a:t>Calculate and interpret the correlation between IQ level and No. of hours.  </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78334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sz="3600" b="1" dirty="0"/>
              <a:t>Regression Analysis</a:t>
            </a:r>
          </a:p>
        </p:txBody>
      </p:sp>
      <p:sp>
        <p:nvSpPr>
          <p:cNvPr id="3" name="Content Placeholder 2"/>
          <p:cNvSpPr>
            <a:spLocks noGrp="1"/>
          </p:cNvSpPr>
          <p:nvPr>
            <p:ph idx="1"/>
          </p:nvPr>
        </p:nvSpPr>
        <p:spPr>
          <a:xfrm>
            <a:off x="457200" y="1600201"/>
            <a:ext cx="8229600" cy="2332855"/>
          </a:xfrm>
        </p:spPr>
        <p:txBody>
          <a:bodyPr/>
          <a:lstStyle/>
          <a:p>
            <a:pPr marL="0" indent="0" algn="ctr">
              <a:buNone/>
            </a:pPr>
            <a:r>
              <a:rPr lang="en-GB" dirty="0"/>
              <a:t>It is a statistical process for estimating the relationships a dependent variable (outcome/response variable) and one or more independent variables (predictors/explanatory)</a:t>
            </a:r>
          </a:p>
        </p:txBody>
      </p:sp>
    </p:spTree>
    <p:extLst>
      <p:ext uri="{BB962C8B-B14F-4D97-AF65-F5344CB8AC3E}">
        <p14:creationId xmlns:p14="http://schemas.microsoft.com/office/powerpoint/2010/main" val="1204631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GB" dirty="0"/>
              <a:t>Regression Model</a:t>
            </a:r>
          </a:p>
        </p:txBody>
      </p:sp>
      <p:sp>
        <p:nvSpPr>
          <p:cNvPr id="3" name="Content Placeholder 2"/>
          <p:cNvSpPr>
            <a:spLocks noGrp="1"/>
          </p:cNvSpPr>
          <p:nvPr>
            <p:ph idx="1"/>
          </p:nvPr>
        </p:nvSpPr>
        <p:spPr>
          <a:xfrm>
            <a:off x="462402" y="1052736"/>
            <a:ext cx="8229600" cy="1075258"/>
          </a:xfrm>
        </p:spPr>
        <p:txBody>
          <a:bodyPr/>
          <a:lstStyle/>
          <a:p>
            <a:r>
              <a:rPr lang="en-GB" sz="2000" b="1" i="1" dirty="0"/>
              <a:t>Regression analysis helps to understand how the dependent variable changes when one of the independent variables varies. It can be Linear, Multiple Linear, Logistic, Multinomial Logistic. </a:t>
            </a:r>
          </a:p>
        </p:txBody>
      </p:sp>
      <p:pic>
        <p:nvPicPr>
          <p:cNvPr id="4" name="Picture 3"/>
          <p:cNvPicPr>
            <a:picLocks noChangeAspect="1"/>
          </p:cNvPicPr>
          <p:nvPr/>
        </p:nvPicPr>
        <p:blipFill>
          <a:blip r:embed="rId2"/>
          <a:stretch>
            <a:fillRect/>
          </a:stretch>
        </p:blipFill>
        <p:spPr>
          <a:xfrm>
            <a:off x="935596" y="2150974"/>
            <a:ext cx="7751204" cy="4180730"/>
          </a:xfrm>
          <a:prstGeom prst="rect">
            <a:avLst/>
          </a:prstGeom>
        </p:spPr>
      </p:pic>
    </p:spTree>
    <p:extLst>
      <p:ext uri="{BB962C8B-B14F-4D97-AF65-F5344CB8AC3E}">
        <p14:creationId xmlns:p14="http://schemas.microsoft.com/office/powerpoint/2010/main" val="26637378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9876" y="260648"/>
            <a:ext cx="2757948" cy="562074"/>
          </a:xfrm>
        </p:spPr>
        <p:txBody>
          <a:bodyPr/>
          <a:lstStyle/>
          <a:p>
            <a:pPr algn="l"/>
            <a:r>
              <a:rPr lang="en-GB" sz="3600" b="1" dirty="0"/>
              <a:t>Case Study</a:t>
            </a:r>
          </a:p>
        </p:txBody>
      </p:sp>
      <p:sp>
        <p:nvSpPr>
          <p:cNvPr id="3" name="Content Placeholder 2"/>
          <p:cNvSpPr>
            <a:spLocks noGrp="1"/>
          </p:cNvSpPr>
          <p:nvPr>
            <p:ph idx="1"/>
          </p:nvPr>
        </p:nvSpPr>
        <p:spPr>
          <a:xfrm>
            <a:off x="559113" y="1045740"/>
            <a:ext cx="4006788" cy="4471492"/>
          </a:xfrm>
        </p:spPr>
        <p:txBody>
          <a:bodyPr/>
          <a:lstStyle/>
          <a:p>
            <a:pPr marL="0" indent="0">
              <a:buNone/>
            </a:pPr>
            <a:r>
              <a:rPr lang="en-GB" sz="2800" i="1" dirty="0"/>
              <a:t>The body temperature (in</a:t>
            </a:r>
            <a:r>
              <a:rPr lang="en-GB" sz="3600" baseline="30000" dirty="0"/>
              <a:t> </a:t>
            </a:r>
            <a:r>
              <a:rPr lang="en-GB" i="1" baseline="30000" dirty="0"/>
              <a:t>0</a:t>
            </a:r>
            <a:r>
              <a:rPr lang="en-GB" i="1" dirty="0"/>
              <a:t>F</a:t>
            </a:r>
            <a:r>
              <a:rPr lang="en-GB" sz="2800" i="1" dirty="0"/>
              <a:t>) for 100 adults were measured along with their gender, age, and heart rate. Using the body_temp.xlsx file, build a linear regression model for body temperature using heart rate as a predictor. </a:t>
            </a:r>
          </a:p>
        </p:txBody>
      </p:sp>
      <p:pic>
        <p:nvPicPr>
          <p:cNvPr id="4" name="Picture 3"/>
          <p:cNvPicPr>
            <a:picLocks noChangeAspect="1"/>
          </p:cNvPicPr>
          <p:nvPr/>
        </p:nvPicPr>
        <p:blipFill>
          <a:blip r:embed="rId2"/>
          <a:stretch>
            <a:fillRect/>
          </a:stretch>
        </p:blipFill>
        <p:spPr>
          <a:xfrm>
            <a:off x="4572000" y="1052735"/>
            <a:ext cx="3960440" cy="4464497"/>
          </a:xfrm>
          <a:prstGeom prst="rect">
            <a:avLst/>
          </a:prstGeom>
        </p:spPr>
      </p:pic>
    </p:spTree>
    <p:extLst>
      <p:ext uri="{BB962C8B-B14F-4D97-AF65-F5344CB8AC3E}">
        <p14:creationId xmlns:p14="http://schemas.microsoft.com/office/powerpoint/2010/main" val="11276799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20688"/>
            <a:ext cx="8229600" cy="796950"/>
          </a:xfrm>
        </p:spPr>
        <p:txBody>
          <a:bodyPr/>
          <a:lstStyle/>
          <a:p>
            <a:r>
              <a:rPr lang="en-GB" sz="3600" b="1" dirty="0"/>
              <a:t>Model Summary</a:t>
            </a:r>
          </a:p>
        </p:txBody>
      </p:sp>
      <p:sp>
        <p:nvSpPr>
          <p:cNvPr id="3" name="Content Placeholder 2"/>
          <p:cNvSpPr>
            <a:spLocks noGrp="1"/>
          </p:cNvSpPr>
          <p:nvPr>
            <p:ph idx="1"/>
          </p:nvPr>
        </p:nvSpPr>
        <p:spPr>
          <a:xfrm>
            <a:off x="457200" y="1628800"/>
            <a:ext cx="8229600" cy="2260847"/>
          </a:xfrm>
        </p:spPr>
        <p:txBody>
          <a:bodyPr/>
          <a:lstStyle/>
          <a:p>
            <a:r>
              <a:rPr lang="en-GB" sz="2400" dirty="0"/>
              <a:t>Multiple R = Correlation Coefficient = 0.45</a:t>
            </a:r>
          </a:p>
          <a:p>
            <a:r>
              <a:rPr lang="en-GB" sz="2400" dirty="0"/>
              <a:t>R Square = Coefficient of Determination = 0.20</a:t>
            </a:r>
          </a:p>
          <a:p>
            <a:r>
              <a:rPr lang="en-GB" sz="2400" dirty="0"/>
              <a:t>R Square = 0.20 shows that 20% of variations in temperature due to Heart Rate. </a:t>
            </a:r>
          </a:p>
          <a:p>
            <a:endParaRPr lang="en-GB" sz="2400" dirty="0"/>
          </a:p>
        </p:txBody>
      </p:sp>
      <p:sp>
        <p:nvSpPr>
          <p:cNvPr id="4" name="Rectangle 3"/>
          <p:cNvSpPr/>
          <p:nvPr/>
        </p:nvSpPr>
        <p:spPr>
          <a:xfrm>
            <a:off x="2411760" y="3639144"/>
            <a:ext cx="3744416" cy="461665"/>
          </a:xfrm>
          <a:prstGeom prst="rect">
            <a:avLst/>
          </a:prstGeom>
        </p:spPr>
        <p:txBody>
          <a:bodyPr wrap="square">
            <a:spAutoFit/>
          </a:bodyPr>
          <a:lstStyle/>
          <a:p>
            <a:r>
              <a:rPr lang="en-GB" sz="2400" b="1" dirty="0"/>
              <a:t>Regression Coefficients</a:t>
            </a:r>
          </a:p>
        </p:txBody>
      </p:sp>
      <p:sp>
        <p:nvSpPr>
          <p:cNvPr id="5" name="Rectangle 4"/>
          <p:cNvSpPr/>
          <p:nvPr/>
        </p:nvSpPr>
        <p:spPr>
          <a:xfrm>
            <a:off x="683568" y="4509120"/>
            <a:ext cx="7344816" cy="369332"/>
          </a:xfrm>
          <a:prstGeom prst="rect">
            <a:avLst/>
          </a:prstGeom>
        </p:spPr>
        <p:txBody>
          <a:bodyPr wrap="square">
            <a:spAutoFit/>
          </a:bodyPr>
          <a:lstStyle/>
          <a:p>
            <a:pPr algn="ctr"/>
            <a:r>
              <a:rPr lang="en-GB" dirty="0"/>
              <a:t>Temperature = Constant + Regression Coefficient x Heart Rate</a:t>
            </a:r>
          </a:p>
        </p:txBody>
      </p:sp>
    </p:spTree>
    <p:extLst>
      <p:ext uri="{BB962C8B-B14F-4D97-AF65-F5344CB8AC3E}">
        <p14:creationId xmlns:p14="http://schemas.microsoft.com/office/powerpoint/2010/main" val="750917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otalTime>0</TotalTime>
  <Words>1305</Words>
  <Application>Microsoft Office PowerPoint</Application>
  <PresentationFormat>On-screen Show (4:3)</PresentationFormat>
  <Paragraphs>178</Paragraphs>
  <Slides>32</Slides>
  <Notes>8</Notes>
  <HiddenSlides>0</HiddenSlides>
  <MMClips>0</MMClips>
  <ScaleCrop>false</ScaleCrop>
  <HeadingPairs>
    <vt:vector size="8" baseType="variant">
      <vt:variant>
        <vt:lpstr>Fonts Used</vt:lpstr>
      </vt:variant>
      <vt:variant>
        <vt:i4>7</vt:i4>
      </vt:variant>
      <vt:variant>
        <vt:lpstr>Theme</vt:lpstr>
      </vt:variant>
      <vt:variant>
        <vt:i4>2</vt:i4>
      </vt:variant>
      <vt:variant>
        <vt:lpstr>Embedded OLE Servers</vt:lpstr>
      </vt:variant>
      <vt:variant>
        <vt:i4>1</vt:i4>
      </vt:variant>
      <vt:variant>
        <vt:lpstr>Slide Titles</vt:lpstr>
      </vt:variant>
      <vt:variant>
        <vt:i4>32</vt:i4>
      </vt:variant>
    </vt:vector>
  </HeadingPairs>
  <TitlesOfParts>
    <vt:vector size="42" baseType="lpstr">
      <vt:lpstr>Myriad Pro</vt:lpstr>
      <vt:lpstr>Arial</vt:lpstr>
      <vt:lpstr>Calibri</vt:lpstr>
      <vt:lpstr>Calibri Light</vt:lpstr>
      <vt:lpstr>Tahoma</vt:lpstr>
      <vt:lpstr>Verdana</vt:lpstr>
      <vt:lpstr>Wingdings</vt:lpstr>
      <vt:lpstr>20140311PresentationUWTSDTemplate</vt:lpstr>
      <vt:lpstr>Office Theme</vt:lpstr>
      <vt:lpstr>Equation</vt:lpstr>
      <vt:lpstr>PowerPoint Presentation</vt:lpstr>
      <vt:lpstr>Learning Objectives</vt:lpstr>
      <vt:lpstr>Learning Objectives</vt:lpstr>
      <vt:lpstr>Definition of Data Mining</vt:lpstr>
      <vt:lpstr>Data in Data Mining</vt:lpstr>
      <vt:lpstr>PowerPoint Presentation</vt:lpstr>
      <vt:lpstr>What Does DM Do?  How Does it Work?</vt:lpstr>
      <vt:lpstr>Data Mining seeks to identify four main patterns</vt:lpstr>
      <vt:lpstr>PowerPoint Presentation</vt:lpstr>
      <vt:lpstr>PowerPoint Presentation</vt:lpstr>
      <vt:lpstr>PowerPoint Presentation</vt:lpstr>
      <vt:lpstr>Data Mining Applications</vt:lpstr>
      <vt:lpstr>Data Mining Applications (cont.)</vt:lpstr>
      <vt:lpstr>Data Mining Applications (cont.)</vt:lpstr>
      <vt:lpstr>Data Mining Applications (cont.)</vt:lpstr>
      <vt:lpstr>Data Mining  Software</vt:lpstr>
      <vt:lpstr>Understanding correlation </vt:lpstr>
      <vt:lpstr>Definition</vt:lpstr>
      <vt:lpstr>Interpretation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Customer Satisfaction</vt:lpstr>
      <vt:lpstr>Class Activity (45 mins)</vt:lpstr>
      <vt:lpstr>Regression Analysis</vt:lpstr>
      <vt:lpstr>Regression Model</vt:lpstr>
      <vt:lpstr>Case Study</vt:lpstr>
      <vt:lpstr>Model 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Khaza Ahmed</cp:lastModifiedBy>
  <cp:revision>43</cp:revision>
  <dcterms:created xsi:type="dcterms:W3CDTF">2020-06-23T16:08:04Z</dcterms:created>
  <dcterms:modified xsi:type="dcterms:W3CDTF">2023-05-10T16:53:12Z</dcterms:modified>
</cp:coreProperties>
</file>