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4" r:id="rId6"/>
    <p:sldId id="261" r:id="rId7"/>
    <p:sldId id="262" r:id="rId8"/>
    <p:sldId id="263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96A3A2-D4B7-FA4F-A0DD-730191AD9CE7}" v="39" dt="2022-12-05T10:12:05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7273"/>
  </p:normalViewPr>
  <p:slideViewPr>
    <p:cSldViewPr snapToGrid="0">
      <p:cViewPr varScale="1">
        <p:scale>
          <a:sx n="85" d="100"/>
          <a:sy n="85" d="100"/>
        </p:scale>
        <p:origin x="15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6C156-4CC1-0D43-8AF5-2D39393762C1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8F7EC-5219-3C41-B21C-663B90C4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231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name is Elena </a:t>
            </a:r>
            <a:r>
              <a:rPr lang="en-GB" dirty="0" err="1"/>
              <a:t>pruteanu</a:t>
            </a:r>
            <a:r>
              <a:rPr lang="en-GB" dirty="0"/>
              <a:t> and I will be presenting the change in Google and how recommendations can be put in place for organisation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48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143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4893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48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0" dirty="0"/>
          </a:p>
          <a:p>
            <a:endParaRPr lang="en-GB" b="1" dirty="0"/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012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6881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8F7EC-5219-3C41-B21C-663B90C4F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93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96FFEB58-FF9F-7C46-93D9-AFEC860B0AEC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6036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E369D-2A16-B140-AA7D-757A546CDC0C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359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961E70B5-8D7B-8B4E-91C1-BFFD51DB8A48}" type="datetime1">
              <a:rPr lang="en-GB" smtClean="0"/>
              <a:t>05/12/2022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131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F038C-937C-0244-AAE6-5773D3135F7E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167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E1FF9-FB0A-6241-9A58-E4AFD7977386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65011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EC188-054C-3646-AFE4-D4AE6E843DD2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030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FB3D5-F751-3045-A87C-6A9B90E21CF1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870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63C92A6A-96D0-9940-AF0C-2B569D55AB3A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78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32C4A90C-53CC-1248-9180-5927BCAD50E9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942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B8EC-2CA8-9948-BE00-0B6E7E3237A4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152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6D40763C-9400-7D4F-97B0-385284888CAD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964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EF87BA5-ABD9-254E-B0D3-A20DE3F15124}" type="datetime1">
              <a:rPr lang="en-GB" smtClean="0"/>
              <a:t>05/12/2022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23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hf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eliveringresults.leeds.ac.uk/delivering-results-lifecycle/cultural-web-analysis/" TargetMode="External"/><Relationship Id="rId3" Type="http://schemas.openxmlformats.org/officeDocument/2006/relationships/hyperlink" Target="https://www.aihr.com/blog/types-of-organizational-culture/" TargetMode="External"/><Relationship Id="rId7" Type="http://schemas.openxmlformats.org/officeDocument/2006/relationships/hyperlink" Target="https://www.ocai-online.com/blog/denison-culture-model" TargetMode="External"/><Relationship Id="rId12" Type="http://schemas.openxmlformats.org/officeDocument/2006/relationships/hyperlink" Target="https://www.computerworld.com/article/3647371/can-google-be-trusted.html" TargetMode="External"/><Relationship Id="rId2" Type="http://schemas.openxmlformats.org/officeDocument/2006/relationships/hyperlink" Target="https://www.flaticon.com/free-icon/introduction_499301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omenshealthmag.com/life/a22500573/questions-to-ask-to-get-to-know-someone/" TargetMode="External"/><Relationship Id="rId11" Type="http://schemas.openxmlformats.org/officeDocument/2006/relationships/hyperlink" Target="https://www.redlands.edu/study/schools-and-centers/business/sbblog/2019/may-2019/3-reasons-why-business-ethics-important/" TargetMode="External"/><Relationship Id="rId5" Type="http://schemas.openxmlformats.org/officeDocument/2006/relationships/hyperlink" Target="https://survey.charteredaccountantsanz.com/risk_management/small-firms/context.aspx" TargetMode="External"/><Relationship Id="rId10" Type="http://schemas.openxmlformats.org/officeDocument/2006/relationships/hyperlink" Target="https://panmore.com/google-organizational-culture-characteristics-analysis" TargetMode="External"/><Relationship Id="rId4" Type="http://schemas.openxmlformats.org/officeDocument/2006/relationships/hyperlink" Target="https://www.achievers.com/blog/organizational-culture-definition/" TargetMode="External"/><Relationship Id="rId9" Type="http://schemas.openxmlformats.org/officeDocument/2006/relationships/hyperlink" Target="https://www.personio.com/hr-lexicon/cultural-web-mode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8" name="Picture 3">
            <a:extLst>
              <a:ext uri="{FF2B5EF4-FFF2-40B4-BE49-F238E27FC236}">
                <a16:creationId xmlns:a16="http://schemas.microsoft.com/office/drawing/2014/main" id="{14B713FC-F1FA-D602-F92E-5086841176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02" r="17443" b="-2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9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A0395-75CC-5B1A-4E48-3023E362C6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 fontScale="90000"/>
          </a:bodyPr>
          <a:lstStyle/>
          <a:p>
            <a:r>
              <a:rPr lang="en-GB" sz="6000" dirty="0"/>
              <a:t>Culture Change of Google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8D222-8FF6-C51F-69A2-1F8D8EA77B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532" y="4412974"/>
            <a:ext cx="4522436" cy="1098758"/>
          </a:xfrm>
        </p:spPr>
        <p:txBody>
          <a:bodyPr anchor="t">
            <a:normAutofit/>
          </a:bodyPr>
          <a:lstStyle/>
          <a:p>
            <a:r>
              <a:rPr lang="en-GB" dirty="0"/>
              <a:t>Elena </a:t>
            </a:r>
            <a:r>
              <a:rPr lang="en-GB" dirty="0" err="1"/>
              <a:t>Pruteanu</a:t>
            </a:r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3EF692-EAF1-8737-AA14-5CCC696E7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215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Freeform: Shape 74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0" name="Freeform: Shape 76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1" name="Freeform: Shape 78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2" name="Freeform: Shape 80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3" name="Freeform: Shape 82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" name="Freeform: Shape 84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5" name="Freeform: Shape 86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6" name="Freeform: Shape 88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07" name="Rectangle 90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8" name="Freeform: Shape 92">
            <a:extLst>
              <a:ext uri="{FF2B5EF4-FFF2-40B4-BE49-F238E27FC236}">
                <a16:creationId xmlns:a16="http://schemas.microsoft.com/office/drawing/2014/main" id="{1BE70332-ECAF-47BB-8C7B-BD049452F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158" y="1068946"/>
            <a:ext cx="4960104" cy="473550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9" name="Freeform: Shape 94">
            <a:extLst>
              <a:ext uri="{FF2B5EF4-FFF2-40B4-BE49-F238E27FC236}">
                <a16:creationId xmlns:a16="http://schemas.microsoft.com/office/drawing/2014/main" id="{716D9361-A35A-4DC8-AAB9-04FD2D6FE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92" y="912854"/>
            <a:ext cx="5298208" cy="503229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0" name="Freeform: Shape 96">
            <a:extLst>
              <a:ext uri="{FF2B5EF4-FFF2-40B4-BE49-F238E27FC236}">
                <a16:creationId xmlns:a16="http://schemas.microsoft.com/office/drawing/2014/main" id="{87FC31AD-FBB3-4219-A758-D6F7594A0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7583" y="1197735"/>
            <a:ext cx="4641209" cy="4474618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69F4A-BFFC-4C04-76F5-29F5430CE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675" y="1685677"/>
            <a:ext cx="4215520" cy="2362673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US" sz="4400"/>
              <a:t>        Introduction </a:t>
            </a:r>
          </a:p>
        </p:txBody>
      </p:sp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C1975E47-EAE2-2F5F-1258-5EE9E65F02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3487" y="1276508"/>
            <a:ext cx="4304983" cy="430498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C6BCF-B482-68AE-47F8-F186C059D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084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0B7929-CBE7-5EC3-E654-FB6B20C28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E23FC2E-F65D-6F41-00B3-94569745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346268"/>
            <a:ext cx="5618431" cy="3285207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5000">
                <a:solidFill>
                  <a:schemeClr val="bg1"/>
                </a:solidFill>
              </a:rPr>
              <a:t>What is organisational culture?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F2CED9-3328-9763-AD96-E770AF6F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279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0F5D3E-C384-8B62-AF01-BAE492C243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71" r="3962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228A581D-1BC9-4759-AB42-F7685630E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260035"/>
            <a:ext cx="5959692" cy="3597965"/>
          </a:xfrm>
          <a:custGeom>
            <a:avLst/>
            <a:gdLst>
              <a:gd name="connsiteX0" fmla="*/ 3008109 w 5959692"/>
              <a:gd name="connsiteY0" fmla="*/ 42 h 3560169"/>
              <a:gd name="connsiteX1" fmla="*/ 4702247 w 5959692"/>
              <a:gd name="connsiteY1" fmla="*/ 626282 h 3560169"/>
              <a:gd name="connsiteX2" fmla="*/ 5069411 w 5959692"/>
              <a:gd name="connsiteY2" fmla="*/ 865826 h 3560169"/>
              <a:gd name="connsiteX3" fmla="*/ 5895906 w 5959692"/>
              <a:gd name="connsiteY3" fmla="*/ 1594994 h 3560169"/>
              <a:gd name="connsiteX4" fmla="*/ 5959691 w 5959692"/>
              <a:gd name="connsiteY4" fmla="*/ 1728783 h 3560169"/>
              <a:gd name="connsiteX5" fmla="*/ 5959692 w 5959692"/>
              <a:gd name="connsiteY5" fmla="*/ 3560169 h 3560169"/>
              <a:gd name="connsiteX6" fmla="*/ 635 w 5959692"/>
              <a:gd name="connsiteY6" fmla="*/ 3560169 h 3560169"/>
              <a:gd name="connsiteX7" fmla="*/ 0 w 5959692"/>
              <a:gd name="connsiteY7" fmla="*/ 3534810 h 3560169"/>
              <a:gd name="connsiteX8" fmla="*/ 56896 w 5959692"/>
              <a:gd name="connsiteY8" fmla="*/ 3142342 h 3560169"/>
              <a:gd name="connsiteX9" fmla="*/ 605568 w 5959692"/>
              <a:gd name="connsiteY9" fmla="*/ 1932853 h 3560169"/>
              <a:gd name="connsiteX10" fmla="*/ 736162 w 5959692"/>
              <a:gd name="connsiteY10" fmla="*/ 1690788 h 3560169"/>
              <a:gd name="connsiteX11" fmla="*/ 2021319 w 5959692"/>
              <a:gd name="connsiteY11" fmla="*/ 209863 h 3560169"/>
              <a:gd name="connsiteX12" fmla="*/ 3008109 w 5959692"/>
              <a:gd name="connsiteY12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87CE1C1F-C9E2-4C83-BA54-D7BC5D521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406833"/>
            <a:ext cx="5724034" cy="3451167"/>
          </a:xfrm>
          <a:custGeom>
            <a:avLst/>
            <a:gdLst>
              <a:gd name="connsiteX0" fmla="*/ 2808622 w 5724034"/>
              <a:gd name="connsiteY0" fmla="*/ 207 h 3451167"/>
              <a:gd name="connsiteX1" fmla="*/ 4400004 w 5724034"/>
              <a:gd name="connsiteY1" fmla="*/ 607462 h 3451167"/>
              <a:gd name="connsiteX2" fmla="*/ 4745277 w 5724034"/>
              <a:gd name="connsiteY2" fmla="*/ 837612 h 3451167"/>
              <a:gd name="connsiteX3" fmla="*/ 5584627 w 5724034"/>
              <a:gd name="connsiteY3" fmla="*/ 1665805 h 3451167"/>
              <a:gd name="connsiteX4" fmla="*/ 5682689 w 5724034"/>
              <a:gd name="connsiteY4" fmla="*/ 1947596 h 3451167"/>
              <a:gd name="connsiteX5" fmla="*/ 5724034 w 5724034"/>
              <a:gd name="connsiteY5" fmla="*/ 2133764 h 3451167"/>
              <a:gd name="connsiteX6" fmla="*/ 5724034 w 5724034"/>
              <a:gd name="connsiteY6" fmla="*/ 3254784 h 3451167"/>
              <a:gd name="connsiteX7" fmla="*/ 5682668 w 5724034"/>
              <a:gd name="connsiteY7" fmla="*/ 3451167 h 3451167"/>
              <a:gd name="connsiteX8" fmla="*/ 3398 w 5724034"/>
              <a:gd name="connsiteY8" fmla="*/ 3451167 h 3451167"/>
              <a:gd name="connsiteX9" fmla="*/ 0 w 5724034"/>
              <a:gd name="connsiteY9" fmla="*/ 3332475 h 3451167"/>
              <a:gd name="connsiteX10" fmla="*/ 51930 w 5724034"/>
              <a:gd name="connsiteY10" fmla="*/ 2960389 h 3451167"/>
              <a:gd name="connsiteX11" fmla="*/ 562146 w 5724034"/>
              <a:gd name="connsiteY11" fmla="*/ 1816544 h 3451167"/>
              <a:gd name="connsiteX12" fmla="*/ 683754 w 5724034"/>
              <a:gd name="connsiteY12" fmla="*/ 1587775 h 3451167"/>
              <a:gd name="connsiteX13" fmla="*/ 1883792 w 5724034"/>
              <a:gd name="connsiteY13" fmla="*/ 191878 h 3451167"/>
              <a:gd name="connsiteX14" fmla="*/ 2808622 w 5724034"/>
              <a:gd name="connsiteY14" fmla="*/ 207 h 3451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7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7"/>
                </a:lnTo>
                <a:lnTo>
                  <a:pt x="3398" y="3451167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831C0CFE-AC9D-4032-8A9F-36B1BA171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38" y="3568843"/>
            <a:ext cx="5185263" cy="3289157"/>
          </a:xfrm>
          <a:custGeom>
            <a:avLst/>
            <a:gdLst>
              <a:gd name="connsiteX0" fmla="*/ 2789606 w 5185263"/>
              <a:gd name="connsiteY0" fmla="*/ 547 h 3289157"/>
              <a:gd name="connsiteX1" fmla="*/ 3615203 w 5185263"/>
              <a:gd name="connsiteY1" fmla="*/ 212024 h 3289157"/>
              <a:gd name="connsiteX2" fmla="*/ 4640523 w 5185263"/>
              <a:gd name="connsiteY2" fmla="*/ 1554014 h 3289157"/>
              <a:gd name="connsiteX3" fmla="*/ 4740928 w 5185263"/>
              <a:gd name="connsiteY3" fmla="*/ 1771262 h 3289157"/>
              <a:gd name="connsiteX4" fmla="*/ 5154813 w 5185263"/>
              <a:gd name="connsiteY4" fmla="*/ 2853998 h 3289157"/>
              <a:gd name="connsiteX5" fmla="*/ 5185263 w 5185263"/>
              <a:gd name="connsiteY5" fmla="*/ 3088987 h 3289157"/>
              <a:gd name="connsiteX6" fmla="*/ 5179508 w 5185263"/>
              <a:gd name="connsiteY6" fmla="*/ 3289157 h 3289157"/>
              <a:gd name="connsiteX7" fmla="*/ 106551 w 5185263"/>
              <a:gd name="connsiteY7" fmla="*/ 3289157 h 3289157"/>
              <a:gd name="connsiteX8" fmla="*/ 64243 w 5185263"/>
              <a:gd name="connsiteY8" fmla="*/ 3124220 h 3289157"/>
              <a:gd name="connsiteX9" fmla="*/ 275 w 5185263"/>
              <a:gd name="connsiteY9" fmla="*/ 2548847 h 3289157"/>
              <a:gd name="connsiteX10" fmla="*/ 221692 w 5185263"/>
              <a:gd name="connsiteY10" fmla="*/ 1451188 h 3289157"/>
              <a:gd name="connsiteX11" fmla="*/ 1011126 w 5185263"/>
              <a:gd name="connsiteY11" fmla="*/ 710513 h 3289157"/>
              <a:gd name="connsiteX12" fmla="*/ 1331439 w 5185263"/>
              <a:gd name="connsiteY12" fmla="*/ 508693 h 3289157"/>
              <a:gd name="connsiteX13" fmla="*/ 2789606 w 5185263"/>
              <a:gd name="connsiteY13" fmla="*/ 547 h 3289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85263" h="3289157">
                <a:moveTo>
                  <a:pt x="2789606" y="547"/>
                </a:moveTo>
                <a:cubicBezTo>
                  <a:pt x="3064091" y="7389"/>
                  <a:pt x="3335164" y="78419"/>
                  <a:pt x="3615203" y="212024"/>
                </a:cubicBezTo>
                <a:cubicBezTo>
                  <a:pt x="4105311" y="445850"/>
                  <a:pt x="4339344" y="895220"/>
                  <a:pt x="4640523" y="1554014"/>
                </a:cubicBezTo>
                <a:cubicBezTo>
                  <a:pt x="4674166" y="1627622"/>
                  <a:pt x="4708067" y="1700661"/>
                  <a:pt x="4740928" y="1771262"/>
                </a:cubicBezTo>
                <a:cubicBezTo>
                  <a:pt x="4918908" y="2154224"/>
                  <a:pt x="5086959" y="2515945"/>
                  <a:pt x="5154813" y="2853998"/>
                </a:cubicBezTo>
                <a:cubicBezTo>
                  <a:pt x="5171032" y="2934791"/>
                  <a:pt x="5181222" y="3012769"/>
                  <a:pt x="5185263" y="3088987"/>
                </a:cubicBezTo>
                <a:lnTo>
                  <a:pt x="5179508" y="3289157"/>
                </a:lnTo>
                <a:lnTo>
                  <a:pt x="106551" y="3289157"/>
                </a:lnTo>
                <a:lnTo>
                  <a:pt x="64243" y="3124220"/>
                </a:lnTo>
                <a:cubicBezTo>
                  <a:pt x="24356" y="2932449"/>
                  <a:pt x="2942" y="2740198"/>
                  <a:pt x="275" y="2548847"/>
                </a:cubicBezTo>
                <a:cubicBezTo>
                  <a:pt x="-5129" y="2157654"/>
                  <a:pt x="69311" y="1788324"/>
                  <a:pt x="221692" y="1451188"/>
                </a:cubicBezTo>
                <a:cubicBezTo>
                  <a:pt x="375157" y="1111655"/>
                  <a:pt x="586167" y="971279"/>
                  <a:pt x="1011126" y="710513"/>
                </a:cubicBezTo>
                <a:cubicBezTo>
                  <a:pt x="1113643" y="647635"/>
                  <a:pt x="1219676" y="582554"/>
                  <a:pt x="1331439" y="508693"/>
                </a:cubicBezTo>
                <a:cubicBezTo>
                  <a:pt x="1865178" y="156035"/>
                  <a:pt x="2332131" y="-10858"/>
                  <a:pt x="2789606" y="54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888430B-B3E5-4DB3-0009-BFBDDC46F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783" y="4120224"/>
            <a:ext cx="3848430" cy="2186393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3700" dirty="0"/>
              <a:t>What is external context?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15044D-15AF-CADD-EC63-2A1F44823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175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080A588-73A2-7358-8B1F-77E1A420F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0045" y="1346200"/>
            <a:ext cx="5624118" cy="3284538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Google Ethics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6CB0275-66F1-4491-93B8-121D0C717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4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8D32C3D-8F76-4E99-BE56-0836CC38C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493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583E10-95B8-BABE-CFFB-E3A7819665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41" r="36564"/>
          <a:stretch/>
        </p:blipFill>
        <p:spPr>
          <a:xfrm>
            <a:off x="153" y="10"/>
            <a:ext cx="5033023" cy="6857990"/>
          </a:xfrm>
          <a:custGeom>
            <a:avLst/>
            <a:gdLst/>
            <a:ahLst/>
            <a:cxnLst/>
            <a:rect l="l" t="t" r="r" b="b"/>
            <a:pathLst>
              <a:path w="4710787" h="6858000">
                <a:moveTo>
                  <a:pt x="0" y="0"/>
                </a:moveTo>
                <a:lnTo>
                  <a:pt x="1214365" y="0"/>
                </a:lnTo>
                <a:lnTo>
                  <a:pt x="1994531" y="0"/>
                </a:lnTo>
                <a:lnTo>
                  <a:pt x="3087764" y="0"/>
                </a:lnTo>
                <a:lnTo>
                  <a:pt x="3109888" y="14997"/>
                </a:lnTo>
                <a:cubicBezTo>
                  <a:pt x="4137051" y="754641"/>
                  <a:pt x="4710787" y="2093192"/>
                  <a:pt x="4710787" y="3621656"/>
                </a:cubicBezTo>
                <a:cubicBezTo>
                  <a:pt x="4710787" y="4969131"/>
                  <a:pt x="3782062" y="5602839"/>
                  <a:pt x="2836437" y="6374814"/>
                </a:cubicBezTo>
                <a:cubicBezTo>
                  <a:pt x="2664234" y="6515397"/>
                  <a:pt x="2493607" y="6653108"/>
                  <a:pt x="2319789" y="6780599"/>
                </a:cubicBezTo>
                <a:lnTo>
                  <a:pt x="2208033" y="6858000"/>
                </a:lnTo>
                <a:lnTo>
                  <a:pt x="1994531" y="6858000"/>
                </a:lnTo>
                <a:lnTo>
                  <a:pt x="12143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0766076-46F5-42D5-A773-2B3BEF2B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557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C168D-F951-C561-0C3B-0EF5A87ED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993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19B59C-0568-8B76-E1DB-6D8E760B7F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337" b="181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09AF225-30DA-4363-60E4-A715A4841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346268"/>
            <a:ext cx="5618431" cy="3285207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20000"/>
              </a:lnSpc>
            </a:pPr>
            <a:r>
              <a:rPr lang="en-US" sz="5400" dirty="0">
                <a:solidFill>
                  <a:schemeClr val="bg1"/>
                </a:solidFill>
              </a:rPr>
              <a:t>Different types of culture models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4F5927-4776-40EC-9F5F-9F7CB7C4EB51}"/>
              </a:ext>
            </a:extLst>
          </p:cNvPr>
          <p:cNvSpPr txBox="1"/>
          <p:nvPr/>
        </p:nvSpPr>
        <p:spPr>
          <a:xfrm>
            <a:off x="468318" y="976936"/>
            <a:ext cx="30774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Denison Culture Model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DE0EB6-27A0-2527-45EC-5CA8953A3D3B}"/>
              </a:ext>
            </a:extLst>
          </p:cNvPr>
          <p:cNvSpPr txBox="1"/>
          <p:nvPr/>
        </p:nvSpPr>
        <p:spPr>
          <a:xfrm>
            <a:off x="468318" y="2473377"/>
            <a:ext cx="2859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Trompenaars Culture Model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714DFF9-B8B7-D55C-1428-4F469FE712B8}"/>
              </a:ext>
            </a:extLst>
          </p:cNvPr>
          <p:cNvSpPr txBox="1"/>
          <p:nvPr/>
        </p:nvSpPr>
        <p:spPr>
          <a:xfrm>
            <a:off x="446592" y="3849739"/>
            <a:ext cx="25932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Cultural Web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7E502EE-AA34-4076-288A-31A140203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284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02296" y="1287887"/>
            <a:ext cx="4523890" cy="418719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51182" y="1382922"/>
            <a:ext cx="4174735" cy="394195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6733248" y="1097468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77CCD-98C1-B561-438B-FAA88E6AF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0501" y="1847596"/>
            <a:ext cx="3459760" cy="2186393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 algn="ctr"/>
            <a:r>
              <a:rPr lang="en-US" sz="2800" dirty="0"/>
              <a:t>Why Cultural Web is best for </a:t>
            </a:r>
            <a:r>
              <a:rPr lang="en-US" sz="2800" dirty="0" err="1"/>
              <a:t>analysing</a:t>
            </a:r>
            <a:r>
              <a:rPr lang="en-US" sz="2800" dirty="0"/>
              <a:t> culture and for Google?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1DF4205B-4FF1-FDF2-F5C1-57150AA2D6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491" y="514549"/>
            <a:ext cx="6423035" cy="582890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6576C-663F-9708-85FD-537661944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650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89FFF-79CC-3807-8031-73B6B4B84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C9986C-18AB-B3CA-8375-74B70F6D7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177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B8F36C-3547-880A-3761-4D355AF52522}"/>
              </a:ext>
            </a:extLst>
          </p:cNvPr>
          <p:cNvSpPr txBox="1"/>
          <p:nvPr/>
        </p:nvSpPr>
        <p:spPr>
          <a:xfrm>
            <a:off x="96253" y="120316"/>
            <a:ext cx="39824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346299-BC33-4C80-34D8-3E6733F36656}"/>
              </a:ext>
            </a:extLst>
          </p:cNvPr>
          <p:cNvSpPr txBox="1"/>
          <p:nvPr/>
        </p:nvSpPr>
        <p:spPr>
          <a:xfrm>
            <a:off x="96253" y="988277"/>
            <a:ext cx="616016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2"/>
              </a:rPr>
              <a:t>https://www.flaticon.com/free-icon/introduction</a:t>
            </a:r>
            <a:r>
              <a:rPr lang="en-GB" sz="1100">
                <a:hlinkClick r:id="rId2"/>
              </a:rPr>
              <a:t>_4993015</a:t>
            </a:r>
            <a:r>
              <a:rPr lang="en-GB" sz="1100"/>
              <a:t> (Accessed 27/11/22)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AD77E1-3C57-AC4C-7910-5E298C7BF64A}"/>
              </a:ext>
            </a:extLst>
          </p:cNvPr>
          <p:cNvSpPr txBox="1"/>
          <p:nvPr/>
        </p:nvSpPr>
        <p:spPr>
          <a:xfrm>
            <a:off x="96253" y="1409962"/>
            <a:ext cx="58400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hlinkClick r:id="rId3"/>
              </a:rPr>
              <a:t>https://www.aihr.com/blog/types-of-organizational-culture/</a:t>
            </a:r>
            <a:r>
              <a:rPr lang="en-GB" sz="1100" dirty="0"/>
              <a:t> (Accessed 27/11/22)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DCE7D8-3544-3972-B1D3-6630B7434190}"/>
              </a:ext>
            </a:extLst>
          </p:cNvPr>
          <p:cNvSpPr txBox="1"/>
          <p:nvPr/>
        </p:nvSpPr>
        <p:spPr>
          <a:xfrm>
            <a:off x="96253" y="1831647"/>
            <a:ext cx="61601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4"/>
              </a:rPr>
              <a:t>https://www.achievers.com/blog/organizational-culture-definition/</a:t>
            </a:r>
            <a:r>
              <a:rPr lang="en-GB" sz="1100" dirty="0"/>
              <a:t> Kellie Wong (2020) (Accessed 28/11/22)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47779E-2072-8CAD-6726-F04FC752E61D}"/>
              </a:ext>
            </a:extLst>
          </p:cNvPr>
          <p:cNvSpPr txBox="1"/>
          <p:nvPr/>
        </p:nvSpPr>
        <p:spPr>
          <a:xfrm>
            <a:off x="96921" y="2422609"/>
            <a:ext cx="61595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5"/>
              </a:rPr>
              <a:t>https://survey.charteredaccountantsanz.com/risk_management/small-firms/context.aspx</a:t>
            </a:r>
            <a:r>
              <a:rPr lang="en-GB" sz="1100" dirty="0"/>
              <a:t> Charted Accountants (N/A) (Accessed 28/11/22)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0D5E60-C681-A670-26A4-326C5531099A}"/>
              </a:ext>
            </a:extLst>
          </p:cNvPr>
          <p:cNvSpPr txBox="1"/>
          <p:nvPr/>
        </p:nvSpPr>
        <p:spPr>
          <a:xfrm>
            <a:off x="96253" y="3013571"/>
            <a:ext cx="61650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6"/>
              </a:rPr>
              <a:t>https://www.womenshealthmag.com/life/a22500573/questions-to-ask-to-get-to-know-someone/</a:t>
            </a:r>
            <a:r>
              <a:rPr lang="en-GB" sz="1100" dirty="0"/>
              <a:t> Jasmine Gomez et all (2022) (Accessed 28/11/22)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608687-879B-2CB4-C633-0D955A30A421}"/>
              </a:ext>
            </a:extLst>
          </p:cNvPr>
          <p:cNvSpPr txBox="1"/>
          <p:nvPr/>
        </p:nvSpPr>
        <p:spPr>
          <a:xfrm>
            <a:off x="95465" y="3466342"/>
            <a:ext cx="61609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7"/>
              </a:rPr>
              <a:t>https://www.ocai-online.com/blog/denison-culture-model</a:t>
            </a:r>
            <a:r>
              <a:rPr lang="en-GB" sz="1100" dirty="0"/>
              <a:t> Marcella </a:t>
            </a:r>
            <a:r>
              <a:rPr lang="en-GB" sz="1100" dirty="0" err="1"/>
              <a:t>Bremma</a:t>
            </a:r>
            <a:r>
              <a:rPr lang="en-GB" sz="1100" dirty="0"/>
              <a:t> (2017) (Accessed 2/12/22)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C6CFF4-9E6D-926F-6AFA-05C2B68FEEB2}"/>
              </a:ext>
            </a:extLst>
          </p:cNvPr>
          <p:cNvSpPr txBox="1"/>
          <p:nvPr/>
        </p:nvSpPr>
        <p:spPr>
          <a:xfrm>
            <a:off x="95465" y="3838026"/>
            <a:ext cx="61609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8"/>
              </a:rPr>
              <a:t>https://deliveringresults.leeds.ac.uk/delivering-results-lifecycle/cultural-web-analysis/</a:t>
            </a:r>
            <a:r>
              <a:rPr lang="en-GB" sz="1100" dirty="0"/>
              <a:t> University of Leeds (Accessed 3/12/22)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179644F-187A-CDFF-A334-78D67FB61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9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2AB025-93B4-2F72-16C8-B2B9899448E1}"/>
              </a:ext>
            </a:extLst>
          </p:cNvPr>
          <p:cNvSpPr txBox="1"/>
          <p:nvPr/>
        </p:nvSpPr>
        <p:spPr>
          <a:xfrm>
            <a:off x="95465" y="4294631"/>
            <a:ext cx="61609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9"/>
              </a:rPr>
              <a:t>https://www.personio.com/hr-lexicon/cultural-web-model/</a:t>
            </a:r>
            <a:r>
              <a:rPr lang="en-GB" sz="1100" dirty="0"/>
              <a:t> How Do You Use The Cultural Web Model for Corporate Culture? (Accessed 3/12/22)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1F9FF0-418C-38B7-B7FC-455B27A924A3}"/>
              </a:ext>
            </a:extLst>
          </p:cNvPr>
          <p:cNvSpPr txBox="1"/>
          <p:nvPr/>
        </p:nvSpPr>
        <p:spPr>
          <a:xfrm>
            <a:off x="95465" y="4725518"/>
            <a:ext cx="61609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10"/>
              </a:rPr>
              <a:t>https://panmore.com/google-organizational-culture-characteristics-analysis</a:t>
            </a:r>
            <a:r>
              <a:rPr lang="en-GB" sz="1100" dirty="0"/>
              <a:t> Nathaniel Smithson (2022) (Accessed 3/12/22)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0CD715-B540-B18F-B6A2-F02EDF48F37E}"/>
              </a:ext>
            </a:extLst>
          </p:cNvPr>
          <p:cNvSpPr txBox="1"/>
          <p:nvPr/>
        </p:nvSpPr>
        <p:spPr>
          <a:xfrm>
            <a:off x="95465" y="5196766"/>
            <a:ext cx="6160956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11"/>
              </a:rPr>
              <a:t>https://www.redlands.edu/study/schools-and-centers/business/sbblog/2019/may-2019/3-reasons-why-business-ethics-important/</a:t>
            </a:r>
            <a:r>
              <a:rPr lang="en-GB" sz="1100" dirty="0"/>
              <a:t> </a:t>
            </a:r>
            <a:r>
              <a:rPr lang="en-GB" sz="1100" dirty="0" err="1"/>
              <a:t>Karisa</a:t>
            </a:r>
            <a:r>
              <a:rPr lang="en-GB" sz="1100" dirty="0"/>
              <a:t> Schroeder (2021) (Accessed 5/12/22)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A2C4ED-D0B7-4D55-910A-6DDE2367D820}"/>
              </a:ext>
            </a:extLst>
          </p:cNvPr>
          <p:cNvSpPr txBox="1"/>
          <p:nvPr/>
        </p:nvSpPr>
        <p:spPr>
          <a:xfrm>
            <a:off x="149536" y="5750133"/>
            <a:ext cx="61609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12"/>
              </a:rPr>
              <a:t>https://www.computerworld.com/article/3647371/can-google-be-trusted.html</a:t>
            </a:r>
            <a:r>
              <a:rPr lang="en-GB" sz="1100" dirty="0"/>
              <a:t> Mike </a:t>
            </a:r>
            <a:r>
              <a:rPr lang="en-GB" sz="1100" dirty="0" err="1"/>
              <a:t>Elegan</a:t>
            </a:r>
            <a:r>
              <a:rPr lang="en-GB" sz="1100" dirty="0"/>
              <a:t> (2022) (Accessed 5/12/22)</a:t>
            </a:r>
          </a:p>
        </p:txBody>
      </p:sp>
    </p:spTree>
    <p:extLst>
      <p:ext uri="{BB962C8B-B14F-4D97-AF65-F5344CB8AC3E}">
        <p14:creationId xmlns:p14="http://schemas.microsoft.com/office/powerpoint/2010/main" val="305919348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LightSeedLeftStep">
      <a:dk1>
        <a:srgbClr val="000000"/>
      </a:dk1>
      <a:lt1>
        <a:srgbClr val="FFFFFF"/>
      </a:lt1>
      <a:dk2>
        <a:srgbClr val="223B2F"/>
      </a:dk2>
      <a:lt2>
        <a:srgbClr val="E7E8E2"/>
      </a:lt2>
      <a:accent1>
        <a:srgbClr val="A096C6"/>
      </a:accent1>
      <a:accent2>
        <a:srgbClr val="7F8CBA"/>
      </a:accent2>
      <a:accent3>
        <a:srgbClr val="85A9BD"/>
      </a:accent3>
      <a:accent4>
        <a:srgbClr val="77AFAC"/>
      </a:accent4>
      <a:accent5>
        <a:srgbClr val="83AD99"/>
      </a:accent5>
      <a:accent6>
        <a:srgbClr val="78B07E"/>
      </a:accent6>
      <a:hlink>
        <a:srgbClr val="7D8852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4192</TotalTime>
  <Words>334</Words>
  <Application>Microsoft Macintosh PowerPoint</Application>
  <PresentationFormat>Widescreen</PresentationFormat>
  <Paragraphs>44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Meiryo</vt:lpstr>
      <vt:lpstr>Calibri</vt:lpstr>
      <vt:lpstr>Corbel</vt:lpstr>
      <vt:lpstr>SketchLinesVTI</vt:lpstr>
      <vt:lpstr>Culture Change of Google</vt:lpstr>
      <vt:lpstr>        Introduction </vt:lpstr>
      <vt:lpstr>What is organisational culture?</vt:lpstr>
      <vt:lpstr>What is external context?</vt:lpstr>
      <vt:lpstr>Google Ethics</vt:lpstr>
      <vt:lpstr>Different types of culture models</vt:lpstr>
      <vt:lpstr>Why Cultural Web is best for analysing culture and for Google?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Google </dc:title>
  <dc:creator>elena pruteanu</dc:creator>
  <cp:lastModifiedBy>elena pruteanu</cp:lastModifiedBy>
  <cp:revision>3</cp:revision>
  <dcterms:created xsi:type="dcterms:W3CDTF">2022-11-25T16:41:07Z</dcterms:created>
  <dcterms:modified xsi:type="dcterms:W3CDTF">2022-12-05T10:18:58Z</dcterms:modified>
</cp:coreProperties>
</file>