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54" d="100"/>
          <a:sy n="154" d="100"/>
        </p:scale>
        <p:origin x="2160" y="5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8" name="Slide Number Placeholder 7"/>
          <p:cNvSpPr>
            <a:spLocks noGrp="1"/>
          </p:cNvSpPr>
          <p:nvPr>
            <p:ph type="sldNum" sz="quarter" idx="11"/>
          </p:nvPr>
        </p:nvSpPr>
        <p:spPr/>
        <p:txBody>
          <a:bodyPr/>
          <a:lstStyle/>
          <a:p>
            <a:fld id="{79E94509-36C3-4BE1-BA04-F8059BA87EDE}" type="slidenum">
              <a:rPr lang="en-GB" smtClean="0"/>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E94509-36C3-4BE1-BA04-F8059BA87EDE}" type="slidenum">
              <a:rPr lang="en-GB" smtClean="0"/>
              <a:t>‹#›</a:t>
            </a:fld>
            <a:endParaRPr lang="en-GB" dirty="0"/>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9E94509-36C3-4BE1-BA04-F8059BA87EDE}" type="slidenum">
              <a:rPr lang="en-GB" smtClean="0"/>
              <a:t>‹#›</a:t>
            </a:fld>
            <a:endParaRPr lang="en-GB" dirty="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9E94509-36C3-4BE1-BA04-F8059BA87EDE}" type="slidenum">
              <a:rPr lang="en-GB" smtClean="0"/>
              <a:t>‹#›</a:t>
            </a:fld>
            <a:endParaRPr lang="en-GB" dirty="0"/>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26CB3-FA47-48F9-95D6-B527875F2FA4}" type="datetimeFigureOut">
              <a:rPr lang="en-GB" smtClean="0"/>
              <a:t>06/01/2018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9E94509-36C3-4BE1-BA04-F8059BA87EDE}"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8E526CB3-FA47-48F9-95D6-B527875F2FA4}" type="datetimeFigureOut">
              <a:rPr lang="en-GB" smtClean="0"/>
              <a:t>06/01/2018</a:t>
            </a:fld>
            <a:endParaRPr lang="en-GB" dirty="0"/>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dirty="0"/>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79E94509-36C3-4BE1-BA04-F8059BA87EDE}" type="slidenum">
              <a:rPr lang="en-GB" smtClean="0"/>
              <a:t>‹#›</a:t>
            </a:fld>
            <a:endParaRPr lang="en-GB" dirty="0"/>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www.google.co.uk/url?sa=i&amp;rct=j&amp;q=&amp;esrc=s&amp;source=images&amp;cd=&amp;ved=0ahUKEwjk4-n27crXAhWpAsAKHeH5CVEQjRwIBw&amp;url=https://www.tes.com/teaching-resource/give-me-5-good-listening-skills-6119301&amp;psig=AOvVaw2U4vMx-47OfOOfg_AoS2l5&amp;ust=1511188449394874"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learning.gov.wales/docs/learningwales/publications/130415-lnf-guidance-en.pdf" TargetMode="External"/><Relationship Id="rId3" Type="http://schemas.openxmlformats.org/officeDocument/2006/relationships/hyperlink" Target="http://forestschools.com/what-are-forest-schools/" TargetMode="External"/><Relationship Id="rId7" Type="http://schemas.openxmlformats.org/officeDocument/2006/relationships/hyperlink" Target="https://www.tes.com/teaching-resource/give-me-5-good-listening-skills-6119301" TargetMode="External"/><Relationship Id="rId2" Type="http://schemas.openxmlformats.org/officeDocument/2006/relationships/hyperlink" Target="https://en.oxforddictionaries.com/definition/education" TargetMode="External"/><Relationship Id="rId1" Type="http://schemas.openxmlformats.org/officeDocument/2006/relationships/slideLayout" Target="../slideLayouts/slideLayout2.xml"/><Relationship Id="rId6" Type="http://schemas.openxmlformats.org/officeDocument/2006/relationships/hyperlink" Target="http://mylocalschool.wales.gov.uk/School/6663036?lang=en" TargetMode="External"/><Relationship Id="rId5" Type="http://schemas.openxmlformats.org/officeDocument/2006/relationships/hyperlink" Target="http://mylocalschool.wales.gov.uk/School/6663036?lang=en#fsmFPI0" TargetMode="External"/><Relationship Id="rId10" Type="http://schemas.openxmlformats.org/officeDocument/2006/relationships/hyperlink" Target="http://www.wjec.co.uk/uploads/publications/14641.pdf" TargetMode="External"/><Relationship Id="rId4" Type="http://schemas.openxmlformats.org/officeDocument/2006/relationships/hyperlink" Target="https://www.gov.uk/national-curriculum" TargetMode="External"/><Relationship Id="rId9" Type="http://schemas.openxmlformats.org/officeDocument/2006/relationships/hyperlink" Target="http://gov.wales/docs/statistics/2016/161215-absenteeism-primary-schools-2015-16-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ounded Rectangle 20"/>
          <p:cNvSpPr/>
          <p:nvPr/>
        </p:nvSpPr>
        <p:spPr>
          <a:xfrm>
            <a:off x="3960372" y="5949280"/>
            <a:ext cx="4932107" cy="773045"/>
          </a:xfrm>
          <a:prstGeom prst="roundRect">
            <a:avLst/>
          </a:prstGeom>
          <a:solidFill>
            <a:srgbClr val="FF3399"/>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20" name="Rounded Rectangle 19"/>
          <p:cNvSpPr/>
          <p:nvPr/>
        </p:nvSpPr>
        <p:spPr>
          <a:xfrm>
            <a:off x="264450" y="5591485"/>
            <a:ext cx="3325807" cy="1021807"/>
          </a:xfrm>
          <a:prstGeom prst="roundRect">
            <a:avLst/>
          </a:prstGeom>
          <a:solidFill>
            <a:srgbClr val="FF3399"/>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latin typeface="Arial" panose="020B0604020202020204" pitchFamily="34" charset="0"/>
              <a:cs typeface="Arial" panose="020B0604020202020204" pitchFamily="34" charset="0"/>
            </a:endParaRPr>
          </a:p>
        </p:txBody>
      </p:sp>
      <p:sp>
        <p:nvSpPr>
          <p:cNvPr id="15" name="Rounded Rectangle 14"/>
          <p:cNvSpPr/>
          <p:nvPr/>
        </p:nvSpPr>
        <p:spPr>
          <a:xfrm>
            <a:off x="84431" y="2949982"/>
            <a:ext cx="4200045" cy="623034"/>
          </a:xfrm>
          <a:prstGeom prst="roundRect">
            <a:avLst/>
          </a:prstGeom>
          <a:solidFill>
            <a:srgbClr val="FF3399"/>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bg1"/>
              </a:solidFill>
              <a:latin typeface="Arial" panose="020B0604020202020204" pitchFamily="34" charset="0"/>
              <a:cs typeface="Arial" panose="020B0604020202020204" pitchFamily="34" charset="0"/>
            </a:endParaRPr>
          </a:p>
        </p:txBody>
      </p:sp>
      <p:sp>
        <p:nvSpPr>
          <p:cNvPr id="4" name="Flowchart: Card 3"/>
          <p:cNvSpPr/>
          <p:nvPr/>
        </p:nvSpPr>
        <p:spPr>
          <a:xfrm>
            <a:off x="0" y="3847938"/>
            <a:ext cx="4092995" cy="1655599"/>
          </a:xfrm>
          <a:prstGeom prst="flowChartPunchedCard">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latin typeface="Arial" panose="020B0604020202020204" pitchFamily="34" charset="0"/>
              <a:cs typeface="Arial" panose="020B0604020202020204" pitchFamily="34" charset="0"/>
            </a:endParaRPr>
          </a:p>
        </p:txBody>
      </p:sp>
      <p:sp>
        <p:nvSpPr>
          <p:cNvPr id="14" name="Rectangle 13"/>
          <p:cNvSpPr/>
          <p:nvPr/>
        </p:nvSpPr>
        <p:spPr>
          <a:xfrm>
            <a:off x="4457842" y="4158005"/>
            <a:ext cx="4434637" cy="1595574"/>
          </a:xfrm>
          <a:prstGeom prst="rect">
            <a:avLst/>
          </a:prstGeom>
          <a:solidFill>
            <a:schemeClr val="bg2">
              <a:lumMod val="9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Flowchart: Alternate Process 15"/>
          <p:cNvSpPr/>
          <p:nvPr/>
        </p:nvSpPr>
        <p:spPr>
          <a:xfrm>
            <a:off x="4155260" y="548680"/>
            <a:ext cx="4542330" cy="49697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a:t>
            </a:r>
            <a:r>
              <a:rPr lang="en-GB" sz="1000" dirty="0" smtClean="0">
                <a:latin typeface="Arial" panose="020B0604020202020204" pitchFamily="34" charset="0"/>
                <a:cs typeface="Arial" panose="020B0604020202020204" pitchFamily="34" charset="0"/>
              </a:rPr>
              <a:t>The National Curriculum is a set of subjects and standards used by primary and secondary schools so that children learn the same things””</a:t>
            </a:r>
          </a:p>
          <a:p>
            <a:pPr algn="ctr"/>
            <a:r>
              <a:rPr lang="en-GB" sz="1000" dirty="0" smtClean="0">
                <a:latin typeface="Arial" panose="020B0604020202020204" pitchFamily="34" charset="0"/>
                <a:cs typeface="Arial" panose="020B0604020202020204" pitchFamily="34" charset="0"/>
              </a:rPr>
              <a:t>(Gov.uk,2017).</a:t>
            </a:r>
            <a:endParaRPr lang="en-GB" sz="1000" dirty="0">
              <a:latin typeface="Arial" panose="020B0604020202020204" pitchFamily="34" charset="0"/>
              <a:cs typeface="Arial" panose="020B0604020202020204" pitchFamily="34" charset="0"/>
            </a:endParaRPr>
          </a:p>
        </p:txBody>
      </p:sp>
      <p:sp>
        <p:nvSpPr>
          <p:cNvPr id="17" name="Flowchart: Document 16"/>
          <p:cNvSpPr/>
          <p:nvPr/>
        </p:nvSpPr>
        <p:spPr>
          <a:xfrm>
            <a:off x="170248" y="697052"/>
            <a:ext cx="3756706" cy="2252930"/>
          </a:xfrm>
          <a:prstGeom prst="flowChartDocumen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p:cNvSpPr txBox="1"/>
          <p:nvPr/>
        </p:nvSpPr>
        <p:spPr>
          <a:xfrm>
            <a:off x="179512" y="188640"/>
            <a:ext cx="8712968" cy="523220"/>
          </a:xfrm>
          <a:prstGeom prst="rect">
            <a:avLst/>
          </a:prstGeom>
          <a:noFill/>
        </p:spPr>
        <p:txBody>
          <a:bodyPr wrap="square" rtlCol="0">
            <a:spAutoFit/>
          </a:bodyPr>
          <a:lstStyle/>
          <a:p>
            <a:r>
              <a:rPr lang="en-GB" sz="2800" dirty="0" smtClean="0">
                <a:latin typeface="Arial" panose="020B0604020202020204" pitchFamily="34" charset="0"/>
                <a:cs typeface="Arial" panose="020B0604020202020204" pitchFamily="34" charset="0"/>
              </a:rPr>
              <a:t>    </a:t>
            </a:r>
            <a:r>
              <a:rPr lang="en-GB" sz="2800" dirty="0" smtClean="0">
                <a:latin typeface="Arial" panose="020B0604020202020204" pitchFamily="34" charset="0"/>
                <a:cs typeface="Arial" panose="020B0604020202020204" pitchFamily="34" charset="0"/>
              </a:rPr>
              <a:t>              </a:t>
            </a:r>
            <a:r>
              <a:rPr lang="en-GB" sz="2800" b="1" dirty="0" smtClean="0">
                <a:latin typeface="Arial" panose="020B0604020202020204" pitchFamily="34" charset="0"/>
                <a:cs typeface="Arial" panose="020B0604020202020204" pitchFamily="34" charset="0"/>
              </a:rPr>
              <a:t>The Hidden Curriculum </a:t>
            </a:r>
            <a:endParaRPr lang="en-GB" sz="2800" b="1" dirty="0">
              <a:latin typeface="Arial" panose="020B0604020202020204" pitchFamily="34" charset="0"/>
              <a:cs typeface="Arial" panose="020B0604020202020204" pitchFamily="34" charset="0"/>
            </a:endParaRPr>
          </a:p>
        </p:txBody>
      </p:sp>
      <p:sp>
        <p:nvSpPr>
          <p:cNvPr id="19" name="Rounded Rectangle 18"/>
          <p:cNvSpPr/>
          <p:nvPr/>
        </p:nvSpPr>
        <p:spPr>
          <a:xfrm>
            <a:off x="4142146" y="1114448"/>
            <a:ext cx="4750333" cy="3620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p:cNvSpPr txBox="1"/>
          <p:nvPr/>
        </p:nvSpPr>
        <p:spPr>
          <a:xfrm>
            <a:off x="4457842" y="4134172"/>
            <a:ext cx="2304256" cy="276999"/>
          </a:xfrm>
          <a:prstGeom prst="rect">
            <a:avLst/>
          </a:prstGeom>
          <a:noFill/>
        </p:spPr>
        <p:txBody>
          <a:bodyPr wrap="square" rtlCol="0">
            <a:spAutoFit/>
          </a:bodyPr>
          <a:lstStyle/>
          <a:p>
            <a:r>
              <a:rPr lang="en-GB" sz="1200" b="1" u="sng" dirty="0" smtClean="0">
                <a:latin typeface="Arial" panose="020B0604020202020204" pitchFamily="34" charset="0"/>
                <a:cs typeface="Arial" panose="020B0604020202020204" pitchFamily="34" charset="0"/>
              </a:rPr>
              <a:t>Give Me 5</a:t>
            </a:r>
            <a:endParaRPr lang="en-GB" sz="1200" b="1" u="sng" dirty="0">
              <a:latin typeface="Arial" panose="020B0604020202020204" pitchFamily="34" charset="0"/>
              <a:cs typeface="Arial" panose="020B0604020202020204" pitchFamily="34" charset="0"/>
            </a:endParaRPr>
          </a:p>
        </p:txBody>
      </p:sp>
      <p:sp>
        <p:nvSpPr>
          <p:cNvPr id="26" name="TextBox 25"/>
          <p:cNvSpPr txBox="1"/>
          <p:nvPr/>
        </p:nvSpPr>
        <p:spPr>
          <a:xfrm>
            <a:off x="4244348" y="1095422"/>
            <a:ext cx="4825032" cy="400110"/>
          </a:xfrm>
          <a:prstGeom prst="rect">
            <a:avLst/>
          </a:prstGeom>
          <a:noFill/>
        </p:spPr>
        <p:txBody>
          <a:bodyPr wrap="square" rtlCol="0">
            <a:spAutoFit/>
          </a:bodyPr>
          <a:lstStyle/>
          <a:p>
            <a:r>
              <a:rPr lang="en-GB" sz="1000" dirty="0" smtClean="0">
                <a:latin typeface="Arial" panose="020B0604020202020204" pitchFamily="34" charset="0"/>
                <a:cs typeface="Arial" panose="020B0604020202020204" pitchFamily="34" charset="0"/>
              </a:rPr>
              <a:t>“</a:t>
            </a:r>
            <a:r>
              <a:rPr lang="en-GB" sz="1000" dirty="0" smtClean="0">
                <a:solidFill>
                  <a:schemeClr val="bg1"/>
                </a:solidFill>
                <a:latin typeface="Arial" panose="020B0604020202020204" pitchFamily="34" charset="0"/>
                <a:cs typeface="Arial" panose="020B0604020202020204" pitchFamily="34" charset="0"/>
              </a:rPr>
              <a:t>The process of giving or receiving systematic instruction, especially at school or university” </a:t>
            </a:r>
            <a:r>
              <a:rPr lang="en-GB" sz="1000" dirty="0" smtClean="0">
                <a:solidFill>
                  <a:schemeClr val="bg1"/>
                </a:solidFill>
                <a:latin typeface="Arial" panose="020B0604020202020204" pitchFamily="34" charset="0"/>
                <a:cs typeface="Arial" panose="020B0604020202020204" pitchFamily="34" charset="0"/>
              </a:rPr>
              <a:t>Oxforddictionaries.com (2017</a:t>
            </a:r>
            <a:r>
              <a:rPr lang="en-GB" sz="1000" dirty="0" smtClean="0">
                <a:solidFill>
                  <a:schemeClr val="bg1"/>
                </a:solidFill>
                <a:latin typeface="Arial" panose="020B0604020202020204" pitchFamily="34" charset="0"/>
                <a:cs typeface="Arial" panose="020B0604020202020204" pitchFamily="34" charset="0"/>
              </a:rPr>
              <a:t>) </a:t>
            </a:r>
            <a:endParaRPr lang="en-GB" sz="1000" dirty="0">
              <a:solidFill>
                <a:schemeClr val="bg1"/>
              </a:solidFill>
              <a:latin typeface="Arial" panose="020B0604020202020204" pitchFamily="34" charset="0"/>
              <a:cs typeface="Arial" panose="020B0604020202020204" pitchFamily="34" charset="0"/>
            </a:endParaRPr>
          </a:p>
        </p:txBody>
      </p:sp>
      <p:sp>
        <p:nvSpPr>
          <p:cNvPr id="27" name="Flowchart: Alternate Process 26"/>
          <p:cNvSpPr/>
          <p:nvPr/>
        </p:nvSpPr>
        <p:spPr>
          <a:xfrm>
            <a:off x="4426446" y="1628800"/>
            <a:ext cx="4642934" cy="2363490"/>
          </a:xfrm>
          <a:prstGeom prst="flowChartAlternateProcess">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bg1"/>
              </a:solidFill>
              <a:latin typeface="Arial" panose="020B0604020202020204" pitchFamily="34" charset="0"/>
              <a:cs typeface="Arial" panose="020B0604020202020204" pitchFamily="34" charset="0"/>
            </a:endParaRPr>
          </a:p>
        </p:txBody>
      </p:sp>
      <p:sp>
        <p:nvSpPr>
          <p:cNvPr id="31" name="TextBox 30"/>
          <p:cNvSpPr txBox="1"/>
          <p:nvPr/>
        </p:nvSpPr>
        <p:spPr>
          <a:xfrm>
            <a:off x="323528" y="650674"/>
            <a:ext cx="995181" cy="276999"/>
          </a:xfrm>
          <a:prstGeom prst="rect">
            <a:avLst/>
          </a:prstGeom>
          <a:noFill/>
        </p:spPr>
        <p:txBody>
          <a:bodyPr wrap="square" rtlCol="0">
            <a:spAutoFit/>
          </a:bodyPr>
          <a:lstStyle/>
          <a:p>
            <a:r>
              <a:rPr lang="en-GB" sz="1200" b="1" u="sng" dirty="0" smtClean="0">
                <a:latin typeface="Arial" panose="020B0604020202020204" pitchFamily="34" charset="0"/>
                <a:cs typeface="Arial" panose="020B0604020202020204" pitchFamily="34" charset="0"/>
              </a:rPr>
              <a:t>Absence</a:t>
            </a:r>
            <a:endParaRPr lang="en-GB" sz="1200" b="1" u="sng"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8469" y="3881006"/>
            <a:ext cx="2144525" cy="992549"/>
          </a:xfrm>
          <a:prstGeom prst="rect">
            <a:avLst/>
          </a:prstGeom>
          <a:noFill/>
          <a:ln w="1587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3" name="TextBox 2"/>
          <p:cNvSpPr txBox="1"/>
          <p:nvPr/>
        </p:nvSpPr>
        <p:spPr>
          <a:xfrm>
            <a:off x="402747" y="3881006"/>
            <a:ext cx="2558833" cy="276999"/>
          </a:xfrm>
          <a:prstGeom prst="rect">
            <a:avLst/>
          </a:prstGeom>
          <a:noFill/>
        </p:spPr>
        <p:txBody>
          <a:bodyPr wrap="square" rtlCol="0">
            <a:spAutoFit/>
          </a:bodyPr>
          <a:lstStyle/>
          <a:p>
            <a:r>
              <a:rPr lang="en-GB" sz="1200" dirty="0" smtClean="0">
                <a:latin typeface="Arial" panose="020B0604020202020204" pitchFamily="34" charset="0"/>
                <a:cs typeface="Arial" panose="020B0604020202020204" pitchFamily="34" charset="0"/>
              </a:rPr>
              <a:t>  </a:t>
            </a:r>
            <a:r>
              <a:rPr lang="en-GB" sz="1200" b="1" u="sng" dirty="0" smtClean="0">
                <a:latin typeface="Arial" panose="020B0604020202020204" pitchFamily="34" charset="0"/>
                <a:cs typeface="Arial" panose="020B0604020202020204" pitchFamily="34" charset="0"/>
              </a:rPr>
              <a:t>Lunchtime Clubs</a:t>
            </a:r>
            <a:endParaRPr lang="en-GB" sz="1200" b="1" u="sng" dirty="0">
              <a:latin typeface="Arial" panose="020B0604020202020204" pitchFamily="34" charset="0"/>
              <a:cs typeface="Arial" panose="020B0604020202020204" pitchFamily="34" charset="0"/>
            </a:endParaRPr>
          </a:p>
        </p:txBody>
      </p:sp>
      <p:sp>
        <p:nvSpPr>
          <p:cNvPr id="2" name="TextBox 1"/>
          <p:cNvSpPr txBox="1"/>
          <p:nvPr/>
        </p:nvSpPr>
        <p:spPr>
          <a:xfrm>
            <a:off x="1968843" y="4935899"/>
            <a:ext cx="1683635" cy="584775"/>
          </a:xfrm>
          <a:prstGeom prst="rect">
            <a:avLst/>
          </a:prstGeom>
          <a:noFill/>
        </p:spPr>
        <p:txBody>
          <a:bodyPr wrap="square" rtlCol="0">
            <a:spAutoFit/>
          </a:bodyPr>
          <a:lstStyle/>
          <a:p>
            <a:r>
              <a:rPr lang="en-GB" sz="800" dirty="0" smtClean="0">
                <a:latin typeface="Arial" panose="020B0604020202020204" pitchFamily="34" charset="0"/>
                <a:cs typeface="Arial" panose="020B0604020202020204" pitchFamily="34" charset="0"/>
              </a:rPr>
              <a:t>The table shows the percentage of children who enjoy doing sport at lunchtimes or afterschool clubs in School A (2015).</a:t>
            </a:r>
            <a:endParaRPr lang="en-GB" sz="800" dirty="0">
              <a:latin typeface="Arial" panose="020B0604020202020204" pitchFamily="34" charset="0"/>
              <a:cs typeface="Arial" panose="020B0604020202020204" pitchFamily="34" charset="0"/>
            </a:endParaRPr>
          </a:p>
        </p:txBody>
      </p:sp>
      <p:sp>
        <p:nvSpPr>
          <p:cNvPr id="5" name="TextBox 4"/>
          <p:cNvSpPr txBox="1"/>
          <p:nvPr/>
        </p:nvSpPr>
        <p:spPr>
          <a:xfrm>
            <a:off x="187128" y="4119675"/>
            <a:ext cx="1680693" cy="1323439"/>
          </a:xfrm>
          <a:prstGeom prst="rect">
            <a:avLst/>
          </a:prstGeom>
          <a:noFill/>
        </p:spPr>
        <p:txBody>
          <a:bodyPr wrap="square" rtlCol="0">
            <a:spAutoFit/>
          </a:bodyPr>
          <a:lstStyle/>
          <a:p>
            <a:r>
              <a:rPr lang="en-GB" sz="800" dirty="0" smtClean="0">
                <a:latin typeface="Arial" panose="020B0604020202020204" pitchFamily="34" charset="0"/>
                <a:cs typeface="Arial" panose="020B0604020202020204" pitchFamily="34" charset="0"/>
              </a:rPr>
              <a:t>At our school , we offer a range of free clubs including sports club, dance club and running club, which are available to children aged 7 years and over. Participating in sport encourages social skills, raises confidence  and encourages children to lead a healthy lifestyle. </a:t>
            </a:r>
          </a:p>
          <a:p>
            <a:endParaRPr lang="en-GB" sz="800" dirty="0">
              <a:latin typeface="Arial" panose="020B0604020202020204" pitchFamily="34" charset="0"/>
              <a:cs typeface="Arial" panose="020B0604020202020204" pitchFamily="34" charset="0"/>
            </a:endParaRPr>
          </a:p>
        </p:txBody>
      </p:sp>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80506" y="697051"/>
            <a:ext cx="2371413" cy="1195918"/>
          </a:xfrm>
          <a:prstGeom prst="rect">
            <a:avLst/>
          </a:prstGeom>
          <a:noFill/>
          <a:ln w="1587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8" name="TextBox 7"/>
          <p:cNvSpPr txBox="1"/>
          <p:nvPr/>
        </p:nvSpPr>
        <p:spPr>
          <a:xfrm>
            <a:off x="84431" y="927673"/>
            <a:ext cx="1353669" cy="1077218"/>
          </a:xfrm>
          <a:prstGeom prst="rect">
            <a:avLst/>
          </a:prstGeom>
          <a:noFill/>
        </p:spPr>
        <p:txBody>
          <a:bodyPr wrap="square" rtlCol="0">
            <a:spAutoFit/>
          </a:bodyPr>
          <a:lstStyle/>
          <a:p>
            <a:r>
              <a:rPr lang="en-GB" sz="800" dirty="0" smtClean="0">
                <a:latin typeface="Arial" panose="020B0604020202020204" pitchFamily="34" charset="0"/>
                <a:cs typeface="Arial" panose="020B0604020202020204" pitchFamily="34" charset="0"/>
              </a:rPr>
              <a:t>The school had 91.3 % of pupils in attendance during 2010,however the table shows the figure has now risen to 96.1%.</a:t>
            </a:r>
            <a:r>
              <a:rPr lang="en-GB" sz="800" dirty="0">
                <a:latin typeface="Arial" panose="020B0604020202020204" pitchFamily="34" charset="0"/>
                <a:cs typeface="Arial" panose="020B0604020202020204" pitchFamily="34" charset="0"/>
              </a:rPr>
              <a:t>T</a:t>
            </a:r>
            <a:r>
              <a:rPr lang="en-GB" sz="800" dirty="0" smtClean="0">
                <a:latin typeface="Arial" panose="020B0604020202020204" pitchFamily="34" charset="0"/>
                <a:cs typeface="Arial" panose="020B0604020202020204" pitchFamily="34" charset="0"/>
              </a:rPr>
              <a:t>his is above Wales’ national average of 94.9%</a:t>
            </a:r>
            <a:endParaRPr lang="en-GB" sz="800" dirty="0">
              <a:latin typeface="Arial" panose="020B0604020202020204" pitchFamily="34" charset="0"/>
              <a:cs typeface="Arial" panose="020B0604020202020204" pitchFamily="34" charset="0"/>
            </a:endParaRPr>
          </a:p>
        </p:txBody>
      </p:sp>
      <p:sp>
        <p:nvSpPr>
          <p:cNvPr id="9" name="TextBox 8"/>
          <p:cNvSpPr txBox="1"/>
          <p:nvPr/>
        </p:nvSpPr>
        <p:spPr>
          <a:xfrm>
            <a:off x="109820" y="1916660"/>
            <a:ext cx="3718046" cy="830997"/>
          </a:xfrm>
          <a:prstGeom prst="rect">
            <a:avLst/>
          </a:prstGeom>
          <a:noFill/>
        </p:spPr>
        <p:txBody>
          <a:bodyPr wrap="square" rtlCol="0">
            <a:spAutoFit/>
          </a:bodyPr>
          <a:lstStyle/>
          <a:p>
            <a:r>
              <a:rPr lang="en-GB" sz="800" dirty="0" smtClean="0">
                <a:latin typeface="Arial" panose="020B0604020202020204" pitchFamily="34" charset="0"/>
                <a:cs typeface="Arial" panose="020B0604020202020204" pitchFamily="34" charset="0"/>
              </a:rPr>
              <a:t>The Welsh government figure  for Wales show that 9% of pupils had an agreed family holiday, however  10.5% of pupils in Wales had a holiday not agreed by the school. This is an area we are trying to tackle by emphasizing how important attendance is in our school. Children are rewarded by a 100% attendance certificate each month if they have not missed a </a:t>
            </a:r>
            <a:r>
              <a:rPr lang="en-GB" sz="800" dirty="0" smtClean="0">
                <a:latin typeface="Arial" panose="020B0604020202020204" pitchFamily="34" charset="0"/>
                <a:cs typeface="Arial" panose="020B0604020202020204" pitchFamily="34" charset="0"/>
              </a:rPr>
              <a:t>day</a:t>
            </a:r>
          </a:p>
          <a:p>
            <a:r>
              <a:rPr lang="en-GB" sz="800" dirty="0" smtClean="0">
                <a:latin typeface="Arial" panose="020B0604020202020204" pitchFamily="34" charset="0"/>
                <a:cs typeface="Arial" panose="020B0604020202020204" pitchFamily="34" charset="0"/>
              </a:rPr>
              <a:t>Welsh Government (2016)</a:t>
            </a:r>
            <a:r>
              <a:rPr lang="en-GB" sz="800" dirty="0" smtClean="0">
                <a:latin typeface="Arial" panose="020B0604020202020204" pitchFamily="34" charset="0"/>
                <a:cs typeface="Arial" panose="020B0604020202020204" pitchFamily="34" charset="0"/>
              </a:rPr>
              <a:t>.</a:t>
            </a:r>
            <a:endParaRPr lang="en-GB" sz="800" dirty="0" smtClean="0">
              <a:latin typeface="Arial" panose="020B0604020202020204" pitchFamily="34" charset="0"/>
              <a:cs typeface="Arial" panose="020B0604020202020204" pitchFamily="34" charset="0"/>
            </a:endParaRPr>
          </a:p>
        </p:txBody>
      </p:sp>
      <p:sp>
        <p:nvSpPr>
          <p:cNvPr id="13" name="TextBox 12"/>
          <p:cNvSpPr txBox="1"/>
          <p:nvPr/>
        </p:nvSpPr>
        <p:spPr>
          <a:xfrm>
            <a:off x="4526227" y="4411171"/>
            <a:ext cx="3800395" cy="1446550"/>
          </a:xfrm>
          <a:prstGeom prst="rect">
            <a:avLst/>
          </a:prstGeom>
          <a:noFill/>
        </p:spPr>
        <p:txBody>
          <a:bodyPr wrap="square" rtlCol="0">
            <a:spAutoFit/>
          </a:bodyPr>
          <a:lstStyle/>
          <a:p>
            <a:r>
              <a:rPr lang="en-GB" sz="800" dirty="0" smtClean="0">
                <a:latin typeface="Arial" panose="020B0604020202020204" pitchFamily="34" charset="0"/>
                <a:cs typeface="Arial" panose="020B0604020202020204" pitchFamily="34" charset="0"/>
              </a:rPr>
              <a:t>School A reinforces this throughout the establishment but it begins in nursery reception class, and is one of the first schemes that is introduced to a child on enrolment. We use it at many periods throughout the day when we need the children to sit and listen to instructions as to what is happening next and emphasize the importance of listening to adults and each other.</a:t>
            </a:r>
          </a:p>
          <a:p>
            <a:endParaRPr lang="en-GB" sz="800" dirty="0">
              <a:latin typeface="Arial" panose="020B0604020202020204" pitchFamily="34" charset="0"/>
              <a:cs typeface="Arial" panose="020B0604020202020204" pitchFamily="34" charset="0"/>
            </a:endParaRPr>
          </a:p>
          <a:p>
            <a:r>
              <a:rPr lang="en-GB" sz="800" dirty="0" smtClean="0">
                <a:latin typeface="Arial" panose="020B0604020202020204" pitchFamily="34" charset="0"/>
                <a:cs typeface="Arial" panose="020B0604020202020204" pitchFamily="34" charset="0"/>
              </a:rPr>
              <a:t>Children use each finger on their hand to represent a behaviour, gradually they learn that when the teacher holds up their hand displaying 5 fingers, the children need to ‘give me 5’ this helps engage young learners in the learning process. Webster-Stratton </a:t>
            </a:r>
            <a:r>
              <a:rPr lang="en-GB" sz="800" dirty="0" smtClean="0">
                <a:latin typeface="Arial" panose="020B0604020202020204" pitchFamily="34" charset="0"/>
                <a:cs typeface="Arial" panose="020B0604020202020204" pitchFamily="34" charset="0"/>
              </a:rPr>
              <a:t>(1999</a:t>
            </a:r>
            <a:r>
              <a:rPr lang="en-GB" sz="800" dirty="0" smtClean="0">
                <a:latin typeface="Arial" panose="020B0604020202020204" pitchFamily="34" charset="0"/>
                <a:cs typeface="Arial" panose="020B0604020202020204" pitchFamily="34" charset="0"/>
              </a:rPr>
              <a:t>, </a:t>
            </a:r>
            <a:r>
              <a:rPr lang="en-GB" sz="800" dirty="0" err="1" smtClean="0">
                <a:latin typeface="Arial" panose="020B0604020202020204" pitchFamily="34" charset="0"/>
                <a:cs typeface="Arial" panose="020B0604020202020204" pitchFamily="34" charset="0"/>
              </a:rPr>
              <a:t>pg</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56).</a:t>
            </a:r>
            <a:endParaRPr lang="en-GB" sz="800" dirty="0" smtClean="0">
              <a:latin typeface="Arial" panose="020B0604020202020204" pitchFamily="34" charset="0"/>
              <a:cs typeface="Arial" panose="020B0604020202020204" pitchFamily="34" charset="0"/>
            </a:endParaRPr>
          </a:p>
          <a:p>
            <a:endParaRPr lang="en-GB" sz="800" dirty="0" smtClean="0">
              <a:latin typeface="Arial" panose="020B0604020202020204" pitchFamily="34" charset="0"/>
              <a:cs typeface="Arial" panose="020B0604020202020204" pitchFamily="34" charset="0"/>
            </a:endParaRPr>
          </a:p>
        </p:txBody>
      </p:sp>
      <p:pic>
        <p:nvPicPr>
          <p:cNvPr id="25" name="Picture 3" descr="Image result for give me 5">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39287" y="4254717"/>
            <a:ext cx="579283" cy="818914"/>
          </a:xfrm>
          <a:prstGeom prst="rect">
            <a:avLst/>
          </a:prstGeom>
          <a:noFill/>
          <a:ln w="15875">
            <a:solidFill>
              <a:schemeClr val="bg2">
                <a:lumMod val="50000"/>
              </a:schemeClr>
            </a:solidFill>
          </a:ln>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501066" y="1630556"/>
            <a:ext cx="4642934" cy="2431435"/>
          </a:xfrm>
          <a:prstGeom prst="rect">
            <a:avLst/>
          </a:prstGeom>
          <a:noFill/>
        </p:spPr>
        <p:txBody>
          <a:bodyPr wrap="square" rtlCol="0">
            <a:spAutoFit/>
          </a:bodyPr>
          <a:lstStyle/>
          <a:p>
            <a:endParaRPr lang="en-GB" sz="800" dirty="0">
              <a:solidFill>
                <a:schemeClr val="bg1"/>
              </a:solidFill>
              <a:latin typeface="Arial" panose="020B0604020202020204" pitchFamily="34" charset="0"/>
              <a:cs typeface="Arial" panose="020B0604020202020204" pitchFamily="34" charset="0"/>
            </a:endParaRPr>
          </a:p>
          <a:p>
            <a:r>
              <a:rPr lang="en-GB" sz="1200" b="1" u="sng" dirty="0" smtClean="0">
                <a:solidFill>
                  <a:schemeClr val="bg1"/>
                </a:solidFill>
                <a:latin typeface="Arial" panose="020B0604020202020204" pitchFamily="34" charset="0"/>
                <a:cs typeface="Arial" panose="020B0604020202020204" pitchFamily="34" charset="0"/>
              </a:rPr>
              <a:t>Seven Core Aims </a:t>
            </a:r>
          </a:p>
          <a:p>
            <a:endParaRPr lang="en-GB" sz="1000" b="1" u="sng" dirty="0" smtClean="0">
              <a:solidFill>
                <a:schemeClr val="bg1"/>
              </a:solidFill>
              <a:latin typeface="Arial" panose="020B0604020202020204" pitchFamily="34" charset="0"/>
              <a:cs typeface="Arial" panose="020B0604020202020204" pitchFamily="34" charset="0"/>
            </a:endParaRPr>
          </a:p>
          <a:p>
            <a:r>
              <a:rPr lang="en-GB" sz="800" dirty="0" smtClean="0">
                <a:solidFill>
                  <a:schemeClr val="bg1"/>
                </a:solidFill>
                <a:latin typeface="Arial" panose="020B0604020202020204" pitchFamily="34" charset="0"/>
                <a:cs typeface="Arial" panose="020B0604020202020204" pitchFamily="34" charset="0"/>
              </a:rPr>
              <a:t>The Welsh Government derived the main points of the Children’s Act  (2004) and produced  the Rights to the Action Paper, it’s aim is to ensure all children in Wales have their basic needs met.</a:t>
            </a:r>
          </a:p>
          <a:p>
            <a:endParaRPr lang="en-GB" sz="800" dirty="0" smtClean="0">
              <a:solidFill>
                <a:schemeClr val="bg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Have a flying start in life</a:t>
            </a: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Have a comprehensive range of education and learning opportunities</a:t>
            </a: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Enjoy the best possible health and are free from abuse, victimisation and exploitation</a:t>
            </a: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Have access to play, leisure, sporting and cultural activities</a:t>
            </a: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Are listened to, treated with respect and have their race and cultural identity recognised</a:t>
            </a: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Have a safe home and community which supports  physical and emotional well-being</a:t>
            </a:r>
          </a:p>
          <a:p>
            <a:pPr marL="171450" indent="-171450">
              <a:buFont typeface="Arial" panose="020B0604020202020204" pitchFamily="34" charset="0"/>
              <a:buChar char="•"/>
            </a:pPr>
            <a:r>
              <a:rPr lang="en-GB" sz="900" dirty="0" smtClean="0">
                <a:solidFill>
                  <a:schemeClr val="bg1"/>
                </a:solidFill>
                <a:latin typeface="Arial" panose="020B0604020202020204" pitchFamily="34" charset="0"/>
                <a:cs typeface="Arial" panose="020B0604020202020204" pitchFamily="34" charset="0"/>
              </a:rPr>
              <a:t>Are not disadvantaged by poverty</a:t>
            </a:r>
          </a:p>
          <a:p>
            <a:pPr marL="171450" indent="-171450">
              <a:buFont typeface="Arial" panose="020B0604020202020204" pitchFamily="34" charset="0"/>
              <a:buChar char="•"/>
            </a:pPr>
            <a:endParaRPr lang="en-GB" sz="900" dirty="0" smtClean="0">
              <a:solidFill>
                <a:schemeClr val="bg1"/>
              </a:solidFill>
              <a:latin typeface="Arial" panose="020B0604020202020204" pitchFamily="34" charset="0"/>
              <a:cs typeface="Arial" panose="020B0604020202020204" pitchFamily="34" charset="0"/>
            </a:endParaRPr>
          </a:p>
          <a:p>
            <a:endParaRPr lang="en-GB" sz="800" dirty="0">
              <a:solidFill>
                <a:schemeClr val="bg1"/>
              </a:solidFill>
              <a:latin typeface="Arial" panose="020B0604020202020204" pitchFamily="34" charset="0"/>
              <a:cs typeface="Arial" panose="020B0604020202020204" pitchFamily="34" charset="0"/>
            </a:endParaRPr>
          </a:p>
        </p:txBody>
      </p:sp>
      <p:sp>
        <p:nvSpPr>
          <p:cNvPr id="10" name="TextBox 9"/>
          <p:cNvSpPr txBox="1"/>
          <p:nvPr/>
        </p:nvSpPr>
        <p:spPr>
          <a:xfrm>
            <a:off x="285565" y="5739953"/>
            <a:ext cx="3283575" cy="830997"/>
          </a:xfrm>
          <a:prstGeom prst="rect">
            <a:avLst/>
          </a:prstGeom>
          <a:solidFill>
            <a:srgbClr val="FF3399"/>
          </a:soli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Jean Piaget (1936) studied cognitive development and highlighted the importance that our children are encouraged to be creative thinkers. He stressed the importance of educators providing a stimulating environment in which children can interact with others, learning as they go through different  stages (schemas) to build on previous </a:t>
            </a:r>
            <a:r>
              <a:rPr lang="en-GB" sz="800" dirty="0" smtClean="0">
                <a:solidFill>
                  <a:schemeClr val="bg1"/>
                </a:solidFill>
                <a:latin typeface="Arial" panose="020B0604020202020204" pitchFamily="34" charset="0"/>
                <a:cs typeface="Arial" panose="020B0604020202020204" pitchFamily="34" charset="0"/>
              </a:rPr>
              <a:t>knowledge. Cited in </a:t>
            </a:r>
            <a:r>
              <a:rPr lang="en-GB" sz="800" dirty="0" err="1" smtClean="0">
                <a:solidFill>
                  <a:schemeClr val="bg1"/>
                </a:solidFill>
                <a:latin typeface="Arial" panose="020B0604020202020204" pitchFamily="34" charset="0"/>
                <a:cs typeface="Arial" panose="020B0604020202020204" pitchFamily="34" charset="0"/>
              </a:rPr>
              <a:t>Grigg</a:t>
            </a:r>
            <a:r>
              <a:rPr lang="en-GB" sz="800" dirty="0" smtClean="0">
                <a:solidFill>
                  <a:schemeClr val="bg1"/>
                </a:solidFill>
                <a:latin typeface="Arial" panose="020B0604020202020204" pitchFamily="34" charset="0"/>
                <a:cs typeface="Arial" panose="020B0604020202020204" pitchFamily="34" charset="0"/>
              </a:rPr>
              <a:t> (2015) </a:t>
            </a:r>
            <a:endParaRPr lang="en-GB" sz="800" dirty="0">
              <a:solidFill>
                <a:schemeClr val="bg1"/>
              </a:solidFill>
            </a:endParaRPr>
          </a:p>
        </p:txBody>
      </p:sp>
      <p:sp>
        <p:nvSpPr>
          <p:cNvPr id="11" name="TextBox 10"/>
          <p:cNvSpPr txBox="1"/>
          <p:nvPr/>
        </p:nvSpPr>
        <p:spPr>
          <a:xfrm>
            <a:off x="215838" y="2969111"/>
            <a:ext cx="4091525" cy="723275"/>
          </a:xfrm>
          <a:prstGeom prst="rect">
            <a:avLst/>
          </a:prstGeom>
          <a:no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A psychologist how believed the principle of </a:t>
            </a:r>
            <a:r>
              <a:rPr lang="en-GB" sz="800" dirty="0" smtClean="0">
                <a:solidFill>
                  <a:schemeClr val="bg1"/>
                </a:solidFill>
                <a:latin typeface="Arial" panose="020B0604020202020204" pitchFamily="34" charset="0"/>
                <a:cs typeface="Arial" panose="020B0604020202020204" pitchFamily="34" charset="0"/>
              </a:rPr>
              <a:t>receiving </a:t>
            </a:r>
            <a:r>
              <a:rPr lang="en-GB" sz="800" dirty="0">
                <a:solidFill>
                  <a:schemeClr val="bg1"/>
                </a:solidFill>
                <a:latin typeface="Arial" panose="020B0604020202020204" pitchFamily="34" charset="0"/>
                <a:cs typeface="Arial" panose="020B0604020202020204" pitchFamily="34" charset="0"/>
              </a:rPr>
              <a:t>reward and recognition for achievement was B.F Skinner(1966) who emphasized the fact that children were more likely to display positive behaviour  in the future if they received a reward for displaying </a:t>
            </a:r>
            <a:r>
              <a:rPr lang="en-GB" sz="800" dirty="0" smtClean="0">
                <a:solidFill>
                  <a:schemeClr val="bg1"/>
                </a:solidFill>
                <a:latin typeface="Arial" panose="020B0604020202020204" pitchFamily="34" charset="0"/>
                <a:cs typeface="Arial" panose="020B0604020202020204" pitchFamily="34" charset="0"/>
              </a:rPr>
              <a:t>it, he </a:t>
            </a:r>
            <a:r>
              <a:rPr lang="en-GB" sz="800" dirty="0">
                <a:solidFill>
                  <a:schemeClr val="bg1"/>
                </a:solidFill>
                <a:latin typeface="Arial" panose="020B0604020202020204" pitchFamily="34" charset="0"/>
                <a:cs typeface="Arial" panose="020B0604020202020204" pitchFamily="34" charset="0"/>
              </a:rPr>
              <a:t>referred to this as Operant Conditioning cited in </a:t>
            </a:r>
            <a:r>
              <a:rPr lang="en-GB" sz="800" dirty="0" smtClean="0">
                <a:solidFill>
                  <a:schemeClr val="bg1"/>
                </a:solidFill>
                <a:latin typeface="Arial" panose="020B0604020202020204" pitchFamily="34" charset="0"/>
                <a:cs typeface="Arial" panose="020B0604020202020204" pitchFamily="34" charset="0"/>
              </a:rPr>
              <a:t>Grigg</a:t>
            </a:r>
            <a:r>
              <a:rPr lang="en-GB" sz="800" dirty="0">
                <a:solidFill>
                  <a:schemeClr val="bg1"/>
                </a:solidFill>
                <a:latin typeface="Arial" panose="020B0604020202020204" pitchFamily="34" charset="0"/>
                <a:cs typeface="Arial" panose="020B0604020202020204" pitchFamily="34" charset="0"/>
              </a:rPr>
              <a:t> </a:t>
            </a:r>
            <a:r>
              <a:rPr lang="en-GB" sz="800" dirty="0" smtClean="0">
                <a:solidFill>
                  <a:schemeClr val="bg1"/>
                </a:solidFill>
                <a:latin typeface="Arial" panose="020B0604020202020204" pitchFamily="34" charset="0"/>
                <a:cs typeface="Arial" panose="020B0604020202020204" pitchFamily="34" charset="0"/>
              </a:rPr>
              <a:t>(</a:t>
            </a:r>
            <a:r>
              <a:rPr lang="en-GB" sz="800" dirty="0" smtClean="0">
                <a:solidFill>
                  <a:schemeClr val="bg1"/>
                </a:solidFill>
                <a:latin typeface="Arial" panose="020B0604020202020204" pitchFamily="34" charset="0"/>
                <a:cs typeface="Arial" panose="020B0604020202020204" pitchFamily="34" charset="0"/>
              </a:rPr>
              <a:t>2015</a:t>
            </a:r>
            <a:r>
              <a:rPr lang="en-GB" sz="800" dirty="0">
                <a:solidFill>
                  <a:schemeClr val="bg1"/>
                </a:solidFill>
                <a:latin typeface="Arial" panose="020B0604020202020204" pitchFamily="34" charset="0"/>
                <a:cs typeface="Arial" panose="020B0604020202020204" pitchFamily="34" charset="0"/>
              </a:rPr>
              <a:t>, </a:t>
            </a:r>
            <a:r>
              <a:rPr lang="en-GB" sz="800" dirty="0" smtClean="0">
                <a:solidFill>
                  <a:schemeClr val="bg1"/>
                </a:solidFill>
                <a:latin typeface="Arial" panose="020B0604020202020204" pitchFamily="34" charset="0"/>
                <a:cs typeface="Arial" panose="020B0604020202020204" pitchFamily="34" charset="0"/>
              </a:rPr>
              <a:t>pg.136</a:t>
            </a:r>
            <a:r>
              <a:rPr lang="en-GB" sz="800" dirty="0">
                <a:solidFill>
                  <a:schemeClr val="bg1"/>
                </a:solidFill>
                <a:latin typeface="Arial" panose="020B0604020202020204" pitchFamily="34" charset="0"/>
                <a:cs typeface="Arial" panose="020B0604020202020204" pitchFamily="34" charset="0"/>
              </a:rPr>
              <a:t>)</a:t>
            </a:r>
          </a:p>
          <a:p>
            <a:r>
              <a:rPr lang="en-GB" sz="900" dirty="0">
                <a:solidFill>
                  <a:schemeClr val="bg1"/>
                </a:solidFill>
                <a:latin typeface="Arial" panose="020B0604020202020204" pitchFamily="34" charset="0"/>
                <a:cs typeface="Arial" panose="020B0604020202020204" pitchFamily="34" charset="0"/>
              </a:rPr>
              <a:t>  </a:t>
            </a:r>
          </a:p>
        </p:txBody>
      </p:sp>
      <p:sp>
        <p:nvSpPr>
          <p:cNvPr id="12" name="TextBox 11"/>
          <p:cNvSpPr txBox="1"/>
          <p:nvPr/>
        </p:nvSpPr>
        <p:spPr>
          <a:xfrm>
            <a:off x="4092994" y="6014440"/>
            <a:ext cx="4799486" cy="707886"/>
          </a:xfrm>
          <a:prstGeom prst="rect">
            <a:avLst/>
          </a:prstGeom>
          <a:no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Vygotsky’s Theory (1978) suggested that each child has a ‘zone of proximal development’ an area of learning which they cannot yet carry out independently but could tackle with the help of older peers, </a:t>
            </a:r>
            <a:r>
              <a:rPr lang="en-GB" sz="800" dirty="0" smtClean="0">
                <a:solidFill>
                  <a:schemeClr val="bg1"/>
                </a:solidFill>
                <a:latin typeface="Arial" panose="020B0604020202020204" pitchFamily="34" charset="0"/>
                <a:cs typeface="Arial" panose="020B0604020202020204" pitchFamily="34" charset="0"/>
              </a:rPr>
              <a:t>putting this method into practice would mean that </a:t>
            </a:r>
            <a:r>
              <a:rPr lang="en-GB" sz="800" dirty="0" smtClean="0">
                <a:solidFill>
                  <a:schemeClr val="bg1"/>
                </a:solidFill>
                <a:latin typeface="Arial" panose="020B0604020202020204" pitchFamily="34" charset="0"/>
                <a:cs typeface="Arial" panose="020B0604020202020204" pitchFamily="34" charset="0"/>
              </a:rPr>
              <a:t>children whom </a:t>
            </a:r>
            <a:r>
              <a:rPr lang="en-GB" sz="800" dirty="0">
                <a:solidFill>
                  <a:schemeClr val="bg1"/>
                </a:solidFill>
                <a:latin typeface="Arial" panose="020B0604020202020204" pitchFamily="34" charset="0"/>
                <a:cs typeface="Arial" panose="020B0604020202020204" pitchFamily="34" charset="0"/>
              </a:rPr>
              <a:t>find it difficult to sit for longer periods, will be encouraged to do so by observing others around them doing the </a:t>
            </a:r>
            <a:r>
              <a:rPr lang="en-GB" sz="800" dirty="0" smtClean="0">
                <a:solidFill>
                  <a:schemeClr val="bg1"/>
                </a:solidFill>
                <a:latin typeface="Arial" panose="020B0604020202020204" pitchFamily="34" charset="0"/>
                <a:cs typeface="Arial" panose="020B0604020202020204" pitchFamily="34" charset="0"/>
              </a:rPr>
              <a:t>same . Cited in Fletcher-</a:t>
            </a:r>
            <a:r>
              <a:rPr lang="en-GB" sz="800" dirty="0" err="1" smtClean="0">
                <a:solidFill>
                  <a:schemeClr val="bg1"/>
                </a:solidFill>
                <a:latin typeface="Arial" panose="020B0604020202020204" pitchFamily="34" charset="0"/>
                <a:cs typeface="Arial" panose="020B0604020202020204" pitchFamily="34" charset="0"/>
              </a:rPr>
              <a:t>Campbell,Soler</a:t>
            </a:r>
            <a:r>
              <a:rPr lang="en-GB" sz="800" dirty="0" smtClean="0">
                <a:solidFill>
                  <a:schemeClr val="bg1"/>
                </a:solidFill>
                <a:latin typeface="Arial" panose="020B0604020202020204" pitchFamily="34" charset="0"/>
                <a:cs typeface="Arial" panose="020B0604020202020204" pitchFamily="34" charset="0"/>
              </a:rPr>
              <a:t> and Reid (2009)</a:t>
            </a:r>
            <a:endParaRPr lang="en-GB"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5357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endParaRPr lang="en-GB" dirty="0"/>
          </a:p>
        </p:txBody>
      </p:sp>
      <p:sp>
        <p:nvSpPr>
          <p:cNvPr id="3" name="Content Placeholder 2"/>
          <p:cNvSpPr>
            <a:spLocks noGrp="1"/>
          </p:cNvSpPr>
          <p:nvPr>
            <p:ph idx="1"/>
          </p:nvPr>
        </p:nvSpPr>
        <p:spPr>
          <a:xfrm>
            <a:off x="457200" y="1600200"/>
            <a:ext cx="8229600" cy="4853136"/>
          </a:xfrm>
        </p:spPr>
        <p:txBody>
          <a:bodyPr>
            <a:noAutofit/>
          </a:bodyPr>
          <a:lstStyle/>
          <a:p>
            <a:pPr marL="0" indent="0">
              <a:buNone/>
            </a:pPr>
            <a:r>
              <a:rPr lang="en-GB" sz="800" dirty="0">
                <a:latin typeface="Arial" panose="020B0604020202020204" pitchFamily="34" charset="0"/>
                <a:cs typeface="Arial" panose="020B0604020202020204" pitchFamily="34" charset="0"/>
              </a:rPr>
              <a:t>Definition of </a:t>
            </a:r>
            <a:r>
              <a:rPr lang="en-GB" sz="800" dirty="0" smtClean="0">
                <a:latin typeface="Arial" panose="020B0604020202020204" pitchFamily="34" charset="0"/>
                <a:cs typeface="Arial" panose="020B0604020202020204" pitchFamily="34" charset="0"/>
              </a:rPr>
              <a:t>Education(2017</a:t>
            </a:r>
            <a:r>
              <a:rPr lang="en-GB" sz="800" dirty="0" smtClean="0">
                <a:latin typeface="Arial" panose="020B0604020202020204" pitchFamily="34" charset="0"/>
                <a:cs typeface="Arial" panose="020B0604020202020204" pitchFamily="34" charset="0"/>
              </a:rPr>
              <a:t>)</a:t>
            </a:r>
          </a:p>
          <a:p>
            <a:pPr marL="0" indent="0">
              <a:buNone/>
            </a:pPr>
            <a:r>
              <a:rPr lang="en-GB" sz="800" dirty="0" smtClean="0">
                <a:latin typeface="Arial" panose="020B0604020202020204" pitchFamily="34" charset="0"/>
                <a:cs typeface="Arial" panose="020B0604020202020204" pitchFamily="34" charset="0"/>
              </a:rPr>
              <a:t>Available at: </a:t>
            </a:r>
            <a:r>
              <a:rPr lang="en-GB" sz="800" dirty="0">
                <a:latin typeface="Arial" panose="020B0604020202020204" pitchFamily="34" charset="0"/>
                <a:cs typeface="Arial" panose="020B0604020202020204" pitchFamily="34" charset="0"/>
                <a:hlinkClick r:id="rId2"/>
              </a:rPr>
              <a:t>https://en.oxforddictionaries.com/definition/education</a:t>
            </a:r>
            <a:r>
              <a:rPr lang="en-GB" sz="800" dirty="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a:latin typeface="Arial" panose="020B0604020202020204" pitchFamily="34" charset="0"/>
                <a:cs typeface="Arial" panose="020B0604020202020204" pitchFamily="34" charset="0"/>
              </a:rPr>
              <a:t>10.12.17)</a:t>
            </a: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Fletcher-Campbell,F.,</a:t>
            </a:r>
            <a:r>
              <a:rPr lang="en-GB" sz="800" dirty="0" err="1" smtClean="0">
                <a:latin typeface="Arial" panose="020B0604020202020204" pitchFamily="34" charset="0"/>
                <a:cs typeface="Arial" panose="020B0604020202020204" pitchFamily="34" charset="0"/>
              </a:rPr>
              <a:t>Soler,J</a:t>
            </a:r>
            <a:r>
              <a:rPr lang="en-GB" sz="800" dirty="0" smtClean="0">
                <a:latin typeface="Arial" panose="020B0604020202020204" pitchFamily="34" charset="0"/>
                <a:cs typeface="Arial" panose="020B0604020202020204" pitchFamily="34" charset="0"/>
              </a:rPr>
              <a:t> and </a:t>
            </a:r>
            <a:r>
              <a:rPr lang="en-GB" sz="800" dirty="0" err="1" smtClean="0">
                <a:latin typeface="Arial" panose="020B0604020202020204" pitchFamily="34" charset="0"/>
                <a:cs typeface="Arial" panose="020B0604020202020204" pitchFamily="34" charset="0"/>
              </a:rPr>
              <a:t>Reid,G</a:t>
            </a:r>
            <a:r>
              <a:rPr lang="en-GB" sz="800" dirty="0" smtClean="0">
                <a:latin typeface="Arial" panose="020B0604020202020204" pitchFamily="34" charset="0"/>
                <a:cs typeface="Arial" panose="020B0604020202020204" pitchFamily="34" charset="0"/>
              </a:rPr>
              <a:t>. (2009)</a:t>
            </a:r>
            <a:r>
              <a:rPr lang="en-GB" sz="800" i="1" dirty="0" smtClean="0">
                <a:latin typeface="Arial" panose="020B0604020202020204" pitchFamily="34" charset="0"/>
                <a:cs typeface="Arial" panose="020B0604020202020204" pitchFamily="34" charset="0"/>
              </a:rPr>
              <a:t> Approaching Difficulties in Literacy Development Assessment, Pedagogy and Programmes.</a:t>
            </a:r>
            <a:r>
              <a:rPr lang="en-GB" sz="800" dirty="0" smtClean="0">
                <a:latin typeface="Arial" panose="020B0604020202020204" pitchFamily="34" charset="0"/>
                <a:cs typeface="Arial" panose="020B0604020202020204" pitchFamily="34" charset="0"/>
              </a:rPr>
              <a:t>London:Sage.p.300</a:t>
            </a:r>
            <a:endParaRPr lang="en-GB" sz="800" i="1" dirty="0">
              <a:latin typeface="Arial" panose="020B0604020202020204" pitchFamily="34" charset="0"/>
              <a:cs typeface="Arial" panose="020B0604020202020204" pitchFamily="34" charset="0"/>
            </a:endParaRP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Forest Schools(2017</a:t>
            </a:r>
            <a:r>
              <a:rPr lang="en-GB" sz="800" dirty="0" smtClean="0">
                <a:latin typeface="Arial" panose="020B0604020202020204" pitchFamily="34" charset="0"/>
                <a:cs typeface="Arial" panose="020B0604020202020204" pitchFamily="34" charset="0"/>
              </a:rPr>
              <a:t>) </a:t>
            </a:r>
          </a:p>
          <a:p>
            <a:pPr marL="0" indent="0">
              <a:buNone/>
            </a:pPr>
            <a:r>
              <a:rPr lang="en-GB" sz="800" dirty="0">
                <a:latin typeface="Arial" panose="020B0604020202020204" pitchFamily="34" charset="0"/>
                <a:cs typeface="Arial" panose="020B0604020202020204" pitchFamily="34" charset="0"/>
              </a:rPr>
              <a:t>A</a:t>
            </a:r>
            <a:r>
              <a:rPr lang="en-GB" sz="800" dirty="0" smtClean="0">
                <a:latin typeface="Arial" panose="020B0604020202020204" pitchFamily="34" charset="0"/>
                <a:cs typeface="Arial" panose="020B0604020202020204" pitchFamily="34" charset="0"/>
              </a:rPr>
              <a:t>vailable at:  </a:t>
            </a:r>
            <a:r>
              <a:rPr lang="en-GB" sz="800" dirty="0" smtClean="0">
                <a:latin typeface="Arial" panose="020B0604020202020204" pitchFamily="34" charset="0"/>
                <a:cs typeface="Arial" panose="020B0604020202020204" pitchFamily="34" charset="0"/>
                <a:hlinkClick r:id="rId3"/>
              </a:rPr>
              <a:t>http://forestschools.com/what-are-forest-schools/</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19.11.17) </a:t>
            </a: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Gov.uk(2017</a:t>
            </a:r>
            <a:r>
              <a:rPr lang="en-GB" sz="800" dirty="0" smtClean="0">
                <a:latin typeface="Arial" panose="020B0604020202020204" pitchFamily="34" charset="0"/>
                <a:cs typeface="Arial" panose="020B0604020202020204" pitchFamily="34" charset="0"/>
              </a:rPr>
              <a:t>)  </a:t>
            </a:r>
            <a:r>
              <a:rPr lang="en-GB" sz="800" i="1" dirty="0" smtClean="0">
                <a:latin typeface="Arial" panose="020B0604020202020204" pitchFamily="34" charset="0"/>
                <a:cs typeface="Arial" panose="020B0604020202020204" pitchFamily="34" charset="0"/>
              </a:rPr>
              <a:t>The </a:t>
            </a:r>
            <a:r>
              <a:rPr lang="en-GB" sz="800" i="1" dirty="0" smtClean="0">
                <a:latin typeface="Arial" panose="020B0604020202020204" pitchFamily="34" charset="0"/>
                <a:cs typeface="Arial" panose="020B0604020202020204" pitchFamily="34" charset="0"/>
              </a:rPr>
              <a:t>National </a:t>
            </a:r>
            <a:r>
              <a:rPr lang="en-GB" sz="800" i="1" dirty="0">
                <a:latin typeface="Arial" panose="020B0604020202020204" pitchFamily="34" charset="0"/>
                <a:cs typeface="Arial" panose="020B0604020202020204" pitchFamily="34" charset="0"/>
              </a:rPr>
              <a:t>C</a:t>
            </a:r>
            <a:r>
              <a:rPr lang="en-GB" sz="800" i="1" dirty="0" smtClean="0">
                <a:latin typeface="Arial" panose="020B0604020202020204" pitchFamily="34" charset="0"/>
                <a:cs typeface="Arial" panose="020B0604020202020204" pitchFamily="34" charset="0"/>
              </a:rPr>
              <a:t>urriculum </a:t>
            </a:r>
            <a:endParaRPr lang="en-GB" sz="800" i="1" dirty="0" smtClean="0">
              <a:latin typeface="Arial" panose="020B0604020202020204" pitchFamily="34" charset="0"/>
              <a:cs typeface="Arial" panose="020B0604020202020204" pitchFamily="34" charset="0"/>
            </a:endParaRPr>
          </a:p>
          <a:p>
            <a:pPr marL="0" indent="0">
              <a:buNone/>
            </a:pPr>
            <a:r>
              <a:rPr lang="en-GB" sz="800" dirty="0">
                <a:latin typeface="Arial" panose="020B0604020202020204" pitchFamily="34" charset="0"/>
                <a:cs typeface="Arial" panose="020B0604020202020204" pitchFamily="34" charset="0"/>
              </a:rPr>
              <a:t>A</a:t>
            </a:r>
            <a:r>
              <a:rPr lang="en-GB" sz="800" dirty="0" smtClean="0">
                <a:latin typeface="Arial" panose="020B0604020202020204" pitchFamily="34" charset="0"/>
                <a:cs typeface="Arial" panose="020B0604020202020204" pitchFamily="34" charset="0"/>
              </a:rPr>
              <a:t>vailable at : </a:t>
            </a:r>
            <a:r>
              <a:rPr lang="en-GB" sz="800" dirty="0" smtClean="0">
                <a:latin typeface="Arial" panose="020B0604020202020204" pitchFamily="34" charset="0"/>
                <a:cs typeface="Arial" panose="020B0604020202020204" pitchFamily="34" charset="0"/>
                <a:hlinkClick r:id="rId4"/>
              </a:rPr>
              <a:t>https://www.gov.uk/national-curriculum</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19.11.17</a:t>
            </a:r>
            <a:r>
              <a:rPr lang="en-GB" sz="800" dirty="0" smtClean="0">
                <a:latin typeface="Arial" panose="020B0604020202020204" pitchFamily="34" charset="0"/>
                <a:cs typeface="Arial" panose="020B0604020202020204" pitchFamily="34" charset="0"/>
              </a:rPr>
              <a:t>)</a:t>
            </a:r>
          </a:p>
          <a:p>
            <a:pPr marL="0" indent="0">
              <a:buNone/>
            </a:pPr>
            <a:endParaRPr lang="en-GB" sz="800" dirty="0">
              <a:latin typeface="Arial" panose="020B0604020202020204" pitchFamily="34" charset="0"/>
              <a:cs typeface="Arial" panose="020B0604020202020204" pitchFamily="34" charset="0"/>
            </a:endParaRPr>
          </a:p>
          <a:p>
            <a:pPr marL="0" indent="0">
              <a:buNone/>
            </a:pPr>
            <a:r>
              <a:rPr lang="en-GB" sz="800" dirty="0" err="1" smtClean="0">
                <a:latin typeface="Arial" panose="020B0604020202020204" pitchFamily="34" charset="0"/>
                <a:cs typeface="Arial" panose="020B0604020202020204" pitchFamily="34" charset="0"/>
              </a:rPr>
              <a:t>Grigg,R</a:t>
            </a:r>
            <a:r>
              <a:rPr lang="en-GB" sz="800" dirty="0" smtClean="0">
                <a:latin typeface="Arial" panose="020B0604020202020204" pitchFamily="34" charset="0"/>
                <a:cs typeface="Arial" panose="020B0604020202020204" pitchFamily="34" charset="0"/>
              </a:rPr>
              <a:t>.(2015) </a:t>
            </a:r>
            <a:r>
              <a:rPr lang="en-GB" sz="800" i="1" dirty="0" smtClean="0">
                <a:latin typeface="Arial" panose="020B0604020202020204" pitchFamily="34" charset="0"/>
                <a:cs typeface="Arial" panose="020B0604020202020204" pitchFamily="34" charset="0"/>
              </a:rPr>
              <a:t>Becoming an Outstanding </a:t>
            </a:r>
            <a:r>
              <a:rPr lang="en-GB" sz="800" i="1" dirty="0">
                <a:latin typeface="Arial" panose="020B0604020202020204" pitchFamily="34" charset="0"/>
                <a:cs typeface="Arial" panose="020B0604020202020204" pitchFamily="34" charset="0"/>
              </a:rPr>
              <a:t>P</a:t>
            </a:r>
            <a:r>
              <a:rPr lang="en-GB" sz="800" i="1" dirty="0" smtClean="0">
                <a:latin typeface="Arial" panose="020B0604020202020204" pitchFamily="34" charset="0"/>
                <a:cs typeface="Arial" panose="020B0604020202020204" pitchFamily="34" charset="0"/>
              </a:rPr>
              <a:t>rimary </a:t>
            </a:r>
            <a:r>
              <a:rPr lang="en-GB" sz="800" i="1" dirty="0">
                <a:latin typeface="Arial" panose="020B0604020202020204" pitchFamily="34" charset="0"/>
                <a:cs typeface="Arial" panose="020B0604020202020204" pitchFamily="34" charset="0"/>
              </a:rPr>
              <a:t>S</a:t>
            </a:r>
            <a:r>
              <a:rPr lang="en-GB" sz="800" i="1" dirty="0" smtClean="0">
                <a:latin typeface="Arial" panose="020B0604020202020204" pitchFamily="34" charset="0"/>
                <a:cs typeface="Arial" panose="020B0604020202020204" pitchFamily="34" charset="0"/>
              </a:rPr>
              <a:t>chool </a:t>
            </a:r>
            <a:r>
              <a:rPr lang="en-GB" sz="800" i="1" dirty="0" smtClean="0">
                <a:latin typeface="Arial" panose="020B0604020202020204" pitchFamily="34" charset="0"/>
                <a:cs typeface="Arial" panose="020B0604020202020204" pitchFamily="34" charset="0"/>
              </a:rPr>
              <a:t>T</a:t>
            </a:r>
            <a:r>
              <a:rPr lang="en-GB" sz="800" i="1" dirty="0" smtClean="0">
                <a:latin typeface="Arial" panose="020B0604020202020204" pitchFamily="34" charset="0"/>
                <a:cs typeface="Arial" panose="020B0604020202020204" pitchFamily="34" charset="0"/>
              </a:rPr>
              <a:t>eacher.2</a:t>
            </a:r>
            <a:r>
              <a:rPr lang="en-GB" sz="800" i="1" baseline="30000" dirty="0" smtClean="0">
                <a:latin typeface="Arial" panose="020B0604020202020204" pitchFamily="34" charset="0"/>
                <a:cs typeface="Arial" panose="020B0604020202020204" pitchFamily="34" charset="0"/>
              </a:rPr>
              <a:t>nd</a:t>
            </a:r>
            <a:r>
              <a:rPr lang="en-GB" sz="800" i="1" dirty="0" smtClean="0">
                <a:latin typeface="Arial" panose="020B0604020202020204" pitchFamily="34" charset="0"/>
                <a:cs typeface="Arial" panose="020B0604020202020204" pitchFamily="34" charset="0"/>
              </a:rPr>
              <a:t> edn.Oxon:Routledge.p.137</a:t>
            </a:r>
            <a:endParaRPr lang="en-GB" sz="800" i="1" dirty="0" smtClean="0">
              <a:latin typeface="Arial" panose="020B0604020202020204" pitchFamily="34" charset="0"/>
              <a:cs typeface="Arial" panose="020B0604020202020204" pitchFamily="34" charset="0"/>
            </a:endParaRP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My Local </a:t>
            </a:r>
            <a:r>
              <a:rPr lang="en-GB" sz="800" dirty="0" smtClean="0">
                <a:latin typeface="Arial" panose="020B0604020202020204" pitchFamily="34" charset="0"/>
                <a:cs typeface="Arial" panose="020B0604020202020204" pitchFamily="34" charset="0"/>
              </a:rPr>
              <a:t>school(2017</a:t>
            </a:r>
            <a:r>
              <a:rPr lang="en-GB" sz="800" i="1" dirty="0" smtClean="0">
                <a:latin typeface="Arial" panose="020B0604020202020204" pitchFamily="34" charset="0"/>
                <a:cs typeface="Arial" panose="020B0604020202020204" pitchFamily="34" charset="0"/>
              </a:rPr>
              <a:t>) Percentage of children who enjoy doing sport at lunchtimes or after school club</a:t>
            </a:r>
            <a:r>
              <a:rPr lang="en-GB" sz="800" dirty="0" smtClean="0">
                <a:latin typeface="Arial" panose="020B0604020202020204" pitchFamily="34" charset="0"/>
                <a:cs typeface="Arial" panose="020B0604020202020204" pitchFamily="34" charset="0"/>
              </a:rPr>
              <a:t>s</a:t>
            </a:r>
          </a:p>
          <a:p>
            <a:pPr marL="0" indent="0">
              <a:buNone/>
            </a:pPr>
            <a:r>
              <a:rPr lang="en-GB" sz="800" dirty="0">
                <a:latin typeface="Arial" panose="020B0604020202020204" pitchFamily="34" charset="0"/>
                <a:cs typeface="Arial" panose="020B0604020202020204" pitchFamily="34" charset="0"/>
              </a:rPr>
              <a:t>Available at: </a:t>
            </a:r>
            <a:r>
              <a:rPr lang="en-GB" sz="800" dirty="0">
                <a:latin typeface="Arial" panose="020B0604020202020204" pitchFamily="34" charset="0"/>
                <a:cs typeface="Arial" panose="020B0604020202020204" pitchFamily="34" charset="0"/>
                <a:hlinkClick r:id="rId5"/>
              </a:rPr>
              <a:t>http://</a:t>
            </a:r>
            <a:r>
              <a:rPr lang="en-GB" sz="800" dirty="0" smtClean="0">
                <a:latin typeface="Arial" panose="020B0604020202020204" pitchFamily="34" charset="0"/>
                <a:cs typeface="Arial" panose="020B0604020202020204" pitchFamily="34" charset="0"/>
                <a:hlinkClick r:id="rId5"/>
              </a:rPr>
              <a:t>mylocalschool.wales.gov.uk/School/6663036?lang=en#fsmFPI0</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8.12.17)</a:t>
            </a: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My </a:t>
            </a:r>
            <a:r>
              <a:rPr lang="en-GB" sz="800" dirty="0">
                <a:latin typeface="Arial" panose="020B0604020202020204" pitchFamily="34" charset="0"/>
                <a:cs typeface="Arial" panose="020B0604020202020204" pitchFamily="34" charset="0"/>
              </a:rPr>
              <a:t>Local </a:t>
            </a:r>
            <a:r>
              <a:rPr lang="en-GB" sz="800" dirty="0" smtClean="0">
                <a:latin typeface="Arial" panose="020B0604020202020204" pitchFamily="34" charset="0"/>
                <a:cs typeface="Arial" panose="020B0604020202020204" pitchFamily="34" charset="0"/>
              </a:rPr>
              <a:t>School(2017</a:t>
            </a:r>
            <a:r>
              <a:rPr lang="en-GB" sz="800" dirty="0">
                <a:latin typeface="Arial" panose="020B0604020202020204" pitchFamily="34" charset="0"/>
                <a:cs typeface="Arial" panose="020B0604020202020204" pitchFamily="34" charset="0"/>
              </a:rPr>
              <a:t>) </a:t>
            </a:r>
            <a:r>
              <a:rPr lang="en-GB" sz="800" i="1" dirty="0" smtClean="0">
                <a:latin typeface="Arial" panose="020B0604020202020204" pitchFamily="34" charset="0"/>
                <a:cs typeface="Arial" panose="020B0604020202020204" pitchFamily="34" charset="0"/>
              </a:rPr>
              <a:t>Percentage of half day sessions attended by pupils of statutory school age during the academic year </a:t>
            </a:r>
          </a:p>
          <a:p>
            <a:pPr marL="0" indent="0">
              <a:buNone/>
            </a:pPr>
            <a:r>
              <a:rPr lang="en-GB" sz="800" dirty="0" smtClean="0">
                <a:latin typeface="Arial" panose="020B0604020202020204" pitchFamily="34" charset="0"/>
                <a:cs typeface="Arial" panose="020B0604020202020204" pitchFamily="34" charset="0"/>
              </a:rPr>
              <a:t>Available at: </a:t>
            </a:r>
            <a:r>
              <a:rPr lang="en-GB" sz="800" dirty="0" smtClean="0">
                <a:latin typeface="Arial" panose="020B0604020202020204" pitchFamily="34" charset="0"/>
                <a:cs typeface="Arial" panose="020B0604020202020204" pitchFamily="34" charset="0"/>
                <a:hlinkClick r:id="rId6"/>
              </a:rPr>
              <a:t>http</a:t>
            </a:r>
            <a:r>
              <a:rPr lang="en-GB" sz="800" dirty="0">
                <a:latin typeface="Arial" panose="020B0604020202020204" pitchFamily="34" charset="0"/>
                <a:cs typeface="Arial" panose="020B0604020202020204" pitchFamily="34" charset="0"/>
                <a:hlinkClick r:id="rId6"/>
              </a:rPr>
              <a:t>://</a:t>
            </a:r>
            <a:r>
              <a:rPr lang="en-GB" sz="800" dirty="0" smtClean="0">
                <a:latin typeface="Arial" panose="020B0604020202020204" pitchFamily="34" charset="0"/>
                <a:cs typeface="Arial" panose="020B0604020202020204" pitchFamily="34" charset="0"/>
                <a:hlinkClick r:id="rId6"/>
              </a:rPr>
              <a:t>mylocalschool.wales.gov.uk/School/6663036?lang=en</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10.12.17)</a:t>
            </a:r>
          </a:p>
          <a:p>
            <a:pPr marL="0" indent="0">
              <a:buNone/>
            </a:pPr>
            <a:endParaRPr lang="en-GB" sz="800" dirty="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TES(2017</a:t>
            </a:r>
            <a:r>
              <a:rPr lang="en-GB" sz="800" dirty="0" smtClean="0">
                <a:latin typeface="Arial" panose="020B0604020202020204" pitchFamily="34" charset="0"/>
                <a:cs typeface="Arial" panose="020B0604020202020204" pitchFamily="34" charset="0"/>
              </a:rPr>
              <a:t>) Give me 5 (image) </a:t>
            </a:r>
          </a:p>
          <a:p>
            <a:pPr marL="0" indent="0">
              <a:buNone/>
            </a:pPr>
            <a:r>
              <a:rPr lang="en-GB" sz="800" dirty="0" smtClean="0">
                <a:latin typeface="Arial" panose="020B0604020202020204" pitchFamily="34" charset="0"/>
                <a:cs typeface="Arial" panose="020B0604020202020204" pitchFamily="34" charset="0"/>
              </a:rPr>
              <a:t>available at : </a:t>
            </a:r>
            <a:r>
              <a:rPr lang="en-GB" sz="800" dirty="0" smtClean="0">
                <a:latin typeface="Arial" panose="020B0604020202020204" pitchFamily="34" charset="0"/>
                <a:cs typeface="Arial" panose="020B0604020202020204" pitchFamily="34" charset="0"/>
                <a:hlinkClick r:id="rId7"/>
              </a:rPr>
              <a:t>https://www.tes.com/teaching-resource/give-me-5-good-listening-skills-6119301</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18.11.17)</a:t>
            </a: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Webster-Stratton,C.(1999) </a:t>
            </a:r>
            <a:r>
              <a:rPr lang="en-GB" sz="800" i="1" dirty="0" smtClean="0">
                <a:latin typeface="Arial" panose="020B0604020202020204" pitchFamily="34" charset="0"/>
                <a:cs typeface="Arial" panose="020B0604020202020204" pitchFamily="34" charset="0"/>
              </a:rPr>
              <a:t>How to Promote Children’s </a:t>
            </a:r>
            <a:r>
              <a:rPr lang="en-GB" sz="800" i="1" dirty="0">
                <a:latin typeface="Arial" panose="020B0604020202020204" pitchFamily="34" charset="0"/>
                <a:cs typeface="Arial" panose="020B0604020202020204" pitchFamily="34" charset="0"/>
              </a:rPr>
              <a:t>S</a:t>
            </a:r>
            <a:r>
              <a:rPr lang="en-GB" sz="800" i="1" dirty="0" smtClean="0">
                <a:latin typeface="Arial" panose="020B0604020202020204" pitchFamily="34" charset="0"/>
                <a:cs typeface="Arial" panose="020B0604020202020204" pitchFamily="34" charset="0"/>
              </a:rPr>
              <a:t>ocial and Emotional Competence.London:SAGE Publications,pp.56.</a:t>
            </a:r>
          </a:p>
          <a:p>
            <a:pPr marL="0" indent="0">
              <a:buNone/>
            </a:pPr>
            <a:r>
              <a:rPr lang="en-GB" sz="800" dirty="0" smtClean="0">
                <a:latin typeface="Arial" panose="020B0604020202020204" pitchFamily="34" charset="0"/>
                <a:cs typeface="Arial" panose="020B0604020202020204" pitchFamily="34" charset="0"/>
              </a:rPr>
              <a:t>Welsh Government (2013) </a:t>
            </a:r>
            <a:r>
              <a:rPr lang="en-GB" sz="800" i="1" dirty="0" smtClean="0">
                <a:latin typeface="Arial" panose="020B0604020202020204" pitchFamily="34" charset="0"/>
                <a:cs typeface="Arial" panose="020B0604020202020204" pitchFamily="34" charset="0"/>
              </a:rPr>
              <a:t>National Literacy and Numeracy Framework available at </a:t>
            </a:r>
            <a:r>
              <a:rPr lang="en-GB" sz="800" dirty="0" smtClean="0">
                <a:latin typeface="Arial" panose="020B0604020202020204" pitchFamily="34" charset="0"/>
                <a:cs typeface="Arial" panose="020B0604020202020204" pitchFamily="34" charset="0"/>
                <a:hlinkClick r:id="rId8"/>
              </a:rPr>
              <a:t>http://learning.gov.wales/docs/learningwales/publications/130415-lnf-guidance-en.pdf</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19.11.17) </a:t>
            </a: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Welsh Government (2016</a:t>
            </a:r>
            <a:r>
              <a:rPr lang="en-GB" sz="800" i="1" dirty="0" smtClean="0">
                <a:latin typeface="Arial" panose="020B0604020202020204" pitchFamily="34" charset="0"/>
                <a:cs typeface="Arial" panose="020B0604020202020204" pitchFamily="34" charset="0"/>
              </a:rPr>
              <a:t>)  Absenteeism from Primary School 2015/16 </a:t>
            </a:r>
          </a:p>
          <a:p>
            <a:pPr marL="0" indent="0">
              <a:buNone/>
            </a:pPr>
            <a:r>
              <a:rPr lang="en-GB" sz="800" dirty="0" smtClean="0">
                <a:latin typeface="Arial" panose="020B0604020202020204" pitchFamily="34" charset="0"/>
                <a:cs typeface="Arial" panose="020B0604020202020204" pitchFamily="34" charset="0"/>
              </a:rPr>
              <a:t>available </a:t>
            </a:r>
            <a:r>
              <a:rPr lang="en-GB" sz="800" dirty="0">
                <a:latin typeface="Arial" panose="020B0604020202020204" pitchFamily="34" charset="0"/>
                <a:cs typeface="Arial" panose="020B0604020202020204" pitchFamily="34" charset="0"/>
              </a:rPr>
              <a:t>at </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hlinkClick r:id="rId9"/>
              </a:rPr>
              <a:t>http</a:t>
            </a:r>
            <a:r>
              <a:rPr lang="en-GB" sz="800" dirty="0">
                <a:latin typeface="Arial" panose="020B0604020202020204" pitchFamily="34" charset="0"/>
                <a:cs typeface="Arial" panose="020B0604020202020204" pitchFamily="34" charset="0"/>
                <a:hlinkClick r:id="rId9"/>
              </a:rPr>
              <a:t>://</a:t>
            </a:r>
            <a:r>
              <a:rPr lang="en-GB" sz="800" dirty="0" smtClean="0">
                <a:latin typeface="Arial" panose="020B0604020202020204" pitchFamily="34" charset="0"/>
                <a:cs typeface="Arial" panose="020B0604020202020204" pitchFamily="34" charset="0"/>
                <a:hlinkClick r:id="rId9"/>
              </a:rPr>
              <a:t>gov.wales/docs/statistics/2016/161215-absenteeism-primary-schools-2015-16-en.pdf</a:t>
            </a:r>
            <a:r>
              <a:rPr lang="en-GB" sz="800" dirty="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10.12.17)   </a:t>
            </a:r>
            <a:endParaRPr lang="en-GB" sz="800" dirty="0">
              <a:latin typeface="Arial" panose="020B0604020202020204" pitchFamily="34" charset="0"/>
              <a:cs typeface="Arial" panose="020B0604020202020204" pitchFamily="34" charset="0"/>
            </a:endParaRPr>
          </a:p>
          <a:p>
            <a:pPr marL="0" indent="0">
              <a:buNone/>
            </a:pPr>
            <a:endParaRPr lang="en-GB" sz="800" dirty="0" smtClean="0">
              <a:latin typeface="Arial" panose="020B0604020202020204" pitchFamily="34" charset="0"/>
              <a:cs typeface="Arial" panose="020B0604020202020204" pitchFamily="34" charset="0"/>
            </a:endParaRPr>
          </a:p>
          <a:p>
            <a:pPr marL="0" indent="0">
              <a:buNone/>
            </a:pPr>
            <a:r>
              <a:rPr lang="en-GB" sz="800" dirty="0" smtClean="0">
                <a:latin typeface="Arial" panose="020B0604020202020204" pitchFamily="34" charset="0"/>
                <a:cs typeface="Arial" panose="020B0604020202020204" pitchFamily="34" charset="0"/>
              </a:rPr>
              <a:t>WJEC (no year) Welsh Assembly Government Seven </a:t>
            </a:r>
            <a:r>
              <a:rPr lang="en-GB" sz="800" dirty="0" smtClean="0">
                <a:latin typeface="Arial" panose="020B0604020202020204" pitchFamily="34" charset="0"/>
                <a:cs typeface="Arial" panose="020B0604020202020204" pitchFamily="34" charset="0"/>
              </a:rPr>
              <a:t>Core </a:t>
            </a:r>
            <a:r>
              <a:rPr lang="en-GB" sz="800" dirty="0">
                <a:latin typeface="Arial" panose="020B0604020202020204" pitchFamily="34" charset="0"/>
                <a:cs typeface="Arial" panose="020B0604020202020204" pitchFamily="34" charset="0"/>
              </a:rPr>
              <a:t>A</a:t>
            </a:r>
            <a:r>
              <a:rPr lang="en-GB" sz="800" dirty="0" smtClean="0">
                <a:latin typeface="Arial" panose="020B0604020202020204" pitchFamily="34" charset="0"/>
                <a:cs typeface="Arial" panose="020B0604020202020204" pitchFamily="34" charset="0"/>
              </a:rPr>
              <a:t>ims </a:t>
            </a:r>
            <a:r>
              <a:rPr lang="en-GB" sz="800" dirty="0" smtClean="0">
                <a:latin typeface="Arial" panose="020B0604020202020204" pitchFamily="34" charset="0"/>
                <a:cs typeface="Arial" panose="020B0604020202020204" pitchFamily="34" charset="0"/>
              </a:rPr>
              <a:t>for </a:t>
            </a:r>
            <a:r>
              <a:rPr lang="en-GB" sz="800" dirty="0" smtClean="0">
                <a:latin typeface="Arial" panose="020B0604020202020204" pitchFamily="34" charset="0"/>
                <a:cs typeface="Arial" panose="020B0604020202020204" pitchFamily="34" charset="0"/>
              </a:rPr>
              <a:t>Children </a:t>
            </a:r>
            <a:r>
              <a:rPr lang="en-GB" sz="800" dirty="0" smtClean="0">
                <a:latin typeface="Arial" panose="020B0604020202020204" pitchFamily="34" charset="0"/>
                <a:cs typeface="Arial" panose="020B0604020202020204" pitchFamily="34" charset="0"/>
              </a:rPr>
              <a:t>and </a:t>
            </a:r>
            <a:r>
              <a:rPr lang="en-GB" sz="800" dirty="0" smtClean="0">
                <a:latin typeface="Arial" panose="020B0604020202020204" pitchFamily="34" charset="0"/>
                <a:cs typeface="Arial" panose="020B0604020202020204" pitchFamily="34" charset="0"/>
              </a:rPr>
              <a:t>Young </a:t>
            </a:r>
            <a:r>
              <a:rPr lang="en-GB" sz="800" dirty="0" smtClean="0">
                <a:latin typeface="Arial" panose="020B0604020202020204" pitchFamily="34" charset="0"/>
                <a:cs typeface="Arial" panose="020B0604020202020204" pitchFamily="34" charset="0"/>
              </a:rPr>
              <a:t>people</a:t>
            </a:r>
          </a:p>
          <a:p>
            <a:pPr marL="0" indent="0">
              <a:buNone/>
            </a:pPr>
            <a:r>
              <a:rPr lang="en-GB" sz="800" dirty="0" smtClean="0">
                <a:latin typeface="Arial" panose="020B0604020202020204" pitchFamily="34" charset="0"/>
                <a:cs typeface="Arial" panose="020B0604020202020204" pitchFamily="34" charset="0"/>
              </a:rPr>
              <a:t>available </a:t>
            </a:r>
            <a:r>
              <a:rPr lang="en-GB" sz="800" dirty="0">
                <a:latin typeface="Arial" panose="020B0604020202020204" pitchFamily="34" charset="0"/>
                <a:cs typeface="Arial" panose="020B0604020202020204" pitchFamily="34" charset="0"/>
              </a:rPr>
              <a:t>at</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hlinkClick r:id="rId10"/>
              </a:rPr>
              <a:t>http</a:t>
            </a:r>
            <a:r>
              <a:rPr lang="en-GB" sz="800" dirty="0">
                <a:latin typeface="Arial" panose="020B0604020202020204" pitchFamily="34" charset="0"/>
                <a:cs typeface="Arial" panose="020B0604020202020204" pitchFamily="34" charset="0"/>
                <a:hlinkClick r:id="rId10"/>
              </a:rPr>
              <a:t>://</a:t>
            </a:r>
            <a:r>
              <a:rPr lang="en-GB" sz="800" dirty="0" smtClean="0">
                <a:latin typeface="Arial" panose="020B0604020202020204" pitchFamily="34" charset="0"/>
                <a:cs typeface="Arial" panose="020B0604020202020204" pitchFamily="34" charset="0"/>
                <a:hlinkClick r:id="rId10"/>
              </a:rPr>
              <a:t>www.wjec.co.uk/uploads/publications/14641.pdf</a:t>
            </a:r>
            <a:r>
              <a:rPr lang="en-GB" sz="800" dirty="0" smtClean="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(Accessed </a:t>
            </a:r>
            <a:r>
              <a:rPr lang="en-GB" sz="800" dirty="0" smtClean="0">
                <a:latin typeface="Arial" panose="020B0604020202020204" pitchFamily="34" charset="0"/>
                <a:cs typeface="Arial" panose="020B0604020202020204" pitchFamily="34" charset="0"/>
              </a:rPr>
              <a:t>19.11.17) </a:t>
            </a:r>
            <a:endParaRPr lang="en-GB"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93905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1254</TotalTime>
  <Words>902</Words>
  <Application>Microsoft Office PowerPoint</Application>
  <PresentationFormat>On-screen Show (4:3)</PresentationFormat>
  <Paragraphs>62</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Executive</vt:lpstr>
      <vt:lpstr>PowerPoint Presentation</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Hidden Curriculum</dc:title>
  <dc:creator>dan</dc:creator>
  <cp:lastModifiedBy>dan</cp:lastModifiedBy>
  <cp:revision>70</cp:revision>
  <dcterms:created xsi:type="dcterms:W3CDTF">2017-11-19T09:13:49Z</dcterms:created>
  <dcterms:modified xsi:type="dcterms:W3CDTF">2018-01-06T09:14:52Z</dcterms:modified>
</cp:coreProperties>
</file>