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handoutMasterIdLst>
    <p:handoutMasterId r:id="rId36"/>
  </p:handoutMasterIdLst>
  <p:sldIdLst>
    <p:sldId id="258" r:id="rId2"/>
    <p:sldId id="259" r:id="rId3"/>
    <p:sldId id="316" r:id="rId4"/>
    <p:sldId id="321" r:id="rId5"/>
    <p:sldId id="317" r:id="rId6"/>
    <p:sldId id="320" r:id="rId7"/>
    <p:sldId id="336" r:id="rId8"/>
    <p:sldId id="337" r:id="rId9"/>
    <p:sldId id="338" r:id="rId10"/>
    <p:sldId id="334" r:id="rId11"/>
    <p:sldId id="346" r:id="rId12"/>
    <p:sldId id="318" r:id="rId13"/>
    <p:sldId id="319" r:id="rId14"/>
    <p:sldId id="335" r:id="rId15"/>
    <p:sldId id="326" r:id="rId16"/>
    <p:sldId id="279" r:id="rId17"/>
    <p:sldId id="327" r:id="rId18"/>
    <p:sldId id="347" r:id="rId19"/>
    <p:sldId id="349" r:id="rId20"/>
    <p:sldId id="348" r:id="rId21"/>
    <p:sldId id="345" r:id="rId22"/>
    <p:sldId id="280" r:id="rId23"/>
    <p:sldId id="329" r:id="rId24"/>
    <p:sldId id="278" r:id="rId25"/>
    <p:sldId id="344" r:id="rId26"/>
    <p:sldId id="342" r:id="rId27"/>
    <p:sldId id="324" r:id="rId28"/>
    <p:sldId id="295" r:id="rId29"/>
    <p:sldId id="325" r:id="rId30"/>
    <p:sldId id="290" r:id="rId31"/>
    <p:sldId id="289" r:id="rId32"/>
    <p:sldId id="291" r:id="rId33"/>
    <p:sldId id="315"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244" autoAdjust="0"/>
    <p:restoredTop sz="75045" autoAdjust="0"/>
  </p:normalViewPr>
  <p:slideViewPr>
    <p:cSldViewPr>
      <p:cViewPr varScale="1">
        <p:scale>
          <a:sx n="68" d="100"/>
          <a:sy n="68" d="100"/>
        </p:scale>
        <p:origin x="1512"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6CA185-1EE9-4F2B-A4CB-4CB8AB138879}" type="doc">
      <dgm:prSet loTypeId="urn:microsoft.com/office/officeart/2005/8/layout/cycle2" loCatId="cycle" qsTypeId="urn:microsoft.com/office/officeart/2005/8/quickstyle/simple1" qsCatId="simple" csTypeId="urn:microsoft.com/office/officeart/2005/8/colors/colorful1" csCatId="colorful"/>
      <dgm:spPr/>
      <dgm:t>
        <a:bodyPr/>
        <a:lstStyle/>
        <a:p>
          <a:endParaRPr lang="en-US"/>
        </a:p>
      </dgm:t>
    </dgm:pt>
    <dgm:pt modelId="{577468F9-9EC9-4AEE-ABBB-F5FB09171E7A}" type="pres">
      <dgm:prSet presAssocID="{C16CA185-1EE9-4F2B-A4CB-4CB8AB138879}" presName="cycle" presStyleCnt="0">
        <dgm:presLayoutVars>
          <dgm:dir/>
          <dgm:resizeHandles val="exact"/>
        </dgm:presLayoutVars>
      </dgm:prSet>
      <dgm:spPr/>
      <dgm:t>
        <a:bodyPr/>
        <a:lstStyle/>
        <a:p>
          <a:endParaRPr lang="en-US"/>
        </a:p>
      </dgm:t>
    </dgm:pt>
  </dgm:ptLst>
  <dgm:cxnLst>
    <dgm:cxn modelId="{37231A1D-ABD4-40DE-861E-0D17AC5E11C2}" type="presOf" srcId="{C16CA185-1EE9-4F2B-A4CB-4CB8AB138879}" destId="{577468F9-9EC9-4AEE-ABBB-F5FB09171E7A}"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E3C721-ACBC-4957-A089-F613F2F3409B}" type="doc">
      <dgm:prSet loTypeId="urn:microsoft.com/office/officeart/2005/8/layout/cycle2" loCatId="cycle" qsTypeId="urn:microsoft.com/office/officeart/2005/8/quickstyle/simple1" qsCatId="simple" csTypeId="urn:microsoft.com/office/officeart/2005/8/colors/colorful3" csCatId="colorful" phldr="1"/>
      <dgm:spPr/>
      <dgm:t>
        <a:bodyPr/>
        <a:lstStyle/>
        <a:p>
          <a:endParaRPr lang="en-US"/>
        </a:p>
      </dgm:t>
    </dgm:pt>
    <dgm:pt modelId="{E1E0202E-D9A2-4BCB-A61E-D23122403D94}">
      <dgm:prSet phldrT="[Text]" custT="1"/>
      <dgm:spPr/>
      <dgm:t>
        <a:bodyPr/>
        <a:lstStyle/>
        <a:p>
          <a:r>
            <a:rPr lang="en-GB" sz="900" dirty="0" smtClean="0"/>
            <a:t>cultural</a:t>
          </a:r>
          <a:endParaRPr lang="en-US" sz="900" dirty="0"/>
        </a:p>
      </dgm:t>
    </dgm:pt>
    <dgm:pt modelId="{F0120B82-8733-465A-A64F-20BDE72A8BAB}" type="parTrans" cxnId="{14004FB9-9A37-4B25-8A76-B18FC540E96D}">
      <dgm:prSet/>
      <dgm:spPr/>
      <dgm:t>
        <a:bodyPr/>
        <a:lstStyle/>
        <a:p>
          <a:endParaRPr lang="en-US"/>
        </a:p>
      </dgm:t>
    </dgm:pt>
    <dgm:pt modelId="{27FB380A-61AF-4871-B137-84F5FA4141A5}" type="sibTrans" cxnId="{14004FB9-9A37-4B25-8A76-B18FC540E96D}">
      <dgm:prSet/>
      <dgm:spPr/>
      <dgm:t>
        <a:bodyPr/>
        <a:lstStyle/>
        <a:p>
          <a:endParaRPr lang="en-US"/>
        </a:p>
      </dgm:t>
    </dgm:pt>
    <dgm:pt modelId="{93C626C7-82B4-4F12-BAE6-5AEEFB4DA8D4}">
      <dgm:prSet phldrT="[Text]" custT="1"/>
      <dgm:spPr/>
      <dgm:t>
        <a:bodyPr/>
        <a:lstStyle/>
        <a:p>
          <a:r>
            <a:rPr lang="en-GB" sz="900" dirty="0" smtClean="0"/>
            <a:t>cognitive</a:t>
          </a:r>
          <a:endParaRPr lang="en-US" sz="900" dirty="0"/>
        </a:p>
      </dgm:t>
    </dgm:pt>
    <dgm:pt modelId="{76DEDF25-469B-4633-BBDE-F5F84F660989}" type="parTrans" cxnId="{DE047B7B-11D4-4B9F-9140-017E39D3A708}">
      <dgm:prSet/>
      <dgm:spPr/>
      <dgm:t>
        <a:bodyPr/>
        <a:lstStyle/>
        <a:p>
          <a:endParaRPr lang="en-US"/>
        </a:p>
      </dgm:t>
    </dgm:pt>
    <dgm:pt modelId="{6FBAC79C-0EF9-4680-BA27-B24576114F25}" type="sibTrans" cxnId="{DE047B7B-11D4-4B9F-9140-017E39D3A708}">
      <dgm:prSet/>
      <dgm:spPr/>
      <dgm:t>
        <a:bodyPr/>
        <a:lstStyle/>
        <a:p>
          <a:endParaRPr lang="en-US"/>
        </a:p>
      </dgm:t>
    </dgm:pt>
    <dgm:pt modelId="{A32627DF-4522-4D12-83C7-75ECDF7326C5}">
      <dgm:prSet phldrT="[Text]" custT="1"/>
      <dgm:spPr/>
      <dgm:t>
        <a:bodyPr/>
        <a:lstStyle/>
        <a:p>
          <a:r>
            <a:rPr lang="en-GB" sz="900" dirty="0" smtClean="0"/>
            <a:t>creative</a:t>
          </a:r>
          <a:endParaRPr lang="en-US" sz="900" dirty="0"/>
        </a:p>
      </dgm:t>
    </dgm:pt>
    <dgm:pt modelId="{5A91F0C0-9746-432B-9AC8-78B181D60977}" type="parTrans" cxnId="{9EFB9693-0CD4-422D-BB52-68B3CFD79BC4}">
      <dgm:prSet/>
      <dgm:spPr/>
      <dgm:t>
        <a:bodyPr/>
        <a:lstStyle/>
        <a:p>
          <a:endParaRPr lang="en-US"/>
        </a:p>
      </dgm:t>
    </dgm:pt>
    <dgm:pt modelId="{C0C98AB1-986F-49B4-B69A-3D6B34C36E24}" type="sibTrans" cxnId="{9EFB9693-0CD4-422D-BB52-68B3CFD79BC4}">
      <dgm:prSet/>
      <dgm:spPr/>
      <dgm:t>
        <a:bodyPr/>
        <a:lstStyle/>
        <a:p>
          <a:endParaRPr lang="en-US"/>
        </a:p>
      </dgm:t>
    </dgm:pt>
    <dgm:pt modelId="{B97401D5-86C5-415B-8344-AAFDE4C49A10}">
      <dgm:prSet phldrT="[Text]" custT="1"/>
      <dgm:spPr/>
      <dgm:t>
        <a:bodyPr/>
        <a:lstStyle/>
        <a:p>
          <a:r>
            <a:rPr lang="en-GB" sz="900" dirty="0" smtClean="0"/>
            <a:t>critical</a:t>
          </a:r>
          <a:endParaRPr lang="en-US" sz="900" dirty="0"/>
        </a:p>
      </dgm:t>
    </dgm:pt>
    <dgm:pt modelId="{CD9E61EA-3D5D-420D-A21F-94BC257496BE}" type="parTrans" cxnId="{C2AA5E28-5E9A-4E0C-BD69-5868309334A4}">
      <dgm:prSet/>
      <dgm:spPr/>
      <dgm:t>
        <a:bodyPr/>
        <a:lstStyle/>
        <a:p>
          <a:endParaRPr lang="en-US"/>
        </a:p>
      </dgm:t>
    </dgm:pt>
    <dgm:pt modelId="{214D35BC-7C26-4E17-AAD8-B53D400A7210}" type="sibTrans" cxnId="{C2AA5E28-5E9A-4E0C-BD69-5868309334A4}">
      <dgm:prSet/>
      <dgm:spPr/>
      <dgm:t>
        <a:bodyPr/>
        <a:lstStyle/>
        <a:p>
          <a:endParaRPr lang="en-US"/>
        </a:p>
      </dgm:t>
    </dgm:pt>
    <dgm:pt modelId="{AFBC1AA9-5AE8-4371-98D4-5F74EE8BF3C3}">
      <dgm:prSet phldrT="[Text]" custT="1"/>
      <dgm:spPr/>
      <dgm:t>
        <a:bodyPr/>
        <a:lstStyle/>
        <a:p>
          <a:r>
            <a:rPr lang="en-GB" sz="900" dirty="0" smtClean="0"/>
            <a:t>civic</a:t>
          </a:r>
          <a:endParaRPr lang="en-US" sz="900" dirty="0"/>
        </a:p>
      </dgm:t>
    </dgm:pt>
    <dgm:pt modelId="{9005A2E8-EA6E-4AC1-AD19-68C5D4C460B5}" type="parTrans" cxnId="{13CDD94E-AF72-40F4-A748-F8710908976C}">
      <dgm:prSet/>
      <dgm:spPr/>
      <dgm:t>
        <a:bodyPr/>
        <a:lstStyle/>
        <a:p>
          <a:endParaRPr lang="en-US"/>
        </a:p>
      </dgm:t>
    </dgm:pt>
    <dgm:pt modelId="{8F42E4BE-4BD3-4B11-B3A8-CE7753E8C944}" type="sibTrans" cxnId="{13CDD94E-AF72-40F4-A748-F8710908976C}">
      <dgm:prSet/>
      <dgm:spPr/>
      <dgm:t>
        <a:bodyPr/>
        <a:lstStyle/>
        <a:p>
          <a:endParaRPr lang="en-US"/>
        </a:p>
      </dgm:t>
    </dgm:pt>
    <dgm:pt modelId="{17DC6635-5328-4831-81C7-B99ADDC40457}">
      <dgm:prSet custT="1"/>
      <dgm:spPr/>
      <dgm:t>
        <a:bodyPr/>
        <a:lstStyle/>
        <a:p>
          <a:r>
            <a:rPr lang="en-GB" sz="900" dirty="0" smtClean="0"/>
            <a:t>constructive</a:t>
          </a:r>
          <a:endParaRPr lang="en-US" sz="900" dirty="0"/>
        </a:p>
      </dgm:t>
    </dgm:pt>
    <dgm:pt modelId="{5A4239C1-D126-45B3-A148-3E2C6BAB66FD}" type="parTrans" cxnId="{15EC5635-86C0-4733-A0C4-99C8CEAFEE64}">
      <dgm:prSet/>
      <dgm:spPr/>
      <dgm:t>
        <a:bodyPr/>
        <a:lstStyle/>
        <a:p>
          <a:endParaRPr lang="en-US"/>
        </a:p>
      </dgm:t>
    </dgm:pt>
    <dgm:pt modelId="{E540BA9D-DCDD-44DC-B174-E7B744586DC3}" type="sibTrans" cxnId="{15EC5635-86C0-4733-A0C4-99C8CEAFEE64}">
      <dgm:prSet/>
      <dgm:spPr/>
      <dgm:t>
        <a:bodyPr/>
        <a:lstStyle/>
        <a:p>
          <a:endParaRPr lang="en-US"/>
        </a:p>
      </dgm:t>
    </dgm:pt>
    <dgm:pt modelId="{9AE83DBF-5B93-4F66-A91E-D782F225612A}">
      <dgm:prSet custT="1"/>
      <dgm:spPr/>
      <dgm:t>
        <a:bodyPr/>
        <a:lstStyle/>
        <a:p>
          <a:r>
            <a:rPr lang="en-GB" sz="900" dirty="0" smtClean="0"/>
            <a:t>confident</a:t>
          </a:r>
          <a:endParaRPr lang="en-US" sz="900" dirty="0"/>
        </a:p>
      </dgm:t>
    </dgm:pt>
    <dgm:pt modelId="{9D68067A-7766-4EF6-9D4F-74118D0C252D}" type="parTrans" cxnId="{BBF6DB0D-10B8-441B-B2FD-A3F8B84B4F0E}">
      <dgm:prSet/>
      <dgm:spPr/>
      <dgm:t>
        <a:bodyPr/>
        <a:lstStyle/>
        <a:p>
          <a:endParaRPr lang="en-US"/>
        </a:p>
      </dgm:t>
    </dgm:pt>
    <dgm:pt modelId="{685988CE-4DCC-4114-B116-24958718B6D9}" type="sibTrans" cxnId="{BBF6DB0D-10B8-441B-B2FD-A3F8B84B4F0E}">
      <dgm:prSet/>
      <dgm:spPr/>
      <dgm:t>
        <a:bodyPr/>
        <a:lstStyle/>
        <a:p>
          <a:endParaRPr lang="en-US"/>
        </a:p>
      </dgm:t>
    </dgm:pt>
    <dgm:pt modelId="{D737C61D-50DF-499B-8AD9-6954A8CF555E}">
      <dgm:prSet custT="1"/>
      <dgm:spPr/>
      <dgm:t>
        <a:bodyPr/>
        <a:lstStyle/>
        <a:p>
          <a:r>
            <a:rPr lang="en-GB" sz="900" dirty="0" smtClean="0"/>
            <a:t>communicative</a:t>
          </a:r>
          <a:endParaRPr lang="en-US" sz="900" dirty="0"/>
        </a:p>
      </dgm:t>
    </dgm:pt>
    <dgm:pt modelId="{07B530A2-A14A-4334-BF14-B0D369651953}" type="parTrans" cxnId="{34EA3870-6B2C-4DD8-AEB3-F414221C5B08}">
      <dgm:prSet/>
      <dgm:spPr/>
      <dgm:t>
        <a:bodyPr/>
        <a:lstStyle/>
        <a:p>
          <a:endParaRPr lang="en-US"/>
        </a:p>
      </dgm:t>
    </dgm:pt>
    <dgm:pt modelId="{F7B95D16-8C40-479D-BAA0-AC9D54C7B81E}" type="sibTrans" cxnId="{34EA3870-6B2C-4DD8-AEB3-F414221C5B08}">
      <dgm:prSet/>
      <dgm:spPr/>
      <dgm:t>
        <a:bodyPr/>
        <a:lstStyle/>
        <a:p>
          <a:endParaRPr lang="en-US"/>
        </a:p>
      </dgm:t>
    </dgm:pt>
    <dgm:pt modelId="{6C082101-D5EF-4EC1-AD29-CFF4065957B0}" type="pres">
      <dgm:prSet presAssocID="{1AE3C721-ACBC-4957-A089-F613F2F3409B}" presName="cycle" presStyleCnt="0">
        <dgm:presLayoutVars>
          <dgm:dir/>
          <dgm:resizeHandles val="exact"/>
        </dgm:presLayoutVars>
      </dgm:prSet>
      <dgm:spPr/>
      <dgm:t>
        <a:bodyPr/>
        <a:lstStyle/>
        <a:p>
          <a:endParaRPr lang="en-US"/>
        </a:p>
      </dgm:t>
    </dgm:pt>
    <dgm:pt modelId="{EA15E641-A717-444C-88B5-418F194AA958}" type="pres">
      <dgm:prSet presAssocID="{E1E0202E-D9A2-4BCB-A61E-D23122403D94}" presName="node" presStyleLbl="node1" presStyleIdx="0" presStyleCnt="8">
        <dgm:presLayoutVars>
          <dgm:bulletEnabled val="1"/>
        </dgm:presLayoutVars>
      </dgm:prSet>
      <dgm:spPr/>
      <dgm:t>
        <a:bodyPr/>
        <a:lstStyle/>
        <a:p>
          <a:endParaRPr lang="en-US"/>
        </a:p>
      </dgm:t>
    </dgm:pt>
    <dgm:pt modelId="{6AAF4AC7-7CF5-4C6F-9EF8-8C2B8D88E525}" type="pres">
      <dgm:prSet presAssocID="{27FB380A-61AF-4871-B137-84F5FA4141A5}" presName="sibTrans" presStyleLbl="sibTrans2D1" presStyleIdx="0" presStyleCnt="8"/>
      <dgm:spPr/>
      <dgm:t>
        <a:bodyPr/>
        <a:lstStyle/>
        <a:p>
          <a:endParaRPr lang="en-US"/>
        </a:p>
      </dgm:t>
    </dgm:pt>
    <dgm:pt modelId="{395EC1C2-74C5-4BC7-BB65-9CF85732544B}" type="pres">
      <dgm:prSet presAssocID="{27FB380A-61AF-4871-B137-84F5FA4141A5}" presName="connectorText" presStyleLbl="sibTrans2D1" presStyleIdx="0" presStyleCnt="8"/>
      <dgm:spPr/>
      <dgm:t>
        <a:bodyPr/>
        <a:lstStyle/>
        <a:p>
          <a:endParaRPr lang="en-US"/>
        </a:p>
      </dgm:t>
    </dgm:pt>
    <dgm:pt modelId="{FDAA9A3F-BDA7-4199-9452-F2C72C0CA189}" type="pres">
      <dgm:prSet presAssocID="{93C626C7-82B4-4F12-BAE6-5AEEFB4DA8D4}" presName="node" presStyleLbl="node1" presStyleIdx="1" presStyleCnt="8">
        <dgm:presLayoutVars>
          <dgm:bulletEnabled val="1"/>
        </dgm:presLayoutVars>
      </dgm:prSet>
      <dgm:spPr/>
      <dgm:t>
        <a:bodyPr/>
        <a:lstStyle/>
        <a:p>
          <a:endParaRPr lang="en-US"/>
        </a:p>
      </dgm:t>
    </dgm:pt>
    <dgm:pt modelId="{7C4A4601-51D8-4104-8506-4FAEC6356F30}" type="pres">
      <dgm:prSet presAssocID="{6FBAC79C-0EF9-4680-BA27-B24576114F25}" presName="sibTrans" presStyleLbl="sibTrans2D1" presStyleIdx="1" presStyleCnt="8"/>
      <dgm:spPr/>
      <dgm:t>
        <a:bodyPr/>
        <a:lstStyle/>
        <a:p>
          <a:endParaRPr lang="en-US"/>
        </a:p>
      </dgm:t>
    </dgm:pt>
    <dgm:pt modelId="{0A767D3D-2ADA-454A-9EEA-6C53F5E90EFB}" type="pres">
      <dgm:prSet presAssocID="{6FBAC79C-0EF9-4680-BA27-B24576114F25}" presName="connectorText" presStyleLbl="sibTrans2D1" presStyleIdx="1" presStyleCnt="8"/>
      <dgm:spPr/>
      <dgm:t>
        <a:bodyPr/>
        <a:lstStyle/>
        <a:p>
          <a:endParaRPr lang="en-US"/>
        </a:p>
      </dgm:t>
    </dgm:pt>
    <dgm:pt modelId="{B195583B-4D4B-4DD5-9A46-A5347E3DFAA2}" type="pres">
      <dgm:prSet presAssocID="{17DC6635-5328-4831-81C7-B99ADDC40457}" presName="node" presStyleLbl="node1" presStyleIdx="2" presStyleCnt="8">
        <dgm:presLayoutVars>
          <dgm:bulletEnabled val="1"/>
        </dgm:presLayoutVars>
      </dgm:prSet>
      <dgm:spPr/>
      <dgm:t>
        <a:bodyPr/>
        <a:lstStyle/>
        <a:p>
          <a:endParaRPr lang="en-US"/>
        </a:p>
      </dgm:t>
    </dgm:pt>
    <dgm:pt modelId="{921FE299-0AF3-404C-9855-C185E96A55A8}" type="pres">
      <dgm:prSet presAssocID="{E540BA9D-DCDD-44DC-B174-E7B744586DC3}" presName="sibTrans" presStyleLbl="sibTrans2D1" presStyleIdx="2" presStyleCnt="8"/>
      <dgm:spPr/>
      <dgm:t>
        <a:bodyPr/>
        <a:lstStyle/>
        <a:p>
          <a:endParaRPr lang="en-US"/>
        </a:p>
      </dgm:t>
    </dgm:pt>
    <dgm:pt modelId="{6F3EB4EE-6712-4411-9067-F07CE56167D5}" type="pres">
      <dgm:prSet presAssocID="{E540BA9D-DCDD-44DC-B174-E7B744586DC3}" presName="connectorText" presStyleLbl="sibTrans2D1" presStyleIdx="2" presStyleCnt="8"/>
      <dgm:spPr/>
      <dgm:t>
        <a:bodyPr/>
        <a:lstStyle/>
        <a:p>
          <a:endParaRPr lang="en-US"/>
        </a:p>
      </dgm:t>
    </dgm:pt>
    <dgm:pt modelId="{14A0D87C-C4BF-4526-BD40-EB407D900580}" type="pres">
      <dgm:prSet presAssocID="{D737C61D-50DF-499B-8AD9-6954A8CF555E}" presName="node" presStyleLbl="node1" presStyleIdx="3" presStyleCnt="8" custScaleX="139254">
        <dgm:presLayoutVars>
          <dgm:bulletEnabled val="1"/>
        </dgm:presLayoutVars>
      </dgm:prSet>
      <dgm:spPr/>
      <dgm:t>
        <a:bodyPr/>
        <a:lstStyle/>
        <a:p>
          <a:endParaRPr lang="en-US"/>
        </a:p>
      </dgm:t>
    </dgm:pt>
    <dgm:pt modelId="{1F302399-03B5-4C7D-B8EA-3D73EC510588}" type="pres">
      <dgm:prSet presAssocID="{F7B95D16-8C40-479D-BAA0-AC9D54C7B81E}" presName="sibTrans" presStyleLbl="sibTrans2D1" presStyleIdx="3" presStyleCnt="8"/>
      <dgm:spPr/>
      <dgm:t>
        <a:bodyPr/>
        <a:lstStyle/>
        <a:p>
          <a:endParaRPr lang="en-US"/>
        </a:p>
      </dgm:t>
    </dgm:pt>
    <dgm:pt modelId="{CFB4ACBC-1632-4EF5-87C2-0EDEFF97B40E}" type="pres">
      <dgm:prSet presAssocID="{F7B95D16-8C40-479D-BAA0-AC9D54C7B81E}" presName="connectorText" presStyleLbl="sibTrans2D1" presStyleIdx="3" presStyleCnt="8"/>
      <dgm:spPr/>
      <dgm:t>
        <a:bodyPr/>
        <a:lstStyle/>
        <a:p>
          <a:endParaRPr lang="en-US"/>
        </a:p>
      </dgm:t>
    </dgm:pt>
    <dgm:pt modelId="{82E7B40A-079A-448F-8746-EBD9EB88CFCE}" type="pres">
      <dgm:prSet presAssocID="{9AE83DBF-5B93-4F66-A91E-D782F225612A}" presName="node" presStyleLbl="node1" presStyleIdx="4" presStyleCnt="8">
        <dgm:presLayoutVars>
          <dgm:bulletEnabled val="1"/>
        </dgm:presLayoutVars>
      </dgm:prSet>
      <dgm:spPr/>
      <dgm:t>
        <a:bodyPr/>
        <a:lstStyle/>
        <a:p>
          <a:endParaRPr lang="en-US"/>
        </a:p>
      </dgm:t>
    </dgm:pt>
    <dgm:pt modelId="{05FAB0AE-CC79-4F60-9C1E-060B498466A9}" type="pres">
      <dgm:prSet presAssocID="{685988CE-4DCC-4114-B116-24958718B6D9}" presName="sibTrans" presStyleLbl="sibTrans2D1" presStyleIdx="4" presStyleCnt="8"/>
      <dgm:spPr/>
      <dgm:t>
        <a:bodyPr/>
        <a:lstStyle/>
        <a:p>
          <a:endParaRPr lang="en-US"/>
        </a:p>
      </dgm:t>
    </dgm:pt>
    <dgm:pt modelId="{5A395231-1ABF-4BB3-81BA-5C52958984F4}" type="pres">
      <dgm:prSet presAssocID="{685988CE-4DCC-4114-B116-24958718B6D9}" presName="connectorText" presStyleLbl="sibTrans2D1" presStyleIdx="4" presStyleCnt="8"/>
      <dgm:spPr/>
      <dgm:t>
        <a:bodyPr/>
        <a:lstStyle/>
        <a:p>
          <a:endParaRPr lang="en-US"/>
        </a:p>
      </dgm:t>
    </dgm:pt>
    <dgm:pt modelId="{52ACC526-C781-41D0-9D54-C6A72F9518E9}" type="pres">
      <dgm:prSet presAssocID="{A32627DF-4522-4D12-83C7-75ECDF7326C5}" presName="node" presStyleLbl="node1" presStyleIdx="5" presStyleCnt="8">
        <dgm:presLayoutVars>
          <dgm:bulletEnabled val="1"/>
        </dgm:presLayoutVars>
      </dgm:prSet>
      <dgm:spPr/>
      <dgm:t>
        <a:bodyPr/>
        <a:lstStyle/>
        <a:p>
          <a:endParaRPr lang="en-US"/>
        </a:p>
      </dgm:t>
    </dgm:pt>
    <dgm:pt modelId="{1F39F911-7571-4813-8C8F-0FE5A4DC8517}" type="pres">
      <dgm:prSet presAssocID="{C0C98AB1-986F-49B4-B69A-3D6B34C36E24}" presName="sibTrans" presStyleLbl="sibTrans2D1" presStyleIdx="5" presStyleCnt="8"/>
      <dgm:spPr/>
      <dgm:t>
        <a:bodyPr/>
        <a:lstStyle/>
        <a:p>
          <a:endParaRPr lang="en-US"/>
        </a:p>
      </dgm:t>
    </dgm:pt>
    <dgm:pt modelId="{F9DEED40-03E2-44BA-9CB0-F63B9F1975A0}" type="pres">
      <dgm:prSet presAssocID="{C0C98AB1-986F-49B4-B69A-3D6B34C36E24}" presName="connectorText" presStyleLbl="sibTrans2D1" presStyleIdx="5" presStyleCnt="8"/>
      <dgm:spPr/>
      <dgm:t>
        <a:bodyPr/>
        <a:lstStyle/>
        <a:p>
          <a:endParaRPr lang="en-US"/>
        </a:p>
      </dgm:t>
    </dgm:pt>
    <dgm:pt modelId="{53ED7BD6-E0AD-4705-B93F-5BF02557A6B0}" type="pres">
      <dgm:prSet presAssocID="{B97401D5-86C5-415B-8344-AAFDE4C49A10}" presName="node" presStyleLbl="node1" presStyleIdx="6" presStyleCnt="8">
        <dgm:presLayoutVars>
          <dgm:bulletEnabled val="1"/>
        </dgm:presLayoutVars>
      </dgm:prSet>
      <dgm:spPr/>
      <dgm:t>
        <a:bodyPr/>
        <a:lstStyle/>
        <a:p>
          <a:endParaRPr lang="en-US"/>
        </a:p>
      </dgm:t>
    </dgm:pt>
    <dgm:pt modelId="{600ED2FB-1C22-4F68-9702-D0B610615D60}" type="pres">
      <dgm:prSet presAssocID="{214D35BC-7C26-4E17-AAD8-B53D400A7210}" presName="sibTrans" presStyleLbl="sibTrans2D1" presStyleIdx="6" presStyleCnt="8"/>
      <dgm:spPr/>
      <dgm:t>
        <a:bodyPr/>
        <a:lstStyle/>
        <a:p>
          <a:endParaRPr lang="en-US"/>
        </a:p>
      </dgm:t>
    </dgm:pt>
    <dgm:pt modelId="{DEE97035-DC16-44B9-B1F4-F3DB931AEE29}" type="pres">
      <dgm:prSet presAssocID="{214D35BC-7C26-4E17-AAD8-B53D400A7210}" presName="connectorText" presStyleLbl="sibTrans2D1" presStyleIdx="6" presStyleCnt="8"/>
      <dgm:spPr/>
      <dgm:t>
        <a:bodyPr/>
        <a:lstStyle/>
        <a:p>
          <a:endParaRPr lang="en-US"/>
        </a:p>
      </dgm:t>
    </dgm:pt>
    <dgm:pt modelId="{432EC2F2-3AD3-42EC-BB42-A7E1E679A125}" type="pres">
      <dgm:prSet presAssocID="{AFBC1AA9-5AE8-4371-98D4-5F74EE8BF3C3}" presName="node" presStyleLbl="node1" presStyleIdx="7" presStyleCnt="8">
        <dgm:presLayoutVars>
          <dgm:bulletEnabled val="1"/>
        </dgm:presLayoutVars>
      </dgm:prSet>
      <dgm:spPr/>
      <dgm:t>
        <a:bodyPr/>
        <a:lstStyle/>
        <a:p>
          <a:endParaRPr lang="en-US"/>
        </a:p>
      </dgm:t>
    </dgm:pt>
    <dgm:pt modelId="{C231581E-6582-4FCA-9B6A-355813B13162}" type="pres">
      <dgm:prSet presAssocID="{8F42E4BE-4BD3-4B11-B3A8-CE7753E8C944}" presName="sibTrans" presStyleLbl="sibTrans2D1" presStyleIdx="7" presStyleCnt="8"/>
      <dgm:spPr/>
      <dgm:t>
        <a:bodyPr/>
        <a:lstStyle/>
        <a:p>
          <a:endParaRPr lang="en-US"/>
        </a:p>
      </dgm:t>
    </dgm:pt>
    <dgm:pt modelId="{E10A28C4-1A67-4685-AACA-D632119BFF3B}" type="pres">
      <dgm:prSet presAssocID="{8F42E4BE-4BD3-4B11-B3A8-CE7753E8C944}" presName="connectorText" presStyleLbl="sibTrans2D1" presStyleIdx="7" presStyleCnt="8"/>
      <dgm:spPr/>
      <dgm:t>
        <a:bodyPr/>
        <a:lstStyle/>
        <a:p>
          <a:endParaRPr lang="en-US"/>
        </a:p>
      </dgm:t>
    </dgm:pt>
  </dgm:ptLst>
  <dgm:cxnLst>
    <dgm:cxn modelId="{8AB0E742-A4F4-4BD5-9F2A-185CA1115B2C}" type="presOf" srcId="{F7B95D16-8C40-479D-BAA0-AC9D54C7B81E}" destId="{CFB4ACBC-1632-4EF5-87C2-0EDEFF97B40E}" srcOrd="1" destOrd="0" presId="urn:microsoft.com/office/officeart/2005/8/layout/cycle2"/>
    <dgm:cxn modelId="{04596657-EFEF-480F-9CF5-A8CFA7F86C1F}" type="presOf" srcId="{685988CE-4DCC-4114-B116-24958718B6D9}" destId="{05FAB0AE-CC79-4F60-9C1E-060B498466A9}" srcOrd="0" destOrd="0" presId="urn:microsoft.com/office/officeart/2005/8/layout/cycle2"/>
    <dgm:cxn modelId="{B82E3B99-F007-48EA-8096-06389314B411}" type="presOf" srcId="{A32627DF-4522-4D12-83C7-75ECDF7326C5}" destId="{52ACC526-C781-41D0-9D54-C6A72F9518E9}" srcOrd="0" destOrd="0" presId="urn:microsoft.com/office/officeart/2005/8/layout/cycle2"/>
    <dgm:cxn modelId="{C2AA5E28-5E9A-4E0C-BD69-5868309334A4}" srcId="{1AE3C721-ACBC-4957-A089-F613F2F3409B}" destId="{B97401D5-86C5-415B-8344-AAFDE4C49A10}" srcOrd="6" destOrd="0" parTransId="{CD9E61EA-3D5D-420D-A21F-94BC257496BE}" sibTransId="{214D35BC-7C26-4E17-AAD8-B53D400A7210}"/>
    <dgm:cxn modelId="{CFF874A6-F5F0-4A84-A072-9D52C2CEDC83}" type="presOf" srcId="{C0C98AB1-986F-49B4-B69A-3D6B34C36E24}" destId="{F9DEED40-03E2-44BA-9CB0-F63B9F1975A0}" srcOrd="1" destOrd="0" presId="urn:microsoft.com/office/officeart/2005/8/layout/cycle2"/>
    <dgm:cxn modelId="{B445074C-9B27-4126-9988-E2606709D0FE}" type="presOf" srcId="{B97401D5-86C5-415B-8344-AAFDE4C49A10}" destId="{53ED7BD6-E0AD-4705-B93F-5BF02557A6B0}" srcOrd="0" destOrd="0" presId="urn:microsoft.com/office/officeart/2005/8/layout/cycle2"/>
    <dgm:cxn modelId="{83405C3C-58A1-418C-AFB7-308AE074788B}" type="presOf" srcId="{27FB380A-61AF-4871-B137-84F5FA4141A5}" destId="{395EC1C2-74C5-4BC7-BB65-9CF85732544B}" srcOrd="1" destOrd="0" presId="urn:microsoft.com/office/officeart/2005/8/layout/cycle2"/>
    <dgm:cxn modelId="{BDED46F8-2993-47D1-8FEF-D558881B2160}" type="presOf" srcId="{8F42E4BE-4BD3-4B11-B3A8-CE7753E8C944}" destId="{E10A28C4-1A67-4685-AACA-D632119BFF3B}" srcOrd="1" destOrd="0" presId="urn:microsoft.com/office/officeart/2005/8/layout/cycle2"/>
    <dgm:cxn modelId="{E1267125-6D2B-4D80-A67B-6CAAEA133BAA}" type="presOf" srcId="{E1E0202E-D9A2-4BCB-A61E-D23122403D94}" destId="{EA15E641-A717-444C-88B5-418F194AA958}" srcOrd="0" destOrd="0" presId="urn:microsoft.com/office/officeart/2005/8/layout/cycle2"/>
    <dgm:cxn modelId="{BF068839-A7F4-4627-A400-CF194A5AE454}" type="presOf" srcId="{AFBC1AA9-5AE8-4371-98D4-5F74EE8BF3C3}" destId="{432EC2F2-3AD3-42EC-BB42-A7E1E679A125}" srcOrd="0" destOrd="0" presId="urn:microsoft.com/office/officeart/2005/8/layout/cycle2"/>
    <dgm:cxn modelId="{A2EB3241-C713-4466-9EAA-18BE15CBC8AF}" type="presOf" srcId="{E540BA9D-DCDD-44DC-B174-E7B744586DC3}" destId="{921FE299-0AF3-404C-9855-C185E96A55A8}" srcOrd="0" destOrd="0" presId="urn:microsoft.com/office/officeart/2005/8/layout/cycle2"/>
    <dgm:cxn modelId="{A717214E-B1E2-4333-8DC3-1603C2052DD3}" type="presOf" srcId="{6FBAC79C-0EF9-4680-BA27-B24576114F25}" destId="{0A767D3D-2ADA-454A-9EEA-6C53F5E90EFB}" srcOrd="1" destOrd="0" presId="urn:microsoft.com/office/officeart/2005/8/layout/cycle2"/>
    <dgm:cxn modelId="{EC582457-50AA-414F-8142-37A4799512B7}" type="presOf" srcId="{27FB380A-61AF-4871-B137-84F5FA4141A5}" destId="{6AAF4AC7-7CF5-4C6F-9EF8-8C2B8D88E525}" srcOrd="0" destOrd="0" presId="urn:microsoft.com/office/officeart/2005/8/layout/cycle2"/>
    <dgm:cxn modelId="{519C9835-11BD-4833-B6BE-F00CB05024D5}" type="presOf" srcId="{8F42E4BE-4BD3-4B11-B3A8-CE7753E8C944}" destId="{C231581E-6582-4FCA-9B6A-355813B13162}" srcOrd="0" destOrd="0" presId="urn:microsoft.com/office/officeart/2005/8/layout/cycle2"/>
    <dgm:cxn modelId="{774F2AB8-413A-48E9-8ED4-9313DD20E303}" type="presOf" srcId="{214D35BC-7C26-4E17-AAD8-B53D400A7210}" destId="{DEE97035-DC16-44B9-B1F4-F3DB931AEE29}" srcOrd="1" destOrd="0" presId="urn:microsoft.com/office/officeart/2005/8/layout/cycle2"/>
    <dgm:cxn modelId="{9EFB9693-0CD4-422D-BB52-68B3CFD79BC4}" srcId="{1AE3C721-ACBC-4957-A089-F613F2F3409B}" destId="{A32627DF-4522-4D12-83C7-75ECDF7326C5}" srcOrd="5" destOrd="0" parTransId="{5A91F0C0-9746-432B-9AC8-78B181D60977}" sibTransId="{C0C98AB1-986F-49B4-B69A-3D6B34C36E24}"/>
    <dgm:cxn modelId="{2560406F-8C8E-453A-BB14-097318382F06}" type="presOf" srcId="{C0C98AB1-986F-49B4-B69A-3D6B34C36E24}" destId="{1F39F911-7571-4813-8C8F-0FE5A4DC8517}" srcOrd="0" destOrd="0" presId="urn:microsoft.com/office/officeart/2005/8/layout/cycle2"/>
    <dgm:cxn modelId="{CC272806-CDC0-433D-96DA-1CAF6A1ACD9E}" type="presOf" srcId="{1AE3C721-ACBC-4957-A089-F613F2F3409B}" destId="{6C082101-D5EF-4EC1-AD29-CFF4065957B0}" srcOrd="0" destOrd="0" presId="urn:microsoft.com/office/officeart/2005/8/layout/cycle2"/>
    <dgm:cxn modelId="{CB47251D-EA31-45BF-9D71-ACC8C56F37A0}" type="presOf" srcId="{9AE83DBF-5B93-4F66-A91E-D782F225612A}" destId="{82E7B40A-079A-448F-8746-EBD9EB88CFCE}" srcOrd="0" destOrd="0" presId="urn:microsoft.com/office/officeart/2005/8/layout/cycle2"/>
    <dgm:cxn modelId="{6FF822CF-2D10-4DFA-A2A9-9D9E85B95919}" type="presOf" srcId="{F7B95D16-8C40-479D-BAA0-AC9D54C7B81E}" destId="{1F302399-03B5-4C7D-B8EA-3D73EC510588}" srcOrd="0" destOrd="0" presId="urn:microsoft.com/office/officeart/2005/8/layout/cycle2"/>
    <dgm:cxn modelId="{C8DB96E3-2A2C-44B0-8AD4-DEFAC01449B4}" type="presOf" srcId="{214D35BC-7C26-4E17-AAD8-B53D400A7210}" destId="{600ED2FB-1C22-4F68-9702-D0B610615D60}" srcOrd="0" destOrd="0" presId="urn:microsoft.com/office/officeart/2005/8/layout/cycle2"/>
    <dgm:cxn modelId="{6279C97F-C6D8-4878-893F-5069A5BDBD3A}" type="presOf" srcId="{93C626C7-82B4-4F12-BAE6-5AEEFB4DA8D4}" destId="{FDAA9A3F-BDA7-4199-9452-F2C72C0CA189}" srcOrd="0" destOrd="0" presId="urn:microsoft.com/office/officeart/2005/8/layout/cycle2"/>
    <dgm:cxn modelId="{13CDD94E-AF72-40F4-A748-F8710908976C}" srcId="{1AE3C721-ACBC-4957-A089-F613F2F3409B}" destId="{AFBC1AA9-5AE8-4371-98D4-5F74EE8BF3C3}" srcOrd="7" destOrd="0" parTransId="{9005A2E8-EA6E-4AC1-AD19-68C5D4C460B5}" sibTransId="{8F42E4BE-4BD3-4B11-B3A8-CE7753E8C944}"/>
    <dgm:cxn modelId="{DE047B7B-11D4-4B9F-9140-017E39D3A708}" srcId="{1AE3C721-ACBC-4957-A089-F613F2F3409B}" destId="{93C626C7-82B4-4F12-BAE6-5AEEFB4DA8D4}" srcOrd="1" destOrd="0" parTransId="{76DEDF25-469B-4633-BBDE-F5F84F660989}" sibTransId="{6FBAC79C-0EF9-4680-BA27-B24576114F25}"/>
    <dgm:cxn modelId="{6AD75838-E071-44F2-A81C-F0EA21F5DC03}" type="presOf" srcId="{17DC6635-5328-4831-81C7-B99ADDC40457}" destId="{B195583B-4D4B-4DD5-9A46-A5347E3DFAA2}" srcOrd="0" destOrd="0" presId="urn:microsoft.com/office/officeart/2005/8/layout/cycle2"/>
    <dgm:cxn modelId="{14004FB9-9A37-4B25-8A76-B18FC540E96D}" srcId="{1AE3C721-ACBC-4957-A089-F613F2F3409B}" destId="{E1E0202E-D9A2-4BCB-A61E-D23122403D94}" srcOrd="0" destOrd="0" parTransId="{F0120B82-8733-465A-A64F-20BDE72A8BAB}" sibTransId="{27FB380A-61AF-4871-B137-84F5FA4141A5}"/>
    <dgm:cxn modelId="{B5767125-A2C7-4DBA-93D3-7E234F335A03}" type="presOf" srcId="{D737C61D-50DF-499B-8AD9-6954A8CF555E}" destId="{14A0D87C-C4BF-4526-BD40-EB407D900580}" srcOrd="0" destOrd="0" presId="urn:microsoft.com/office/officeart/2005/8/layout/cycle2"/>
    <dgm:cxn modelId="{34EA3870-6B2C-4DD8-AEB3-F414221C5B08}" srcId="{1AE3C721-ACBC-4957-A089-F613F2F3409B}" destId="{D737C61D-50DF-499B-8AD9-6954A8CF555E}" srcOrd="3" destOrd="0" parTransId="{07B530A2-A14A-4334-BF14-B0D369651953}" sibTransId="{F7B95D16-8C40-479D-BAA0-AC9D54C7B81E}"/>
    <dgm:cxn modelId="{DB50788A-29B5-426F-886B-23D0A950CDD9}" type="presOf" srcId="{685988CE-4DCC-4114-B116-24958718B6D9}" destId="{5A395231-1ABF-4BB3-81BA-5C52958984F4}" srcOrd="1" destOrd="0" presId="urn:microsoft.com/office/officeart/2005/8/layout/cycle2"/>
    <dgm:cxn modelId="{4F8EA185-1753-4139-A93F-75BDB93FB0AC}" type="presOf" srcId="{E540BA9D-DCDD-44DC-B174-E7B744586DC3}" destId="{6F3EB4EE-6712-4411-9067-F07CE56167D5}" srcOrd="1" destOrd="0" presId="urn:microsoft.com/office/officeart/2005/8/layout/cycle2"/>
    <dgm:cxn modelId="{15EC5635-86C0-4733-A0C4-99C8CEAFEE64}" srcId="{1AE3C721-ACBC-4957-A089-F613F2F3409B}" destId="{17DC6635-5328-4831-81C7-B99ADDC40457}" srcOrd="2" destOrd="0" parTransId="{5A4239C1-D126-45B3-A148-3E2C6BAB66FD}" sibTransId="{E540BA9D-DCDD-44DC-B174-E7B744586DC3}"/>
    <dgm:cxn modelId="{BBF6DB0D-10B8-441B-B2FD-A3F8B84B4F0E}" srcId="{1AE3C721-ACBC-4957-A089-F613F2F3409B}" destId="{9AE83DBF-5B93-4F66-A91E-D782F225612A}" srcOrd="4" destOrd="0" parTransId="{9D68067A-7766-4EF6-9D4F-74118D0C252D}" sibTransId="{685988CE-4DCC-4114-B116-24958718B6D9}"/>
    <dgm:cxn modelId="{27917598-9BD9-47FD-81F9-1299D428D84C}" type="presOf" srcId="{6FBAC79C-0EF9-4680-BA27-B24576114F25}" destId="{7C4A4601-51D8-4104-8506-4FAEC6356F30}" srcOrd="0" destOrd="0" presId="urn:microsoft.com/office/officeart/2005/8/layout/cycle2"/>
    <dgm:cxn modelId="{1654C089-F30D-419B-99E4-51F8B5EE2D53}" type="presParOf" srcId="{6C082101-D5EF-4EC1-AD29-CFF4065957B0}" destId="{EA15E641-A717-444C-88B5-418F194AA958}" srcOrd="0" destOrd="0" presId="urn:microsoft.com/office/officeart/2005/8/layout/cycle2"/>
    <dgm:cxn modelId="{57ADD88A-076F-4262-AF69-EE48DE1F4593}" type="presParOf" srcId="{6C082101-D5EF-4EC1-AD29-CFF4065957B0}" destId="{6AAF4AC7-7CF5-4C6F-9EF8-8C2B8D88E525}" srcOrd="1" destOrd="0" presId="urn:microsoft.com/office/officeart/2005/8/layout/cycle2"/>
    <dgm:cxn modelId="{0324B2AD-C53C-49FA-A056-A84D2E24BF65}" type="presParOf" srcId="{6AAF4AC7-7CF5-4C6F-9EF8-8C2B8D88E525}" destId="{395EC1C2-74C5-4BC7-BB65-9CF85732544B}" srcOrd="0" destOrd="0" presId="urn:microsoft.com/office/officeart/2005/8/layout/cycle2"/>
    <dgm:cxn modelId="{9E523F2C-7C43-4939-8110-8E11550B9C4E}" type="presParOf" srcId="{6C082101-D5EF-4EC1-AD29-CFF4065957B0}" destId="{FDAA9A3F-BDA7-4199-9452-F2C72C0CA189}" srcOrd="2" destOrd="0" presId="urn:microsoft.com/office/officeart/2005/8/layout/cycle2"/>
    <dgm:cxn modelId="{D3EE697A-0CDF-47AA-83B0-42925BEB74CB}" type="presParOf" srcId="{6C082101-D5EF-4EC1-AD29-CFF4065957B0}" destId="{7C4A4601-51D8-4104-8506-4FAEC6356F30}" srcOrd="3" destOrd="0" presId="urn:microsoft.com/office/officeart/2005/8/layout/cycle2"/>
    <dgm:cxn modelId="{9CC89674-98BE-4C9B-A72A-E898FBC532C5}" type="presParOf" srcId="{7C4A4601-51D8-4104-8506-4FAEC6356F30}" destId="{0A767D3D-2ADA-454A-9EEA-6C53F5E90EFB}" srcOrd="0" destOrd="0" presId="urn:microsoft.com/office/officeart/2005/8/layout/cycle2"/>
    <dgm:cxn modelId="{80B6AF90-6745-4F67-AA3D-EFC8CFA6986B}" type="presParOf" srcId="{6C082101-D5EF-4EC1-AD29-CFF4065957B0}" destId="{B195583B-4D4B-4DD5-9A46-A5347E3DFAA2}" srcOrd="4" destOrd="0" presId="urn:microsoft.com/office/officeart/2005/8/layout/cycle2"/>
    <dgm:cxn modelId="{38064309-B4A4-45E4-AC69-0A433782A14C}" type="presParOf" srcId="{6C082101-D5EF-4EC1-AD29-CFF4065957B0}" destId="{921FE299-0AF3-404C-9855-C185E96A55A8}" srcOrd="5" destOrd="0" presId="urn:microsoft.com/office/officeart/2005/8/layout/cycle2"/>
    <dgm:cxn modelId="{57F65841-F82C-4DB5-92FA-D02610FDDE45}" type="presParOf" srcId="{921FE299-0AF3-404C-9855-C185E96A55A8}" destId="{6F3EB4EE-6712-4411-9067-F07CE56167D5}" srcOrd="0" destOrd="0" presId="urn:microsoft.com/office/officeart/2005/8/layout/cycle2"/>
    <dgm:cxn modelId="{7560AB22-1D89-4A18-8FB0-A5AED0521173}" type="presParOf" srcId="{6C082101-D5EF-4EC1-AD29-CFF4065957B0}" destId="{14A0D87C-C4BF-4526-BD40-EB407D900580}" srcOrd="6" destOrd="0" presId="urn:microsoft.com/office/officeart/2005/8/layout/cycle2"/>
    <dgm:cxn modelId="{4A3DD589-5561-4954-A2B6-B12746409CDA}" type="presParOf" srcId="{6C082101-D5EF-4EC1-AD29-CFF4065957B0}" destId="{1F302399-03B5-4C7D-B8EA-3D73EC510588}" srcOrd="7" destOrd="0" presId="urn:microsoft.com/office/officeart/2005/8/layout/cycle2"/>
    <dgm:cxn modelId="{7CDB8510-134F-4961-BF92-D59521476F84}" type="presParOf" srcId="{1F302399-03B5-4C7D-B8EA-3D73EC510588}" destId="{CFB4ACBC-1632-4EF5-87C2-0EDEFF97B40E}" srcOrd="0" destOrd="0" presId="urn:microsoft.com/office/officeart/2005/8/layout/cycle2"/>
    <dgm:cxn modelId="{CF0AF589-19C0-44A5-ABF1-2CA6F24494DF}" type="presParOf" srcId="{6C082101-D5EF-4EC1-AD29-CFF4065957B0}" destId="{82E7B40A-079A-448F-8746-EBD9EB88CFCE}" srcOrd="8" destOrd="0" presId="urn:microsoft.com/office/officeart/2005/8/layout/cycle2"/>
    <dgm:cxn modelId="{59F66F0E-E27E-4A39-8E79-3A5169BB1171}" type="presParOf" srcId="{6C082101-D5EF-4EC1-AD29-CFF4065957B0}" destId="{05FAB0AE-CC79-4F60-9C1E-060B498466A9}" srcOrd="9" destOrd="0" presId="urn:microsoft.com/office/officeart/2005/8/layout/cycle2"/>
    <dgm:cxn modelId="{C597B744-E195-436C-A78E-377B1C21DD84}" type="presParOf" srcId="{05FAB0AE-CC79-4F60-9C1E-060B498466A9}" destId="{5A395231-1ABF-4BB3-81BA-5C52958984F4}" srcOrd="0" destOrd="0" presId="urn:microsoft.com/office/officeart/2005/8/layout/cycle2"/>
    <dgm:cxn modelId="{96F53607-0E7B-4480-A2A0-1226FDCF0B46}" type="presParOf" srcId="{6C082101-D5EF-4EC1-AD29-CFF4065957B0}" destId="{52ACC526-C781-41D0-9D54-C6A72F9518E9}" srcOrd="10" destOrd="0" presId="urn:microsoft.com/office/officeart/2005/8/layout/cycle2"/>
    <dgm:cxn modelId="{300D64E1-39D4-4F7F-A524-04E174105880}" type="presParOf" srcId="{6C082101-D5EF-4EC1-AD29-CFF4065957B0}" destId="{1F39F911-7571-4813-8C8F-0FE5A4DC8517}" srcOrd="11" destOrd="0" presId="urn:microsoft.com/office/officeart/2005/8/layout/cycle2"/>
    <dgm:cxn modelId="{0647EA97-6946-44BC-BB96-BFFCF380F408}" type="presParOf" srcId="{1F39F911-7571-4813-8C8F-0FE5A4DC8517}" destId="{F9DEED40-03E2-44BA-9CB0-F63B9F1975A0}" srcOrd="0" destOrd="0" presId="urn:microsoft.com/office/officeart/2005/8/layout/cycle2"/>
    <dgm:cxn modelId="{A717281C-7F75-4604-A06C-594B301E5781}" type="presParOf" srcId="{6C082101-D5EF-4EC1-AD29-CFF4065957B0}" destId="{53ED7BD6-E0AD-4705-B93F-5BF02557A6B0}" srcOrd="12" destOrd="0" presId="urn:microsoft.com/office/officeart/2005/8/layout/cycle2"/>
    <dgm:cxn modelId="{C616ED83-4D52-401B-BF64-49A4D1EBF0D3}" type="presParOf" srcId="{6C082101-D5EF-4EC1-AD29-CFF4065957B0}" destId="{600ED2FB-1C22-4F68-9702-D0B610615D60}" srcOrd="13" destOrd="0" presId="urn:microsoft.com/office/officeart/2005/8/layout/cycle2"/>
    <dgm:cxn modelId="{95196E67-BB90-41E1-8553-396FEB991A77}" type="presParOf" srcId="{600ED2FB-1C22-4F68-9702-D0B610615D60}" destId="{DEE97035-DC16-44B9-B1F4-F3DB931AEE29}" srcOrd="0" destOrd="0" presId="urn:microsoft.com/office/officeart/2005/8/layout/cycle2"/>
    <dgm:cxn modelId="{F02BE143-ACD1-46AC-90DC-72D7F7B5F479}" type="presParOf" srcId="{6C082101-D5EF-4EC1-AD29-CFF4065957B0}" destId="{432EC2F2-3AD3-42EC-BB42-A7E1E679A125}" srcOrd="14" destOrd="0" presId="urn:microsoft.com/office/officeart/2005/8/layout/cycle2"/>
    <dgm:cxn modelId="{F8498E2A-5460-4C9B-BC05-2D6DA71CA247}" type="presParOf" srcId="{6C082101-D5EF-4EC1-AD29-CFF4065957B0}" destId="{C231581E-6582-4FCA-9B6A-355813B13162}" srcOrd="15" destOrd="0" presId="urn:microsoft.com/office/officeart/2005/8/layout/cycle2"/>
    <dgm:cxn modelId="{A8101FE8-CF73-421A-8177-9D98473418B2}" type="presParOf" srcId="{C231581E-6582-4FCA-9B6A-355813B13162}" destId="{E10A28C4-1A67-4685-AACA-D632119BFF3B}" srcOrd="0" destOrd="0" presId="urn:microsoft.com/office/officeart/2005/8/layout/cycle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6CA185-1EE9-4F2B-A4CB-4CB8AB138879}" type="doc">
      <dgm:prSet loTypeId="urn:microsoft.com/office/officeart/2005/8/layout/cycle2" loCatId="cycle" qsTypeId="urn:microsoft.com/office/officeart/2005/8/quickstyle/simple1" qsCatId="simple" csTypeId="urn:microsoft.com/office/officeart/2005/8/colors/colorful1" csCatId="colorful"/>
      <dgm:spPr/>
      <dgm:t>
        <a:bodyPr/>
        <a:lstStyle/>
        <a:p>
          <a:endParaRPr lang="en-US"/>
        </a:p>
      </dgm:t>
    </dgm:pt>
    <dgm:pt modelId="{577468F9-9EC9-4AEE-ABBB-F5FB09171E7A}" type="pres">
      <dgm:prSet presAssocID="{C16CA185-1EE9-4F2B-A4CB-4CB8AB138879}" presName="cycle" presStyleCnt="0">
        <dgm:presLayoutVars>
          <dgm:dir/>
          <dgm:resizeHandles val="exact"/>
        </dgm:presLayoutVars>
      </dgm:prSet>
      <dgm:spPr/>
      <dgm:t>
        <a:bodyPr/>
        <a:lstStyle/>
        <a:p>
          <a:endParaRPr lang="en-US"/>
        </a:p>
      </dgm:t>
    </dgm:pt>
  </dgm:ptLst>
  <dgm:cxnLst>
    <dgm:cxn modelId="{351CE3FF-FFE7-4E8C-AA28-EE03C876FD3A}" type="presOf" srcId="{C16CA185-1EE9-4F2B-A4CB-4CB8AB138879}" destId="{577468F9-9EC9-4AEE-ABBB-F5FB09171E7A}"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AE3C721-ACBC-4957-A089-F613F2F3409B}" type="doc">
      <dgm:prSet loTypeId="urn:microsoft.com/office/officeart/2005/8/layout/cycle2" loCatId="cycle" qsTypeId="urn:microsoft.com/office/officeart/2005/8/quickstyle/simple1" qsCatId="simple" csTypeId="urn:microsoft.com/office/officeart/2005/8/colors/colorful3" csCatId="colorful" phldr="1"/>
      <dgm:spPr/>
      <dgm:t>
        <a:bodyPr/>
        <a:lstStyle/>
        <a:p>
          <a:endParaRPr lang="en-US"/>
        </a:p>
      </dgm:t>
    </dgm:pt>
    <dgm:pt modelId="{6C082101-D5EF-4EC1-AD29-CFF4065957B0}" type="pres">
      <dgm:prSet presAssocID="{1AE3C721-ACBC-4957-A089-F613F2F3409B}" presName="cycle" presStyleCnt="0">
        <dgm:presLayoutVars>
          <dgm:dir/>
          <dgm:resizeHandles val="exact"/>
        </dgm:presLayoutVars>
      </dgm:prSet>
      <dgm:spPr/>
      <dgm:t>
        <a:bodyPr/>
        <a:lstStyle/>
        <a:p>
          <a:endParaRPr lang="en-US"/>
        </a:p>
      </dgm:t>
    </dgm:pt>
  </dgm:ptLst>
  <dgm:cxnLst>
    <dgm:cxn modelId="{48C1C9B0-1087-4AEC-B166-18417C0D5D03}" type="presOf" srcId="{1AE3C721-ACBC-4957-A089-F613F2F3409B}" destId="{6C082101-D5EF-4EC1-AD29-CFF4065957B0}" srcOrd="0" destOrd="0" presId="urn:microsoft.com/office/officeart/2005/8/layout/cycle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16CA185-1EE9-4F2B-A4CB-4CB8AB138879}" type="doc">
      <dgm:prSet loTypeId="urn:microsoft.com/office/officeart/2005/8/layout/cycle2" loCatId="cycle" qsTypeId="urn:microsoft.com/office/officeart/2005/8/quickstyle/simple1" qsCatId="simple" csTypeId="urn:microsoft.com/office/officeart/2005/8/colors/colorful1" csCatId="colorful"/>
      <dgm:spPr/>
      <dgm:t>
        <a:bodyPr/>
        <a:lstStyle/>
        <a:p>
          <a:endParaRPr lang="en-US"/>
        </a:p>
      </dgm:t>
    </dgm:pt>
    <dgm:pt modelId="{577468F9-9EC9-4AEE-ABBB-F5FB09171E7A}" type="pres">
      <dgm:prSet presAssocID="{C16CA185-1EE9-4F2B-A4CB-4CB8AB138879}" presName="cycle" presStyleCnt="0">
        <dgm:presLayoutVars>
          <dgm:dir/>
          <dgm:resizeHandles val="exact"/>
        </dgm:presLayoutVars>
      </dgm:prSet>
      <dgm:spPr/>
      <dgm:t>
        <a:bodyPr/>
        <a:lstStyle/>
        <a:p>
          <a:endParaRPr lang="en-US"/>
        </a:p>
      </dgm:t>
    </dgm:pt>
  </dgm:ptLst>
  <dgm:cxnLst>
    <dgm:cxn modelId="{479BADE0-4F2B-4E97-AE93-3D55B05DFBFD}" type="presOf" srcId="{C16CA185-1EE9-4F2B-A4CB-4CB8AB138879}" destId="{577468F9-9EC9-4AEE-ABBB-F5FB09171E7A}"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AE3C721-ACBC-4957-A089-F613F2F3409B}" type="doc">
      <dgm:prSet loTypeId="urn:microsoft.com/office/officeart/2005/8/layout/cycle2" loCatId="cycle" qsTypeId="urn:microsoft.com/office/officeart/2005/8/quickstyle/simple1" qsCatId="simple" csTypeId="urn:microsoft.com/office/officeart/2005/8/colors/colorful3" csCatId="colorful" phldr="1"/>
      <dgm:spPr/>
      <dgm:t>
        <a:bodyPr/>
        <a:lstStyle/>
        <a:p>
          <a:endParaRPr lang="en-US"/>
        </a:p>
      </dgm:t>
    </dgm:pt>
    <dgm:pt modelId="{6C082101-D5EF-4EC1-AD29-CFF4065957B0}" type="pres">
      <dgm:prSet presAssocID="{1AE3C721-ACBC-4957-A089-F613F2F3409B}" presName="cycle" presStyleCnt="0">
        <dgm:presLayoutVars>
          <dgm:dir/>
          <dgm:resizeHandles val="exact"/>
        </dgm:presLayoutVars>
      </dgm:prSet>
      <dgm:spPr/>
      <dgm:t>
        <a:bodyPr/>
        <a:lstStyle/>
        <a:p>
          <a:endParaRPr lang="en-US"/>
        </a:p>
      </dgm:t>
    </dgm:pt>
  </dgm:ptLst>
  <dgm:cxnLst>
    <dgm:cxn modelId="{15E810B6-09E8-4354-8248-002BC2F9F8BD}" type="presOf" srcId="{1AE3C721-ACBC-4957-A089-F613F2F3409B}" destId="{6C082101-D5EF-4EC1-AD29-CFF4065957B0}" srcOrd="0" destOrd="0" presId="urn:microsoft.com/office/officeart/2005/8/layout/cycle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F5518B0-0C61-48B5-9F51-136F90A9A95B}" type="doc">
      <dgm:prSet loTypeId="urn:microsoft.com/office/officeart/2005/8/layout/cycle1" loCatId="cycle" qsTypeId="urn:microsoft.com/office/officeart/2005/8/quickstyle/simple1" qsCatId="simple" csTypeId="urn:microsoft.com/office/officeart/2005/8/colors/colorful3" csCatId="colorful" phldr="1"/>
      <dgm:spPr/>
      <dgm:t>
        <a:bodyPr/>
        <a:lstStyle/>
        <a:p>
          <a:endParaRPr lang="en-US"/>
        </a:p>
      </dgm:t>
    </dgm:pt>
    <dgm:pt modelId="{80B6152B-8A99-4EE4-B523-9203406B01C3}">
      <dgm:prSet phldrT="[Text]" custT="1"/>
      <dgm:spPr/>
      <dgm:t>
        <a:bodyPr/>
        <a:lstStyle/>
        <a:p>
          <a:r>
            <a:rPr lang="en-GB" sz="1800" dirty="0" smtClean="0"/>
            <a:t>media literacy</a:t>
          </a:r>
          <a:endParaRPr lang="en-US" sz="1800" dirty="0"/>
        </a:p>
      </dgm:t>
    </dgm:pt>
    <dgm:pt modelId="{12890A87-6433-4BB4-A612-74E8769DAD39}" type="parTrans" cxnId="{1879E47B-CF16-4573-AF15-6BC606BE00B0}">
      <dgm:prSet/>
      <dgm:spPr/>
      <dgm:t>
        <a:bodyPr/>
        <a:lstStyle/>
        <a:p>
          <a:endParaRPr lang="en-US"/>
        </a:p>
      </dgm:t>
    </dgm:pt>
    <dgm:pt modelId="{DA85412D-DFD5-4E43-8BCC-61B598D8C719}" type="sibTrans" cxnId="{1879E47B-CF16-4573-AF15-6BC606BE00B0}">
      <dgm:prSet/>
      <dgm:spPr/>
      <dgm:t>
        <a:bodyPr/>
        <a:lstStyle/>
        <a:p>
          <a:endParaRPr lang="en-US"/>
        </a:p>
      </dgm:t>
    </dgm:pt>
    <dgm:pt modelId="{C71FAA5D-C5B7-491E-BF0F-E75D63D77441}">
      <dgm:prSet phldrT="[Text]"/>
      <dgm:spPr/>
      <dgm:t>
        <a:bodyPr/>
        <a:lstStyle/>
        <a:p>
          <a:r>
            <a:rPr lang="en-GB" dirty="0" smtClean="0"/>
            <a:t>communication and collaboration</a:t>
          </a:r>
          <a:endParaRPr lang="en-US" dirty="0"/>
        </a:p>
      </dgm:t>
    </dgm:pt>
    <dgm:pt modelId="{0ADC968A-2D72-4003-ACC3-0CDDFB700561}" type="parTrans" cxnId="{9D18B569-87A7-45CA-9F5B-DF95FD71E592}">
      <dgm:prSet/>
      <dgm:spPr/>
      <dgm:t>
        <a:bodyPr/>
        <a:lstStyle/>
        <a:p>
          <a:endParaRPr lang="en-US"/>
        </a:p>
      </dgm:t>
    </dgm:pt>
    <dgm:pt modelId="{D22629F5-6240-4C6B-BBD0-55668F397B71}" type="sibTrans" cxnId="{9D18B569-87A7-45CA-9F5B-DF95FD71E592}">
      <dgm:prSet/>
      <dgm:spPr/>
      <dgm:t>
        <a:bodyPr/>
        <a:lstStyle/>
        <a:p>
          <a:endParaRPr lang="en-US"/>
        </a:p>
      </dgm:t>
    </dgm:pt>
    <dgm:pt modelId="{E1932B99-6FF3-4D23-83ED-C32491B77974}">
      <dgm:prSet phldrT="[Text]"/>
      <dgm:spPr/>
      <dgm:t>
        <a:bodyPr/>
        <a:lstStyle/>
        <a:p>
          <a:r>
            <a:rPr lang="en-GB" dirty="0" smtClean="0"/>
            <a:t>career and identity management</a:t>
          </a:r>
          <a:endParaRPr lang="en-US" dirty="0"/>
        </a:p>
      </dgm:t>
    </dgm:pt>
    <dgm:pt modelId="{3B340C17-1D9E-4144-9FD6-B0591454E1C7}" type="parTrans" cxnId="{B0C54BDB-B2A8-4FC2-AFDD-20345FEE401B}">
      <dgm:prSet/>
      <dgm:spPr/>
      <dgm:t>
        <a:bodyPr/>
        <a:lstStyle/>
        <a:p>
          <a:endParaRPr lang="en-US"/>
        </a:p>
      </dgm:t>
    </dgm:pt>
    <dgm:pt modelId="{F2690017-1C36-402C-9913-8BAA2885E2D8}" type="sibTrans" cxnId="{B0C54BDB-B2A8-4FC2-AFDD-20345FEE401B}">
      <dgm:prSet/>
      <dgm:spPr/>
      <dgm:t>
        <a:bodyPr/>
        <a:lstStyle/>
        <a:p>
          <a:endParaRPr lang="en-US"/>
        </a:p>
      </dgm:t>
    </dgm:pt>
    <dgm:pt modelId="{D7259EEE-186C-433F-ACC0-1291E511427F}">
      <dgm:prSet phldrT="[Text]"/>
      <dgm:spPr/>
      <dgm:t>
        <a:bodyPr/>
        <a:lstStyle/>
        <a:p>
          <a:r>
            <a:rPr lang="en-GB" dirty="0" smtClean="0"/>
            <a:t>ICT literacy</a:t>
          </a:r>
          <a:endParaRPr lang="en-US" dirty="0"/>
        </a:p>
      </dgm:t>
    </dgm:pt>
    <dgm:pt modelId="{7838AACE-A3D2-4D3D-A9BC-FCE95AED52FC}" type="parTrans" cxnId="{7AE50804-A7DE-4C1C-9E78-32DE73680174}">
      <dgm:prSet/>
      <dgm:spPr/>
      <dgm:t>
        <a:bodyPr/>
        <a:lstStyle/>
        <a:p>
          <a:endParaRPr lang="en-US"/>
        </a:p>
      </dgm:t>
    </dgm:pt>
    <dgm:pt modelId="{00AE6D07-3267-462B-B562-CB8A3FC26B6C}" type="sibTrans" cxnId="{7AE50804-A7DE-4C1C-9E78-32DE73680174}">
      <dgm:prSet/>
      <dgm:spPr/>
      <dgm:t>
        <a:bodyPr/>
        <a:lstStyle/>
        <a:p>
          <a:endParaRPr lang="en-US"/>
        </a:p>
      </dgm:t>
    </dgm:pt>
    <dgm:pt modelId="{F7D31B0C-6F50-4761-A78E-EE15A358C15C}">
      <dgm:prSet phldrT="[Text]" custT="1"/>
      <dgm:spPr/>
      <dgm:t>
        <a:bodyPr/>
        <a:lstStyle/>
        <a:p>
          <a:r>
            <a:rPr lang="en-GB" sz="1800" smtClean="0"/>
            <a:t>learning </a:t>
          </a:r>
          <a:r>
            <a:rPr lang="en-GB" sz="1800" dirty="0" smtClean="0"/>
            <a:t>skills</a:t>
          </a:r>
          <a:endParaRPr lang="en-US" sz="1800" dirty="0"/>
        </a:p>
      </dgm:t>
    </dgm:pt>
    <dgm:pt modelId="{167CF2B4-B833-4C0A-B3F5-33E1BE4C0BA0}" type="parTrans" cxnId="{A39411D7-D8EB-4A65-BFA5-3A6F4D4C5ADF}">
      <dgm:prSet/>
      <dgm:spPr/>
      <dgm:t>
        <a:bodyPr/>
        <a:lstStyle/>
        <a:p>
          <a:endParaRPr lang="en-US"/>
        </a:p>
      </dgm:t>
    </dgm:pt>
    <dgm:pt modelId="{E5E5347F-4BB5-433B-805B-238E64386334}" type="sibTrans" cxnId="{A39411D7-D8EB-4A65-BFA5-3A6F4D4C5ADF}">
      <dgm:prSet/>
      <dgm:spPr/>
      <dgm:t>
        <a:bodyPr/>
        <a:lstStyle/>
        <a:p>
          <a:endParaRPr lang="en-US"/>
        </a:p>
      </dgm:t>
    </dgm:pt>
    <dgm:pt modelId="{E6B6AB3E-AD75-4720-9DCD-CED19B116378}">
      <dgm:prSet/>
      <dgm:spPr/>
      <dgm:t>
        <a:bodyPr/>
        <a:lstStyle/>
        <a:p>
          <a:endParaRPr lang="en-US"/>
        </a:p>
      </dgm:t>
    </dgm:pt>
    <dgm:pt modelId="{F5101C4D-AD38-4BE6-94DD-306001C1824F}" type="parTrans" cxnId="{004DC7ED-36EF-4726-B2C1-7BF5F548D028}">
      <dgm:prSet/>
      <dgm:spPr/>
      <dgm:t>
        <a:bodyPr/>
        <a:lstStyle/>
        <a:p>
          <a:endParaRPr lang="en-US"/>
        </a:p>
      </dgm:t>
    </dgm:pt>
    <dgm:pt modelId="{74D86784-6462-4292-B6FF-2E883F8B13E7}" type="sibTrans" cxnId="{004DC7ED-36EF-4726-B2C1-7BF5F548D028}">
      <dgm:prSet/>
      <dgm:spPr/>
      <dgm:t>
        <a:bodyPr/>
        <a:lstStyle/>
        <a:p>
          <a:endParaRPr lang="en-US"/>
        </a:p>
      </dgm:t>
    </dgm:pt>
    <dgm:pt modelId="{2F7553C6-8834-4410-9597-22663A118FBB}">
      <dgm:prSet/>
      <dgm:spPr/>
      <dgm:t>
        <a:bodyPr/>
        <a:lstStyle/>
        <a:p>
          <a:endParaRPr lang="en-US"/>
        </a:p>
      </dgm:t>
    </dgm:pt>
    <dgm:pt modelId="{709F9069-8ED5-400B-BD45-E56F16DD114D}" type="parTrans" cxnId="{9DA534AC-BBFD-4022-B095-4CB20118691C}">
      <dgm:prSet/>
      <dgm:spPr/>
      <dgm:t>
        <a:bodyPr/>
        <a:lstStyle/>
        <a:p>
          <a:endParaRPr lang="en-US"/>
        </a:p>
      </dgm:t>
    </dgm:pt>
    <dgm:pt modelId="{740E759A-1690-4F37-926B-0028B7ABA40B}" type="sibTrans" cxnId="{9DA534AC-BBFD-4022-B095-4CB20118691C}">
      <dgm:prSet/>
      <dgm:spPr/>
      <dgm:t>
        <a:bodyPr/>
        <a:lstStyle/>
        <a:p>
          <a:endParaRPr lang="en-US"/>
        </a:p>
      </dgm:t>
    </dgm:pt>
    <dgm:pt modelId="{0C403C7E-DAD6-4B0B-A95D-EFFF734C7471}" type="pres">
      <dgm:prSet presAssocID="{3F5518B0-0C61-48B5-9F51-136F90A9A95B}" presName="cycle" presStyleCnt="0">
        <dgm:presLayoutVars>
          <dgm:dir/>
          <dgm:resizeHandles val="exact"/>
        </dgm:presLayoutVars>
      </dgm:prSet>
      <dgm:spPr/>
      <dgm:t>
        <a:bodyPr/>
        <a:lstStyle/>
        <a:p>
          <a:endParaRPr lang="en-US"/>
        </a:p>
      </dgm:t>
    </dgm:pt>
    <dgm:pt modelId="{EB612C87-6C6D-4A49-839F-EEDD97C2FD20}" type="pres">
      <dgm:prSet presAssocID="{80B6152B-8A99-4EE4-B523-9203406B01C3}" presName="dummy" presStyleCnt="0"/>
      <dgm:spPr/>
    </dgm:pt>
    <dgm:pt modelId="{02ACA1A8-38B8-44EC-B78D-1C9BCAC6D659}" type="pres">
      <dgm:prSet presAssocID="{80B6152B-8A99-4EE4-B523-9203406B01C3}" presName="node" presStyleLbl="revTx" presStyleIdx="0" presStyleCnt="7">
        <dgm:presLayoutVars>
          <dgm:bulletEnabled val="1"/>
        </dgm:presLayoutVars>
      </dgm:prSet>
      <dgm:spPr/>
      <dgm:t>
        <a:bodyPr/>
        <a:lstStyle/>
        <a:p>
          <a:endParaRPr lang="en-US"/>
        </a:p>
      </dgm:t>
    </dgm:pt>
    <dgm:pt modelId="{3546161E-FB9C-4279-A15D-CEC20B023EE4}" type="pres">
      <dgm:prSet presAssocID="{DA85412D-DFD5-4E43-8BCC-61B598D8C719}" presName="sibTrans" presStyleLbl="node1" presStyleIdx="0" presStyleCnt="7"/>
      <dgm:spPr/>
      <dgm:t>
        <a:bodyPr/>
        <a:lstStyle/>
        <a:p>
          <a:endParaRPr lang="en-US"/>
        </a:p>
      </dgm:t>
    </dgm:pt>
    <dgm:pt modelId="{0F3AB700-F79C-42B5-AECC-F01D2038B5E3}" type="pres">
      <dgm:prSet presAssocID="{2F7553C6-8834-4410-9597-22663A118FBB}" presName="dummy" presStyleCnt="0"/>
      <dgm:spPr/>
    </dgm:pt>
    <dgm:pt modelId="{094ABA90-1030-44A6-803B-985CABE819B6}" type="pres">
      <dgm:prSet presAssocID="{2F7553C6-8834-4410-9597-22663A118FBB}" presName="node" presStyleLbl="revTx" presStyleIdx="1" presStyleCnt="7">
        <dgm:presLayoutVars>
          <dgm:bulletEnabled val="1"/>
        </dgm:presLayoutVars>
      </dgm:prSet>
      <dgm:spPr/>
      <dgm:t>
        <a:bodyPr/>
        <a:lstStyle/>
        <a:p>
          <a:endParaRPr lang="en-US"/>
        </a:p>
      </dgm:t>
    </dgm:pt>
    <dgm:pt modelId="{F1A35870-25D2-4227-A683-E22471FBD713}" type="pres">
      <dgm:prSet presAssocID="{740E759A-1690-4F37-926B-0028B7ABA40B}" presName="sibTrans" presStyleLbl="node1" presStyleIdx="1" presStyleCnt="7"/>
      <dgm:spPr/>
      <dgm:t>
        <a:bodyPr/>
        <a:lstStyle/>
        <a:p>
          <a:endParaRPr lang="en-US"/>
        </a:p>
      </dgm:t>
    </dgm:pt>
    <dgm:pt modelId="{8443F2F1-B55D-4329-A38C-573DF7769A34}" type="pres">
      <dgm:prSet presAssocID="{C71FAA5D-C5B7-491E-BF0F-E75D63D77441}" presName="dummy" presStyleCnt="0"/>
      <dgm:spPr/>
    </dgm:pt>
    <dgm:pt modelId="{385C5D80-C466-4A47-95DC-3966FA0F4F65}" type="pres">
      <dgm:prSet presAssocID="{C71FAA5D-C5B7-491E-BF0F-E75D63D77441}" presName="node" presStyleLbl="revTx" presStyleIdx="2" presStyleCnt="7" custScaleX="313959">
        <dgm:presLayoutVars>
          <dgm:bulletEnabled val="1"/>
        </dgm:presLayoutVars>
      </dgm:prSet>
      <dgm:spPr/>
      <dgm:t>
        <a:bodyPr/>
        <a:lstStyle/>
        <a:p>
          <a:endParaRPr lang="en-US"/>
        </a:p>
      </dgm:t>
    </dgm:pt>
    <dgm:pt modelId="{99FFA76B-6451-4491-AFA9-5C0FF7ABA9E0}" type="pres">
      <dgm:prSet presAssocID="{D22629F5-6240-4C6B-BBD0-55668F397B71}" presName="sibTrans" presStyleLbl="node1" presStyleIdx="2" presStyleCnt="7"/>
      <dgm:spPr/>
      <dgm:t>
        <a:bodyPr/>
        <a:lstStyle/>
        <a:p>
          <a:endParaRPr lang="en-US"/>
        </a:p>
      </dgm:t>
    </dgm:pt>
    <dgm:pt modelId="{708B810C-DDFD-41E9-9287-0CB7199EA4A5}" type="pres">
      <dgm:prSet presAssocID="{E1932B99-6FF3-4D23-83ED-C32491B77974}" presName="dummy" presStyleCnt="0"/>
      <dgm:spPr/>
    </dgm:pt>
    <dgm:pt modelId="{23880387-5986-4218-9283-58D701B5D994}" type="pres">
      <dgm:prSet presAssocID="{E1932B99-6FF3-4D23-83ED-C32491B77974}" presName="node" presStyleLbl="revTx" presStyleIdx="3" presStyleCnt="7" custScaleX="295782">
        <dgm:presLayoutVars>
          <dgm:bulletEnabled val="1"/>
        </dgm:presLayoutVars>
      </dgm:prSet>
      <dgm:spPr/>
      <dgm:t>
        <a:bodyPr/>
        <a:lstStyle/>
        <a:p>
          <a:endParaRPr lang="en-US"/>
        </a:p>
      </dgm:t>
    </dgm:pt>
    <dgm:pt modelId="{5EF85DEE-6FA0-4296-AFFC-CECD94288EA4}" type="pres">
      <dgm:prSet presAssocID="{F2690017-1C36-402C-9913-8BAA2885E2D8}" presName="sibTrans" presStyleLbl="node1" presStyleIdx="3" presStyleCnt="7"/>
      <dgm:spPr/>
      <dgm:t>
        <a:bodyPr/>
        <a:lstStyle/>
        <a:p>
          <a:endParaRPr lang="en-US"/>
        </a:p>
      </dgm:t>
    </dgm:pt>
    <dgm:pt modelId="{8734142C-2FA1-4944-A770-75B5007C9E96}" type="pres">
      <dgm:prSet presAssocID="{E6B6AB3E-AD75-4720-9DCD-CED19B116378}" presName="dummy" presStyleCnt="0"/>
      <dgm:spPr/>
    </dgm:pt>
    <dgm:pt modelId="{BE51AFF3-854C-44A1-B877-EBF99B01A4B2}" type="pres">
      <dgm:prSet presAssocID="{E6B6AB3E-AD75-4720-9DCD-CED19B116378}" presName="node" presStyleLbl="revTx" presStyleIdx="4" presStyleCnt="7">
        <dgm:presLayoutVars>
          <dgm:bulletEnabled val="1"/>
        </dgm:presLayoutVars>
      </dgm:prSet>
      <dgm:spPr/>
      <dgm:t>
        <a:bodyPr/>
        <a:lstStyle/>
        <a:p>
          <a:endParaRPr lang="en-US"/>
        </a:p>
      </dgm:t>
    </dgm:pt>
    <dgm:pt modelId="{3D9DE793-6772-4F25-BC60-EC91D9AB1892}" type="pres">
      <dgm:prSet presAssocID="{74D86784-6462-4292-B6FF-2E883F8B13E7}" presName="sibTrans" presStyleLbl="node1" presStyleIdx="4" presStyleCnt="7"/>
      <dgm:spPr/>
      <dgm:t>
        <a:bodyPr/>
        <a:lstStyle/>
        <a:p>
          <a:endParaRPr lang="en-US"/>
        </a:p>
      </dgm:t>
    </dgm:pt>
    <dgm:pt modelId="{74C53085-D1D1-43D5-9FF2-828601091232}" type="pres">
      <dgm:prSet presAssocID="{D7259EEE-186C-433F-ACC0-1291E511427F}" presName="dummy" presStyleCnt="0"/>
      <dgm:spPr/>
    </dgm:pt>
    <dgm:pt modelId="{34E2F689-7D7E-47B0-8524-304AFE156D2F}" type="pres">
      <dgm:prSet presAssocID="{D7259EEE-186C-433F-ACC0-1291E511427F}" presName="node" presStyleLbl="revTx" presStyleIdx="5" presStyleCnt="7">
        <dgm:presLayoutVars>
          <dgm:bulletEnabled val="1"/>
        </dgm:presLayoutVars>
      </dgm:prSet>
      <dgm:spPr/>
      <dgm:t>
        <a:bodyPr/>
        <a:lstStyle/>
        <a:p>
          <a:endParaRPr lang="en-US"/>
        </a:p>
      </dgm:t>
    </dgm:pt>
    <dgm:pt modelId="{56368C27-A383-4881-A130-24BDC2A98D43}" type="pres">
      <dgm:prSet presAssocID="{00AE6D07-3267-462B-B562-CB8A3FC26B6C}" presName="sibTrans" presStyleLbl="node1" presStyleIdx="5" presStyleCnt="7"/>
      <dgm:spPr/>
      <dgm:t>
        <a:bodyPr/>
        <a:lstStyle/>
        <a:p>
          <a:endParaRPr lang="en-US"/>
        </a:p>
      </dgm:t>
    </dgm:pt>
    <dgm:pt modelId="{90616D56-6297-47F2-BEC3-B26EAE545A0D}" type="pres">
      <dgm:prSet presAssocID="{F7D31B0C-6F50-4761-A78E-EE15A358C15C}" presName="dummy" presStyleCnt="0"/>
      <dgm:spPr/>
    </dgm:pt>
    <dgm:pt modelId="{1AB343F4-76A0-4CF3-9E9D-0DA9DE1E05B6}" type="pres">
      <dgm:prSet presAssocID="{F7D31B0C-6F50-4761-A78E-EE15A358C15C}" presName="node" presStyleLbl="revTx" presStyleIdx="6" presStyleCnt="7" custScaleX="219995">
        <dgm:presLayoutVars>
          <dgm:bulletEnabled val="1"/>
        </dgm:presLayoutVars>
      </dgm:prSet>
      <dgm:spPr/>
      <dgm:t>
        <a:bodyPr/>
        <a:lstStyle/>
        <a:p>
          <a:endParaRPr lang="en-US"/>
        </a:p>
      </dgm:t>
    </dgm:pt>
    <dgm:pt modelId="{0ABA34CD-1349-4CD7-8594-C2255E857D9F}" type="pres">
      <dgm:prSet presAssocID="{E5E5347F-4BB5-433B-805B-238E64386334}" presName="sibTrans" presStyleLbl="node1" presStyleIdx="6" presStyleCnt="7"/>
      <dgm:spPr/>
      <dgm:t>
        <a:bodyPr/>
        <a:lstStyle/>
        <a:p>
          <a:endParaRPr lang="en-US"/>
        </a:p>
      </dgm:t>
    </dgm:pt>
  </dgm:ptLst>
  <dgm:cxnLst>
    <dgm:cxn modelId="{004DC7ED-36EF-4726-B2C1-7BF5F548D028}" srcId="{3F5518B0-0C61-48B5-9F51-136F90A9A95B}" destId="{E6B6AB3E-AD75-4720-9DCD-CED19B116378}" srcOrd="4" destOrd="0" parTransId="{F5101C4D-AD38-4BE6-94DD-306001C1824F}" sibTransId="{74D86784-6462-4292-B6FF-2E883F8B13E7}"/>
    <dgm:cxn modelId="{9DA534AC-BBFD-4022-B095-4CB20118691C}" srcId="{3F5518B0-0C61-48B5-9F51-136F90A9A95B}" destId="{2F7553C6-8834-4410-9597-22663A118FBB}" srcOrd="1" destOrd="0" parTransId="{709F9069-8ED5-400B-BD45-E56F16DD114D}" sibTransId="{740E759A-1690-4F37-926B-0028B7ABA40B}"/>
    <dgm:cxn modelId="{C8FFA1FC-8536-4DF8-BD76-A046AB4EFFA8}" type="presOf" srcId="{D7259EEE-186C-433F-ACC0-1291E511427F}" destId="{34E2F689-7D7E-47B0-8524-304AFE156D2F}" srcOrd="0" destOrd="0" presId="urn:microsoft.com/office/officeart/2005/8/layout/cycle1"/>
    <dgm:cxn modelId="{7AE50804-A7DE-4C1C-9E78-32DE73680174}" srcId="{3F5518B0-0C61-48B5-9F51-136F90A9A95B}" destId="{D7259EEE-186C-433F-ACC0-1291E511427F}" srcOrd="5" destOrd="0" parTransId="{7838AACE-A3D2-4D3D-A9BC-FCE95AED52FC}" sibTransId="{00AE6D07-3267-462B-B562-CB8A3FC26B6C}"/>
    <dgm:cxn modelId="{21D40D20-D90D-4532-AB1A-D6C7B355450B}" type="presOf" srcId="{3F5518B0-0C61-48B5-9F51-136F90A9A95B}" destId="{0C403C7E-DAD6-4B0B-A95D-EFFF734C7471}" srcOrd="0" destOrd="0" presId="urn:microsoft.com/office/officeart/2005/8/layout/cycle1"/>
    <dgm:cxn modelId="{3F6B2802-2697-49AD-B504-BE83F6247D47}" type="presOf" srcId="{740E759A-1690-4F37-926B-0028B7ABA40B}" destId="{F1A35870-25D2-4227-A683-E22471FBD713}" srcOrd="0" destOrd="0" presId="urn:microsoft.com/office/officeart/2005/8/layout/cycle1"/>
    <dgm:cxn modelId="{2C0FEB61-D6E5-487F-9EB2-B34E5AFCC392}" type="presOf" srcId="{C71FAA5D-C5B7-491E-BF0F-E75D63D77441}" destId="{385C5D80-C466-4A47-95DC-3966FA0F4F65}" srcOrd="0" destOrd="0" presId="urn:microsoft.com/office/officeart/2005/8/layout/cycle1"/>
    <dgm:cxn modelId="{2A2DA4C8-1B41-4A99-9A4E-3618A9612C8D}" type="presOf" srcId="{74D86784-6462-4292-B6FF-2E883F8B13E7}" destId="{3D9DE793-6772-4F25-BC60-EC91D9AB1892}" srcOrd="0" destOrd="0" presId="urn:microsoft.com/office/officeart/2005/8/layout/cycle1"/>
    <dgm:cxn modelId="{9D18B569-87A7-45CA-9F5B-DF95FD71E592}" srcId="{3F5518B0-0C61-48B5-9F51-136F90A9A95B}" destId="{C71FAA5D-C5B7-491E-BF0F-E75D63D77441}" srcOrd="2" destOrd="0" parTransId="{0ADC968A-2D72-4003-ACC3-0CDDFB700561}" sibTransId="{D22629F5-6240-4C6B-BBD0-55668F397B71}"/>
    <dgm:cxn modelId="{C422FCE6-1A33-4848-B972-9D3F1542554F}" type="presOf" srcId="{2F7553C6-8834-4410-9597-22663A118FBB}" destId="{094ABA90-1030-44A6-803B-985CABE819B6}" srcOrd="0" destOrd="0" presId="urn:microsoft.com/office/officeart/2005/8/layout/cycle1"/>
    <dgm:cxn modelId="{DA3F88A3-4276-478D-9579-E814197EC918}" type="presOf" srcId="{F7D31B0C-6F50-4761-A78E-EE15A358C15C}" destId="{1AB343F4-76A0-4CF3-9E9D-0DA9DE1E05B6}" srcOrd="0" destOrd="0" presId="urn:microsoft.com/office/officeart/2005/8/layout/cycle1"/>
    <dgm:cxn modelId="{A69BD821-26B2-47A3-B905-567EF801174E}" type="presOf" srcId="{E6B6AB3E-AD75-4720-9DCD-CED19B116378}" destId="{BE51AFF3-854C-44A1-B877-EBF99B01A4B2}" srcOrd="0" destOrd="0" presId="urn:microsoft.com/office/officeart/2005/8/layout/cycle1"/>
    <dgm:cxn modelId="{1879E47B-CF16-4573-AF15-6BC606BE00B0}" srcId="{3F5518B0-0C61-48B5-9F51-136F90A9A95B}" destId="{80B6152B-8A99-4EE4-B523-9203406B01C3}" srcOrd="0" destOrd="0" parTransId="{12890A87-6433-4BB4-A612-74E8769DAD39}" sibTransId="{DA85412D-DFD5-4E43-8BCC-61B598D8C719}"/>
    <dgm:cxn modelId="{295C11CD-3F85-4AD7-9C47-ABC6740BD2B4}" type="presOf" srcId="{F2690017-1C36-402C-9913-8BAA2885E2D8}" destId="{5EF85DEE-6FA0-4296-AFFC-CECD94288EA4}" srcOrd="0" destOrd="0" presId="urn:microsoft.com/office/officeart/2005/8/layout/cycle1"/>
    <dgm:cxn modelId="{AC5A7755-7DFC-4B40-B565-A7F1DAEC8C37}" type="presOf" srcId="{D22629F5-6240-4C6B-BBD0-55668F397B71}" destId="{99FFA76B-6451-4491-AFA9-5C0FF7ABA9E0}" srcOrd="0" destOrd="0" presId="urn:microsoft.com/office/officeart/2005/8/layout/cycle1"/>
    <dgm:cxn modelId="{B0C54BDB-B2A8-4FC2-AFDD-20345FEE401B}" srcId="{3F5518B0-0C61-48B5-9F51-136F90A9A95B}" destId="{E1932B99-6FF3-4D23-83ED-C32491B77974}" srcOrd="3" destOrd="0" parTransId="{3B340C17-1D9E-4144-9FD6-B0591454E1C7}" sibTransId="{F2690017-1C36-402C-9913-8BAA2885E2D8}"/>
    <dgm:cxn modelId="{8F88E20C-91EC-4709-8528-12D9BB38E017}" type="presOf" srcId="{80B6152B-8A99-4EE4-B523-9203406B01C3}" destId="{02ACA1A8-38B8-44EC-B78D-1C9BCAC6D659}" srcOrd="0" destOrd="0" presId="urn:microsoft.com/office/officeart/2005/8/layout/cycle1"/>
    <dgm:cxn modelId="{3D38B300-4BB6-4FE2-BF0E-AE2BC91DBF45}" type="presOf" srcId="{E5E5347F-4BB5-433B-805B-238E64386334}" destId="{0ABA34CD-1349-4CD7-8594-C2255E857D9F}" srcOrd="0" destOrd="0" presId="urn:microsoft.com/office/officeart/2005/8/layout/cycle1"/>
    <dgm:cxn modelId="{09895B67-0A0A-4FF2-BD63-5DC69D14949C}" type="presOf" srcId="{00AE6D07-3267-462B-B562-CB8A3FC26B6C}" destId="{56368C27-A383-4881-A130-24BDC2A98D43}" srcOrd="0" destOrd="0" presId="urn:microsoft.com/office/officeart/2005/8/layout/cycle1"/>
    <dgm:cxn modelId="{A39411D7-D8EB-4A65-BFA5-3A6F4D4C5ADF}" srcId="{3F5518B0-0C61-48B5-9F51-136F90A9A95B}" destId="{F7D31B0C-6F50-4761-A78E-EE15A358C15C}" srcOrd="6" destOrd="0" parTransId="{167CF2B4-B833-4C0A-B3F5-33E1BE4C0BA0}" sibTransId="{E5E5347F-4BB5-433B-805B-238E64386334}"/>
    <dgm:cxn modelId="{F8C1A0EC-A9B9-4EBE-BBDA-C983E8886FDA}" type="presOf" srcId="{DA85412D-DFD5-4E43-8BCC-61B598D8C719}" destId="{3546161E-FB9C-4279-A15D-CEC20B023EE4}" srcOrd="0" destOrd="0" presId="urn:microsoft.com/office/officeart/2005/8/layout/cycle1"/>
    <dgm:cxn modelId="{9CBBF206-7C52-4D2E-B0B1-77C627853E85}" type="presOf" srcId="{E1932B99-6FF3-4D23-83ED-C32491B77974}" destId="{23880387-5986-4218-9283-58D701B5D994}" srcOrd="0" destOrd="0" presId="urn:microsoft.com/office/officeart/2005/8/layout/cycle1"/>
    <dgm:cxn modelId="{C441E5A0-2868-48AA-A59B-BC5E1A79BD3B}" type="presParOf" srcId="{0C403C7E-DAD6-4B0B-A95D-EFFF734C7471}" destId="{EB612C87-6C6D-4A49-839F-EEDD97C2FD20}" srcOrd="0" destOrd="0" presId="urn:microsoft.com/office/officeart/2005/8/layout/cycle1"/>
    <dgm:cxn modelId="{F3396204-87F9-4BBE-A4DB-C921860FDB45}" type="presParOf" srcId="{0C403C7E-DAD6-4B0B-A95D-EFFF734C7471}" destId="{02ACA1A8-38B8-44EC-B78D-1C9BCAC6D659}" srcOrd="1" destOrd="0" presId="urn:microsoft.com/office/officeart/2005/8/layout/cycle1"/>
    <dgm:cxn modelId="{71B04F90-E2B2-4ACD-87B6-5A243AA817F3}" type="presParOf" srcId="{0C403C7E-DAD6-4B0B-A95D-EFFF734C7471}" destId="{3546161E-FB9C-4279-A15D-CEC20B023EE4}" srcOrd="2" destOrd="0" presId="urn:microsoft.com/office/officeart/2005/8/layout/cycle1"/>
    <dgm:cxn modelId="{009B19C8-6897-4614-A501-E3BC2C0F204B}" type="presParOf" srcId="{0C403C7E-DAD6-4B0B-A95D-EFFF734C7471}" destId="{0F3AB700-F79C-42B5-AECC-F01D2038B5E3}" srcOrd="3" destOrd="0" presId="urn:microsoft.com/office/officeart/2005/8/layout/cycle1"/>
    <dgm:cxn modelId="{046D688D-E648-40F5-8F2F-CF70969DFFBF}" type="presParOf" srcId="{0C403C7E-DAD6-4B0B-A95D-EFFF734C7471}" destId="{094ABA90-1030-44A6-803B-985CABE819B6}" srcOrd="4" destOrd="0" presId="urn:microsoft.com/office/officeart/2005/8/layout/cycle1"/>
    <dgm:cxn modelId="{1157E4B9-05EE-467B-AB22-7677520A2E62}" type="presParOf" srcId="{0C403C7E-DAD6-4B0B-A95D-EFFF734C7471}" destId="{F1A35870-25D2-4227-A683-E22471FBD713}" srcOrd="5" destOrd="0" presId="urn:microsoft.com/office/officeart/2005/8/layout/cycle1"/>
    <dgm:cxn modelId="{56AF349A-BD4F-4107-8EC8-59F9B37987DB}" type="presParOf" srcId="{0C403C7E-DAD6-4B0B-A95D-EFFF734C7471}" destId="{8443F2F1-B55D-4329-A38C-573DF7769A34}" srcOrd="6" destOrd="0" presId="urn:microsoft.com/office/officeart/2005/8/layout/cycle1"/>
    <dgm:cxn modelId="{2333FB85-58E6-4157-B9E2-AEDCDBF08A52}" type="presParOf" srcId="{0C403C7E-DAD6-4B0B-A95D-EFFF734C7471}" destId="{385C5D80-C466-4A47-95DC-3966FA0F4F65}" srcOrd="7" destOrd="0" presId="urn:microsoft.com/office/officeart/2005/8/layout/cycle1"/>
    <dgm:cxn modelId="{D1A1E25E-2A25-4880-8B3B-0089CF44A2EE}" type="presParOf" srcId="{0C403C7E-DAD6-4B0B-A95D-EFFF734C7471}" destId="{99FFA76B-6451-4491-AFA9-5C0FF7ABA9E0}" srcOrd="8" destOrd="0" presId="urn:microsoft.com/office/officeart/2005/8/layout/cycle1"/>
    <dgm:cxn modelId="{8B91C3C5-88CD-454B-977D-26EED997EA5E}" type="presParOf" srcId="{0C403C7E-DAD6-4B0B-A95D-EFFF734C7471}" destId="{708B810C-DDFD-41E9-9287-0CB7199EA4A5}" srcOrd="9" destOrd="0" presId="urn:microsoft.com/office/officeart/2005/8/layout/cycle1"/>
    <dgm:cxn modelId="{770D052B-3DE3-488F-BEF0-646C1AACEFA0}" type="presParOf" srcId="{0C403C7E-DAD6-4B0B-A95D-EFFF734C7471}" destId="{23880387-5986-4218-9283-58D701B5D994}" srcOrd="10" destOrd="0" presId="urn:microsoft.com/office/officeart/2005/8/layout/cycle1"/>
    <dgm:cxn modelId="{ED046C55-4442-498E-B01F-3873F29E540E}" type="presParOf" srcId="{0C403C7E-DAD6-4B0B-A95D-EFFF734C7471}" destId="{5EF85DEE-6FA0-4296-AFFC-CECD94288EA4}" srcOrd="11" destOrd="0" presId="urn:microsoft.com/office/officeart/2005/8/layout/cycle1"/>
    <dgm:cxn modelId="{5D2FFDBC-2FA1-44CE-86DB-98BC7C0E9C0A}" type="presParOf" srcId="{0C403C7E-DAD6-4B0B-A95D-EFFF734C7471}" destId="{8734142C-2FA1-4944-A770-75B5007C9E96}" srcOrd="12" destOrd="0" presId="urn:microsoft.com/office/officeart/2005/8/layout/cycle1"/>
    <dgm:cxn modelId="{24E70017-BE1E-4E0D-87CD-790E6F0B2B94}" type="presParOf" srcId="{0C403C7E-DAD6-4B0B-A95D-EFFF734C7471}" destId="{BE51AFF3-854C-44A1-B877-EBF99B01A4B2}" srcOrd="13" destOrd="0" presId="urn:microsoft.com/office/officeart/2005/8/layout/cycle1"/>
    <dgm:cxn modelId="{992F5A3D-8C79-41BF-8757-34D35133AB6B}" type="presParOf" srcId="{0C403C7E-DAD6-4B0B-A95D-EFFF734C7471}" destId="{3D9DE793-6772-4F25-BC60-EC91D9AB1892}" srcOrd="14" destOrd="0" presId="urn:microsoft.com/office/officeart/2005/8/layout/cycle1"/>
    <dgm:cxn modelId="{97639586-411E-4F0C-B813-453EF1FCE616}" type="presParOf" srcId="{0C403C7E-DAD6-4B0B-A95D-EFFF734C7471}" destId="{74C53085-D1D1-43D5-9FF2-828601091232}" srcOrd="15" destOrd="0" presId="urn:microsoft.com/office/officeart/2005/8/layout/cycle1"/>
    <dgm:cxn modelId="{9EEA2EC2-28FC-49B6-A81A-4213D2EC0B1D}" type="presParOf" srcId="{0C403C7E-DAD6-4B0B-A95D-EFFF734C7471}" destId="{34E2F689-7D7E-47B0-8524-304AFE156D2F}" srcOrd="16" destOrd="0" presId="urn:microsoft.com/office/officeart/2005/8/layout/cycle1"/>
    <dgm:cxn modelId="{20FD3723-5A11-4065-B346-9679958C7FBE}" type="presParOf" srcId="{0C403C7E-DAD6-4B0B-A95D-EFFF734C7471}" destId="{56368C27-A383-4881-A130-24BDC2A98D43}" srcOrd="17" destOrd="0" presId="urn:microsoft.com/office/officeart/2005/8/layout/cycle1"/>
    <dgm:cxn modelId="{30611DAA-58A2-4732-859F-8F877DC5FC13}" type="presParOf" srcId="{0C403C7E-DAD6-4B0B-A95D-EFFF734C7471}" destId="{90616D56-6297-47F2-BEC3-B26EAE545A0D}" srcOrd="18" destOrd="0" presId="urn:microsoft.com/office/officeart/2005/8/layout/cycle1"/>
    <dgm:cxn modelId="{05C2623C-6391-451D-B503-F43B6DBAF327}" type="presParOf" srcId="{0C403C7E-DAD6-4B0B-A95D-EFFF734C7471}" destId="{1AB343F4-76A0-4CF3-9E9D-0DA9DE1E05B6}" srcOrd="19" destOrd="0" presId="urn:microsoft.com/office/officeart/2005/8/layout/cycle1"/>
    <dgm:cxn modelId="{80B21002-709F-463B-B494-9EF954218762}" type="presParOf" srcId="{0C403C7E-DAD6-4B0B-A95D-EFFF734C7471}" destId="{0ABA34CD-1349-4CD7-8594-C2255E857D9F}" srcOrd="20" destOrd="0" presId="urn:microsoft.com/office/officeart/2005/8/layout/cycle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15E641-A717-444C-88B5-418F194AA958}">
      <dsp:nvSpPr>
        <dsp:cNvPr id="0" name=""/>
        <dsp:cNvSpPr/>
      </dsp:nvSpPr>
      <dsp:spPr>
        <a:xfrm>
          <a:off x="3740890" y="2515"/>
          <a:ext cx="953499" cy="953499"/>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cultural</a:t>
          </a:r>
          <a:endParaRPr lang="en-US" sz="900" kern="1200" dirty="0"/>
        </a:p>
      </dsp:txBody>
      <dsp:txXfrm>
        <a:off x="3880527" y="142152"/>
        <a:ext cx="674225" cy="674225"/>
      </dsp:txXfrm>
    </dsp:sp>
    <dsp:sp modelId="{6AAF4AC7-7CF5-4C6F-9EF8-8C2B8D88E525}">
      <dsp:nvSpPr>
        <dsp:cNvPr id="0" name=""/>
        <dsp:cNvSpPr/>
      </dsp:nvSpPr>
      <dsp:spPr>
        <a:xfrm rot="1350000">
          <a:off x="4745407" y="589315"/>
          <a:ext cx="252747" cy="32180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4748293" y="639168"/>
        <a:ext cx="176923" cy="193084"/>
      </dsp:txXfrm>
    </dsp:sp>
    <dsp:sp modelId="{FDAA9A3F-BDA7-4199-9452-F2C72C0CA189}">
      <dsp:nvSpPr>
        <dsp:cNvPr id="0" name=""/>
        <dsp:cNvSpPr/>
      </dsp:nvSpPr>
      <dsp:spPr>
        <a:xfrm>
          <a:off x="5062390" y="549898"/>
          <a:ext cx="953499" cy="953499"/>
        </a:xfrm>
        <a:prstGeom prst="ellipse">
          <a:avLst/>
        </a:prstGeom>
        <a:solidFill>
          <a:schemeClr val="accent3">
            <a:hueOff val="1607181"/>
            <a:satOff val="-2411"/>
            <a:lumOff val="-3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cognitive</a:t>
          </a:r>
          <a:endParaRPr lang="en-US" sz="900" kern="1200" dirty="0"/>
        </a:p>
      </dsp:txBody>
      <dsp:txXfrm>
        <a:off x="5202027" y="689535"/>
        <a:ext cx="674225" cy="674225"/>
      </dsp:txXfrm>
    </dsp:sp>
    <dsp:sp modelId="{7C4A4601-51D8-4104-8506-4FAEC6356F30}">
      <dsp:nvSpPr>
        <dsp:cNvPr id="0" name=""/>
        <dsp:cNvSpPr/>
      </dsp:nvSpPr>
      <dsp:spPr>
        <a:xfrm rot="4050000">
          <a:off x="5683720" y="1519886"/>
          <a:ext cx="252747" cy="321806"/>
        </a:xfrm>
        <a:prstGeom prst="rightArrow">
          <a:avLst>
            <a:gd name="adj1" fmla="val 60000"/>
            <a:gd name="adj2" fmla="val 50000"/>
          </a:avLst>
        </a:prstGeom>
        <a:solidFill>
          <a:schemeClr val="accent3">
            <a:hueOff val="1607181"/>
            <a:satOff val="-2411"/>
            <a:lumOff val="-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5707124" y="1549221"/>
        <a:ext cx="176923" cy="193084"/>
      </dsp:txXfrm>
    </dsp:sp>
    <dsp:sp modelId="{B195583B-4D4B-4DD5-9A46-A5347E3DFAA2}">
      <dsp:nvSpPr>
        <dsp:cNvPr id="0" name=""/>
        <dsp:cNvSpPr/>
      </dsp:nvSpPr>
      <dsp:spPr>
        <a:xfrm>
          <a:off x="5609773" y="1871398"/>
          <a:ext cx="953499" cy="953499"/>
        </a:xfrm>
        <a:prstGeom prst="ellipse">
          <a:avLst/>
        </a:prstGeom>
        <a:solidFill>
          <a:schemeClr val="accent3">
            <a:hueOff val="3214361"/>
            <a:satOff val="-4823"/>
            <a:lumOff val="-7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constructive</a:t>
          </a:r>
          <a:endParaRPr lang="en-US" sz="900" kern="1200" dirty="0"/>
        </a:p>
      </dsp:txBody>
      <dsp:txXfrm>
        <a:off x="5749410" y="2011035"/>
        <a:ext cx="674225" cy="674225"/>
      </dsp:txXfrm>
    </dsp:sp>
    <dsp:sp modelId="{921FE299-0AF3-404C-9855-C185E96A55A8}">
      <dsp:nvSpPr>
        <dsp:cNvPr id="0" name=""/>
        <dsp:cNvSpPr/>
      </dsp:nvSpPr>
      <dsp:spPr>
        <a:xfrm rot="6750000">
          <a:off x="5697244" y="2833382"/>
          <a:ext cx="243279" cy="321806"/>
        </a:xfrm>
        <a:prstGeom prst="rightArrow">
          <a:avLst>
            <a:gd name="adj1" fmla="val 60000"/>
            <a:gd name="adj2" fmla="val 50000"/>
          </a:avLst>
        </a:prstGeom>
        <a:solidFill>
          <a:schemeClr val="accent3">
            <a:hueOff val="3214361"/>
            <a:satOff val="-4823"/>
            <a:lumOff val="-7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rot="10800000">
        <a:off x="5747701" y="2864029"/>
        <a:ext cx="170295" cy="193084"/>
      </dsp:txXfrm>
    </dsp:sp>
    <dsp:sp modelId="{14A0D87C-C4BF-4526-BD40-EB407D900580}">
      <dsp:nvSpPr>
        <dsp:cNvPr id="0" name=""/>
        <dsp:cNvSpPr/>
      </dsp:nvSpPr>
      <dsp:spPr>
        <a:xfrm>
          <a:off x="4875246" y="3192898"/>
          <a:ext cx="1327786" cy="953499"/>
        </a:xfrm>
        <a:prstGeom prst="ellipse">
          <a:avLst/>
        </a:prstGeom>
        <a:solidFill>
          <a:schemeClr val="accent3">
            <a:hueOff val="4821541"/>
            <a:satOff val="-7234"/>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communicative</a:t>
          </a:r>
          <a:endParaRPr lang="en-US" sz="900" kern="1200" dirty="0"/>
        </a:p>
      </dsp:txBody>
      <dsp:txXfrm>
        <a:off x="5069696" y="3332535"/>
        <a:ext cx="938886" cy="674225"/>
      </dsp:txXfrm>
    </dsp:sp>
    <dsp:sp modelId="{1F302399-03B5-4C7D-B8EA-3D73EC510588}">
      <dsp:nvSpPr>
        <dsp:cNvPr id="0" name=""/>
        <dsp:cNvSpPr/>
      </dsp:nvSpPr>
      <dsp:spPr>
        <a:xfrm rot="9450000">
          <a:off x="4727908" y="3808416"/>
          <a:ext cx="175517" cy="321806"/>
        </a:xfrm>
        <a:prstGeom prst="rightArrow">
          <a:avLst>
            <a:gd name="adj1" fmla="val 60000"/>
            <a:gd name="adj2" fmla="val 50000"/>
          </a:avLst>
        </a:prstGeom>
        <a:solidFill>
          <a:schemeClr val="accent3">
            <a:hueOff val="4821541"/>
            <a:satOff val="-7234"/>
            <a:lumOff val="-11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rot="10800000">
        <a:off x="4778559" y="3862702"/>
        <a:ext cx="122862" cy="193084"/>
      </dsp:txXfrm>
    </dsp:sp>
    <dsp:sp modelId="{82E7B40A-079A-448F-8746-EBD9EB88CFCE}">
      <dsp:nvSpPr>
        <dsp:cNvPr id="0" name=""/>
        <dsp:cNvSpPr/>
      </dsp:nvSpPr>
      <dsp:spPr>
        <a:xfrm>
          <a:off x="3740890" y="3740281"/>
          <a:ext cx="953499" cy="953499"/>
        </a:xfrm>
        <a:prstGeom prst="ellipse">
          <a:avLst/>
        </a:prstGeom>
        <a:solidFill>
          <a:schemeClr val="accent3">
            <a:hueOff val="6428722"/>
            <a:satOff val="-9646"/>
            <a:lumOff val="-15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confident</a:t>
          </a:r>
          <a:endParaRPr lang="en-US" sz="900" kern="1200" dirty="0"/>
        </a:p>
      </dsp:txBody>
      <dsp:txXfrm>
        <a:off x="3880527" y="3879918"/>
        <a:ext cx="674225" cy="674225"/>
      </dsp:txXfrm>
    </dsp:sp>
    <dsp:sp modelId="{05FAB0AE-CC79-4F60-9C1E-060B498466A9}">
      <dsp:nvSpPr>
        <dsp:cNvPr id="0" name=""/>
        <dsp:cNvSpPr/>
      </dsp:nvSpPr>
      <dsp:spPr>
        <a:xfrm rot="12150000">
          <a:off x="3437125" y="3785173"/>
          <a:ext cx="252747" cy="321806"/>
        </a:xfrm>
        <a:prstGeom prst="rightArrow">
          <a:avLst>
            <a:gd name="adj1" fmla="val 60000"/>
            <a:gd name="adj2" fmla="val 50000"/>
          </a:avLst>
        </a:prstGeom>
        <a:solidFill>
          <a:schemeClr val="accent3">
            <a:hueOff val="6428722"/>
            <a:satOff val="-9646"/>
            <a:lumOff val="-156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rot="10800000">
        <a:off x="3510063" y="3864042"/>
        <a:ext cx="176923" cy="193084"/>
      </dsp:txXfrm>
    </dsp:sp>
    <dsp:sp modelId="{52ACC526-C781-41D0-9D54-C6A72F9518E9}">
      <dsp:nvSpPr>
        <dsp:cNvPr id="0" name=""/>
        <dsp:cNvSpPr/>
      </dsp:nvSpPr>
      <dsp:spPr>
        <a:xfrm>
          <a:off x="2419390" y="3192898"/>
          <a:ext cx="953499" cy="953499"/>
        </a:xfrm>
        <a:prstGeom prst="ellipse">
          <a:avLst/>
        </a:prstGeom>
        <a:solidFill>
          <a:schemeClr val="accent3">
            <a:hueOff val="8035903"/>
            <a:satOff val="-12057"/>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creative</a:t>
          </a:r>
          <a:endParaRPr lang="en-US" sz="900" kern="1200" dirty="0"/>
        </a:p>
      </dsp:txBody>
      <dsp:txXfrm>
        <a:off x="2559027" y="3332535"/>
        <a:ext cx="674225" cy="674225"/>
      </dsp:txXfrm>
    </dsp:sp>
    <dsp:sp modelId="{1F39F911-7571-4813-8C8F-0FE5A4DC8517}">
      <dsp:nvSpPr>
        <dsp:cNvPr id="0" name=""/>
        <dsp:cNvSpPr/>
      </dsp:nvSpPr>
      <dsp:spPr>
        <a:xfrm rot="14850000">
          <a:off x="2498812" y="2854603"/>
          <a:ext cx="252747" cy="321806"/>
        </a:xfrm>
        <a:prstGeom prst="rightArrow">
          <a:avLst>
            <a:gd name="adj1" fmla="val 60000"/>
            <a:gd name="adj2" fmla="val 50000"/>
          </a:avLst>
        </a:prstGeom>
        <a:solidFill>
          <a:schemeClr val="accent3">
            <a:hueOff val="8035903"/>
            <a:satOff val="-12057"/>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rot="10800000">
        <a:off x="2551232" y="2953990"/>
        <a:ext cx="176923" cy="193084"/>
      </dsp:txXfrm>
    </dsp:sp>
    <dsp:sp modelId="{53ED7BD6-E0AD-4705-B93F-5BF02557A6B0}">
      <dsp:nvSpPr>
        <dsp:cNvPr id="0" name=""/>
        <dsp:cNvSpPr/>
      </dsp:nvSpPr>
      <dsp:spPr>
        <a:xfrm>
          <a:off x="1872007" y="1871398"/>
          <a:ext cx="953499" cy="953499"/>
        </a:xfrm>
        <a:prstGeom prst="ellipse">
          <a:avLst/>
        </a:prstGeom>
        <a:solidFill>
          <a:schemeClr val="accent3">
            <a:hueOff val="9643083"/>
            <a:satOff val="-14469"/>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critical</a:t>
          </a:r>
          <a:endParaRPr lang="en-US" sz="900" kern="1200" dirty="0"/>
        </a:p>
      </dsp:txBody>
      <dsp:txXfrm>
        <a:off x="2011644" y="2011035"/>
        <a:ext cx="674225" cy="674225"/>
      </dsp:txXfrm>
    </dsp:sp>
    <dsp:sp modelId="{600ED2FB-1C22-4F68-9702-D0B610615D60}">
      <dsp:nvSpPr>
        <dsp:cNvPr id="0" name=""/>
        <dsp:cNvSpPr/>
      </dsp:nvSpPr>
      <dsp:spPr>
        <a:xfrm rot="17550000">
          <a:off x="2493337" y="1533103"/>
          <a:ext cx="252747" cy="321806"/>
        </a:xfrm>
        <a:prstGeom prst="rightArrow">
          <a:avLst>
            <a:gd name="adj1" fmla="val 60000"/>
            <a:gd name="adj2" fmla="val 50000"/>
          </a:avLst>
        </a:prstGeom>
        <a:solidFill>
          <a:schemeClr val="accent3">
            <a:hueOff val="9643083"/>
            <a:satOff val="-14469"/>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2516741" y="1632490"/>
        <a:ext cx="176923" cy="193084"/>
      </dsp:txXfrm>
    </dsp:sp>
    <dsp:sp modelId="{432EC2F2-3AD3-42EC-BB42-A7E1E679A125}">
      <dsp:nvSpPr>
        <dsp:cNvPr id="0" name=""/>
        <dsp:cNvSpPr/>
      </dsp:nvSpPr>
      <dsp:spPr>
        <a:xfrm>
          <a:off x="2419390" y="549898"/>
          <a:ext cx="953499" cy="953499"/>
        </a:xfrm>
        <a:prstGeom prst="ellipse">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civic</a:t>
          </a:r>
          <a:endParaRPr lang="en-US" sz="900" kern="1200" dirty="0"/>
        </a:p>
      </dsp:txBody>
      <dsp:txXfrm>
        <a:off x="2559027" y="689535"/>
        <a:ext cx="674225" cy="674225"/>
      </dsp:txXfrm>
    </dsp:sp>
    <dsp:sp modelId="{C231581E-6582-4FCA-9B6A-355813B13162}">
      <dsp:nvSpPr>
        <dsp:cNvPr id="0" name=""/>
        <dsp:cNvSpPr/>
      </dsp:nvSpPr>
      <dsp:spPr>
        <a:xfrm rot="20250000">
          <a:off x="3423907" y="594790"/>
          <a:ext cx="252747" cy="321806"/>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3426793" y="673659"/>
        <a:ext cx="176923" cy="1930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ACA1A8-38B8-44EC-B78D-1C9BCAC6D659}">
      <dsp:nvSpPr>
        <dsp:cNvPr id="0" name=""/>
        <dsp:cNvSpPr/>
      </dsp:nvSpPr>
      <dsp:spPr>
        <a:xfrm>
          <a:off x="4502374" y="688"/>
          <a:ext cx="797432" cy="79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media literacy</a:t>
          </a:r>
          <a:endParaRPr lang="en-US" sz="1800" kern="1200" dirty="0"/>
        </a:p>
      </dsp:txBody>
      <dsp:txXfrm>
        <a:off x="4502374" y="688"/>
        <a:ext cx="797432" cy="797432"/>
      </dsp:txXfrm>
    </dsp:sp>
    <dsp:sp modelId="{3546161E-FB9C-4279-A15D-CEC20B023EE4}">
      <dsp:nvSpPr>
        <dsp:cNvPr id="0" name=""/>
        <dsp:cNvSpPr/>
      </dsp:nvSpPr>
      <dsp:spPr>
        <a:xfrm>
          <a:off x="2010053" y="42911"/>
          <a:ext cx="4134405" cy="4134405"/>
        </a:xfrm>
        <a:prstGeom prst="circularArrow">
          <a:avLst>
            <a:gd name="adj1" fmla="val 3761"/>
            <a:gd name="adj2" fmla="val 234660"/>
            <a:gd name="adj3" fmla="val 19827722"/>
            <a:gd name="adj4" fmla="val 18604874"/>
            <a:gd name="adj5" fmla="val 4388"/>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4ABA90-1030-44A6-803B-985CABE819B6}">
      <dsp:nvSpPr>
        <dsp:cNvPr id="0" name=""/>
        <dsp:cNvSpPr/>
      </dsp:nvSpPr>
      <dsp:spPr>
        <a:xfrm>
          <a:off x="5529679" y="1288887"/>
          <a:ext cx="797432" cy="79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endParaRPr lang="en-US" sz="1800" kern="1200"/>
        </a:p>
      </dsp:txBody>
      <dsp:txXfrm>
        <a:off x="5529679" y="1288887"/>
        <a:ext cx="797432" cy="797432"/>
      </dsp:txXfrm>
    </dsp:sp>
    <dsp:sp modelId="{F1A35870-25D2-4227-A683-E22471FBD713}">
      <dsp:nvSpPr>
        <dsp:cNvPr id="0" name=""/>
        <dsp:cNvSpPr/>
      </dsp:nvSpPr>
      <dsp:spPr>
        <a:xfrm>
          <a:off x="2010053" y="42911"/>
          <a:ext cx="4134405" cy="4134405"/>
        </a:xfrm>
        <a:prstGeom prst="circularArrow">
          <a:avLst>
            <a:gd name="adj1" fmla="val 3761"/>
            <a:gd name="adj2" fmla="val 234660"/>
            <a:gd name="adj3" fmla="val 1230835"/>
            <a:gd name="adj4" fmla="val 21556918"/>
            <a:gd name="adj5" fmla="val 4388"/>
          </a:avLst>
        </a:prstGeom>
        <a:solidFill>
          <a:schemeClr val="accent3">
            <a:hueOff val="1875044"/>
            <a:satOff val="-2813"/>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5C5D80-C466-4A47-95DC-3966FA0F4F65}">
      <dsp:nvSpPr>
        <dsp:cNvPr id="0" name=""/>
        <dsp:cNvSpPr/>
      </dsp:nvSpPr>
      <dsp:spPr>
        <a:xfrm>
          <a:off x="4309949" y="2895246"/>
          <a:ext cx="2503610" cy="79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communication and collaboration</a:t>
          </a:r>
          <a:endParaRPr lang="en-US" sz="1800" kern="1200" dirty="0"/>
        </a:p>
      </dsp:txBody>
      <dsp:txXfrm>
        <a:off x="4309949" y="2895246"/>
        <a:ext cx="2503610" cy="797432"/>
      </dsp:txXfrm>
    </dsp:sp>
    <dsp:sp modelId="{99FFA76B-6451-4491-AFA9-5C0FF7ABA9E0}">
      <dsp:nvSpPr>
        <dsp:cNvPr id="0" name=""/>
        <dsp:cNvSpPr/>
      </dsp:nvSpPr>
      <dsp:spPr>
        <a:xfrm>
          <a:off x="3575102" y="3292771"/>
          <a:ext cx="4134405" cy="4134405"/>
        </a:xfrm>
        <a:prstGeom prst="circularArrow">
          <a:avLst>
            <a:gd name="adj1" fmla="val 3761"/>
            <a:gd name="adj2" fmla="val 234660"/>
            <a:gd name="adj3" fmla="val 14594760"/>
            <a:gd name="adj4" fmla="val 14484866"/>
            <a:gd name="adj5" fmla="val 4388"/>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880387-5986-4218-9283-58D701B5D994}">
      <dsp:nvSpPr>
        <dsp:cNvPr id="0" name=""/>
        <dsp:cNvSpPr/>
      </dsp:nvSpPr>
      <dsp:spPr>
        <a:xfrm>
          <a:off x="2897925" y="3610143"/>
          <a:ext cx="2358661" cy="79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career and identity management</a:t>
          </a:r>
          <a:endParaRPr lang="en-US" sz="1800" kern="1200" dirty="0"/>
        </a:p>
      </dsp:txBody>
      <dsp:txXfrm>
        <a:off x="2897925" y="3610143"/>
        <a:ext cx="2358661" cy="797432"/>
      </dsp:txXfrm>
    </dsp:sp>
    <dsp:sp modelId="{5EF85DEE-6FA0-4296-AFFC-CECD94288EA4}">
      <dsp:nvSpPr>
        <dsp:cNvPr id="0" name=""/>
        <dsp:cNvSpPr/>
      </dsp:nvSpPr>
      <dsp:spPr>
        <a:xfrm>
          <a:off x="1874682" y="-224989"/>
          <a:ext cx="4134405" cy="4134405"/>
        </a:xfrm>
        <a:prstGeom prst="circularArrow">
          <a:avLst>
            <a:gd name="adj1" fmla="val 3761"/>
            <a:gd name="adj2" fmla="val 234660"/>
            <a:gd name="adj3" fmla="val 6967513"/>
            <a:gd name="adj4" fmla="val 6683541"/>
            <a:gd name="adj5" fmla="val 4388"/>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51AFF3-854C-44A1-B877-EBF99B01A4B2}">
      <dsp:nvSpPr>
        <dsp:cNvPr id="0" name=""/>
        <dsp:cNvSpPr/>
      </dsp:nvSpPr>
      <dsp:spPr>
        <a:xfrm>
          <a:off x="2194041" y="2895246"/>
          <a:ext cx="797432" cy="79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endParaRPr lang="en-US" sz="1800" kern="1200"/>
        </a:p>
      </dsp:txBody>
      <dsp:txXfrm>
        <a:off x="2194041" y="2895246"/>
        <a:ext cx="797432" cy="797432"/>
      </dsp:txXfrm>
    </dsp:sp>
    <dsp:sp modelId="{3D9DE793-6772-4F25-BC60-EC91D9AB1892}">
      <dsp:nvSpPr>
        <dsp:cNvPr id="0" name=""/>
        <dsp:cNvSpPr/>
      </dsp:nvSpPr>
      <dsp:spPr>
        <a:xfrm>
          <a:off x="2010053" y="42911"/>
          <a:ext cx="4134405" cy="4134405"/>
        </a:xfrm>
        <a:prstGeom prst="circularArrow">
          <a:avLst>
            <a:gd name="adj1" fmla="val 3761"/>
            <a:gd name="adj2" fmla="val 234660"/>
            <a:gd name="adj3" fmla="val 10608422"/>
            <a:gd name="adj4" fmla="val 9334505"/>
            <a:gd name="adj5" fmla="val 4388"/>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E2F689-7D7E-47B0-8524-304AFE156D2F}">
      <dsp:nvSpPr>
        <dsp:cNvPr id="0" name=""/>
        <dsp:cNvSpPr/>
      </dsp:nvSpPr>
      <dsp:spPr>
        <a:xfrm>
          <a:off x="1827400" y="1288887"/>
          <a:ext cx="797432" cy="79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ICT literacy</a:t>
          </a:r>
          <a:endParaRPr lang="en-US" sz="1800" kern="1200" dirty="0"/>
        </a:p>
      </dsp:txBody>
      <dsp:txXfrm>
        <a:off x="1827400" y="1288887"/>
        <a:ext cx="797432" cy="797432"/>
      </dsp:txXfrm>
    </dsp:sp>
    <dsp:sp modelId="{56368C27-A383-4881-A130-24BDC2A98D43}">
      <dsp:nvSpPr>
        <dsp:cNvPr id="0" name=""/>
        <dsp:cNvSpPr/>
      </dsp:nvSpPr>
      <dsp:spPr>
        <a:xfrm>
          <a:off x="2010053" y="42911"/>
          <a:ext cx="4134405" cy="4134405"/>
        </a:xfrm>
        <a:prstGeom prst="circularArrow">
          <a:avLst>
            <a:gd name="adj1" fmla="val 3761"/>
            <a:gd name="adj2" fmla="val 234660"/>
            <a:gd name="adj3" fmla="val 13187802"/>
            <a:gd name="adj4" fmla="val 12337618"/>
            <a:gd name="adj5" fmla="val 4388"/>
          </a:avLst>
        </a:prstGeom>
        <a:solidFill>
          <a:schemeClr val="accent3">
            <a:hueOff val="9375220"/>
            <a:satOff val="-14067"/>
            <a:lumOff val="-228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B343F4-76A0-4CF3-9E9D-0DA9DE1E05B6}">
      <dsp:nvSpPr>
        <dsp:cNvPr id="0" name=""/>
        <dsp:cNvSpPr/>
      </dsp:nvSpPr>
      <dsp:spPr>
        <a:xfrm>
          <a:off x="2376265" y="688"/>
          <a:ext cx="1754311" cy="797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smtClean="0"/>
            <a:t>learning </a:t>
          </a:r>
          <a:r>
            <a:rPr lang="en-GB" sz="1800" kern="1200" dirty="0" smtClean="0"/>
            <a:t>skills</a:t>
          </a:r>
          <a:endParaRPr lang="en-US" sz="1800" kern="1200" dirty="0"/>
        </a:p>
      </dsp:txBody>
      <dsp:txXfrm>
        <a:off x="2376265" y="688"/>
        <a:ext cx="1754311" cy="797432"/>
      </dsp:txXfrm>
    </dsp:sp>
    <dsp:sp modelId="{0ABA34CD-1349-4CD7-8594-C2255E857D9F}">
      <dsp:nvSpPr>
        <dsp:cNvPr id="0" name=""/>
        <dsp:cNvSpPr/>
      </dsp:nvSpPr>
      <dsp:spPr>
        <a:xfrm>
          <a:off x="2010053" y="42911"/>
          <a:ext cx="4134405" cy="4134405"/>
        </a:xfrm>
        <a:prstGeom prst="circularArrow">
          <a:avLst>
            <a:gd name="adj1" fmla="val 3761"/>
            <a:gd name="adj2" fmla="val 234660"/>
            <a:gd name="adj3" fmla="val 16741613"/>
            <a:gd name="adj4" fmla="val 16296552"/>
            <a:gd name="adj5" fmla="val 4388"/>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17/11/2020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62DF069A-B00B-41E3-A3C1-0B43EDB0DD34}" type="datetimeFigureOut">
              <a:rPr lang="en-GB" smtClean="0"/>
              <a:t>17/11/2020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B39E918-88F5-4DC3-ADC2-D63BF93AAE5D}" type="slidenum">
              <a:rPr lang="en-GB" smtClean="0"/>
              <a:t>‹#›</a:t>
            </a:fld>
            <a:endParaRPr lang="en-GB"/>
          </a:p>
        </p:txBody>
      </p:sp>
    </p:spTree>
    <p:extLst>
      <p:ext uri="{BB962C8B-B14F-4D97-AF65-F5344CB8AC3E}">
        <p14:creationId xmlns:p14="http://schemas.microsoft.com/office/powerpoint/2010/main" val="3962119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a:p>
            <a:endParaRPr lang="cy-GB" altLang="cy-GB" dirty="0" smtClean="0"/>
          </a:p>
        </p:txBody>
      </p:sp>
    </p:spTree>
    <p:extLst>
      <p:ext uri="{BB962C8B-B14F-4D97-AF65-F5344CB8AC3E}">
        <p14:creationId xmlns:p14="http://schemas.microsoft.com/office/powerpoint/2010/main" val="2182138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9B39E918-88F5-4DC3-ADC2-D63BF93AAE5D}" type="slidenum">
              <a:rPr lang="en-GB" smtClean="0"/>
              <a:t>2</a:t>
            </a:fld>
            <a:endParaRPr lang="en-GB"/>
          </a:p>
        </p:txBody>
      </p:sp>
    </p:spTree>
    <p:extLst>
      <p:ext uri="{BB962C8B-B14F-4D97-AF65-F5344CB8AC3E}">
        <p14:creationId xmlns:p14="http://schemas.microsoft.com/office/powerpoint/2010/main" val="2760068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882810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cy-GB" b="1" dirty="0" smtClean="0"/>
              <a:t>SAESNEG</a:t>
            </a:r>
            <a:r>
              <a:rPr lang="en-US" altLang="cy-GB" baseline="0" dirty="0" smtClean="0"/>
              <a:t> </a:t>
            </a:r>
            <a:r>
              <a:rPr lang="en-US" altLang="cy-GB" dirty="0" smtClean="0"/>
              <a:t>Arthur, S., Crick, T., Hayward, J. (2013) ‘The ICT Steering Group’s Report to the Welsh Government,’ http://learning.gov.wales/docs/learningwales/publications/131003-ict-steering-group-report-en.pdf </a:t>
            </a:r>
          </a:p>
          <a:p>
            <a:endParaRPr lang="en-GB" altLang="cy-GB" dirty="0" smtClean="0"/>
          </a:p>
          <a:p>
            <a:r>
              <a:rPr lang="en-US" altLang="cy-GB" b="1" dirty="0" smtClean="0"/>
              <a:t>CYMRAEG</a:t>
            </a:r>
            <a:r>
              <a:rPr lang="en-US" altLang="cy-GB" dirty="0" smtClean="0"/>
              <a:t> Arthur, S., Crick, T., Hayward, J. (2013) ‘</a:t>
            </a:r>
            <a:r>
              <a:rPr lang="en-US" altLang="cy-GB" dirty="0" err="1" smtClean="0"/>
              <a:t>Adroddiad</a:t>
            </a:r>
            <a:r>
              <a:rPr lang="en-US" altLang="cy-GB" dirty="0" smtClean="0"/>
              <a:t> y </a:t>
            </a:r>
            <a:r>
              <a:rPr lang="en-US" altLang="cy-GB" dirty="0" err="1" smtClean="0"/>
              <a:t>Grwp</a:t>
            </a:r>
            <a:r>
              <a:rPr lang="en-US" altLang="cy-GB" dirty="0" smtClean="0"/>
              <a:t> </a:t>
            </a:r>
            <a:r>
              <a:rPr lang="en-US" altLang="cy-GB" dirty="0" err="1" smtClean="0"/>
              <a:t>Llywio</a:t>
            </a:r>
            <a:r>
              <a:rPr lang="en-US" altLang="cy-GB" baseline="0" dirty="0" smtClean="0"/>
              <a:t> </a:t>
            </a:r>
            <a:r>
              <a:rPr lang="en-US" altLang="cy-GB" baseline="0" dirty="0" err="1" smtClean="0"/>
              <a:t>TGCh</a:t>
            </a:r>
            <a:r>
              <a:rPr lang="en-US" altLang="cy-GB" baseline="0" dirty="0" smtClean="0"/>
              <a:t> </a:t>
            </a:r>
            <a:r>
              <a:rPr lang="en-US" altLang="cy-GB" baseline="0" dirty="0" err="1" smtClean="0"/>
              <a:t>i</a:t>
            </a:r>
            <a:r>
              <a:rPr lang="en-US" altLang="cy-GB" baseline="0" dirty="0" smtClean="0"/>
              <a:t> </a:t>
            </a:r>
            <a:r>
              <a:rPr lang="en-US" altLang="cy-GB" baseline="0" dirty="0" err="1" smtClean="0"/>
              <a:t>Lywodraeth</a:t>
            </a:r>
            <a:r>
              <a:rPr lang="en-US" altLang="cy-GB" baseline="0" dirty="0" smtClean="0"/>
              <a:t> </a:t>
            </a:r>
            <a:r>
              <a:rPr lang="en-US" altLang="cy-GB" baseline="0" dirty="0" err="1" smtClean="0"/>
              <a:t>Cymru</a:t>
            </a:r>
            <a:r>
              <a:rPr lang="en-US" altLang="cy-GB" baseline="0" dirty="0" smtClean="0"/>
              <a:t>,’ </a:t>
            </a:r>
          </a:p>
          <a:p>
            <a:endParaRPr lang="en-GB" altLang="cy-GB" baseline="0" dirty="0" smtClean="0"/>
          </a:p>
          <a:p>
            <a:r>
              <a:rPr lang="en-US" altLang="cy-GB" dirty="0" smtClean="0"/>
              <a:t>In November 2012, in light of significant focus on ICT education in the UK, the Welsh Government’s Minister for Education and Skills called for a review of the current ICT curriculum in Wales. A seminar was held at the National Assembly for Wales, attended by representatives from a range of key stakeholder </a:t>
            </a:r>
            <a:r>
              <a:rPr lang="en-US" altLang="cy-GB" dirty="0" err="1" smtClean="0"/>
              <a:t>organisations</a:t>
            </a:r>
            <a:r>
              <a:rPr lang="en-US" altLang="cy-GB" dirty="0" smtClean="0"/>
              <a:t> including schools, further and higher education institutions, awarding </a:t>
            </a:r>
            <a:r>
              <a:rPr lang="en-US" altLang="cy-GB" dirty="0" err="1" smtClean="0"/>
              <a:t>organisations</a:t>
            </a:r>
            <a:r>
              <a:rPr lang="en-US" altLang="cy-GB" dirty="0" smtClean="0"/>
              <a:t>, industry bodies, and the media. In January 2013, an ICT Steering Group was formed2 to consider the future of ICT and Computer Science for schools in Wales.</a:t>
            </a:r>
          </a:p>
          <a:p>
            <a:endParaRPr lang="cy-GB" altLang="cy-GB" dirty="0" smtClean="0"/>
          </a:p>
          <a:p>
            <a:r>
              <a:rPr lang="cy-GB" altLang="cy-GB" dirty="0" smtClean="0"/>
              <a:t>Rather than learn about programmes, such as Word etc, children should</a:t>
            </a:r>
            <a:r>
              <a:rPr lang="cy-GB" altLang="cy-GB" baseline="0" dirty="0" smtClean="0"/>
              <a:t> have opportunities to focus on pedagogy, deeper skill development, transferability and understanding</a:t>
            </a:r>
          </a:p>
          <a:p>
            <a:endParaRPr lang="cy-GB" altLang="cy-GB" baseline="0" dirty="0" smtClean="0"/>
          </a:p>
          <a:p>
            <a:r>
              <a:rPr lang="cy-GB" altLang="cy-GB" b="1" baseline="0" dirty="0" smtClean="0"/>
              <a:t>Implications? Staff? Parents? Children?</a:t>
            </a:r>
            <a:endParaRPr lang="cy-GB" altLang="cy-GB" b="1" dirty="0" smtClean="0"/>
          </a:p>
        </p:txBody>
      </p:sp>
    </p:spTree>
    <p:extLst>
      <p:ext uri="{BB962C8B-B14F-4D97-AF65-F5344CB8AC3E}">
        <p14:creationId xmlns:p14="http://schemas.microsoft.com/office/powerpoint/2010/main" val="9707684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dirty="0" smtClean="0"/>
              <a:t>Students</a:t>
            </a:r>
            <a:r>
              <a:rPr lang="cy-GB" b="1" baseline="0" dirty="0" smtClean="0"/>
              <a:t> to discuss quotations...</a:t>
            </a:r>
            <a:endParaRPr lang="cy-GB" b="1" dirty="0"/>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2940575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smtClean="0"/>
              <a:t>Hobbs</a:t>
            </a:r>
            <a:r>
              <a:rPr lang="cy-GB" altLang="cy-GB" baseline="0" dirty="0" smtClean="0"/>
              <a:t> 2010 – life skills necessary for full participation in society</a:t>
            </a:r>
          </a:p>
          <a:p>
            <a:r>
              <a:rPr lang="cy-GB" altLang="cy-GB" baseline="0" dirty="0" smtClean="0"/>
              <a:t>Belshaw 2011 – 8 components of digital literacy</a:t>
            </a:r>
          </a:p>
          <a:p>
            <a:r>
              <a:rPr lang="cy-GB" altLang="cy-GB" baseline="0" dirty="0" smtClean="0"/>
              <a:t>Payton and Hague 2010 – focuses on educational contexts</a:t>
            </a:r>
          </a:p>
          <a:p>
            <a:r>
              <a:rPr lang="cy-GB" altLang="cy-GB" baseline="0" dirty="0" smtClean="0"/>
              <a:t>JISC 2014 – 7 elements to digital literacy</a:t>
            </a:r>
            <a:endParaRPr lang="cy-GB" altLang="cy-GB" dirty="0" smtClean="0"/>
          </a:p>
        </p:txBody>
      </p:sp>
    </p:spTree>
    <p:extLst>
      <p:ext uri="{BB962C8B-B14F-4D97-AF65-F5344CB8AC3E}">
        <p14:creationId xmlns:p14="http://schemas.microsoft.com/office/powerpoint/2010/main" val="393859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smtClean="0"/>
              <a:t>According to Belshaw (2011), these are all examples of digital literacy</a:t>
            </a:r>
          </a:p>
        </p:txBody>
      </p:sp>
    </p:spTree>
    <p:extLst>
      <p:ext uri="{BB962C8B-B14F-4D97-AF65-F5344CB8AC3E}">
        <p14:creationId xmlns:p14="http://schemas.microsoft.com/office/powerpoint/2010/main" val="38491958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smtClean="0"/>
              <a:t>A focus on educational</a:t>
            </a:r>
            <a:r>
              <a:rPr lang="cy-GB" altLang="cy-GB" baseline="0" dirty="0" smtClean="0"/>
              <a:t> contexts.</a:t>
            </a:r>
          </a:p>
          <a:p>
            <a:endParaRPr lang="cy-GB" altLang="cy-GB" baseline="0" dirty="0" smtClean="0"/>
          </a:p>
        </p:txBody>
      </p:sp>
    </p:spTree>
    <p:extLst>
      <p:ext uri="{BB962C8B-B14F-4D97-AF65-F5344CB8AC3E}">
        <p14:creationId xmlns:p14="http://schemas.microsoft.com/office/powerpoint/2010/main" val="9725358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err="1" smtClean="0"/>
              <a:t>Any</a:t>
            </a:r>
            <a:r>
              <a:rPr lang="cy-GB" altLang="cy-GB" baseline="0" dirty="0" smtClean="0"/>
              <a:t> </a:t>
            </a:r>
            <a:r>
              <a:rPr lang="cy-GB" altLang="cy-GB" baseline="0" dirty="0" err="1" smtClean="0"/>
              <a:t>similarities</a:t>
            </a:r>
            <a:r>
              <a:rPr lang="cy-GB" altLang="cy-GB" baseline="0" dirty="0" smtClean="0"/>
              <a:t> to past </a:t>
            </a:r>
            <a:r>
              <a:rPr lang="cy-GB" altLang="cy-GB" baseline="0" dirty="0" err="1" smtClean="0"/>
              <a:t>models</a:t>
            </a:r>
            <a:r>
              <a:rPr lang="cy-GB" altLang="cy-GB" baseline="0" dirty="0" smtClean="0"/>
              <a:t>?</a:t>
            </a:r>
            <a:endParaRPr lang="cy-GB" altLang="cy-GB" dirty="0" smtClean="0"/>
          </a:p>
        </p:txBody>
      </p:sp>
    </p:spTree>
    <p:extLst>
      <p:ext uri="{BB962C8B-B14F-4D97-AF65-F5344CB8AC3E}">
        <p14:creationId xmlns:p14="http://schemas.microsoft.com/office/powerpoint/2010/main" val="1022891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30869300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to observe and discuss…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11</a:t>
            </a:fld>
            <a:endParaRPr lang="en-GB"/>
          </a:p>
        </p:txBody>
      </p:sp>
    </p:spTree>
    <p:extLst>
      <p:ext uri="{BB962C8B-B14F-4D97-AF65-F5344CB8AC3E}">
        <p14:creationId xmlns:p14="http://schemas.microsoft.com/office/powerpoint/2010/main" val="22683497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9B39E918-88F5-4DC3-ADC2-D63BF93AAE5D}" type="slidenum">
              <a:rPr lang="en-GB" smtClean="0"/>
              <a:t>12</a:t>
            </a:fld>
            <a:endParaRPr lang="en-GB"/>
          </a:p>
        </p:txBody>
      </p:sp>
    </p:spTree>
    <p:extLst>
      <p:ext uri="{BB962C8B-B14F-4D97-AF65-F5344CB8AC3E}">
        <p14:creationId xmlns:p14="http://schemas.microsoft.com/office/powerpoint/2010/main" val="21524409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9B39E918-88F5-4DC3-ADC2-D63BF93AAE5D}" type="slidenum">
              <a:rPr lang="en-GB" smtClean="0"/>
              <a:t>13</a:t>
            </a:fld>
            <a:endParaRPr lang="en-GB"/>
          </a:p>
        </p:txBody>
      </p:sp>
    </p:spTree>
    <p:extLst>
      <p:ext uri="{BB962C8B-B14F-4D97-AF65-F5344CB8AC3E}">
        <p14:creationId xmlns:p14="http://schemas.microsoft.com/office/powerpoint/2010/main" val="12060023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9B39E918-88F5-4DC3-ADC2-D63BF93AAE5D}" type="slidenum">
              <a:rPr lang="en-GB" smtClean="0"/>
              <a:t>14</a:t>
            </a:fld>
            <a:endParaRPr lang="en-GB"/>
          </a:p>
        </p:txBody>
      </p:sp>
    </p:spTree>
    <p:extLst>
      <p:ext uri="{BB962C8B-B14F-4D97-AF65-F5344CB8AC3E}">
        <p14:creationId xmlns:p14="http://schemas.microsoft.com/office/powerpoint/2010/main" val="17786464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err="1" smtClean="0"/>
              <a:t>Someone</a:t>
            </a:r>
            <a:r>
              <a:rPr lang="cy-GB" altLang="cy-GB" baseline="0" dirty="0" smtClean="0"/>
              <a:t> to </a:t>
            </a:r>
            <a:r>
              <a:rPr lang="cy-GB" altLang="cy-GB" baseline="0" dirty="0" err="1" smtClean="0"/>
              <a:t>research</a:t>
            </a:r>
            <a:r>
              <a:rPr lang="cy-GB" altLang="cy-GB" baseline="0" dirty="0" smtClean="0"/>
              <a:t> </a:t>
            </a:r>
            <a:r>
              <a:rPr lang="cy-GB" altLang="cy-GB" baseline="0" dirty="0" err="1" smtClean="0"/>
              <a:t>perhaps</a:t>
            </a:r>
            <a:r>
              <a:rPr lang="cy-GB" altLang="cy-GB" baseline="0" dirty="0" smtClean="0"/>
              <a:t>....</a:t>
            </a:r>
            <a:endParaRPr lang="cy-GB" altLang="cy-GB" dirty="0" smtClean="0"/>
          </a:p>
          <a:p>
            <a:endParaRPr lang="cy-GB" altLang="cy-GB" dirty="0" smtClean="0"/>
          </a:p>
          <a:p>
            <a:r>
              <a:rPr lang="cy-GB" altLang="cy-GB" dirty="0" smtClean="0"/>
              <a:t>Research</a:t>
            </a:r>
            <a:r>
              <a:rPr lang="cy-GB" altLang="cy-GB" baseline="0" dirty="0" smtClean="0"/>
              <a:t> interests include:</a:t>
            </a:r>
          </a:p>
          <a:p>
            <a:pPr marL="171450" indent="-171450">
              <a:buFont typeface="Arial" panose="020B0604020202020204" pitchFamily="34" charset="0"/>
              <a:buChar char="•"/>
            </a:pPr>
            <a:r>
              <a:rPr lang="cy-GB" altLang="cy-GB" baseline="0" dirty="0" smtClean="0"/>
              <a:t>Factors which inflence children’s attitudes and beliefs about literacy</a:t>
            </a:r>
          </a:p>
          <a:p>
            <a:pPr marL="171450" indent="-171450">
              <a:buFont typeface="Arial" panose="020B0604020202020204" pitchFamily="34" charset="0"/>
              <a:buChar char="•"/>
            </a:pPr>
            <a:r>
              <a:rPr lang="cy-GB" altLang="cy-GB" baseline="0" dirty="0" smtClean="0"/>
              <a:t>Young children’s perceptions of themselves as readers</a:t>
            </a:r>
          </a:p>
          <a:p>
            <a:pPr marL="171450" indent="-171450">
              <a:buFont typeface="Arial" panose="020B0604020202020204" pitchFamily="34" charset="0"/>
              <a:buChar char="•"/>
            </a:pPr>
            <a:r>
              <a:rPr lang="cy-GB" altLang="cy-GB" baseline="0" dirty="0" smtClean="0"/>
              <a:t>How constructions of reading are influenced by home and school discourses</a:t>
            </a:r>
          </a:p>
          <a:p>
            <a:pPr marL="171450" indent="-171450">
              <a:buFont typeface="Arial" panose="020B0604020202020204" pitchFamily="34" charset="0"/>
              <a:buChar char="•"/>
            </a:pPr>
            <a:r>
              <a:rPr lang="cy-GB" altLang="cy-GB" baseline="0" dirty="0" smtClean="0"/>
              <a:t>Impact of technological change within communication practices in society</a:t>
            </a:r>
          </a:p>
          <a:p>
            <a:pPr marL="171450" indent="-171450">
              <a:buFont typeface="Arial" panose="020B0604020202020204" pitchFamily="34" charset="0"/>
              <a:buChar char="•"/>
            </a:pPr>
            <a:r>
              <a:rPr lang="cy-GB" altLang="cy-GB" baseline="0" dirty="0" smtClean="0"/>
              <a:t>Young children’s interactions with new media and digital technology</a:t>
            </a:r>
            <a:endParaRPr lang="cy-GB" altLang="cy-GB" dirty="0" smtClean="0"/>
          </a:p>
        </p:txBody>
      </p:sp>
    </p:spTree>
    <p:extLst>
      <p:ext uri="{BB962C8B-B14F-4D97-AF65-F5344CB8AC3E}">
        <p14:creationId xmlns:p14="http://schemas.microsoft.com/office/powerpoint/2010/main" val="39775837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1539900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smtClean="0"/>
              <a:t>It is thought that young</a:t>
            </a:r>
            <a:r>
              <a:rPr lang="cy-GB" altLang="cy-GB" baseline="0" dirty="0" smtClean="0"/>
              <a:t> children are competent users of technology from an early age, some from birth.</a:t>
            </a:r>
          </a:p>
          <a:p>
            <a:endParaRPr lang="cy-GB" altLang="cy-GB" baseline="0" dirty="0" smtClean="0"/>
          </a:p>
          <a:p>
            <a:r>
              <a:rPr lang="cy-GB" altLang="cy-GB" baseline="0" dirty="0" smtClean="0"/>
              <a:t>But this often depends on parents and their attitutes towards and experiences of technology; so parents who don’t like technology are less likely to have tablets etc in the home.</a:t>
            </a:r>
          </a:p>
          <a:p>
            <a:endParaRPr lang="cy-GB" altLang="cy-GB" baseline="0" dirty="0" smtClean="0"/>
          </a:p>
          <a:p>
            <a:r>
              <a:rPr lang="cy-GB" altLang="cy-GB" b="1" baseline="0" dirty="0" smtClean="0"/>
              <a:t>Implications of this?</a:t>
            </a:r>
          </a:p>
          <a:p>
            <a:endParaRPr lang="cy-GB" altLang="cy-GB" b="1" baseline="0" dirty="0" smtClean="0"/>
          </a:p>
          <a:p>
            <a:r>
              <a:rPr lang="cy-GB" altLang="cy-GB" b="0" baseline="0" dirty="0" smtClean="0"/>
              <a:t>“Globalised mediascapes” – these reflect the global distribution of electronic media and images of the world created by media.</a:t>
            </a:r>
          </a:p>
          <a:p>
            <a:r>
              <a:rPr lang="cy-GB" altLang="cy-GB" b="0" baseline="0" dirty="0" smtClean="0"/>
              <a:t>They are locally recontextualised in children’s literacy practices, which are culturally situated in children’s everyday lives.</a:t>
            </a:r>
          </a:p>
          <a:p>
            <a:endParaRPr lang="cy-GB" altLang="cy-GB" dirty="0" smtClean="0"/>
          </a:p>
        </p:txBody>
      </p:sp>
    </p:spTree>
    <p:extLst>
      <p:ext uri="{BB962C8B-B14F-4D97-AF65-F5344CB8AC3E}">
        <p14:creationId xmlns:p14="http://schemas.microsoft.com/office/powerpoint/2010/main" val="21293312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18</a:t>
            </a:fld>
            <a:endParaRPr lang="en-GB"/>
          </a:p>
        </p:txBody>
      </p:sp>
    </p:spTree>
    <p:extLst>
      <p:ext uri="{BB962C8B-B14F-4D97-AF65-F5344CB8AC3E}">
        <p14:creationId xmlns:p14="http://schemas.microsoft.com/office/powerpoint/2010/main" val="22568112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19</a:t>
            </a:fld>
            <a:endParaRPr lang="en-GB"/>
          </a:p>
        </p:txBody>
      </p:sp>
    </p:spTree>
    <p:extLst>
      <p:ext uri="{BB962C8B-B14F-4D97-AF65-F5344CB8AC3E}">
        <p14:creationId xmlns:p14="http://schemas.microsoft.com/office/powerpoint/2010/main" val="11735497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B39E918-88F5-4DC3-ADC2-D63BF93AAE5D}" type="slidenum">
              <a:rPr lang="en-GB" smtClean="0"/>
              <a:t>20</a:t>
            </a:fld>
            <a:endParaRPr lang="en-GB"/>
          </a:p>
        </p:txBody>
      </p:sp>
    </p:spTree>
    <p:extLst>
      <p:ext uri="{BB962C8B-B14F-4D97-AF65-F5344CB8AC3E}">
        <p14:creationId xmlns:p14="http://schemas.microsoft.com/office/powerpoint/2010/main" val="13215507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b="1" dirty="0" smtClean="0"/>
              <a:t>Students</a:t>
            </a:r>
            <a:r>
              <a:rPr lang="cy-GB" altLang="cy-GB" b="1" baseline="0" dirty="0" smtClean="0"/>
              <a:t> to discuss the above....</a:t>
            </a:r>
            <a:endParaRPr lang="cy-GB" altLang="cy-GB" b="1" dirty="0" smtClean="0"/>
          </a:p>
        </p:txBody>
      </p:sp>
    </p:spTree>
    <p:extLst>
      <p:ext uri="{BB962C8B-B14F-4D97-AF65-F5344CB8AC3E}">
        <p14:creationId xmlns:p14="http://schemas.microsoft.com/office/powerpoint/2010/main" val="7591859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pPr>
            <a:r>
              <a:rPr lang="cy-GB" altLang="cy-GB" dirty="0" smtClean="0"/>
              <a:t>Computer-mediated</a:t>
            </a:r>
            <a:r>
              <a:rPr lang="cy-GB" altLang="cy-GB" baseline="0" dirty="0" smtClean="0"/>
              <a:t> storybook reading – young children</a:t>
            </a:r>
            <a:endParaRPr lang="cy-GB" altLang="cy-GB" dirty="0" smtClean="0"/>
          </a:p>
        </p:txBody>
      </p:sp>
    </p:spTree>
    <p:extLst>
      <p:ext uri="{BB962C8B-B14F-4D97-AF65-F5344CB8AC3E}">
        <p14:creationId xmlns:p14="http://schemas.microsoft.com/office/powerpoint/2010/main" val="34200673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pPr>
            <a:r>
              <a:rPr lang="cy-GB" altLang="cy-GB" dirty="0" smtClean="0"/>
              <a:t>Use</a:t>
            </a:r>
            <a:r>
              <a:rPr lang="cy-GB" altLang="cy-GB" baseline="0" dirty="0" smtClean="0"/>
              <a:t> of books on computers; particular focus on vocabulary learning</a:t>
            </a:r>
          </a:p>
          <a:p>
            <a:pPr marL="0" indent="0">
              <a:buFont typeface="Arial" panose="020B0604020202020204" pitchFamily="34" charset="0"/>
              <a:buNone/>
            </a:pPr>
            <a:r>
              <a:rPr lang="cy-GB" altLang="cy-GB" baseline="0" dirty="0" smtClean="0"/>
              <a:t>Believes that interactive books offer more opportunitieas to enhance vocabulary learning for young children</a:t>
            </a:r>
          </a:p>
          <a:p>
            <a:pPr marL="0" indent="0">
              <a:buFont typeface="Arial" panose="020B0604020202020204" pitchFamily="34" charset="0"/>
              <a:buNone/>
            </a:pPr>
            <a:endParaRPr lang="cy-GB" altLang="cy-GB" baseline="0" dirty="0" smtClean="0"/>
          </a:p>
          <a:p>
            <a:pPr marL="0" indent="0">
              <a:buFont typeface="Arial" panose="020B0604020202020204" pitchFamily="34" charset="0"/>
              <a:buNone/>
            </a:pPr>
            <a:r>
              <a:rPr lang="cy-GB" altLang="cy-GB" b="1" baseline="0" dirty="0" smtClean="0"/>
              <a:t>Students to critique this..... Do they need something else?</a:t>
            </a:r>
          </a:p>
          <a:p>
            <a:pPr marL="0" indent="0">
              <a:buFont typeface="Arial" panose="020B0604020202020204" pitchFamily="34" charset="0"/>
              <a:buNone/>
            </a:pPr>
            <a:endParaRPr lang="cy-GB" altLang="cy-GB" b="1" baseline="0" dirty="0" smtClean="0"/>
          </a:p>
          <a:p>
            <a:pPr marL="0" indent="0">
              <a:buFont typeface="Arial" panose="020B0604020202020204" pitchFamily="34" charset="0"/>
              <a:buNone/>
            </a:pPr>
            <a:r>
              <a:rPr lang="cy-GB" altLang="cy-GB" b="0" baseline="0" dirty="0" smtClean="0"/>
              <a:t>2 Dutch examples of research</a:t>
            </a:r>
          </a:p>
          <a:p>
            <a:pPr marL="171450" indent="-171450">
              <a:buFontTx/>
              <a:buChar char="-"/>
            </a:pPr>
            <a:r>
              <a:rPr lang="cy-GB" altLang="cy-GB" b="0" baseline="0" dirty="0" smtClean="0"/>
              <a:t>Promising results</a:t>
            </a:r>
          </a:p>
          <a:p>
            <a:pPr marL="171450" indent="-171450">
              <a:buFontTx/>
              <a:buChar char="-"/>
            </a:pPr>
            <a:r>
              <a:rPr lang="cy-GB" altLang="cy-GB" b="0" baseline="0" dirty="0" smtClean="0"/>
              <a:t>Vocabulary of young children enhanced with this type of software</a:t>
            </a:r>
          </a:p>
        </p:txBody>
      </p:sp>
    </p:spTree>
    <p:extLst>
      <p:ext uri="{BB962C8B-B14F-4D97-AF65-F5344CB8AC3E}">
        <p14:creationId xmlns:p14="http://schemas.microsoft.com/office/powerpoint/2010/main" val="16862953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b="1" dirty="0" smtClean="0"/>
              <a:t>Students to watch</a:t>
            </a:r>
            <a:r>
              <a:rPr lang="cy-GB" altLang="cy-GB" b="1" baseline="0" dirty="0" smtClean="0"/>
              <a:t> clip, discuss and critique</a:t>
            </a:r>
          </a:p>
          <a:p>
            <a:endParaRPr lang="cy-GB" altLang="cy-GB" b="1" baseline="0" dirty="0" smtClean="0"/>
          </a:p>
          <a:p>
            <a:r>
              <a:rPr lang="cy-GB" altLang="cy-GB" b="1" baseline="0" dirty="0" smtClean="0"/>
              <a:t>Students to read article, discuss and critique</a:t>
            </a:r>
            <a:endParaRPr lang="cy-GB" altLang="cy-GB" b="1" dirty="0" smtClean="0"/>
          </a:p>
        </p:txBody>
      </p:sp>
    </p:spTree>
    <p:extLst>
      <p:ext uri="{BB962C8B-B14F-4D97-AF65-F5344CB8AC3E}">
        <p14:creationId xmlns:p14="http://schemas.microsoft.com/office/powerpoint/2010/main" val="13858650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smtClean="0"/>
              <a:t>Comparing children working alone with a writing</a:t>
            </a:r>
            <a:r>
              <a:rPr lang="cy-GB" altLang="cy-GB" baseline="0" dirty="0" smtClean="0"/>
              <a:t> task and working collaboratively using a computer</a:t>
            </a:r>
            <a:endParaRPr lang="cy-GB" altLang="cy-GB" dirty="0" smtClean="0"/>
          </a:p>
        </p:txBody>
      </p:sp>
    </p:spTree>
    <p:extLst>
      <p:ext uri="{BB962C8B-B14F-4D97-AF65-F5344CB8AC3E}">
        <p14:creationId xmlns:p14="http://schemas.microsoft.com/office/powerpoint/2010/main" val="2341225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17575" y="744538"/>
            <a:ext cx="4962525" cy="3722687"/>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17726613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0" b="0" dirty="0" smtClean="0"/>
              <a:t>The digital age requires a very flexible learning environment but the early years sector appears to have a wide variation in prior qualifications, training and development as noted by the recent </a:t>
            </a:r>
            <a:r>
              <a:rPr lang="en-US" sz="1000" b="0" dirty="0" err="1" smtClean="0"/>
              <a:t>Nutbrown</a:t>
            </a:r>
            <a:r>
              <a:rPr lang="en-US" sz="1000" b="0" dirty="0" smtClean="0"/>
              <a:t> Report 2012 and inevitably a wide variation in ICT skill-set, competence and confidence exists. Staff development and increased knowledge of technology is not enough. As </a:t>
            </a:r>
            <a:r>
              <a:rPr lang="en-US" sz="1000" b="0" dirty="0" err="1" smtClean="0"/>
              <a:t>Becta</a:t>
            </a:r>
            <a:r>
              <a:rPr lang="en-US" sz="1000" b="0" dirty="0" smtClean="0"/>
              <a:t> (2004) noted for other sectors, ineffective leadership for ICT and e-learning is one of the main barriers to the integration of successful practice. Development of a clear set of ICT strategies and outcomes is recommended to create ICT services to support children to grow up as competent and confident ICT communicators and, in the case of young children growing up in England, to meet the requirements of the EYFS curriculum.</a:t>
            </a:r>
          </a:p>
          <a:p>
            <a:endParaRPr lang="en-US" sz="1000" b="0" dirty="0" smtClean="0"/>
          </a:p>
          <a:p>
            <a:r>
              <a:rPr lang="en-US" sz="1000" b="0" dirty="0" smtClean="0"/>
              <a:t>In terms of current technology use, in the home and EY setting, evidence from this small study suggests that it is still dominated by the computer and Internet, television and DVD player, though EY practitioners are now familiar with and use a wider range of digital technology in the EYFS. Technology can and should also contribute to developing self-directive dispositions to learning, extending knowledge and understanding of the world in the broadest sense that thread through the EYFS. Whilst the literature indicated that technology can contribute to active learning and development, practitioners do not appear to have an understanding of age-appropriate pedagogy for mediating and supporting according to the ICT task and the individual child and removing it as competence is increased.</a:t>
            </a:r>
          </a:p>
          <a:p>
            <a:endParaRPr lang="en-US" sz="1000" b="0" dirty="0" smtClean="0"/>
          </a:p>
          <a:p>
            <a:r>
              <a:rPr lang="en-US" sz="1000" b="0" dirty="0" smtClean="0"/>
              <a:t>Practitioners’ awareness and understanding of the contribution that the media-rich lives of young children outside the preschool setting makes is poor, and the opportunity for home and school to work together to promote development of new technologies with young children is missed in many cases (Marsh et al. 2005; Plowman, Stephen, and </a:t>
            </a:r>
            <a:r>
              <a:rPr lang="en-US" sz="1000" b="0" dirty="0" err="1" smtClean="0"/>
              <a:t>McPake</a:t>
            </a:r>
            <a:r>
              <a:rPr lang="en-US" sz="1000" b="0" dirty="0" smtClean="0"/>
              <a:t> 2010). Parents would welcome stronger and more collaborative relationships with EY settings, with information-sharing and exchange of good practice regarding the effective use of technologies in the home to promote and enhance learning and development. There is a need for an ICT champion who leads the ICT policy and practice in every EY setting. The recent demise of </a:t>
            </a:r>
            <a:r>
              <a:rPr lang="en-US" sz="1000" b="0" dirty="0" err="1" smtClean="0"/>
              <a:t>Becta</a:t>
            </a:r>
            <a:r>
              <a:rPr lang="en-US" sz="1000" b="0" dirty="0" smtClean="0"/>
              <a:t> in England, with its advocacy for ICT in education, suggests it is even more timely to reconsider the role of new technologies in the lives of our youngest children. The sector would benefit from ICT leadership and a networked, flexible system that offers accessible and high-quality learning opportunities to support children to grow up competent and confident ICT communicators.</a:t>
            </a:r>
          </a:p>
          <a:p>
            <a:endParaRPr lang="cy-GB" sz="1000" b="1" dirty="0"/>
          </a:p>
        </p:txBody>
      </p:sp>
      <p:sp>
        <p:nvSpPr>
          <p:cNvPr id="4" name="Slide Number Placeholder 3"/>
          <p:cNvSpPr>
            <a:spLocks noGrp="1"/>
          </p:cNvSpPr>
          <p:nvPr>
            <p:ph type="sldNum" sz="quarter" idx="10"/>
          </p:nvPr>
        </p:nvSpPr>
        <p:spPr/>
        <p:txBody>
          <a:bodyPr/>
          <a:lstStyle/>
          <a:p>
            <a:fld id="{9B39E918-88F5-4DC3-ADC2-D63BF93AAE5D}" type="slidenum">
              <a:rPr lang="en-GB" smtClean="0"/>
              <a:t>27</a:t>
            </a:fld>
            <a:endParaRPr lang="en-GB"/>
          </a:p>
        </p:txBody>
      </p:sp>
    </p:spTree>
    <p:extLst>
      <p:ext uri="{BB962C8B-B14F-4D97-AF65-F5344CB8AC3E}">
        <p14:creationId xmlns:p14="http://schemas.microsoft.com/office/powerpoint/2010/main" val="389862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smtClean="0"/>
          </a:p>
        </p:txBody>
      </p:sp>
      <p:sp>
        <p:nvSpPr>
          <p:cNvPr id="4" name="Slide Number Placeholder 3"/>
          <p:cNvSpPr>
            <a:spLocks noGrp="1"/>
          </p:cNvSpPr>
          <p:nvPr>
            <p:ph type="sldNum" sz="quarter" idx="10"/>
          </p:nvPr>
        </p:nvSpPr>
        <p:spPr/>
        <p:txBody>
          <a:bodyPr/>
          <a:lstStyle/>
          <a:p>
            <a:fld id="{9B39E918-88F5-4DC3-ADC2-D63BF93AAE5D}" type="slidenum">
              <a:rPr lang="en-GB" smtClean="0"/>
              <a:t>28</a:t>
            </a:fld>
            <a:endParaRPr lang="en-GB"/>
          </a:p>
        </p:txBody>
      </p:sp>
    </p:spTree>
    <p:extLst>
      <p:ext uri="{BB962C8B-B14F-4D97-AF65-F5344CB8AC3E}">
        <p14:creationId xmlns:p14="http://schemas.microsoft.com/office/powerpoint/2010/main" val="35369898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000" b="1" dirty="0" smtClean="0"/>
              <a:t>Students</a:t>
            </a:r>
            <a:r>
              <a:rPr lang="cy-GB" sz="1000" b="1" baseline="0" dirty="0" smtClean="0"/>
              <a:t> to discuss and critique quotation....</a:t>
            </a:r>
            <a:endParaRPr lang="cy-GB" sz="1000" b="1" dirty="0"/>
          </a:p>
        </p:txBody>
      </p:sp>
      <p:sp>
        <p:nvSpPr>
          <p:cNvPr id="4" name="Slide Number Placeholder 3"/>
          <p:cNvSpPr>
            <a:spLocks noGrp="1"/>
          </p:cNvSpPr>
          <p:nvPr>
            <p:ph type="sldNum" sz="quarter" idx="10"/>
          </p:nvPr>
        </p:nvSpPr>
        <p:spPr/>
        <p:txBody>
          <a:bodyPr/>
          <a:lstStyle/>
          <a:p>
            <a:fld id="{9B39E918-88F5-4DC3-ADC2-D63BF93AAE5D}" type="slidenum">
              <a:rPr lang="en-GB" smtClean="0"/>
              <a:t>29</a:t>
            </a:fld>
            <a:endParaRPr lang="en-GB"/>
          </a:p>
        </p:txBody>
      </p:sp>
    </p:spTree>
    <p:extLst>
      <p:ext uri="{BB962C8B-B14F-4D97-AF65-F5344CB8AC3E}">
        <p14:creationId xmlns:p14="http://schemas.microsoft.com/office/powerpoint/2010/main" val="24691554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review was conducted into the qualifications of nursery staff and </a:t>
            </a:r>
            <a:r>
              <a:rPr lang="en-US" dirty="0" err="1" smtClean="0"/>
              <a:t>childminders</a:t>
            </a:r>
            <a:r>
              <a:rPr lang="en-US" dirty="0" smtClean="0"/>
              <a:t> </a:t>
            </a:r>
          </a:p>
          <a:p>
            <a:endParaRPr lang="en-US" dirty="0" smtClean="0"/>
          </a:p>
          <a:p>
            <a:r>
              <a:rPr lang="en-US" dirty="0" smtClean="0"/>
              <a:t>A review of qualifications for nursery staff and </a:t>
            </a:r>
            <a:r>
              <a:rPr lang="en-US" dirty="0" err="1" smtClean="0"/>
              <a:t>childminders</a:t>
            </a:r>
            <a:r>
              <a:rPr lang="en-US" dirty="0" smtClean="0"/>
              <a:t> in England has highlighted concerns about literacy and numeracy skills among workers.</a:t>
            </a:r>
          </a:p>
          <a:p>
            <a:endParaRPr lang="en-US" dirty="0" smtClean="0"/>
          </a:p>
          <a:p>
            <a:r>
              <a:rPr lang="en-US" dirty="0" smtClean="0"/>
              <a:t>The </a:t>
            </a:r>
            <a:r>
              <a:rPr lang="en-US" dirty="0" err="1" smtClean="0"/>
              <a:t>Nutbrown</a:t>
            </a:r>
            <a:r>
              <a:rPr lang="en-US" dirty="0" smtClean="0"/>
              <a:t> Review looked at the standards of </a:t>
            </a:r>
            <a:r>
              <a:rPr lang="en-US" dirty="0" err="1" smtClean="0"/>
              <a:t>qualificationsneeded</a:t>
            </a:r>
            <a:r>
              <a:rPr lang="en-US" dirty="0" smtClean="0"/>
              <a:t> to work with young children. It points out students do not need to demonstrate competence in English and </a:t>
            </a:r>
            <a:r>
              <a:rPr lang="en-US" dirty="0" err="1" smtClean="0"/>
              <a:t>Maths</a:t>
            </a:r>
            <a:r>
              <a:rPr lang="en-US" dirty="0" smtClean="0"/>
              <a:t> to complete their qualification. The report says that it was a "potential weakness" that those training to work with children were not asked to show they reached a competent level in English and </a:t>
            </a:r>
            <a:r>
              <a:rPr lang="en-US" dirty="0" err="1" smtClean="0"/>
              <a:t>Maths</a:t>
            </a:r>
            <a:r>
              <a:rPr lang="en-US" dirty="0" smtClean="0"/>
              <a:t>. It also says concerns have been expressed about whether students are equipped to work with children with special educational needs and disabilities.</a:t>
            </a:r>
          </a:p>
          <a:p>
            <a:endParaRPr lang="en-US" dirty="0" smtClean="0"/>
          </a:p>
          <a:p>
            <a:r>
              <a:rPr lang="en-US" dirty="0" smtClean="0"/>
              <a:t>Professor </a:t>
            </a:r>
            <a:r>
              <a:rPr lang="en-US" dirty="0" err="1" smtClean="0"/>
              <a:t>Nutbrown</a:t>
            </a:r>
            <a:r>
              <a:rPr lang="en-US" dirty="0" smtClean="0"/>
              <a:t> also has concerns about whether qualifications that can be completed in a year give what she describes as "sufficient time to develop proper understanding of child development". She quotes one academic who says higher standards are demanded of people working on their own with animals, than of those left alone with a baby.</a:t>
            </a:r>
          </a:p>
          <a:p>
            <a:endParaRPr lang="en-US" dirty="0" smtClean="0"/>
          </a:p>
          <a:p>
            <a:r>
              <a:rPr lang="en-US" dirty="0" smtClean="0"/>
              <a:t>Professor </a:t>
            </a:r>
            <a:r>
              <a:rPr lang="en-US" dirty="0" err="1" smtClean="0"/>
              <a:t>Nutbrown</a:t>
            </a:r>
            <a:r>
              <a:rPr lang="en-US" dirty="0" smtClean="0"/>
              <a:t> said: "Getting qualifications right will help to ensure that women and men enter the profession with the skills and experiences they need to do the best work with young children and their families. Well-taught courses and learning routes which lead to reliable qualifications can help early-years practitioners to improve their skills, knowledge and personal qualities, constantly developing in their roles. This can only benefit young children, both in terms of their day-to-day experiences in the Early Years Foundation Stage and future learning outcomes."</a:t>
            </a:r>
          </a:p>
          <a:p>
            <a:endParaRPr lang="en-US" dirty="0" smtClean="0"/>
          </a:p>
          <a:p>
            <a:r>
              <a:rPr lang="en-US" dirty="0" smtClean="0"/>
              <a:t>Children's Minister Sarah </a:t>
            </a:r>
            <a:r>
              <a:rPr lang="en-US" dirty="0" err="1" smtClean="0"/>
              <a:t>Teather</a:t>
            </a:r>
            <a:r>
              <a:rPr lang="en-US" dirty="0" smtClean="0"/>
              <a:t> said Professor </a:t>
            </a:r>
            <a:r>
              <a:rPr lang="en-US" dirty="0" err="1" smtClean="0"/>
              <a:t>Nutbrown's</a:t>
            </a:r>
            <a:r>
              <a:rPr lang="en-US" dirty="0" smtClean="0"/>
              <a:t> interim report "</a:t>
            </a:r>
            <a:r>
              <a:rPr lang="en-US" dirty="0" err="1" smtClean="0"/>
              <a:t>recognises</a:t>
            </a:r>
            <a:r>
              <a:rPr lang="en-US" dirty="0" smtClean="0"/>
              <a:t> the passion and professionalism of those working with our youngest children". She added: "We know the earliest years of a child's life are so important to their development so it's vital we have a workforce with the right knowledge and skills. I look forward to receiving Professor </a:t>
            </a:r>
            <a:r>
              <a:rPr lang="en-US" dirty="0" err="1" smtClean="0"/>
              <a:t>Nutbrown's</a:t>
            </a:r>
            <a:r>
              <a:rPr lang="en-US" dirty="0" smtClean="0"/>
              <a:t> recommendations in the summer."</a:t>
            </a:r>
          </a:p>
          <a:p>
            <a:endParaRPr lang="en-US" dirty="0" smtClean="0"/>
          </a:p>
          <a:p>
            <a:r>
              <a:rPr lang="en-US" dirty="0" smtClean="0"/>
              <a:t>Shadow education secretary Stephen </a:t>
            </a:r>
            <a:r>
              <a:rPr lang="en-US" dirty="0" err="1" smtClean="0"/>
              <a:t>Twigg</a:t>
            </a:r>
            <a:r>
              <a:rPr lang="en-US" dirty="0" smtClean="0"/>
              <a:t> accused the government of trying to bury the report's recommendations.</a:t>
            </a:r>
          </a:p>
          <a:p>
            <a:endParaRPr lang="en-US" dirty="0" smtClean="0"/>
          </a:p>
          <a:p>
            <a:r>
              <a:rPr lang="en-US" dirty="0" smtClean="0"/>
              <a:t>"Parents of young children will be concerned if their </a:t>
            </a:r>
            <a:r>
              <a:rPr lang="en-US" dirty="0" err="1" smtClean="0"/>
              <a:t>childminders</a:t>
            </a:r>
            <a:r>
              <a:rPr lang="en-US" dirty="0" smtClean="0"/>
              <a:t> or nursery workers do not have sufficient skills," he said. "The worry is that the government's plans to reduce standards and regulations could make the situation worse."</a:t>
            </a:r>
          </a:p>
          <a:p>
            <a:endParaRPr lang="en-US" dirty="0" smtClean="0"/>
          </a:p>
          <a:p>
            <a:r>
              <a:rPr lang="en-US" dirty="0" smtClean="0"/>
              <a:t>Children and family charity 4Children said the industry was "changing dramatically" regarding the importance of early education on children's development, so it was "fit and proper" that qualifications be reviewed.</a:t>
            </a:r>
          </a:p>
          <a:p>
            <a:endParaRPr lang="en-US" dirty="0" smtClean="0"/>
          </a:p>
          <a:p>
            <a:r>
              <a:rPr lang="en-US" dirty="0" smtClean="0"/>
              <a:t>Chief executive Anne </a:t>
            </a:r>
            <a:r>
              <a:rPr lang="en-US" dirty="0" err="1" smtClean="0"/>
              <a:t>Longfield</a:t>
            </a:r>
            <a:r>
              <a:rPr lang="en-US" dirty="0" smtClean="0"/>
              <a:t> said: "Clearly there are some areas that show up some real gaps, some areas that need urgently addressing, one of those being about entry level qualifications.“ She described qualifications as very swift, with students unable to work in childcare </a:t>
            </a:r>
            <a:r>
              <a:rPr lang="en-US" dirty="0" err="1" smtClean="0"/>
              <a:t>centres</a:t>
            </a:r>
            <a:r>
              <a:rPr lang="en-US" dirty="0" smtClean="0"/>
              <a:t> with skilled professionals. She said literacy skills made a big difference to children's learning experiences.</a:t>
            </a:r>
          </a:p>
          <a:p>
            <a:endParaRPr lang="en-US" dirty="0" smtClean="0"/>
          </a:p>
          <a:p>
            <a:r>
              <a:rPr lang="en-US" dirty="0" smtClean="0"/>
              <a:t>"If you're trying to read a story and you just kind of say, or make it up in a very kind of pedestrian way, it's one thing. If you actually bring it to life then that just changes the dynamics of that whole learning experience. To do that you need confidence, you need to be able to actually read what you're looking at in the first place, but also have the confidence to translate that to children."</a:t>
            </a:r>
          </a:p>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30</a:t>
            </a:fld>
            <a:endParaRPr lang="en-GB"/>
          </a:p>
        </p:txBody>
      </p:sp>
    </p:spTree>
    <p:extLst>
      <p:ext uri="{BB962C8B-B14F-4D97-AF65-F5344CB8AC3E}">
        <p14:creationId xmlns:p14="http://schemas.microsoft.com/office/powerpoint/2010/main" val="31491923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31</a:t>
            </a:fld>
            <a:endParaRPr lang="en-GB"/>
          </a:p>
        </p:txBody>
      </p:sp>
    </p:spTree>
    <p:extLst>
      <p:ext uri="{BB962C8B-B14F-4D97-AF65-F5344CB8AC3E}">
        <p14:creationId xmlns:p14="http://schemas.microsoft.com/office/powerpoint/2010/main" val="10311111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32</a:t>
            </a:fld>
            <a:endParaRPr lang="en-GB"/>
          </a:p>
        </p:txBody>
      </p:sp>
    </p:spTree>
    <p:extLst>
      <p:ext uri="{BB962C8B-B14F-4D97-AF65-F5344CB8AC3E}">
        <p14:creationId xmlns:p14="http://schemas.microsoft.com/office/powerpoint/2010/main" val="10311111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33</a:t>
            </a:fld>
            <a:endParaRPr lang="en-GB"/>
          </a:p>
        </p:txBody>
      </p:sp>
    </p:spTree>
    <p:extLst>
      <p:ext uri="{BB962C8B-B14F-4D97-AF65-F5344CB8AC3E}">
        <p14:creationId xmlns:p14="http://schemas.microsoft.com/office/powerpoint/2010/main" val="19956417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p:txBody>
          <a:bodyPr/>
          <a:lstStyle>
            <a:lvl1pPr>
              <a:defRPr>
                <a:solidFill>
                  <a:schemeClr val="tx2"/>
                </a:solidFill>
              </a:defRPr>
            </a:lvl1pPr>
          </a:lstStyle>
          <a:p>
            <a:pPr>
              <a:defRPr/>
            </a:pPr>
            <a:endParaRPr lang="en-GB"/>
          </a:p>
        </p:txBody>
      </p:sp>
      <p:sp>
        <p:nvSpPr>
          <p:cNvPr id="7" name="Rectangle 5"/>
          <p:cNvSpPr>
            <a:spLocks noGrp="1" noChangeArrowheads="1"/>
          </p:cNvSpPr>
          <p:nvPr>
            <p:ph type="ftr" sz="quarter" idx="11"/>
          </p:nvPr>
        </p:nvSpPr>
        <p:spPr>
          <a:xfrm>
            <a:off x="3124200" y="6248400"/>
            <a:ext cx="2895600" cy="457200"/>
          </a:xfrm>
          <a:prstGeom prst="rect">
            <a:avLst/>
          </a:prstGeom>
        </p:spPr>
        <p:txBody>
          <a:bodyPr/>
          <a:lstStyle>
            <a:lvl1pPr>
              <a:defRPr>
                <a:solidFill>
                  <a:schemeClr val="tx2"/>
                </a:solidFill>
              </a:defRPr>
            </a:lvl1pPr>
          </a:lstStyle>
          <a:p>
            <a:pPr>
              <a:defRPr/>
            </a:pPr>
            <a:endParaRPr lang="en-GB"/>
          </a:p>
        </p:txBody>
      </p:sp>
      <p:sp>
        <p:nvSpPr>
          <p:cNvPr id="8" name="Rectangle 6"/>
          <p:cNvSpPr>
            <a:spLocks noGrp="1" noChangeArrowheads="1"/>
          </p:cNvSpPr>
          <p:nvPr>
            <p:ph type="sldNum" sz="quarter" idx="12"/>
          </p:nvPr>
        </p:nvSpPr>
        <p:spPr/>
        <p:txBody>
          <a:bodyPr/>
          <a:lstStyle>
            <a:lvl1pPr>
              <a:defRPr>
                <a:solidFill>
                  <a:schemeClr val="tx2"/>
                </a:solidFill>
              </a:defRPr>
            </a:lvl1pPr>
          </a:lstStyle>
          <a:p>
            <a:pPr>
              <a:defRPr/>
            </a:pPr>
            <a:fld id="{54A38316-4E54-434F-8D65-FA36BAACF7AF}" type="slidenum">
              <a:rPr lang="en-US"/>
              <a:pPr>
                <a:defRPr/>
              </a:pPr>
              <a:t>‹#›</a:t>
            </a:fld>
            <a:endParaRPr lang="en-US"/>
          </a:p>
        </p:txBody>
      </p:sp>
    </p:spTree>
    <p:extLst>
      <p:ext uri="{BB962C8B-B14F-4D97-AF65-F5344CB8AC3E}">
        <p14:creationId xmlns:p14="http://schemas.microsoft.com/office/powerpoint/2010/main" val="1108338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diagramData" Target="../diagrams/data7.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17" Type="http://schemas.microsoft.com/office/2007/relationships/diagramDrawing" Target="../diagrams/drawing7.xml"/><Relationship Id="rId2" Type="http://schemas.openxmlformats.org/officeDocument/2006/relationships/notesSlide" Target="../notesSlides/notesSlide9.xml"/><Relationship Id="rId16" Type="http://schemas.openxmlformats.org/officeDocument/2006/relationships/diagramColors" Target="../diagrams/colors7.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5" Type="http://schemas.openxmlformats.org/officeDocument/2006/relationships/diagramQuickStyle" Target="../diagrams/quickStyle7.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 Id="rId1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29ylsrxof48"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Qn7pKFFVIfQ"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www.sciencedirect.com/science/article/pii/S0360131502000349"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eb.b.ebscohost.com/ehost/pdfviewer/pdfviewer?sid=2045778c-11c0-4758-a92e-e0e6481aa568@sessionmgr120&amp;vid=0&amp;hid=128"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earch.proquest.com/openview/7a1566ab8e7dd2aae1c742b16d585c60/1?pq-origsite=gscholar"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learning.gov.wales/docs/learningwales/publications/131003-ict-steering-group-report-en.pdf" TargetMode="External"/><Relationship Id="rId7" Type="http://schemas.openxmlformats.org/officeDocument/2006/relationships/hyperlink" Target="http://www.researchinlearningtechnology.net/index.php/rlt/article/view/21334"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hyperlink" Target="http://ftp.jrc.es/EURdoc/JRC68116.pdf" TargetMode="External"/><Relationship Id="rId5" Type="http://schemas.openxmlformats.org/officeDocument/2006/relationships/hyperlink" Target="http://gov.wales/docs/dcells/publications/150225-successful-futures-en.pdf" TargetMode="External"/><Relationship Id="rId4" Type="http://schemas.openxmlformats.org/officeDocument/2006/relationships/hyperlink" Target="http://www.tandfonline.com/doi/full/10.1080/09575146.2013.792789"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www.tandfonline.com/doi/full/10.1080/09575140500507835"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haronsynan.wiki.westga.edu/file/view/Levy%20-%20%E2%80%98You%20have%20to%20understand%20words%20.%20.%20..pdf/237661335/Levy%20-%20%E2%80%98You%20have%20to%20understand%20words%20.%20.%20..pdf"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ecr.sagepub.com/content/early/2015/06/28/1476718X15582095.full.pdf"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s://resources.oncourse.iu.edu/access/content/user/mikuleck/Filemanager_Public_Files/L567/Games/Segers%202005%20Computer%20games%20for%20phonological%20awarenesss%20kindergart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cy-GB" dirty="0" smtClean="0">
                <a:latin typeface="Lucida Sans" panose="020B0602030504020204" pitchFamily="34" charset="0"/>
              </a:rPr>
              <a:t>EAEE5004C</a:t>
            </a:r>
            <a:r>
              <a:rPr lang="cy-GB" dirty="0">
                <a:latin typeface="Lucida Sans" panose="020B0602030504020204" pitchFamily="34" charset="0"/>
              </a:rPr>
              <a:t/>
            </a:r>
            <a:br>
              <a:rPr lang="cy-GB" dirty="0">
                <a:latin typeface="Lucida Sans" panose="020B0602030504020204" pitchFamily="34" charset="0"/>
              </a:rPr>
            </a:br>
            <a:r>
              <a:rPr lang="cy-GB" dirty="0" smtClean="0">
                <a:solidFill>
                  <a:srgbClr val="0000FF"/>
                </a:solidFill>
                <a:latin typeface="Lucida Sans" panose="020B0602030504020204" pitchFamily="34" charset="0"/>
              </a:rPr>
              <a:t>EAEE5004</a:t>
            </a:r>
            <a:endParaRPr lang="cy-GB"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p:txBody>
          <a:bodyPr>
            <a:normAutofit/>
          </a:bodyPr>
          <a:lstStyle/>
          <a:p>
            <a:pPr marL="0" lvl="0" indent="0" eaLnBrk="0" fontAlgn="base" hangingPunct="0">
              <a:spcAft>
                <a:spcPct val="0"/>
              </a:spcAft>
              <a:buNone/>
              <a:defRPr/>
            </a:pPr>
            <a:r>
              <a:rPr lang="cy-GB" altLang="cy-GB" sz="3200" kern="0" dirty="0" smtClean="0">
                <a:solidFill>
                  <a:srgbClr val="000000"/>
                </a:solidFill>
                <a:latin typeface="Lucida Sans" pitchFamily="34" charset="0"/>
                <a:ea typeface="ＭＳ Ｐゴシック" charset="-128"/>
              </a:rPr>
              <a:t> Llythrennedd digidol: Darllen ac ysgrifennu mewn oes digidol</a:t>
            </a:r>
            <a:endParaRPr lang="cy-GB" altLang="cy-GB" sz="3200" dirty="0" smtClean="0">
              <a:latin typeface="Lucida Sans" pitchFamily="34" charset="0"/>
            </a:endParaRPr>
          </a:p>
        </p:txBody>
      </p:sp>
      <p:sp>
        <p:nvSpPr>
          <p:cNvPr id="4100" name="Rectangle 5"/>
          <p:cNvSpPr>
            <a:spLocks noGrp="1" noChangeArrowheads="1"/>
          </p:cNvSpPr>
          <p:nvPr>
            <p:ph sz="half" idx="2"/>
          </p:nvPr>
        </p:nvSpPr>
        <p:spPr/>
        <p:txBody>
          <a:bodyPr>
            <a:normAutofit/>
          </a:bodyPr>
          <a:lstStyle/>
          <a:p>
            <a:pPr marL="0" lvl="0" indent="0" eaLnBrk="0" fontAlgn="base" hangingPunct="0">
              <a:spcAft>
                <a:spcPct val="0"/>
              </a:spcAft>
              <a:buNone/>
              <a:defRPr/>
            </a:pPr>
            <a:r>
              <a:rPr lang="en-GB" altLang="cy-GB" sz="3200" kern="0" dirty="0" smtClean="0">
                <a:solidFill>
                  <a:srgbClr val="0000FF"/>
                </a:solidFill>
                <a:latin typeface="Lucida Sans" pitchFamily="34" charset="0"/>
                <a:ea typeface="ＭＳ Ｐゴシック" charset="-128"/>
              </a:rPr>
              <a:t>Digital literacies: Reading and writing in a digital age</a:t>
            </a:r>
            <a:endParaRPr lang="cy-GB" altLang="cy-GB" sz="3200" dirty="0" smtClean="0">
              <a:solidFill>
                <a:srgbClr val="0000FF"/>
              </a:solidFill>
              <a:latin typeface="Lucida Sans" pitchFamily="34" charset="0"/>
            </a:endParaRPr>
          </a:p>
        </p:txBody>
      </p:sp>
    </p:spTree>
    <p:extLst>
      <p:ext uri="{BB962C8B-B14F-4D97-AF65-F5344CB8AC3E}">
        <p14:creationId xmlns:p14="http://schemas.microsoft.com/office/powerpoint/2010/main" val="1874650250"/>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188641"/>
            <a:ext cx="7772400" cy="864096"/>
          </a:xfrm>
        </p:spPr>
        <p:txBody>
          <a:bodyPr>
            <a:normAutofit fontScale="90000"/>
          </a:bodyPr>
          <a:lstStyle/>
          <a:p>
            <a:r>
              <a:rPr lang="cy-GB" altLang="cy-GB" sz="3200" kern="0" dirty="0">
                <a:solidFill>
                  <a:srgbClr val="000000"/>
                </a:solidFill>
                <a:latin typeface="Lucida Sans" pitchFamily="34" charset="0"/>
                <a:ea typeface="ＭＳ Ｐゴシック" charset="-128"/>
              </a:rPr>
              <a:t>Cynnwys</a:t>
            </a:r>
            <a:r>
              <a:rPr lang="en-GB" altLang="cy-GB" sz="3200" kern="0" dirty="0">
                <a:solidFill>
                  <a:srgbClr val="000000"/>
                </a:solidFill>
                <a:latin typeface="Lucida Sans" pitchFamily="34" charset="0"/>
                <a:ea typeface="ＭＳ Ｐゴシック" charset="-128"/>
              </a:rPr>
              <a:t/>
            </a:r>
            <a:br>
              <a:rPr lang="en-GB" altLang="cy-GB" sz="3200" kern="0" dirty="0">
                <a:solidFill>
                  <a:srgbClr val="000000"/>
                </a:solidFill>
                <a:latin typeface="Lucida Sans" pitchFamily="34" charset="0"/>
                <a:ea typeface="ＭＳ Ｐゴシック" charset="-128"/>
              </a:rPr>
            </a:br>
            <a:r>
              <a:rPr lang="en-GB" altLang="cy-GB" sz="3200" kern="0" dirty="0">
                <a:solidFill>
                  <a:srgbClr val="0000FF"/>
                </a:solidFill>
                <a:latin typeface="Lucida Sans" pitchFamily="34" charset="0"/>
                <a:ea typeface="ＭＳ Ｐゴシック" charset="-128"/>
              </a:rPr>
              <a:t>Contents</a:t>
            </a:r>
            <a:endParaRPr lang="en-GB" altLang="cy-GB" sz="3200" dirty="0" smtClean="0">
              <a:solidFill>
                <a:srgbClr val="0000FF"/>
              </a:solidFill>
              <a:latin typeface="Lucida Sans" pitchFamily="34" charset="0"/>
            </a:endParaRPr>
          </a:p>
        </p:txBody>
      </p:sp>
      <p:sp>
        <p:nvSpPr>
          <p:cNvPr id="5123" name="Rectangle 5"/>
          <p:cNvSpPr>
            <a:spLocks noGrp="1" noChangeArrowheads="1"/>
          </p:cNvSpPr>
          <p:nvPr>
            <p:ph type="body" sz="half" idx="1"/>
          </p:nvPr>
        </p:nvSpPr>
        <p:spPr>
          <a:xfrm>
            <a:off x="755650" y="1196753"/>
            <a:ext cx="3810000" cy="4546821"/>
          </a:xfrm>
        </p:spPr>
        <p:txBody>
          <a:bodyPr>
            <a:noAutofit/>
          </a:bodyPr>
          <a:lstStyle/>
          <a:p>
            <a:pPr eaLnBrk="0" fontAlgn="base" hangingPunct="0">
              <a:spcAft>
                <a:spcPct val="0"/>
              </a:spcAft>
              <a:defRPr/>
            </a:pPr>
            <a:r>
              <a:rPr lang="cy-GB" sz="2400" kern="0" dirty="0" smtClean="0">
                <a:solidFill>
                  <a:srgbClr val="000000"/>
                </a:solidFill>
                <a:latin typeface="Lucida Sans" pitchFamily="34" charset="0"/>
                <a:ea typeface="ＭＳ Ｐゴシック" charset="-128"/>
              </a:rPr>
              <a:t>Llythrennedd digidol</a:t>
            </a:r>
          </a:p>
          <a:p>
            <a:pPr eaLnBrk="0" fontAlgn="base" hangingPunct="0">
              <a:spcAft>
                <a:spcPct val="0"/>
              </a:spcAft>
              <a:defRPr/>
            </a:pPr>
            <a:r>
              <a:rPr lang="cy-GB" sz="2400" kern="0" dirty="0" smtClean="0">
                <a:solidFill>
                  <a:srgbClr val="000000"/>
                </a:solidFill>
                <a:latin typeface="Lucida Sans" pitchFamily="34" charset="0"/>
                <a:ea typeface="ＭＳ Ｐゴシック" charset="-128"/>
              </a:rPr>
              <a:t>Modelau llythrennedd digidol</a:t>
            </a:r>
          </a:p>
          <a:p>
            <a:pPr eaLnBrk="0" fontAlgn="base" hangingPunct="0">
              <a:spcAft>
                <a:spcPct val="0"/>
              </a:spcAft>
              <a:defRPr/>
            </a:pPr>
            <a:r>
              <a:rPr lang="cy-GB" sz="2400" kern="0" dirty="0" smtClean="0">
                <a:solidFill>
                  <a:srgbClr val="000000"/>
                </a:solidFill>
                <a:latin typeface="Lucida Sans" pitchFamily="34" charset="0"/>
                <a:ea typeface="ＭＳ Ｐゴシック" charset="-128"/>
              </a:rPr>
              <a:t>Cymhwysedd digidol</a:t>
            </a:r>
          </a:p>
          <a:p>
            <a:pPr eaLnBrk="0" fontAlgn="base" hangingPunct="0">
              <a:spcAft>
                <a:spcPct val="0"/>
              </a:spcAft>
              <a:defRPr/>
            </a:pPr>
            <a:r>
              <a:rPr lang="cy-GB" sz="2400" kern="0" dirty="0" smtClean="0">
                <a:solidFill>
                  <a:srgbClr val="000000"/>
                </a:solidFill>
                <a:latin typeface="Lucida Sans" pitchFamily="34" charset="0"/>
                <a:ea typeface="ＭＳ Ｐゴシック" charset="-128"/>
              </a:rPr>
              <a:t>Cyfryngau digidol</a:t>
            </a:r>
          </a:p>
          <a:p>
            <a:pPr eaLnBrk="0" fontAlgn="base" hangingPunct="0">
              <a:spcAft>
                <a:spcPct val="0"/>
              </a:spcAft>
              <a:defRPr/>
            </a:pPr>
            <a:r>
              <a:rPr lang="cy-GB" sz="2400" kern="0" dirty="0" smtClean="0">
                <a:solidFill>
                  <a:srgbClr val="000000"/>
                </a:solidFill>
                <a:latin typeface="Lucida Sans" pitchFamily="34" charset="0"/>
                <a:ea typeface="ＭＳ Ｐゴシック" charset="-128"/>
              </a:rPr>
              <a:t>Defnydd o TGCh</a:t>
            </a:r>
          </a:p>
          <a:p>
            <a:pPr eaLnBrk="0" fontAlgn="base" hangingPunct="0">
              <a:spcAft>
                <a:spcPct val="0"/>
              </a:spcAft>
              <a:defRPr/>
            </a:pPr>
            <a:r>
              <a:rPr lang="cy-GB" sz="2400" kern="0" dirty="0" smtClean="0">
                <a:solidFill>
                  <a:srgbClr val="000000"/>
                </a:solidFill>
                <a:latin typeface="Lucida Sans" pitchFamily="34" charset="0"/>
                <a:ea typeface="ＭＳ Ｐゴシック" charset="-128"/>
              </a:rPr>
              <a:t>Ymchwil</a:t>
            </a:r>
          </a:p>
          <a:p>
            <a:pPr eaLnBrk="0" fontAlgn="base" hangingPunct="0">
              <a:spcAft>
                <a:spcPct val="0"/>
              </a:spcAft>
              <a:defRPr/>
            </a:pPr>
            <a:r>
              <a:rPr lang="cy-GB" sz="2400" kern="0" dirty="0" smtClean="0">
                <a:solidFill>
                  <a:srgbClr val="000000"/>
                </a:solidFill>
                <a:latin typeface="Lucida Sans" pitchFamily="34" charset="0"/>
                <a:ea typeface="ＭＳ Ｐゴシック" charset="-128"/>
              </a:rPr>
              <a:t>Damcaniaethau/wyr</a:t>
            </a:r>
          </a:p>
        </p:txBody>
      </p:sp>
      <p:sp>
        <p:nvSpPr>
          <p:cNvPr id="5124" name="Rectangle 6"/>
          <p:cNvSpPr>
            <a:spLocks noGrp="1" noChangeArrowheads="1"/>
          </p:cNvSpPr>
          <p:nvPr>
            <p:ph type="body" sz="half" idx="2"/>
          </p:nvPr>
        </p:nvSpPr>
        <p:spPr>
          <a:xfrm>
            <a:off x="4643438" y="1196753"/>
            <a:ext cx="3810000" cy="4546822"/>
          </a:xfrm>
        </p:spPr>
        <p:txBody>
          <a:bodyPr>
            <a:noAutofit/>
          </a:bodyPr>
          <a:lstStyle/>
          <a:p>
            <a:pPr eaLnBrk="0" fontAlgn="base" hangingPunct="0">
              <a:spcAft>
                <a:spcPct val="0"/>
              </a:spcAft>
            </a:pPr>
            <a:r>
              <a:rPr lang="en-GB" altLang="cy-GB" sz="2400" kern="0" dirty="0" smtClean="0">
                <a:solidFill>
                  <a:srgbClr val="0000FF"/>
                </a:solidFill>
                <a:latin typeface="Lucida Sans" pitchFamily="34" charset="0"/>
                <a:ea typeface="ＭＳ Ｐゴシック" charset="-128"/>
              </a:rPr>
              <a:t>Digital literacy</a:t>
            </a:r>
          </a:p>
          <a:p>
            <a:pPr eaLnBrk="0" fontAlgn="base" hangingPunct="0">
              <a:spcAft>
                <a:spcPct val="0"/>
              </a:spcAft>
            </a:pPr>
            <a:r>
              <a:rPr lang="en-GB" altLang="cy-GB" sz="2400" kern="0" dirty="0" smtClean="0">
                <a:solidFill>
                  <a:srgbClr val="0000FF"/>
                </a:solidFill>
                <a:latin typeface="Lucida Sans" pitchFamily="34" charset="0"/>
                <a:ea typeface="ＭＳ Ｐゴシック" charset="-128"/>
              </a:rPr>
              <a:t>Models of digital literacy</a:t>
            </a:r>
          </a:p>
          <a:p>
            <a:pPr eaLnBrk="0" fontAlgn="base" hangingPunct="0">
              <a:spcAft>
                <a:spcPct val="0"/>
              </a:spcAft>
            </a:pPr>
            <a:r>
              <a:rPr lang="en-GB" altLang="cy-GB" sz="2400" kern="0" dirty="0" smtClean="0">
                <a:solidFill>
                  <a:srgbClr val="0000FF"/>
                </a:solidFill>
                <a:latin typeface="Lucida Sans" pitchFamily="34" charset="0"/>
                <a:ea typeface="ＭＳ Ｐゴシック" charset="-128"/>
              </a:rPr>
              <a:t>Digital competency</a:t>
            </a:r>
          </a:p>
          <a:p>
            <a:pPr eaLnBrk="0" fontAlgn="base" hangingPunct="0">
              <a:spcAft>
                <a:spcPct val="0"/>
              </a:spcAft>
            </a:pPr>
            <a:r>
              <a:rPr lang="en-GB" altLang="cy-GB" sz="2400" kern="0" dirty="0" smtClean="0">
                <a:solidFill>
                  <a:srgbClr val="0000FF"/>
                </a:solidFill>
                <a:latin typeface="Lucida Sans" pitchFamily="34" charset="0"/>
                <a:ea typeface="ＭＳ Ｐゴシック" charset="-128"/>
              </a:rPr>
              <a:t>Digital media</a:t>
            </a:r>
          </a:p>
          <a:p>
            <a:pPr eaLnBrk="0" fontAlgn="base" hangingPunct="0">
              <a:spcAft>
                <a:spcPct val="0"/>
              </a:spcAft>
            </a:pPr>
            <a:r>
              <a:rPr lang="en-GB" altLang="cy-GB" sz="2400" kern="0" dirty="0" smtClean="0">
                <a:solidFill>
                  <a:srgbClr val="0000FF"/>
                </a:solidFill>
                <a:latin typeface="Lucida Sans" pitchFamily="34" charset="0"/>
                <a:ea typeface="ＭＳ Ｐゴシック" charset="-128"/>
              </a:rPr>
              <a:t>Use of ICT</a:t>
            </a:r>
          </a:p>
          <a:p>
            <a:pPr eaLnBrk="0" fontAlgn="base" hangingPunct="0">
              <a:spcAft>
                <a:spcPct val="0"/>
              </a:spcAft>
            </a:pPr>
            <a:r>
              <a:rPr lang="en-GB" altLang="cy-GB" sz="2400" kern="0" dirty="0" smtClean="0">
                <a:solidFill>
                  <a:srgbClr val="0000FF"/>
                </a:solidFill>
                <a:latin typeface="Lucida Sans" pitchFamily="34" charset="0"/>
                <a:ea typeface="ＭＳ Ｐゴシック" charset="-128"/>
              </a:rPr>
              <a:t>Research</a:t>
            </a:r>
          </a:p>
          <a:p>
            <a:pPr eaLnBrk="0" fontAlgn="base" hangingPunct="0">
              <a:spcAft>
                <a:spcPct val="0"/>
              </a:spcAft>
            </a:pPr>
            <a:r>
              <a:rPr lang="en-GB" altLang="cy-GB" sz="2400" kern="0" dirty="0" smtClean="0">
                <a:solidFill>
                  <a:srgbClr val="0000FF"/>
                </a:solidFill>
                <a:latin typeface="Lucida Sans" pitchFamily="34" charset="0"/>
                <a:ea typeface="ＭＳ Ｐゴシック" charset="-128"/>
              </a:rPr>
              <a:t>Theories/</a:t>
            </a:r>
            <a:r>
              <a:rPr lang="en-GB" altLang="cy-GB" sz="2400" kern="0" dirty="0" err="1" smtClean="0">
                <a:solidFill>
                  <a:srgbClr val="0000FF"/>
                </a:solidFill>
                <a:latin typeface="Lucida Sans" pitchFamily="34" charset="0"/>
                <a:ea typeface="ＭＳ Ｐゴシック" charset="-128"/>
              </a:rPr>
              <a:t>ists</a:t>
            </a:r>
            <a:endParaRPr lang="en-GB" altLang="cy-GB" sz="2400" kern="0" dirty="0">
              <a:solidFill>
                <a:srgbClr val="0000FF"/>
              </a:solidFill>
              <a:latin typeface="Lucida Sans" pitchFamily="34" charset="0"/>
              <a:ea typeface="ＭＳ Ｐゴシック" charset="-128"/>
            </a:endParaRPr>
          </a:p>
        </p:txBody>
      </p:sp>
    </p:spTree>
    <p:extLst>
      <p:ext uri="{BB962C8B-B14F-4D97-AF65-F5344CB8AC3E}">
        <p14:creationId xmlns:p14="http://schemas.microsoft.com/office/powerpoint/2010/main" val="11736345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cy-GB" altLang="cy-GB" sz="3200" kern="0" dirty="0" smtClean="0">
                <a:solidFill>
                  <a:srgbClr val="000000"/>
                </a:solidFill>
                <a:latin typeface="Lucida Sans" pitchFamily="34" charset="0"/>
                <a:ea typeface="ＭＳ Ｐゴシック" charset="-128"/>
              </a:rPr>
              <a:t>Llythrennedd digidol</a:t>
            </a:r>
            <a:br>
              <a:rPr lang="cy-GB" altLang="cy-GB" sz="3200" kern="0" dirty="0" smtClean="0">
                <a:solidFill>
                  <a:srgbClr val="000000"/>
                </a:solidFill>
                <a:latin typeface="Lucida Sans" pitchFamily="34" charset="0"/>
                <a:ea typeface="ＭＳ Ｐゴシック" charset="-128"/>
              </a:rPr>
            </a:br>
            <a:r>
              <a:rPr lang="en-GB" altLang="cy-GB" sz="3200" kern="0" dirty="0" smtClean="0">
                <a:solidFill>
                  <a:srgbClr val="0000FF"/>
                </a:solidFill>
                <a:latin typeface="Lucida Sans" pitchFamily="34" charset="0"/>
                <a:ea typeface="ＭＳ Ｐゴシック" charset="-128"/>
              </a:rPr>
              <a:t>Digital literacy</a:t>
            </a:r>
            <a:endParaRPr lang="en-GB" altLang="cy-GB" sz="3200" dirty="0" smtClean="0">
              <a:solidFill>
                <a:srgbClr val="0000FF"/>
              </a:solidFill>
              <a:latin typeface="Lucida Sans" pitchFamily="34" charset="0"/>
            </a:endParaRPr>
          </a:p>
        </p:txBody>
      </p:sp>
      <p:sp>
        <p:nvSpPr>
          <p:cNvPr id="5" name="Content Placeholder 4"/>
          <p:cNvSpPr>
            <a:spLocks noGrp="1"/>
          </p:cNvSpPr>
          <p:nvPr>
            <p:ph sz="half" idx="1"/>
          </p:nvPr>
        </p:nvSpPr>
        <p:spPr/>
        <p:txBody>
          <a:bodyPr>
            <a:normAutofit/>
          </a:bodyPr>
          <a:lstStyle/>
          <a:p>
            <a:pPr marL="0" indent="0" eaLnBrk="0" fontAlgn="base" hangingPunct="0">
              <a:spcAft>
                <a:spcPct val="0"/>
              </a:spcAft>
              <a:buNone/>
            </a:pPr>
            <a:r>
              <a:rPr lang="cy-GB" dirty="0" smtClean="0">
                <a:latin typeface="Lucida Sans" panose="020B0602030504020204" pitchFamily="34" charset="0"/>
              </a:rPr>
              <a:t>“Y </a:t>
            </a:r>
            <a:r>
              <a:rPr lang="cy-GB" dirty="0">
                <a:latin typeface="Lucida Sans" panose="020B0602030504020204" pitchFamily="34" charset="0"/>
              </a:rPr>
              <a:t>gallu cyffredinol i ddefnyddio cyfrifiaduron</a:t>
            </a:r>
            <a:r>
              <a:rPr lang="cy-GB" dirty="0" smtClean="0">
                <a:latin typeface="Lucida Sans" panose="020B0602030504020204" pitchFamily="34" charset="0"/>
              </a:rPr>
              <a:t>...cyfres </a:t>
            </a:r>
            <a:r>
              <a:rPr lang="cy-GB" dirty="0">
                <a:latin typeface="Lucida Sans" panose="020B0602030504020204" pitchFamily="34" charset="0"/>
              </a:rPr>
              <a:t>o sgiliau ydyw yn </a:t>
            </a:r>
            <a:r>
              <a:rPr lang="cy-GB" dirty="0" smtClean="0">
                <a:latin typeface="Lucida Sans" panose="020B0602030504020204" pitchFamily="34" charset="0"/>
              </a:rPr>
              <a:t>hytrach na </a:t>
            </a:r>
            <a:r>
              <a:rPr lang="cy-GB" dirty="0">
                <a:latin typeface="Lucida Sans" panose="020B0602030504020204" pitchFamily="34" charset="0"/>
              </a:rPr>
              <a:t>phwnc ynddo’i hun.” </a:t>
            </a:r>
            <a:endParaRPr lang="cy-GB" dirty="0" smtClean="0">
              <a:latin typeface="Lucida Sans" panose="020B0602030504020204" pitchFamily="34" charset="0"/>
            </a:endParaRPr>
          </a:p>
          <a:p>
            <a:pPr marL="0" indent="0" algn="r" eaLnBrk="0" fontAlgn="base" hangingPunct="0">
              <a:spcAft>
                <a:spcPct val="0"/>
              </a:spcAft>
              <a:buNone/>
            </a:pPr>
            <a:r>
              <a:rPr lang="cy-GB" sz="1800" dirty="0" smtClean="0">
                <a:latin typeface="Lucida Sans" panose="020B0602030504020204" pitchFamily="34" charset="0"/>
              </a:rPr>
              <a:t>(</a:t>
            </a:r>
            <a:r>
              <a:rPr lang="cy-GB" sz="1800" dirty="0">
                <a:latin typeface="Lucida Sans" panose="020B0602030504020204" pitchFamily="34" charset="0"/>
              </a:rPr>
              <a:t>Arthur et al., 2013).</a:t>
            </a:r>
          </a:p>
        </p:txBody>
      </p:sp>
      <p:sp>
        <p:nvSpPr>
          <p:cNvPr id="6" name="Content Placeholder 5"/>
          <p:cNvSpPr>
            <a:spLocks noGrp="1"/>
          </p:cNvSpPr>
          <p:nvPr>
            <p:ph sz="half" idx="2"/>
          </p:nvPr>
        </p:nvSpPr>
        <p:spPr/>
        <p:txBody>
          <a:bodyPr>
            <a:normAutofit/>
          </a:bodyPr>
          <a:lstStyle/>
          <a:p>
            <a:pPr marL="0" indent="0" eaLnBrk="0" fontAlgn="base" hangingPunct="0">
              <a:spcAft>
                <a:spcPct val="0"/>
              </a:spcAft>
              <a:buNone/>
            </a:pPr>
            <a:r>
              <a:rPr lang="en-US" dirty="0" smtClean="0">
                <a:solidFill>
                  <a:srgbClr val="0000FF"/>
                </a:solidFill>
                <a:latin typeface="Lucida Sans" panose="020B0602030504020204" pitchFamily="34" charset="0"/>
              </a:rPr>
              <a:t>“The </a:t>
            </a:r>
            <a:r>
              <a:rPr lang="en-US" dirty="0">
                <a:solidFill>
                  <a:srgbClr val="0000FF"/>
                </a:solidFill>
                <a:latin typeface="Lucida Sans" panose="020B0602030504020204" pitchFamily="34" charset="0"/>
              </a:rPr>
              <a:t>general ability to use </a:t>
            </a:r>
            <a:r>
              <a:rPr lang="en-US" dirty="0" smtClean="0">
                <a:solidFill>
                  <a:srgbClr val="0000FF"/>
                </a:solidFill>
                <a:latin typeface="Lucida Sans" panose="020B0602030504020204" pitchFamily="34" charset="0"/>
              </a:rPr>
              <a:t>computers…it is </a:t>
            </a:r>
            <a:r>
              <a:rPr lang="en-US" dirty="0">
                <a:solidFill>
                  <a:srgbClr val="0000FF"/>
                </a:solidFill>
                <a:latin typeface="Lucida Sans" panose="020B0602030504020204" pitchFamily="34" charset="0"/>
              </a:rPr>
              <a:t>a </a:t>
            </a:r>
            <a:r>
              <a:rPr lang="en-US" dirty="0" smtClean="0">
                <a:solidFill>
                  <a:srgbClr val="0000FF"/>
                </a:solidFill>
                <a:latin typeface="Lucida Sans" panose="020B0602030504020204" pitchFamily="34" charset="0"/>
              </a:rPr>
              <a:t>set of </a:t>
            </a:r>
            <a:r>
              <a:rPr lang="en-US" dirty="0">
                <a:solidFill>
                  <a:srgbClr val="0000FF"/>
                </a:solidFill>
                <a:latin typeface="Lucida Sans" panose="020B0602030504020204" pitchFamily="34" charset="0"/>
              </a:rPr>
              <a:t>skills rather than a subject in its own right</a:t>
            </a:r>
            <a:r>
              <a:rPr lang="en-US" dirty="0" smtClean="0">
                <a:solidFill>
                  <a:srgbClr val="0000FF"/>
                </a:solidFill>
                <a:latin typeface="Lucida Sans" panose="020B0602030504020204" pitchFamily="34" charset="0"/>
              </a:rPr>
              <a:t>.”</a:t>
            </a:r>
          </a:p>
          <a:p>
            <a:pPr marL="0" indent="0" algn="r" eaLnBrk="0" fontAlgn="base" hangingPunct="0">
              <a:spcAft>
                <a:spcPct val="0"/>
              </a:spcAft>
              <a:buNone/>
            </a:pPr>
            <a:r>
              <a:rPr lang="en-GB" sz="1800" dirty="0" smtClean="0">
                <a:solidFill>
                  <a:srgbClr val="0000FF"/>
                </a:solidFill>
                <a:latin typeface="Lucida Sans" panose="020B0602030504020204" pitchFamily="34" charset="0"/>
              </a:rPr>
              <a:t>(Arthur et al., 2013).</a:t>
            </a:r>
            <a:endParaRPr lang="cy-GB" sz="18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38531896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cy-GB" altLang="cy-GB" sz="3200" kern="0" dirty="0" smtClean="0">
                <a:solidFill>
                  <a:srgbClr val="000000"/>
                </a:solidFill>
                <a:latin typeface="Lucida Sans" pitchFamily="34" charset="0"/>
                <a:ea typeface="ＭＳ Ｐゴシック" charset="-128"/>
              </a:rPr>
              <a:t>Gr</a:t>
            </a:r>
            <a:r>
              <a:rPr lang="cy-GB" altLang="cy-GB" sz="3200" kern="0" dirty="0" smtClean="0">
                <a:solidFill>
                  <a:srgbClr val="000000"/>
                </a:solidFill>
                <a:latin typeface="Calibri" panose="020F0502020204030204" pitchFamily="34" charset="0"/>
                <a:ea typeface="ＭＳ Ｐゴシック" charset="-128"/>
              </a:rPr>
              <a:t>ŵ</a:t>
            </a:r>
            <a:r>
              <a:rPr lang="cy-GB" altLang="cy-GB" sz="3200" kern="0" dirty="0" smtClean="0">
                <a:solidFill>
                  <a:srgbClr val="000000"/>
                </a:solidFill>
                <a:latin typeface="Lucida Sans" pitchFamily="34" charset="0"/>
                <a:ea typeface="ＭＳ Ｐゴシック" charset="-128"/>
              </a:rPr>
              <a:t>p Llywio TGCh </a:t>
            </a:r>
            <a:r>
              <a:rPr lang="cy-GB" altLang="cy-GB" sz="1800" kern="0" dirty="0" smtClean="0">
                <a:solidFill>
                  <a:srgbClr val="000000"/>
                </a:solidFill>
                <a:latin typeface="Lucida Sans" pitchFamily="34" charset="0"/>
                <a:ea typeface="ＭＳ Ｐゴシック" charset="-128"/>
              </a:rPr>
              <a:t>(Arthur et al., 2013)</a:t>
            </a:r>
            <a:r>
              <a:rPr lang="cy-GB" altLang="cy-GB" sz="3200" kern="0" dirty="0" smtClean="0">
                <a:solidFill>
                  <a:srgbClr val="000000"/>
                </a:solidFill>
                <a:latin typeface="Lucida Sans" pitchFamily="34" charset="0"/>
                <a:ea typeface="ＭＳ Ｐゴシック" charset="-128"/>
              </a:rPr>
              <a:t/>
            </a:r>
            <a:br>
              <a:rPr lang="cy-GB" altLang="cy-GB" sz="3200" kern="0" dirty="0" smtClean="0">
                <a:solidFill>
                  <a:srgbClr val="000000"/>
                </a:solidFill>
                <a:latin typeface="Lucida Sans" pitchFamily="34" charset="0"/>
                <a:ea typeface="ＭＳ Ｐゴシック" charset="-128"/>
              </a:rPr>
            </a:br>
            <a:r>
              <a:rPr lang="en-GB" altLang="cy-GB" sz="3200" kern="0" dirty="0" smtClean="0">
                <a:solidFill>
                  <a:srgbClr val="0000FF"/>
                </a:solidFill>
                <a:latin typeface="Lucida Sans" pitchFamily="34" charset="0"/>
                <a:ea typeface="ＭＳ Ｐゴシック" charset="-128"/>
              </a:rPr>
              <a:t>ICT Steering Group </a:t>
            </a:r>
            <a:r>
              <a:rPr lang="en-GB" altLang="cy-GB" sz="1800" kern="0" dirty="0" smtClean="0">
                <a:solidFill>
                  <a:srgbClr val="0000FF"/>
                </a:solidFill>
                <a:latin typeface="Lucida Sans" pitchFamily="34" charset="0"/>
                <a:ea typeface="ＭＳ Ｐゴシック" charset="-128"/>
              </a:rPr>
              <a:t>(Arthur et al., 2013)</a:t>
            </a:r>
            <a:endParaRPr lang="en-GB" altLang="cy-GB" sz="1800" dirty="0" smtClean="0">
              <a:solidFill>
                <a:srgbClr val="0000FF"/>
              </a:solidFill>
              <a:latin typeface="Lucida Sans" pitchFamily="34" charset="0"/>
            </a:endParaRPr>
          </a:p>
        </p:txBody>
      </p:sp>
      <p:sp>
        <p:nvSpPr>
          <p:cNvPr id="5" name="Content Placeholder 4"/>
          <p:cNvSpPr>
            <a:spLocks noGrp="1"/>
          </p:cNvSpPr>
          <p:nvPr>
            <p:ph sz="half" idx="1"/>
          </p:nvPr>
        </p:nvSpPr>
        <p:spPr/>
        <p:txBody>
          <a:bodyPr>
            <a:normAutofit fontScale="92500" lnSpcReduction="20000"/>
          </a:bodyPr>
          <a:lstStyle/>
          <a:p>
            <a:pPr eaLnBrk="0" fontAlgn="base" hangingPunct="0">
              <a:spcAft>
                <a:spcPct val="0"/>
              </a:spcAft>
            </a:pPr>
            <a:r>
              <a:rPr lang="cy-GB" dirty="0" smtClean="0">
                <a:latin typeface="Lucida Sans" panose="020B0602030504020204" pitchFamily="34" charset="0"/>
              </a:rPr>
              <a:t>Dylid cyflwyno Cyfrifiadureg at lefel cynradd</a:t>
            </a:r>
          </a:p>
          <a:p>
            <a:pPr eaLnBrk="0" fontAlgn="base" hangingPunct="0">
              <a:spcAft>
                <a:spcPct val="0"/>
              </a:spcAft>
            </a:pPr>
            <a:r>
              <a:rPr lang="cy-GB" dirty="0" smtClean="0">
                <a:latin typeface="Lucida Sans" panose="020B0602030504020204" pitchFamily="34" charset="0"/>
              </a:rPr>
              <a:t>‘dinasyddion digidol’</a:t>
            </a:r>
          </a:p>
          <a:p>
            <a:pPr eaLnBrk="0" fontAlgn="base" hangingPunct="0">
              <a:spcAft>
                <a:spcPct val="0"/>
              </a:spcAft>
            </a:pPr>
            <a:r>
              <a:rPr lang="cy-GB" dirty="0" smtClean="0">
                <a:latin typeface="Lucida Sans" panose="020B0602030504020204" pitchFamily="34" charset="0"/>
              </a:rPr>
              <a:t>Cyfrifiadura i gymryd lle TGCh o’r Cyfnod Sylfaen ymlaen</a:t>
            </a:r>
          </a:p>
          <a:p>
            <a:pPr eaLnBrk="0" fontAlgn="base" hangingPunct="0">
              <a:spcAft>
                <a:spcPct val="0"/>
              </a:spcAft>
            </a:pPr>
            <a:r>
              <a:rPr lang="cy-GB" dirty="0" smtClean="0">
                <a:latin typeface="Lucida Sans" panose="020B0602030504020204" pitchFamily="34" charset="0"/>
              </a:rPr>
              <a:t>Dylid ystyried llythrennedd digidol fel sgil craidd</a:t>
            </a:r>
          </a:p>
          <a:p>
            <a:pPr eaLnBrk="0" fontAlgn="base" hangingPunct="0">
              <a:spcAft>
                <a:spcPct val="0"/>
              </a:spcAft>
            </a:pPr>
            <a:r>
              <a:rPr lang="cy-GB" dirty="0" smtClean="0">
                <a:latin typeface="Lucida Sans" panose="020B0602030504020204" pitchFamily="34" charset="0"/>
              </a:rPr>
              <a:t>Goblygiadau?</a:t>
            </a:r>
            <a:endParaRPr lang="cy-GB" dirty="0">
              <a:latin typeface="Lucida Sans" panose="020B0602030504020204" pitchFamily="34" charset="0"/>
            </a:endParaRPr>
          </a:p>
        </p:txBody>
      </p:sp>
      <p:sp>
        <p:nvSpPr>
          <p:cNvPr id="6" name="Content Placeholder 5"/>
          <p:cNvSpPr>
            <a:spLocks noGrp="1"/>
          </p:cNvSpPr>
          <p:nvPr>
            <p:ph sz="half" idx="2"/>
          </p:nvPr>
        </p:nvSpPr>
        <p:spPr/>
        <p:txBody>
          <a:bodyPr>
            <a:normAutofit fontScale="92500" lnSpcReduction="20000"/>
          </a:bodyPr>
          <a:lstStyle/>
          <a:p>
            <a:pPr eaLnBrk="0" fontAlgn="base" hangingPunct="0">
              <a:spcAft>
                <a:spcPct val="0"/>
              </a:spcAft>
            </a:pPr>
            <a:r>
              <a:rPr lang="cy-GB" dirty="0" smtClean="0">
                <a:solidFill>
                  <a:srgbClr val="0000FF"/>
                </a:solidFill>
                <a:latin typeface="Lucida Sans" panose="020B0602030504020204" pitchFamily="34" charset="0"/>
              </a:rPr>
              <a:t>Computer science to be introduced at primary level</a:t>
            </a:r>
          </a:p>
          <a:p>
            <a:pPr eaLnBrk="0" fontAlgn="base" hangingPunct="0">
              <a:spcAft>
                <a:spcPct val="0"/>
              </a:spcAft>
            </a:pPr>
            <a:r>
              <a:rPr lang="cy-GB" dirty="0" smtClean="0">
                <a:solidFill>
                  <a:srgbClr val="0000FF"/>
                </a:solidFill>
                <a:latin typeface="Lucida Sans" panose="020B0602030504020204" pitchFamily="34" charset="0"/>
              </a:rPr>
              <a:t>‘digital citizens’</a:t>
            </a:r>
          </a:p>
          <a:p>
            <a:pPr eaLnBrk="0" fontAlgn="base" hangingPunct="0">
              <a:spcAft>
                <a:spcPct val="0"/>
              </a:spcAft>
            </a:pPr>
            <a:r>
              <a:rPr lang="cy-GB" dirty="0" smtClean="0">
                <a:solidFill>
                  <a:srgbClr val="0000FF"/>
                </a:solidFill>
                <a:latin typeface="Lucida Sans" panose="020B0602030504020204" pitchFamily="34" charset="0"/>
              </a:rPr>
              <a:t>Computing to replace ICT from Foundation Phase onwards</a:t>
            </a:r>
          </a:p>
          <a:p>
            <a:pPr eaLnBrk="0" fontAlgn="base" hangingPunct="0">
              <a:spcAft>
                <a:spcPct val="0"/>
              </a:spcAft>
            </a:pPr>
            <a:r>
              <a:rPr lang="cy-GB" dirty="0" smtClean="0">
                <a:solidFill>
                  <a:srgbClr val="0000FF"/>
                </a:solidFill>
                <a:latin typeface="Lucida Sans" panose="020B0602030504020204" pitchFamily="34" charset="0"/>
              </a:rPr>
              <a:t>Digital literacy should be regarded as a core skill</a:t>
            </a:r>
          </a:p>
          <a:p>
            <a:pPr eaLnBrk="0" fontAlgn="base" hangingPunct="0">
              <a:spcAft>
                <a:spcPct val="0"/>
              </a:spcAft>
            </a:pPr>
            <a:r>
              <a:rPr lang="cy-GB" dirty="0" smtClean="0">
                <a:solidFill>
                  <a:srgbClr val="0000FF"/>
                </a:solidFill>
                <a:latin typeface="Lucida Sans" panose="020B0602030504020204" pitchFamily="34" charset="0"/>
              </a:rPr>
              <a:t>Implications?</a:t>
            </a:r>
            <a:endParaRPr lang="cy-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8617058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dirty="0" smtClean="0">
                <a:latin typeface="Lucida Sans" panose="020B0602030504020204" pitchFamily="34" charset="0"/>
              </a:rPr>
              <a:t>Adroddiad </a:t>
            </a:r>
            <a:r>
              <a:rPr lang="cy-GB" sz="3200" dirty="0" err="1" smtClean="0">
                <a:latin typeface="Lucida Sans" panose="020B0602030504020204" pitchFamily="34" charset="0"/>
              </a:rPr>
              <a:t>Donaldson</a:t>
            </a:r>
            <a:r>
              <a:rPr lang="cy-GB" sz="3200" dirty="0" smtClean="0">
                <a:latin typeface="Lucida Sans" panose="020B0602030504020204" pitchFamily="34" charset="0"/>
              </a:rPr>
              <a:t> (2015)</a:t>
            </a:r>
            <a:br>
              <a:rPr lang="cy-GB" sz="3200" dirty="0" smtClean="0">
                <a:latin typeface="Lucida Sans" panose="020B0602030504020204" pitchFamily="34" charset="0"/>
              </a:rPr>
            </a:br>
            <a:r>
              <a:rPr lang="cy-GB" sz="3200" dirty="0" err="1" smtClean="0">
                <a:solidFill>
                  <a:srgbClr val="0000FF"/>
                </a:solidFill>
                <a:latin typeface="Lucida Sans" panose="020B0602030504020204" pitchFamily="34" charset="0"/>
              </a:rPr>
              <a:t>Donaldson</a:t>
            </a:r>
            <a:r>
              <a:rPr lang="cy-GB" sz="3200" dirty="0" smtClean="0">
                <a:solidFill>
                  <a:srgbClr val="0000FF"/>
                </a:solidFill>
                <a:latin typeface="Lucida Sans" panose="020B0602030504020204" pitchFamily="34" charset="0"/>
              </a:rPr>
              <a:t> </a:t>
            </a:r>
            <a:r>
              <a:rPr lang="cy-GB" sz="3200" dirty="0" err="1" smtClean="0">
                <a:solidFill>
                  <a:srgbClr val="0000FF"/>
                </a:solidFill>
                <a:latin typeface="Lucida Sans" panose="020B0602030504020204" pitchFamily="34" charset="0"/>
              </a:rPr>
              <a:t>Report</a:t>
            </a:r>
            <a:r>
              <a:rPr lang="cy-GB" sz="3200" dirty="0" smtClean="0">
                <a:solidFill>
                  <a:srgbClr val="0000FF"/>
                </a:solidFill>
                <a:latin typeface="Lucida Sans" panose="020B0602030504020204" pitchFamily="34" charset="0"/>
              </a:rPr>
              <a:t> (2015)</a:t>
            </a:r>
            <a:endParaRPr lang="cy-GB" sz="3200" dirty="0">
              <a:solidFill>
                <a:srgbClr val="0000FF"/>
              </a:solidFill>
              <a:latin typeface="Lucida Sans" panose="020B0602030504020204" pitchFamily="34" charset="0"/>
            </a:endParaRPr>
          </a:p>
        </p:txBody>
      </p:sp>
      <p:sp>
        <p:nvSpPr>
          <p:cNvPr id="5" name="Content Placeholder 4"/>
          <p:cNvSpPr>
            <a:spLocks noGrp="1"/>
          </p:cNvSpPr>
          <p:nvPr>
            <p:ph idx="1"/>
          </p:nvPr>
        </p:nvSpPr>
        <p:spPr/>
        <p:txBody>
          <a:bodyPr>
            <a:normAutofit/>
          </a:bodyPr>
          <a:lstStyle/>
          <a:p>
            <a:pPr marL="0" indent="0" algn="just">
              <a:buNone/>
            </a:pPr>
            <a:r>
              <a:rPr lang="en-GB" sz="2000" dirty="0" smtClean="0">
                <a:latin typeface="Lucida Sans" panose="020B0602030504020204" pitchFamily="34" charset="0"/>
              </a:rPr>
              <a:t>“…digital literacy, or digital competence, is as important in the twenty-first century as literacy and numeracy.”</a:t>
            </a:r>
          </a:p>
          <a:p>
            <a:pPr marL="0" indent="0" algn="r">
              <a:buNone/>
            </a:pPr>
            <a:r>
              <a:rPr lang="en-GB" sz="1800" dirty="0" smtClean="0">
                <a:latin typeface="Lucida Sans" panose="020B0602030504020204" pitchFamily="34" charset="0"/>
              </a:rPr>
              <a:t>(Donaldson, 2015: 24).</a:t>
            </a:r>
          </a:p>
          <a:p>
            <a:pPr marL="0" indent="0" algn="just">
              <a:buNone/>
            </a:pPr>
            <a:r>
              <a:rPr lang="en-GB" sz="2000" dirty="0" smtClean="0">
                <a:latin typeface="Lucida Sans" panose="020B0602030504020204" pitchFamily="34" charset="0"/>
              </a:rPr>
              <a:t>“…digital competence is increasingly fundamental to learning of life and that it should have similar status within the curriculum to that of literacy and </a:t>
            </a:r>
            <a:r>
              <a:rPr lang="en-GB" sz="2000" dirty="0">
                <a:latin typeface="Lucida Sans" panose="020B0602030504020204" pitchFamily="34" charset="0"/>
              </a:rPr>
              <a:t>numeracy.” </a:t>
            </a:r>
            <a:endParaRPr lang="en-GB" sz="2000" dirty="0" smtClean="0">
              <a:latin typeface="Lucida Sans" panose="020B0602030504020204" pitchFamily="34" charset="0"/>
            </a:endParaRPr>
          </a:p>
          <a:p>
            <a:pPr marL="0" indent="0" algn="r">
              <a:buNone/>
            </a:pPr>
            <a:r>
              <a:rPr lang="en-GB" sz="1800" dirty="0" smtClean="0">
                <a:latin typeface="Lucida Sans" panose="020B0602030504020204" pitchFamily="34" charset="0"/>
              </a:rPr>
              <a:t>(</a:t>
            </a:r>
            <a:r>
              <a:rPr lang="en-GB" sz="1800" dirty="0">
                <a:latin typeface="Lucida Sans" panose="020B0602030504020204" pitchFamily="34" charset="0"/>
              </a:rPr>
              <a:t>Donaldson, 2015: </a:t>
            </a:r>
            <a:r>
              <a:rPr lang="en-GB" sz="1800" dirty="0" smtClean="0">
                <a:latin typeface="Lucida Sans" panose="020B0602030504020204" pitchFamily="34" charset="0"/>
              </a:rPr>
              <a:t>40).</a:t>
            </a:r>
          </a:p>
          <a:p>
            <a:pPr marL="0" indent="0" algn="just">
              <a:buNone/>
            </a:pPr>
            <a:r>
              <a:rPr lang="en-GB" sz="2000" dirty="0" smtClean="0">
                <a:latin typeface="Lucida Sans" panose="020B0602030504020204" pitchFamily="34" charset="0"/>
              </a:rPr>
              <a:t>“…literacy, numeracy and digital competence should be Cross-curriculum Responsibilities for all teachers and people who work with children and young people.”</a:t>
            </a:r>
          </a:p>
          <a:p>
            <a:pPr marL="0" indent="0" algn="r">
              <a:buNone/>
            </a:pPr>
            <a:r>
              <a:rPr lang="en-US" sz="1800" dirty="0">
                <a:latin typeface="Lucida Sans" panose="020B0602030504020204" pitchFamily="34" charset="0"/>
              </a:rPr>
              <a:t>(Donaldson, 2015: 40</a:t>
            </a:r>
            <a:r>
              <a:rPr lang="en-US" sz="1800" dirty="0" smtClean="0">
                <a:latin typeface="Lucida Sans" panose="020B0602030504020204" pitchFamily="34" charset="0"/>
              </a:rPr>
              <a:t>).</a:t>
            </a:r>
            <a:endParaRPr lang="en-US" sz="1800" dirty="0">
              <a:latin typeface="Lucida Sans" panose="020B0602030504020204" pitchFamily="34" charset="0"/>
            </a:endParaRPr>
          </a:p>
        </p:txBody>
      </p:sp>
    </p:spTree>
    <p:extLst>
      <p:ext uri="{BB962C8B-B14F-4D97-AF65-F5344CB8AC3E}">
        <p14:creationId xmlns:p14="http://schemas.microsoft.com/office/powerpoint/2010/main" val="7782935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cy-GB" altLang="cy-GB" sz="3200" kern="0" dirty="0" smtClean="0">
                <a:solidFill>
                  <a:srgbClr val="000000"/>
                </a:solidFill>
                <a:latin typeface="Lucida Sans" pitchFamily="34" charset="0"/>
                <a:ea typeface="ＭＳ Ｐゴシック" charset="-128"/>
              </a:rPr>
              <a:t>Modelau llythrennedd digidol</a:t>
            </a:r>
            <a:br>
              <a:rPr lang="cy-GB" altLang="cy-GB" sz="3200" kern="0" dirty="0" smtClean="0">
                <a:solidFill>
                  <a:srgbClr val="000000"/>
                </a:solidFill>
                <a:latin typeface="Lucida Sans" pitchFamily="34" charset="0"/>
                <a:ea typeface="ＭＳ Ｐゴシック" charset="-128"/>
              </a:rPr>
            </a:br>
            <a:r>
              <a:rPr lang="en-GB" altLang="cy-GB" sz="3200" kern="0" dirty="0" smtClean="0">
                <a:solidFill>
                  <a:srgbClr val="0000FF"/>
                </a:solidFill>
                <a:latin typeface="Lucida Sans" pitchFamily="34" charset="0"/>
                <a:ea typeface="ＭＳ Ｐゴシック" charset="-128"/>
              </a:rPr>
              <a:t>Digital literacy models</a:t>
            </a:r>
            <a:endParaRPr lang="en-GB" altLang="cy-GB" sz="3200" dirty="0" smtClean="0">
              <a:solidFill>
                <a:srgbClr val="0000FF"/>
              </a:solidFill>
              <a:latin typeface="Lucida Sans" pitchFamily="34" charset="0"/>
            </a:endParaRPr>
          </a:p>
        </p:txBody>
      </p:sp>
      <p:sp>
        <p:nvSpPr>
          <p:cNvPr id="5" name="Content Placeholder 4"/>
          <p:cNvSpPr>
            <a:spLocks noGrp="1"/>
          </p:cNvSpPr>
          <p:nvPr>
            <p:ph idx="1"/>
          </p:nvPr>
        </p:nvSpPr>
        <p:spPr/>
        <p:txBody>
          <a:bodyPr>
            <a:normAutofit/>
          </a:bodyPr>
          <a:lstStyle/>
          <a:p>
            <a:pPr eaLnBrk="0" fontAlgn="base" hangingPunct="0">
              <a:spcAft>
                <a:spcPct val="0"/>
              </a:spcAft>
            </a:pPr>
            <a:r>
              <a:rPr lang="en-US" dirty="0">
                <a:latin typeface="Lucida Sans" panose="020B0602030504020204" pitchFamily="34" charset="0"/>
              </a:rPr>
              <a:t>Hobbs 2010</a:t>
            </a:r>
          </a:p>
          <a:p>
            <a:pPr eaLnBrk="0" fontAlgn="base" hangingPunct="0">
              <a:spcAft>
                <a:spcPct val="0"/>
              </a:spcAft>
            </a:pPr>
            <a:r>
              <a:rPr lang="en-US" dirty="0" err="1">
                <a:latin typeface="Lucida Sans" panose="020B0602030504020204" pitchFamily="34" charset="0"/>
              </a:rPr>
              <a:t>Belshaw</a:t>
            </a:r>
            <a:r>
              <a:rPr lang="en-US" dirty="0">
                <a:latin typeface="Lucida Sans" panose="020B0602030504020204" pitchFamily="34" charset="0"/>
              </a:rPr>
              <a:t> 2011</a:t>
            </a:r>
          </a:p>
          <a:p>
            <a:pPr eaLnBrk="0" fontAlgn="base" hangingPunct="0">
              <a:spcAft>
                <a:spcPct val="0"/>
              </a:spcAft>
            </a:pPr>
            <a:r>
              <a:rPr lang="en-US" dirty="0">
                <a:latin typeface="Lucida Sans" panose="020B0602030504020204" pitchFamily="34" charset="0"/>
              </a:rPr>
              <a:t>Payton and Hague 2010</a:t>
            </a:r>
          </a:p>
          <a:p>
            <a:pPr eaLnBrk="0" fontAlgn="base" hangingPunct="0">
              <a:spcAft>
                <a:spcPct val="0"/>
              </a:spcAft>
            </a:pPr>
            <a:r>
              <a:rPr lang="en-US" dirty="0">
                <a:latin typeface="Lucida Sans" panose="020B0602030504020204" pitchFamily="34" charset="0"/>
              </a:rPr>
              <a:t>JISC 2014</a:t>
            </a:r>
          </a:p>
          <a:p>
            <a:pPr marL="0" indent="0" eaLnBrk="0" fontAlgn="base" hangingPunct="0">
              <a:spcAft>
                <a:spcPct val="0"/>
              </a:spcAft>
              <a:buNone/>
            </a:pPr>
            <a:endParaRPr lang="cy-GB" dirty="0" smtClean="0">
              <a:latin typeface="Lucida Sans" panose="020B0602030504020204" pitchFamily="34" charset="0"/>
            </a:endParaRPr>
          </a:p>
          <a:p>
            <a:pPr eaLnBrk="0" fontAlgn="base" hangingPunct="0">
              <a:spcAft>
                <a:spcPct val="0"/>
              </a:spcAft>
            </a:pPr>
            <a:endParaRPr lang="cy-GB" dirty="0" smtClean="0">
              <a:latin typeface="Lucida Sans" panose="020B0602030504020204" pitchFamily="34" charset="0"/>
            </a:endParaRPr>
          </a:p>
        </p:txBody>
      </p:sp>
    </p:spTree>
    <p:extLst>
      <p:ext uri="{BB962C8B-B14F-4D97-AF65-F5344CB8AC3E}">
        <p14:creationId xmlns:p14="http://schemas.microsoft.com/office/powerpoint/2010/main" val="1988312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188640"/>
            <a:ext cx="8229600" cy="576064"/>
          </a:xfrm>
        </p:spPr>
        <p:txBody>
          <a:bodyPr>
            <a:normAutofit fontScale="90000"/>
          </a:bodyPr>
          <a:lstStyle/>
          <a:p>
            <a:r>
              <a:rPr lang="cy-GB" altLang="cy-GB" sz="3200" kern="0" dirty="0" smtClean="0">
                <a:solidFill>
                  <a:srgbClr val="000000"/>
                </a:solidFill>
                <a:latin typeface="Lucida Sans" pitchFamily="34" charset="0"/>
                <a:ea typeface="ＭＳ Ｐゴシック" charset="-128"/>
              </a:rPr>
              <a:t>Belshaw 2011</a:t>
            </a:r>
            <a:endParaRPr lang="en-GB" altLang="cy-GB" sz="3200" dirty="0" smtClean="0">
              <a:solidFill>
                <a:schemeClr val="tx1"/>
              </a:solidFill>
              <a:latin typeface="Lucida Sans" pitchFamily="34" charset="0"/>
            </a:endParaRP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217358380"/>
              </p:ext>
            </p:extLst>
          </p:nvPr>
        </p:nvGraphicFramePr>
        <p:xfrm>
          <a:off x="457200" y="1417638"/>
          <a:ext cx="82296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p:cNvGraphicFramePr/>
          <p:nvPr>
            <p:extLst>
              <p:ext uri="{D42A27DB-BD31-4B8C-83A1-F6EECF244321}">
                <p14:modId xmlns:p14="http://schemas.microsoft.com/office/powerpoint/2010/main" val="615158671"/>
              </p:ext>
            </p:extLst>
          </p:nvPr>
        </p:nvGraphicFramePr>
        <p:xfrm>
          <a:off x="457200" y="764704"/>
          <a:ext cx="8435280" cy="46962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6447612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188640"/>
            <a:ext cx="8229600" cy="576064"/>
          </a:xfrm>
        </p:spPr>
        <p:txBody>
          <a:bodyPr>
            <a:normAutofit fontScale="90000"/>
          </a:bodyPr>
          <a:lstStyle/>
          <a:p>
            <a:r>
              <a:rPr lang="cy-GB" altLang="cy-GB" sz="3200" kern="0" dirty="0" smtClean="0">
                <a:solidFill>
                  <a:srgbClr val="000000"/>
                </a:solidFill>
                <a:latin typeface="Lucida Sans" pitchFamily="34" charset="0"/>
                <a:ea typeface="ＭＳ Ｐゴシック" charset="-128"/>
              </a:rPr>
              <a:t>Payton and Hague 2010</a:t>
            </a:r>
            <a:endParaRPr lang="en-GB" altLang="cy-GB" sz="3200" dirty="0" smtClean="0">
              <a:solidFill>
                <a:schemeClr val="tx1"/>
              </a:solidFill>
              <a:latin typeface="Lucida Sans" pitchFamily="34" charset="0"/>
            </a:endParaRP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217358380"/>
              </p:ext>
            </p:extLst>
          </p:nvPr>
        </p:nvGraphicFramePr>
        <p:xfrm>
          <a:off x="457200" y="1417638"/>
          <a:ext cx="82296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p:cNvGraphicFramePr/>
          <p:nvPr>
            <p:extLst>
              <p:ext uri="{D42A27DB-BD31-4B8C-83A1-F6EECF244321}">
                <p14:modId xmlns:p14="http://schemas.microsoft.com/office/powerpoint/2010/main" val="87755280"/>
              </p:ext>
            </p:extLst>
          </p:nvPr>
        </p:nvGraphicFramePr>
        <p:xfrm>
          <a:off x="457200" y="764704"/>
          <a:ext cx="8435280" cy="46962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pSp>
        <p:nvGrpSpPr>
          <p:cNvPr id="6" name="Group 5"/>
          <p:cNvGrpSpPr/>
          <p:nvPr/>
        </p:nvGrpSpPr>
        <p:grpSpPr>
          <a:xfrm>
            <a:off x="323528" y="1061371"/>
            <a:ext cx="8640959" cy="4447225"/>
            <a:chOff x="323528" y="1061371"/>
            <a:chExt cx="8640959" cy="4447225"/>
          </a:xfrm>
        </p:grpSpPr>
        <p:sp>
          <p:nvSpPr>
            <p:cNvPr id="7" name="Freeform 6"/>
            <p:cNvSpPr/>
            <p:nvPr/>
          </p:nvSpPr>
          <p:spPr>
            <a:xfrm>
              <a:off x="1988640" y="3824877"/>
              <a:ext cx="1961497" cy="1683719"/>
            </a:xfrm>
            <a:custGeom>
              <a:avLst/>
              <a:gdLst>
                <a:gd name="connsiteX0" fmla="*/ 0 w 1961497"/>
                <a:gd name="connsiteY0" fmla="*/ 841860 h 1683719"/>
                <a:gd name="connsiteX1" fmla="*/ 420930 w 1961497"/>
                <a:gd name="connsiteY1" fmla="*/ 0 h 1683719"/>
                <a:gd name="connsiteX2" fmla="*/ 1540567 w 1961497"/>
                <a:gd name="connsiteY2" fmla="*/ 0 h 1683719"/>
                <a:gd name="connsiteX3" fmla="*/ 1961497 w 1961497"/>
                <a:gd name="connsiteY3" fmla="*/ 841860 h 1683719"/>
                <a:gd name="connsiteX4" fmla="*/ 1540567 w 1961497"/>
                <a:gd name="connsiteY4" fmla="*/ 1683719 h 1683719"/>
                <a:gd name="connsiteX5" fmla="*/ 420930 w 1961497"/>
                <a:gd name="connsiteY5" fmla="*/ 1683719 h 1683719"/>
                <a:gd name="connsiteX6" fmla="*/ 0 w 1961497"/>
                <a:gd name="connsiteY6" fmla="*/ 841860 h 1683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1497" h="1683719">
                  <a:moveTo>
                    <a:pt x="0" y="841860"/>
                  </a:moveTo>
                  <a:lnTo>
                    <a:pt x="420930" y="0"/>
                  </a:lnTo>
                  <a:lnTo>
                    <a:pt x="1540567" y="0"/>
                  </a:lnTo>
                  <a:lnTo>
                    <a:pt x="1961497" y="841860"/>
                  </a:lnTo>
                  <a:lnTo>
                    <a:pt x="1540567" y="1683719"/>
                  </a:lnTo>
                  <a:lnTo>
                    <a:pt x="420930" y="1683719"/>
                  </a:lnTo>
                  <a:lnTo>
                    <a:pt x="0" y="841860"/>
                  </a:lnTo>
                  <a:close/>
                </a:path>
              </a:pathLst>
            </a:custGeom>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303768" tIns="281070" rIns="303768" bIns="281070" numCol="1" spcCol="1270" anchor="ctr" anchorCtr="0">
              <a:noAutofit/>
            </a:bodyPr>
            <a:lstStyle/>
            <a:p>
              <a:pPr lvl="0" algn="ctr" defTabSz="711200">
                <a:lnSpc>
                  <a:spcPct val="90000"/>
                </a:lnSpc>
                <a:spcBef>
                  <a:spcPct val="0"/>
                </a:spcBef>
                <a:spcAft>
                  <a:spcPct val="35000"/>
                </a:spcAft>
              </a:pPr>
              <a:r>
                <a:rPr lang="en-GB" sz="1600" kern="1200" dirty="0" smtClean="0"/>
                <a:t>cultural and social understanding</a:t>
              </a:r>
              <a:endParaRPr lang="en-US" sz="1600" kern="1200" dirty="0"/>
            </a:p>
          </p:txBody>
        </p:sp>
        <p:sp>
          <p:nvSpPr>
            <p:cNvPr id="8" name="Hexagon 7"/>
            <p:cNvSpPr/>
            <p:nvPr/>
          </p:nvSpPr>
          <p:spPr>
            <a:xfrm>
              <a:off x="2049991" y="4568898"/>
              <a:ext cx="228985" cy="197456"/>
            </a:xfrm>
            <a:prstGeom prst="hexagon">
              <a:avLst>
                <a:gd name="adj" fmla="val 25000"/>
                <a:gd name="vf" fmla="val 115470"/>
              </a:avLst>
            </a:prstGeom>
          </p:spPr>
          <p:style>
            <a:lnRef idx="2">
              <a:schemeClr val="accent3">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9" name="Hexagon 8"/>
            <p:cNvSpPr/>
            <p:nvPr/>
          </p:nvSpPr>
          <p:spPr>
            <a:xfrm>
              <a:off x="323528" y="2909638"/>
              <a:ext cx="1961497" cy="1683719"/>
            </a:xfrm>
            <a:prstGeom prst="hexagon">
              <a:avLst>
                <a:gd name="adj" fmla="val 25000"/>
                <a:gd name="vf" fmla="val 115470"/>
              </a:avLst>
            </a:pr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 name="Hexagon 9"/>
            <p:cNvSpPr/>
            <p:nvPr/>
          </p:nvSpPr>
          <p:spPr>
            <a:xfrm>
              <a:off x="1651643" y="4359878"/>
              <a:ext cx="228985" cy="197456"/>
            </a:xfrm>
            <a:prstGeom prst="hexagon">
              <a:avLst>
                <a:gd name="adj" fmla="val 25000"/>
                <a:gd name="vf" fmla="val 115470"/>
              </a:avLst>
            </a:prstGeom>
          </p:spPr>
          <p:style>
            <a:lnRef idx="2">
              <a:schemeClr val="accent3">
                <a:hueOff val="1607181"/>
                <a:satOff val="-2411"/>
                <a:lumOff val="-39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1" name="Freeform 10"/>
            <p:cNvSpPr/>
            <p:nvPr/>
          </p:nvSpPr>
          <p:spPr>
            <a:xfrm>
              <a:off x="3652025" y="2896741"/>
              <a:ext cx="1961497" cy="1683719"/>
            </a:xfrm>
            <a:custGeom>
              <a:avLst/>
              <a:gdLst>
                <a:gd name="connsiteX0" fmla="*/ 0 w 1961497"/>
                <a:gd name="connsiteY0" fmla="*/ 841860 h 1683719"/>
                <a:gd name="connsiteX1" fmla="*/ 420930 w 1961497"/>
                <a:gd name="connsiteY1" fmla="*/ 0 h 1683719"/>
                <a:gd name="connsiteX2" fmla="*/ 1540567 w 1961497"/>
                <a:gd name="connsiteY2" fmla="*/ 0 h 1683719"/>
                <a:gd name="connsiteX3" fmla="*/ 1961497 w 1961497"/>
                <a:gd name="connsiteY3" fmla="*/ 841860 h 1683719"/>
                <a:gd name="connsiteX4" fmla="*/ 1540567 w 1961497"/>
                <a:gd name="connsiteY4" fmla="*/ 1683719 h 1683719"/>
                <a:gd name="connsiteX5" fmla="*/ 420930 w 1961497"/>
                <a:gd name="connsiteY5" fmla="*/ 1683719 h 1683719"/>
                <a:gd name="connsiteX6" fmla="*/ 0 w 1961497"/>
                <a:gd name="connsiteY6" fmla="*/ 841860 h 1683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1497" h="1683719">
                  <a:moveTo>
                    <a:pt x="0" y="841860"/>
                  </a:moveTo>
                  <a:lnTo>
                    <a:pt x="420930" y="0"/>
                  </a:lnTo>
                  <a:lnTo>
                    <a:pt x="1540567" y="0"/>
                  </a:lnTo>
                  <a:lnTo>
                    <a:pt x="1961497" y="841860"/>
                  </a:lnTo>
                  <a:lnTo>
                    <a:pt x="1540567" y="1683719"/>
                  </a:lnTo>
                  <a:lnTo>
                    <a:pt x="420930" y="1683719"/>
                  </a:lnTo>
                  <a:lnTo>
                    <a:pt x="0" y="841860"/>
                  </a:lnTo>
                  <a:close/>
                </a:path>
              </a:pathLst>
            </a:custGeom>
          </p:spPr>
          <p:style>
            <a:lnRef idx="2">
              <a:schemeClr val="accent3">
                <a:hueOff val="3750088"/>
                <a:satOff val="-5627"/>
                <a:lumOff val="-915"/>
                <a:alphaOff val="0"/>
              </a:schemeClr>
            </a:lnRef>
            <a:fillRef idx="1">
              <a:schemeClr val="accent3">
                <a:hueOff val="3750088"/>
                <a:satOff val="-5627"/>
                <a:lumOff val="-915"/>
                <a:alphaOff val="0"/>
              </a:schemeClr>
            </a:fillRef>
            <a:effectRef idx="0">
              <a:schemeClr val="accent3">
                <a:hueOff val="3750088"/>
                <a:satOff val="-5627"/>
                <a:lumOff val="-915"/>
                <a:alphaOff val="0"/>
              </a:schemeClr>
            </a:effectRef>
            <a:fontRef idx="minor">
              <a:schemeClr val="lt1"/>
            </a:fontRef>
          </p:style>
          <p:txBody>
            <a:bodyPr spcFirstLastPara="0" vert="horz" wrap="square" lIns="303768" tIns="281070" rIns="303768" bIns="281070" numCol="1" spcCol="1270" anchor="ctr" anchorCtr="0">
              <a:noAutofit/>
            </a:bodyPr>
            <a:lstStyle/>
            <a:p>
              <a:pPr lvl="0" algn="ctr" defTabSz="711200">
                <a:lnSpc>
                  <a:spcPct val="90000"/>
                </a:lnSpc>
                <a:spcBef>
                  <a:spcPct val="0"/>
                </a:spcBef>
                <a:spcAft>
                  <a:spcPct val="35000"/>
                </a:spcAft>
              </a:pPr>
              <a:r>
                <a:rPr lang="en-GB" sz="1600" kern="1200" dirty="0" smtClean="0"/>
                <a:t>critical thinking</a:t>
              </a:r>
              <a:endParaRPr lang="en-US" sz="1600" kern="1200" dirty="0"/>
            </a:p>
          </p:txBody>
        </p:sp>
        <p:sp>
          <p:nvSpPr>
            <p:cNvPr id="12" name="Hexagon 11"/>
            <p:cNvSpPr/>
            <p:nvPr/>
          </p:nvSpPr>
          <p:spPr>
            <a:xfrm>
              <a:off x="4995695" y="4345202"/>
              <a:ext cx="228985" cy="197456"/>
            </a:xfrm>
            <a:prstGeom prst="hexagon">
              <a:avLst>
                <a:gd name="adj" fmla="val 25000"/>
                <a:gd name="vf" fmla="val 115470"/>
              </a:avLst>
            </a:prstGeom>
          </p:spPr>
          <p:style>
            <a:lnRef idx="2">
              <a:schemeClr val="accent3">
                <a:hueOff val="3214361"/>
                <a:satOff val="-4823"/>
                <a:lumOff val="-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3" name="Hexagon 12"/>
            <p:cNvSpPr/>
            <p:nvPr/>
          </p:nvSpPr>
          <p:spPr>
            <a:xfrm>
              <a:off x="5324051" y="3822208"/>
              <a:ext cx="1961497" cy="1683719"/>
            </a:xfrm>
            <a:prstGeom prst="hexagon">
              <a:avLst>
                <a:gd name="adj" fmla="val 25000"/>
                <a:gd name="vf" fmla="val 115470"/>
              </a:avLst>
            </a:prstGeom>
          </p:spPr>
          <p:style>
            <a:lnRef idx="2">
              <a:schemeClr val="accent3">
                <a:hueOff val="3750088"/>
                <a:satOff val="-5627"/>
                <a:lumOff val="-915"/>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4" name="Hexagon 13"/>
            <p:cNvSpPr/>
            <p:nvPr/>
          </p:nvSpPr>
          <p:spPr>
            <a:xfrm>
              <a:off x="5368984" y="4576458"/>
              <a:ext cx="228985" cy="197456"/>
            </a:xfrm>
            <a:prstGeom prst="hexagon">
              <a:avLst>
                <a:gd name="adj" fmla="val 25000"/>
                <a:gd name="vf" fmla="val 115470"/>
              </a:avLst>
            </a:prstGeom>
          </p:spPr>
          <p:style>
            <a:lnRef idx="2">
              <a:schemeClr val="accent3">
                <a:hueOff val="4821541"/>
                <a:satOff val="-7234"/>
                <a:lumOff val="-1176"/>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5" name="Freeform 14"/>
            <p:cNvSpPr/>
            <p:nvPr/>
          </p:nvSpPr>
          <p:spPr>
            <a:xfrm>
              <a:off x="1988640" y="1989507"/>
              <a:ext cx="1961497" cy="1683719"/>
            </a:xfrm>
            <a:custGeom>
              <a:avLst/>
              <a:gdLst>
                <a:gd name="connsiteX0" fmla="*/ 0 w 1961497"/>
                <a:gd name="connsiteY0" fmla="*/ 841860 h 1683719"/>
                <a:gd name="connsiteX1" fmla="*/ 420930 w 1961497"/>
                <a:gd name="connsiteY1" fmla="*/ 0 h 1683719"/>
                <a:gd name="connsiteX2" fmla="*/ 1540567 w 1961497"/>
                <a:gd name="connsiteY2" fmla="*/ 0 h 1683719"/>
                <a:gd name="connsiteX3" fmla="*/ 1961497 w 1961497"/>
                <a:gd name="connsiteY3" fmla="*/ 841860 h 1683719"/>
                <a:gd name="connsiteX4" fmla="*/ 1540567 w 1961497"/>
                <a:gd name="connsiteY4" fmla="*/ 1683719 h 1683719"/>
                <a:gd name="connsiteX5" fmla="*/ 420930 w 1961497"/>
                <a:gd name="connsiteY5" fmla="*/ 1683719 h 1683719"/>
                <a:gd name="connsiteX6" fmla="*/ 0 w 1961497"/>
                <a:gd name="connsiteY6" fmla="*/ 841860 h 1683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1497" h="1683719">
                  <a:moveTo>
                    <a:pt x="0" y="841860"/>
                  </a:moveTo>
                  <a:lnTo>
                    <a:pt x="420930" y="0"/>
                  </a:lnTo>
                  <a:lnTo>
                    <a:pt x="1540567" y="0"/>
                  </a:lnTo>
                  <a:lnTo>
                    <a:pt x="1961497" y="841860"/>
                  </a:lnTo>
                  <a:lnTo>
                    <a:pt x="1540567" y="1683719"/>
                  </a:lnTo>
                  <a:lnTo>
                    <a:pt x="420930" y="1683719"/>
                  </a:lnTo>
                  <a:lnTo>
                    <a:pt x="0" y="841860"/>
                  </a:lnTo>
                  <a:close/>
                </a:path>
              </a:pathLst>
            </a:custGeom>
          </p:spPr>
          <p:style>
            <a:lnRef idx="2">
              <a:schemeClr val="accent3">
                <a:hueOff val="7500176"/>
                <a:satOff val="-11253"/>
                <a:lumOff val="-1830"/>
                <a:alphaOff val="0"/>
              </a:schemeClr>
            </a:lnRef>
            <a:fillRef idx="1">
              <a:schemeClr val="accent3">
                <a:hueOff val="7500176"/>
                <a:satOff val="-11253"/>
                <a:lumOff val="-1830"/>
                <a:alphaOff val="0"/>
              </a:schemeClr>
            </a:fillRef>
            <a:effectRef idx="0">
              <a:schemeClr val="accent3">
                <a:hueOff val="7500176"/>
                <a:satOff val="-11253"/>
                <a:lumOff val="-1830"/>
                <a:alphaOff val="0"/>
              </a:schemeClr>
            </a:effectRef>
            <a:fontRef idx="minor">
              <a:schemeClr val="lt1"/>
            </a:fontRef>
          </p:style>
          <p:txBody>
            <a:bodyPr spcFirstLastPara="0" vert="horz" wrap="square" lIns="303768" tIns="281070" rIns="303768" bIns="281070" numCol="1" spcCol="1270" anchor="ctr" anchorCtr="0">
              <a:noAutofit/>
            </a:bodyPr>
            <a:lstStyle/>
            <a:p>
              <a:pPr lvl="0" algn="ctr" defTabSz="711200">
                <a:lnSpc>
                  <a:spcPct val="90000"/>
                </a:lnSpc>
                <a:spcBef>
                  <a:spcPct val="0"/>
                </a:spcBef>
                <a:spcAft>
                  <a:spcPct val="35000"/>
                </a:spcAft>
              </a:pPr>
              <a:r>
                <a:rPr lang="en-GB" sz="1600" kern="1200" dirty="0" smtClean="0"/>
                <a:t>collaboration</a:t>
              </a:r>
              <a:endParaRPr lang="en-US" sz="1600" kern="1200" dirty="0"/>
            </a:p>
          </p:txBody>
        </p:sp>
        <p:sp>
          <p:nvSpPr>
            <p:cNvPr id="16" name="Hexagon 15"/>
            <p:cNvSpPr/>
            <p:nvPr/>
          </p:nvSpPr>
          <p:spPr>
            <a:xfrm>
              <a:off x="3323669" y="2024195"/>
              <a:ext cx="228985" cy="197456"/>
            </a:xfrm>
            <a:prstGeom prst="hexagon">
              <a:avLst>
                <a:gd name="adj" fmla="val 25000"/>
                <a:gd name="vf" fmla="val 115470"/>
              </a:avLst>
            </a:prstGeom>
          </p:spPr>
          <p:style>
            <a:lnRef idx="2">
              <a:schemeClr val="accent3">
                <a:hueOff val="6428722"/>
                <a:satOff val="-9646"/>
                <a:lumOff val="-1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7" name="Hexagon 16"/>
            <p:cNvSpPr/>
            <p:nvPr/>
          </p:nvSpPr>
          <p:spPr>
            <a:xfrm>
              <a:off x="3652025" y="1061371"/>
              <a:ext cx="1961497" cy="1683719"/>
            </a:xfrm>
            <a:prstGeom prst="hexagon">
              <a:avLst>
                <a:gd name="adj" fmla="val 25000"/>
                <a:gd name="vf" fmla="val 115470"/>
              </a:avLst>
            </a:prstGeom>
          </p:spPr>
          <p:style>
            <a:lnRef idx="2">
              <a:schemeClr val="accent3">
                <a:hueOff val="7500176"/>
                <a:satOff val="-11253"/>
                <a:lumOff val="-183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8" name="Hexagon 17"/>
            <p:cNvSpPr/>
            <p:nvPr/>
          </p:nvSpPr>
          <p:spPr>
            <a:xfrm>
              <a:off x="3696958" y="1807615"/>
              <a:ext cx="228985" cy="197456"/>
            </a:xfrm>
            <a:prstGeom prst="hexagon">
              <a:avLst>
                <a:gd name="adj" fmla="val 25000"/>
                <a:gd name="vf" fmla="val 115470"/>
              </a:avLst>
            </a:prstGeom>
          </p:spPr>
          <p:style>
            <a:lnRef idx="2">
              <a:schemeClr val="accent3">
                <a:hueOff val="8035903"/>
                <a:satOff val="-12057"/>
                <a:lumOff val="-196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9" name="Freeform 18"/>
            <p:cNvSpPr/>
            <p:nvPr/>
          </p:nvSpPr>
          <p:spPr>
            <a:xfrm>
              <a:off x="5324051" y="1986838"/>
              <a:ext cx="1961497" cy="1683719"/>
            </a:xfrm>
            <a:custGeom>
              <a:avLst/>
              <a:gdLst>
                <a:gd name="connsiteX0" fmla="*/ 0 w 1961497"/>
                <a:gd name="connsiteY0" fmla="*/ 841860 h 1683719"/>
                <a:gd name="connsiteX1" fmla="*/ 420930 w 1961497"/>
                <a:gd name="connsiteY1" fmla="*/ 0 h 1683719"/>
                <a:gd name="connsiteX2" fmla="*/ 1540567 w 1961497"/>
                <a:gd name="connsiteY2" fmla="*/ 0 h 1683719"/>
                <a:gd name="connsiteX3" fmla="*/ 1961497 w 1961497"/>
                <a:gd name="connsiteY3" fmla="*/ 841860 h 1683719"/>
                <a:gd name="connsiteX4" fmla="*/ 1540567 w 1961497"/>
                <a:gd name="connsiteY4" fmla="*/ 1683719 h 1683719"/>
                <a:gd name="connsiteX5" fmla="*/ 420930 w 1961497"/>
                <a:gd name="connsiteY5" fmla="*/ 1683719 h 1683719"/>
                <a:gd name="connsiteX6" fmla="*/ 0 w 1961497"/>
                <a:gd name="connsiteY6" fmla="*/ 841860 h 1683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1497" h="1683719">
                  <a:moveTo>
                    <a:pt x="0" y="841860"/>
                  </a:moveTo>
                  <a:lnTo>
                    <a:pt x="420930" y="0"/>
                  </a:lnTo>
                  <a:lnTo>
                    <a:pt x="1540567" y="0"/>
                  </a:lnTo>
                  <a:lnTo>
                    <a:pt x="1961497" y="841860"/>
                  </a:lnTo>
                  <a:lnTo>
                    <a:pt x="1540567" y="1683719"/>
                  </a:lnTo>
                  <a:lnTo>
                    <a:pt x="420930" y="1683719"/>
                  </a:lnTo>
                  <a:lnTo>
                    <a:pt x="0" y="841860"/>
                  </a:lnTo>
                  <a:close/>
                </a:path>
              </a:pathLst>
            </a:custGeom>
          </p:spPr>
          <p:style>
            <a:lnRef idx="2">
              <a:schemeClr val="accent3">
                <a:hueOff val="11250264"/>
                <a:satOff val="-16880"/>
                <a:lumOff val="-2745"/>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303768" tIns="281070" rIns="303768" bIns="281070" numCol="1" spcCol="1270" anchor="ctr" anchorCtr="0">
              <a:noAutofit/>
            </a:bodyPr>
            <a:lstStyle/>
            <a:p>
              <a:pPr lvl="0" algn="ctr" defTabSz="711200">
                <a:lnSpc>
                  <a:spcPct val="90000"/>
                </a:lnSpc>
                <a:spcBef>
                  <a:spcPct val="0"/>
                </a:spcBef>
                <a:spcAft>
                  <a:spcPct val="35000"/>
                </a:spcAft>
              </a:pPr>
              <a:r>
                <a:rPr lang="en-GB" sz="1600" kern="1200" dirty="0" smtClean="0"/>
                <a:t>creativity</a:t>
              </a:r>
              <a:endParaRPr lang="en-US" sz="1600" kern="1200" dirty="0"/>
            </a:p>
          </p:txBody>
        </p:sp>
        <p:sp>
          <p:nvSpPr>
            <p:cNvPr id="20" name="Hexagon 19"/>
            <p:cNvSpPr/>
            <p:nvPr/>
          </p:nvSpPr>
          <p:spPr>
            <a:xfrm>
              <a:off x="7010766" y="2729970"/>
              <a:ext cx="228985" cy="197456"/>
            </a:xfrm>
            <a:prstGeom prst="hexagon">
              <a:avLst>
                <a:gd name="adj" fmla="val 25000"/>
                <a:gd name="vf" fmla="val 115470"/>
              </a:avLst>
            </a:prstGeom>
          </p:spPr>
          <p:style>
            <a:lnRef idx="2">
              <a:schemeClr val="accent3">
                <a:hueOff val="9643083"/>
                <a:satOff val="-14469"/>
                <a:lumOff val="-2353"/>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21" name="Hexagon 20"/>
            <p:cNvSpPr/>
            <p:nvPr/>
          </p:nvSpPr>
          <p:spPr>
            <a:xfrm>
              <a:off x="7002990" y="2912306"/>
              <a:ext cx="1961497" cy="1683719"/>
            </a:xfrm>
            <a:prstGeom prst="hexagon">
              <a:avLst>
                <a:gd name="adj" fmla="val 25000"/>
                <a:gd name="vf" fmla="val 115470"/>
              </a:avLst>
            </a:prstGeom>
          </p:spPr>
          <p:style>
            <a:lnRef idx="2">
              <a:schemeClr val="accent3">
                <a:hueOff val="11250264"/>
                <a:satOff val="-16880"/>
                <a:lumOff val="-2745"/>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22" name="Hexagon 21"/>
            <p:cNvSpPr/>
            <p:nvPr/>
          </p:nvSpPr>
          <p:spPr>
            <a:xfrm>
              <a:off x="7398746" y="2942102"/>
              <a:ext cx="228985" cy="197456"/>
            </a:xfrm>
            <a:prstGeom prst="hexagon">
              <a:avLst>
                <a:gd name="adj" fmla="val 25000"/>
                <a:gd name="vf" fmla="val 115470"/>
              </a:avLst>
            </a:prstGeom>
          </p:spPr>
          <p:style>
            <a:lnRef idx="2">
              <a:schemeClr val="accent3">
                <a:hueOff val="11250264"/>
                <a:satOff val="-16880"/>
                <a:lumOff val="-2745"/>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
        <p:nvSpPr>
          <p:cNvPr id="23" name="TextBox 22"/>
          <p:cNvSpPr txBox="1"/>
          <p:nvPr/>
        </p:nvSpPr>
        <p:spPr>
          <a:xfrm>
            <a:off x="3950138" y="1518954"/>
            <a:ext cx="1418846" cy="923330"/>
          </a:xfrm>
          <a:prstGeom prst="rect">
            <a:avLst/>
          </a:prstGeom>
          <a:noFill/>
        </p:spPr>
        <p:txBody>
          <a:bodyPr wrap="square" rtlCol="0">
            <a:spAutoFit/>
          </a:bodyPr>
          <a:lstStyle/>
          <a:p>
            <a:r>
              <a:rPr lang="en-GB" dirty="0"/>
              <a:t>f</a:t>
            </a:r>
            <a:r>
              <a:rPr lang="en-GB" dirty="0" smtClean="0"/>
              <a:t>ind and select information</a:t>
            </a:r>
            <a:endParaRPr lang="en-US" dirty="0"/>
          </a:p>
        </p:txBody>
      </p:sp>
      <p:sp>
        <p:nvSpPr>
          <p:cNvPr id="24" name="TextBox 23"/>
          <p:cNvSpPr txBox="1"/>
          <p:nvPr/>
        </p:nvSpPr>
        <p:spPr>
          <a:xfrm>
            <a:off x="457200" y="3444639"/>
            <a:ext cx="2178765" cy="646331"/>
          </a:xfrm>
          <a:prstGeom prst="rect">
            <a:avLst/>
          </a:prstGeom>
          <a:noFill/>
        </p:spPr>
        <p:txBody>
          <a:bodyPr wrap="square" rtlCol="0">
            <a:spAutoFit/>
          </a:bodyPr>
          <a:lstStyle/>
          <a:p>
            <a:r>
              <a:rPr lang="en-GB" dirty="0"/>
              <a:t>e</a:t>
            </a:r>
            <a:r>
              <a:rPr lang="en-GB" dirty="0" smtClean="0"/>
              <a:t>ffective</a:t>
            </a:r>
          </a:p>
          <a:p>
            <a:r>
              <a:rPr lang="en-GB" dirty="0" smtClean="0"/>
              <a:t>communication</a:t>
            </a:r>
            <a:endParaRPr lang="en-US" dirty="0"/>
          </a:p>
        </p:txBody>
      </p:sp>
      <p:sp>
        <p:nvSpPr>
          <p:cNvPr id="25" name="TextBox 24"/>
          <p:cNvSpPr txBox="1"/>
          <p:nvPr/>
        </p:nvSpPr>
        <p:spPr>
          <a:xfrm>
            <a:off x="5868144" y="4581128"/>
            <a:ext cx="1005403" cy="369332"/>
          </a:xfrm>
          <a:prstGeom prst="rect">
            <a:avLst/>
          </a:prstGeom>
          <a:noFill/>
        </p:spPr>
        <p:txBody>
          <a:bodyPr wrap="none" rtlCol="0">
            <a:spAutoFit/>
          </a:bodyPr>
          <a:lstStyle/>
          <a:p>
            <a:r>
              <a:rPr lang="en-GB" dirty="0"/>
              <a:t>e</a:t>
            </a:r>
            <a:r>
              <a:rPr lang="en-GB" dirty="0" smtClean="0"/>
              <a:t>-safety</a:t>
            </a:r>
            <a:endParaRPr lang="en-US" dirty="0"/>
          </a:p>
        </p:txBody>
      </p:sp>
      <p:sp>
        <p:nvSpPr>
          <p:cNvPr id="26" name="TextBox 25"/>
          <p:cNvSpPr txBox="1"/>
          <p:nvPr/>
        </p:nvSpPr>
        <p:spPr>
          <a:xfrm>
            <a:off x="7239752" y="3444639"/>
            <a:ext cx="2025886" cy="369332"/>
          </a:xfrm>
          <a:prstGeom prst="rect">
            <a:avLst/>
          </a:prstGeom>
          <a:noFill/>
        </p:spPr>
        <p:txBody>
          <a:bodyPr wrap="square" rtlCol="0">
            <a:spAutoFit/>
          </a:bodyPr>
          <a:lstStyle/>
          <a:p>
            <a:r>
              <a:rPr lang="en-GB" dirty="0"/>
              <a:t>f</a:t>
            </a:r>
            <a:r>
              <a:rPr lang="en-GB" dirty="0" smtClean="0"/>
              <a:t>unctional skills</a:t>
            </a:r>
            <a:endParaRPr lang="en-US" dirty="0"/>
          </a:p>
        </p:txBody>
      </p:sp>
    </p:spTree>
    <p:extLst>
      <p:ext uri="{BB962C8B-B14F-4D97-AF65-F5344CB8AC3E}">
        <p14:creationId xmlns:p14="http://schemas.microsoft.com/office/powerpoint/2010/main" val="12498856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188640"/>
            <a:ext cx="8229600" cy="576064"/>
          </a:xfrm>
        </p:spPr>
        <p:txBody>
          <a:bodyPr>
            <a:normAutofit fontScale="90000"/>
          </a:bodyPr>
          <a:lstStyle/>
          <a:p>
            <a:r>
              <a:rPr lang="cy-GB" altLang="cy-GB" sz="3200" kern="0" dirty="0" smtClean="0">
                <a:solidFill>
                  <a:srgbClr val="000000"/>
                </a:solidFill>
                <a:latin typeface="Lucida Sans" pitchFamily="34" charset="0"/>
                <a:ea typeface="ＭＳ Ｐゴシック" charset="-128"/>
              </a:rPr>
              <a:t>JISC 2014</a:t>
            </a:r>
            <a:endParaRPr lang="en-GB" altLang="cy-GB" sz="3200" dirty="0" smtClean="0">
              <a:solidFill>
                <a:schemeClr val="tx1"/>
              </a:solidFill>
              <a:latin typeface="Lucida Sans" pitchFamily="34" charset="0"/>
            </a:endParaRP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217358380"/>
              </p:ext>
            </p:extLst>
          </p:nvPr>
        </p:nvGraphicFramePr>
        <p:xfrm>
          <a:off x="457200" y="1417638"/>
          <a:ext cx="82296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p:cNvGraphicFramePr/>
          <p:nvPr>
            <p:extLst>
              <p:ext uri="{D42A27DB-BD31-4B8C-83A1-F6EECF244321}">
                <p14:modId xmlns:p14="http://schemas.microsoft.com/office/powerpoint/2010/main" val="3699941843"/>
              </p:ext>
            </p:extLst>
          </p:nvPr>
        </p:nvGraphicFramePr>
        <p:xfrm>
          <a:off x="457200" y="764704"/>
          <a:ext cx="8435280" cy="46962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5" name="Diagram 4"/>
          <p:cNvGraphicFramePr/>
          <p:nvPr>
            <p:extLst>
              <p:ext uri="{D42A27DB-BD31-4B8C-83A1-F6EECF244321}">
                <p14:modId xmlns:p14="http://schemas.microsoft.com/office/powerpoint/2010/main" val="1179943107"/>
              </p:ext>
            </p:extLst>
          </p:nvPr>
        </p:nvGraphicFramePr>
        <p:xfrm>
          <a:off x="323528" y="1052736"/>
          <a:ext cx="8640960" cy="4408264"/>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6" name="TextBox 5"/>
          <p:cNvSpPr txBox="1"/>
          <p:nvPr/>
        </p:nvSpPr>
        <p:spPr>
          <a:xfrm>
            <a:off x="5364088" y="2492896"/>
            <a:ext cx="2018501" cy="369332"/>
          </a:xfrm>
          <a:prstGeom prst="rect">
            <a:avLst/>
          </a:prstGeom>
          <a:noFill/>
        </p:spPr>
        <p:txBody>
          <a:bodyPr wrap="none" rtlCol="0">
            <a:spAutoFit/>
          </a:bodyPr>
          <a:lstStyle/>
          <a:p>
            <a:r>
              <a:rPr lang="en-GB" dirty="0"/>
              <a:t>d</a:t>
            </a:r>
            <a:r>
              <a:rPr lang="en-GB" dirty="0" smtClean="0"/>
              <a:t>igital scholarship</a:t>
            </a:r>
            <a:endParaRPr lang="en-US" dirty="0"/>
          </a:p>
        </p:txBody>
      </p:sp>
      <p:sp>
        <p:nvSpPr>
          <p:cNvPr id="8" name="TextBox 7"/>
          <p:cNvSpPr txBox="1"/>
          <p:nvPr/>
        </p:nvSpPr>
        <p:spPr>
          <a:xfrm>
            <a:off x="2699792" y="4149080"/>
            <a:ext cx="2185214" cy="369332"/>
          </a:xfrm>
          <a:prstGeom prst="rect">
            <a:avLst/>
          </a:prstGeom>
          <a:noFill/>
        </p:spPr>
        <p:txBody>
          <a:bodyPr wrap="none" rtlCol="0">
            <a:spAutoFit/>
          </a:bodyPr>
          <a:lstStyle/>
          <a:p>
            <a:r>
              <a:rPr lang="en-GB" dirty="0" smtClean="0"/>
              <a:t>information literacy</a:t>
            </a:r>
            <a:endParaRPr lang="en-US" dirty="0"/>
          </a:p>
        </p:txBody>
      </p:sp>
    </p:spTree>
    <p:extLst>
      <p:ext uri="{BB962C8B-B14F-4D97-AF65-F5344CB8AC3E}">
        <p14:creationId xmlns:p14="http://schemas.microsoft.com/office/powerpoint/2010/main" val="1438778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778098"/>
          </a:xfrm>
        </p:spPr>
        <p:txBody>
          <a:bodyPr>
            <a:normAutofit fontScale="90000"/>
          </a:bodyPr>
          <a:lstStyle/>
          <a:p>
            <a:r>
              <a:rPr lang="cy-GB" altLang="cy-GB" sz="2400" kern="0" dirty="0" smtClean="0">
                <a:solidFill>
                  <a:srgbClr val="000000"/>
                </a:solidFill>
                <a:latin typeface="Lucida Sans" pitchFamily="34" charset="0"/>
                <a:ea typeface="ＭＳ Ｐゴシック" charset="-128"/>
              </a:rPr>
              <a:t>Cymhwysedd digidol</a:t>
            </a:r>
            <a:br>
              <a:rPr lang="cy-GB" altLang="cy-GB" sz="2400" kern="0" dirty="0" smtClean="0">
                <a:solidFill>
                  <a:srgbClr val="000000"/>
                </a:solidFill>
                <a:latin typeface="Lucida Sans" pitchFamily="34" charset="0"/>
                <a:ea typeface="ＭＳ Ｐゴシック" charset="-128"/>
              </a:rPr>
            </a:br>
            <a:r>
              <a:rPr lang="en-GB" altLang="cy-GB" sz="2400" kern="0" dirty="0" smtClean="0">
                <a:solidFill>
                  <a:srgbClr val="0000FF"/>
                </a:solidFill>
                <a:latin typeface="Lucida Sans" pitchFamily="34" charset="0"/>
                <a:ea typeface="ＭＳ Ｐゴシック" charset="-128"/>
              </a:rPr>
              <a:t>Digital competency</a:t>
            </a:r>
            <a:endParaRPr lang="en-GB" altLang="cy-GB" sz="2400" dirty="0" smtClean="0">
              <a:solidFill>
                <a:srgbClr val="0000FF"/>
              </a:solidFill>
              <a:latin typeface="Lucida Sans" pitchFamily="34" charset="0"/>
            </a:endParaRPr>
          </a:p>
        </p:txBody>
      </p:sp>
      <p:sp>
        <p:nvSpPr>
          <p:cNvPr id="5" name="Content Placeholder 4"/>
          <p:cNvSpPr>
            <a:spLocks noGrp="1"/>
          </p:cNvSpPr>
          <p:nvPr>
            <p:ph sz="half" idx="1"/>
          </p:nvPr>
        </p:nvSpPr>
        <p:spPr>
          <a:xfrm>
            <a:off x="457200" y="1052736"/>
            <a:ext cx="4038600" cy="4536505"/>
          </a:xfrm>
        </p:spPr>
        <p:txBody>
          <a:bodyPr>
            <a:normAutofit fontScale="70000" lnSpcReduction="20000"/>
          </a:bodyPr>
          <a:lstStyle/>
          <a:p>
            <a:pPr eaLnBrk="0" fontAlgn="base" hangingPunct="0">
              <a:spcAft>
                <a:spcPct val="0"/>
              </a:spcAft>
            </a:pPr>
            <a:endParaRPr lang="cy-GB" dirty="0" smtClean="0">
              <a:latin typeface="Lucida Sans" panose="020B0602030504020204" pitchFamily="34" charset="0"/>
            </a:endParaRPr>
          </a:p>
          <a:p>
            <a:pPr eaLnBrk="0" fontAlgn="base" hangingPunct="0">
              <a:spcAft>
                <a:spcPct val="0"/>
              </a:spcAft>
            </a:pPr>
            <a:endParaRPr lang="cy-GB" dirty="0" smtClean="0">
              <a:latin typeface="Lucida Sans" panose="020B0602030504020204" pitchFamily="34" charset="0"/>
            </a:endParaRPr>
          </a:p>
          <a:p>
            <a:pPr eaLnBrk="0" fontAlgn="base" hangingPunct="0">
              <a:spcAft>
                <a:spcPct val="0"/>
              </a:spcAft>
            </a:pPr>
            <a:r>
              <a:rPr lang="cy-GB" sz="2900" dirty="0" smtClean="0">
                <a:latin typeface="Lucida Sans" panose="020B0602030504020204" pitchFamily="34" charset="0"/>
              </a:rPr>
              <a:t>Fframwaith Cymhwysedd Digidol 2016</a:t>
            </a:r>
            <a:endParaRPr lang="cy-GB" sz="2900" dirty="0">
              <a:latin typeface="Lucida Sans" panose="020B0602030504020204" pitchFamily="34" charset="0"/>
            </a:endParaRPr>
          </a:p>
          <a:p>
            <a:pPr marL="0" indent="0" eaLnBrk="0" fontAlgn="base" hangingPunct="0">
              <a:spcAft>
                <a:spcPct val="0"/>
              </a:spcAft>
              <a:buNone/>
            </a:pPr>
            <a:endParaRPr lang="cy-GB" sz="2900" dirty="0" smtClean="0">
              <a:latin typeface="Lucida Sans" panose="020B0602030504020204" pitchFamily="34" charset="0"/>
            </a:endParaRPr>
          </a:p>
          <a:p>
            <a:pPr marL="0" indent="0" eaLnBrk="0" fontAlgn="base" hangingPunct="0">
              <a:spcAft>
                <a:spcPct val="0"/>
              </a:spcAft>
              <a:buNone/>
            </a:pPr>
            <a:endParaRPr lang="cy-GB" sz="2900" dirty="0" smtClean="0">
              <a:latin typeface="Lucida Sans" panose="020B0602030504020204" pitchFamily="34" charset="0"/>
            </a:endParaRPr>
          </a:p>
          <a:p>
            <a:pPr eaLnBrk="0" fontAlgn="base" hangingPunct="0">
              <a:spcAft>
                <a:spcPct val="0"/>
              </a:spcAft>
            </a:pPr>
            <a:r>
              <a:rPr lang="en-US" sz="2900" dirty="0">
                <a:solidFill>
                  <a:srgbClr val="0000FF"/>
                </a:solidFill>
                <a:latin typeface="Lucida Sans" panose="020B0602030504020204" pitchFamily="34" charset="0"/>
              </a:rPr>
              <a:t>Digital Competence Framework 2016 </a:t>
            </a:r>
            <a:endParaRPr lang="cy-GB" sz="2900" dirty="0">
              <a:solidFill>
                <a:srgbClr val="0000FF"/>
              </a:solidFill>
              <a:latin typeface="Lucida Sans" panose="020B0602030504020204" pitchFamily="34" charset="0"/>
            </a:endParaRPr>
          </a:p>
          <a:p>
            <a:pPr eaLnBrk="0" fontAlgn="base" hangingPunct="0">
              <a:spcAft>
                <a:spcPct val="0"/>
              </a:spcAft>
            </a:pPr>
            <a:endParaRPr lang="cy-GB" sz="2900" dirty="0" smtClean="0">
              <a:latin typeface="Lucida Sans" panose="020B0602030504020204" pitchFamily="34" charset="0"/>
            </a:endParaRPr>
          </a:p>
          <a:p>
            <a:pPr marL="0" indent="0" eaLnBrk="0" fontAlgn="base" hangingPunct="0">
              <a:spcAft>
                <a:spcPct val="0"/>
              </a:spcAft>
              <a:buNone/>
            </a:pPr>
            <a:endParaRPr lang="cy-GB" sz="1800" dirty="0">
              <a:latin typeface="Lucida Sans" panose="020B0602030504020204" pitchFamily="34" charset="0"/>
            </a:endParaRPr>
          </a:p>
        </p:txBody>
      </p:sp>
      <p:sp>
        <p:nvSpPr>
          <p:cNvPr id="6" name="Content Placeholder 5"/>
          <p:cNvSpPr>
            <a:spLocks noGrp="1"/>
          </p:cNvSpPr>
          <p:nvPr>
            <p:ph sz="half" idx="2"/>
          </p:nvPr>
        </p:nvSpPr>
        <p:spPr>
          <a:xfrm>
            <a:off x="4648200" y="1052736"/>
            <a:ext cx="4316288" cy="4752528"/>
          </a:xfrm>
        </p:spPr>
        <p:txBody>
          <a:bodyPr>
            <a:normAutofit fontScale="70000" lnSpcReduction="20000"/>
          </a:bodyPr>
          <a:lstStyle/>
          <a:p>
            <a:pPr marL="0" indent="0" eaLnBrk="0" fontAlgn="base" hangingPunct="0">
              <a:spcAft>
                <a:spcPct val="0"/>
              </a:spcAft>
              <a:buNone/>
            </a:pPr>
            <a:r>
              <a:rPr lang="en-US" dirty="0" smtClean="0">
                <a:latin typeface="Lucida Sans" panose="020B0602030504020204" pitchFamily="34" charset="0"/>
              </a:rPr>
              <a:t>“Digital </a:t>
            </a:r>
            <a:r>
              <a:rPr lang="en-US" dirty="0">
                <a:latin typeface="Lucida Sans" panose="020B0602030504020204" pitchFamily="34" charset="0"/>
              </a:rPr>
              <a:t>Competence is the set of knowledge, skills, attitudes (thus including abilities</a:t>
            </a:r>
            <a:r>
              <a:rPr lang="en-US" dirty="0" smtClean="0">
                <a:latin typeface="Lucida Sans" panose="020B0602030504020204" pitchFamily="34" charset="0"/>
              </a:rPr>
              <a:t>, strategies</a:t>
            </a:r>
            <a:r>
              <a:rPr lang="en-US" dirty="0">
                <a:latin typeface="Lucida Sans" panose="020B0602030504020204" pitchFamily="34" charset="0"/>
              </a:rPr>
              <a:t>, values and awareness) that are required when using ICT and digital media </a:t>
            </a:r>
            <a:r>
              <a:rPr lang="en-US" dirty="0" smtClean="0">
                <a:latin typeface="Lucida Sans" panose="020B0602030504020204" pitchFamily="34" charset="0"/>
              </a:rPr>
              <a:t>to perform </a:t>
            </a:r>
            <a:r>
              <a:rPr lang="en-US" dirty="0">
                <a:latin typeface="Lucida Sans" panose="020B0602030504020204" pitchFamily="34" charset="0"/>
              </a:rPr>
              <a:t>tasks; solve problems; communicate; manage information; collaborate; create </a:t>
            </a:r>
            <a:r>
              <a:rPr lang="en-US" dirty="0" smtClean="0">
                <a:latin typeface="Lucida Sans" panose="020B0602030504020204" pitchFamily="34" charset="0"/>
              </a:rPr>
              <a:t>and share </a:t>
            </a:r>
            <a:r>
              <a:rPr lang="en-US" dirty="0">
                <a:latin typeface="Lucida Sans" panose="020B0602030504020204" pitchFamily="34" charset="0"/>
              </a:rPr>
              <a:t>content; and build knowledge effectively, efficiently, appropriately, critically</a:t>
            </a:r>
            <a:r>
              <a:rPr lang="en-US" dirty="0" smtClean="0">
                <a:latin typeface="Lucida Sans" panose="020B0602030504020204" pitchFamily="34" charset="0"/>
              </a:rPr>
              <a:t>, creatively</a:t>
            </a:r>
            <a:r>
              <a:rPr lang="en-US" dirty="0">
                <a:latin typeface="Lucida Sans" panose="020B0602030504020204" pitchFamily="34" charset="0"/>
              </a:rPr>
              <a:t>, autonomously, flexibly, ethically, reflectively for work, leisure, participation</a:t>
            </a:r>
            <a:r>
              <a:rPr lang="en-US" dirty="0" smtClean="0">
                <a:latin typeface="Lucida Sans" panose="020B0602030504020204" pitchFamily="34" charset="0"/>
              </a:rPr>
              <a:t>, learning</a:t>
            </a:r>
            <a:r>
              <a:rPr lang="en-US" dirty="0">
                <a:latin typeface="Lucida Sans" panose="020B0602030504020204" pitchFamily="34" charset="0"/>
              </a:rPr>
              <a:t>, </a:t>
            </a:r>
            <a:r>
              <a:rPr lang="en-US" dirty="0" err="1">
                <a:latin typeface="Lucida Sans" panose="020B0602030504020204" pitchFamily="34" charset="0"/>
              </a:rPr>
              <a:t>socialising</a:t>
            </a:r>
            <a:r>
              <a:rPr lang="en-US" dirty="0">
                <a:latin typeface="Lucida Sans" panose="020B0602030504020204" pitchFamily="34" charset="0"/>
              </a:rPr>
              <a:t>, consuming, and empowerment</a:t>
            </a:r>
            <a:r>
              <a:rPr lang="en-US" dirty="0" smtClean="0">
                <a:latin typeface="Lucida Sans" panose="020B0602030504020204" pitchFamily="34" charset="0"/>
              </a:rPr>
              <a:t>.”</a:t>
            </a:r>
          </a:p>
          <a:p>
            <a:pPr marL="0" indent="0" algn="r" eaLnBrk="0" fontAlgn="base" hangingPunct="0">
              <a:spcAft>
                <a:spcPct val="0"/>
              </a:spcAft>
              <a:buNone/>
            </a:pPr>
            <a:r>
              <a:rPr lang="en-GB" dirty="0" smtClean="0">
                <a:latin typeface="Lucida Sans" panose="020B0602030504020204" pitchFamily="34" charset="0"/>
              </a:rPr>
              <a:t>(Ferrari, 2012: 3)</a:t>
            </a:r>
            <a:endParaRPr lang="en-US" dirty="0" smtClean="0">
              <a:latin typeface="Lucida Sans" panose="020B0602030504020204" pitchFamily="34" charset="0"/>
            </a:endParaRPr>
          </a:p>
          <a:p>
            <a:pPr marL="0" indent="0" algn="r" eaLnBrk="0" fontAlgn="base" hangingPunct="0">
              <a:spcAft>
                <a:spcPct val="0"/>
              </a:spcAft>
              <a:buNone/>
            </a:pPr>
            <a:endParaRPr lang="cy-GB" dirty="0" smtClean="0">
              <a:solidFill>
                <a:srgbClr val="0000FF"/>
              </a:solidFill>
              <a:latin typeface="Lucida Sans" panose="020B0602030504020204" pitchFamily="34" charset="0"/>
            </a:endParaRPr>
          </a:p>
          <a:p>
            <a:pPr eaLnBrk="0" fontAlgn="base" hangingPunct="0">
              <a:spcAft>
                <a:spcPct val="0"/>
              </a:spcAft>
            </a:pPr>
            <a:endParaRPr lang="cy-GB"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17584172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ltLang="cy-GB" sz="3200" kern="0" dirty="0">
                <a:solidFill>
                  <a:srgbClr val="000000"/>
                </a:solidFill>
                <a:latin typeface="Lucida Sans" pitchFamily="34" charset="0"/>
                <a:ea typeface="ＭＳ Ｐゴシック" charset="-128"/>
              </a:rPr>
              <a:t>Cymhwysedd digidol</a:t>
            </a:r>
            <a:br>
              <a:rPr lang="cy-GB" altLang="cy-GB" sz="3200" kern="0" dirty="0">
                <a:solidFill>
                  <a:srgbClr val="000000"/>
                </a:solidFill>
                <a:latin typeface="Lucida Sans" pitchFamily="34" charset="0"/>
                <a:ea typeface="ＭＳ Ｐゴシック" charset="-128"/>
              </a:rPr>
            </a:br>
            <a:r>
              <a:rPr lang="en-GB" altLang="cy-GB" sz="3200" kern="0" dirty="0">
                <a:solidFill>
                  <a:srgbClr val="0000FF"/>
                </a:solidFill>
                <a:latin typeface="Lucida Sans" pitchFamily="34" charset="0"/>
                <a:ea typeface="ＭＳ Ｐゴシック" charset="-128"/>
              </a:rPr>
              <a:t>Digital competency</a:t>
            </a:r>
            <a:endParaRPr lang="en-GB" dirty="0">
              <a:solidFill>
                <a:srgbClr val="0000FF"/>
              </a:solidFill>
            </a:endParaRPr>
          </a:p>
        </p:txBody>
      </p:sp>
      <p:sp>
        <p:nvSpPr>
          <p:cNvPr id="3" name="Content Placeholder 2"/>
          <p:cNvSpPr>
            <a:spLocks noGrp="1"/>
          </p:cNvSpPr>
          <p:nvPr>
            <p:ph idx="1"/>
          </p:nvPr>
        </p:nvSpPr>
        <p:spPr/>
        <p:txBody>
          <a:bodyPr/>
          <a:lstStyle/>
          <a:p>
            <a:pPr marL="0" indent="0">
              <a:buNone/>
            </a:pPr>
            <a:r>
              <a:rPr lang="en-GB" dirty="0" smtClean="0">
                <a:latin typeface="Lucida Sans" panose="020B0602030504020204" pitchFamily="34" charset="0"/>
              </a:rPr>
              <a:t>Early Childhood Videos (2013) ‘Introducing Technology to </a:t>
            </a:r>
            <a:r>
              <a:rPr lang="en-GB" dirty="0">
                <a:latin typeface="Lucida Sans" panose="020B0602030504020204" pitchFamily="34" charset="0"/>
              </a:rPr>
              <a:t>Young Children,’ </a:t>
            </a:r>
            <a:r>
              <a:rPr lang="en-GB" dirty="0">
                <a:latin typeface="Lucida Sans" panose="020B0602030504020204" pitchFamily="34" charset="0"/>
                <a:hlinkClick r:id="rId3"/>
              </a:rPr>
              <a:t>https://</a:t>
            </a:r>
            <a:r>
              <a:rPr lang="en-GB" dirty="0" smtClean="0">
                <a:latin typeface="Lucida Sans" panose="020B0602030504020204" pitchFamily="34" charset="0"/>
                <a:hlinkClick r:id="rId3"/>
              </a:rPr>
              <a:t>www.youtube.com/watch?v=29ylsrxof48</a:t>
            </a:r>
            <a:r>
              <a:rPr lang="en-GB" dirty="0" smtClean="0">
                <a:latin typeface="Lucida Sans" panose="020B0602030504020204" pitchFamily="34" charset="0"/>
              </a:rPr>
              <a:t> [Accessed: November 2 2018].</a:t>
            </a:r>
            <a:endParaRPr lang="en-GB" dirty="0">
              <a:latin typeface="Lucida Sans" panose="020B0602030504020204" pitchFamily="34" charset="0"/>
            </a:endParaRPr>
          </a:p>
        </p:txBody>
      </p:sp>
    </p:spTree>
    <p:extLst>
      <p:ext uri="{BB962C8B-B14F-4D97-AF65-F5344CB8AC3E}">
        <p14:creationId xmlns:p14="http://schemas.microsoft.com/office/powerpoint/2010/main" val="1968233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cy-GB" sz="3200" dirty="0" smtClean="0">
                <a:latin typeface="Lucida Sans" panose="020B0602030504020204" pitchFamily="34" charset="0"/>
              </a:rPr>
              <a:t>Cymhwysedd digidol - Trawsgwricwlaidd</a:t>
            </a:r>
            <a:endParaRPr lang="cy-GB" sz="3200" dirty="0">
              <a:solidFill>
                <a:srgbClr val="0000FF"/>
              </a:solidFill>
              <a:latin typeface="Lucida Sans" panose="020B0602030504020204" pitchFamily="34" charset="0"/>
            </a:endParaRPr>
          </a:p>
        </p:txBody>
      </p:sp>
      <p:sp>
        <p:nvSpPr>
          <p:cNvPr id="5" name="Content Placeholder 4"/>
          <p:cNvSpPr>
            <a:spLocks noGrp="1"/>
          </p:cNvSpPr>
          <p:nvPr>
            <p:ph idx="1"/>
          </p:nvPr>
        </p:nvSpPr>
        <p:spPr>
          <a:xfrm>
            <a:off x="457200" y="836712"/>
            <a:ext cx="8229600" cy="4680521"/>
          </a:xfrm>
        </p:spPr>
        <p:txBody>
          <a:bodyPr>
            <a:normAutofit lnSpcReduction="10000"/>
          </a:bodyPr>
          <a:lstStyle/>
          <a:p>
            <a:pPr marL="0" indent="0" algn="just">
              <a:buNone/>
            </a:pPr>
            <a:r>
              <a:rPr lang="cy-GB" sz="1800" dirty="0" smtClean="0">
                <a:latin typeface="Lucida Sans" panose="020B0602030504020204" pitchFamily="34" charset="0"/>
              </a:rPr>
              <a:t>“Mae cymhwysedd digidol yn chwarae rhan gynyddol ym mywydau plant a phobl ifanc, ar gyfer cyfathrebu, rhwydweithio, gwybodaeth, hamdden ac adloniant a hefyd drwy amrywiaeth gynyddol o drafodion a chymwysiadau addysgol. Mae’r gallu i ddefnyddio sgiliau technoleg ddigidol mewn ffordd greadigol yn agwedd fwyfwy cyffredin yn y gweithle modern, er enghraifft ar gyfer datblygu modelau efelychu sy’n rhoi prawf ar syniadau’n ddiogel ac yn rhad neu wrth ddefnyddio cyfarpar meddygol cymhleth y mae angen ei ailraglennu i gwrdd ag anghenion penodol y claf. Fel y mae’r Grŵp Llywio ar TGCh wedi argymell ‘Ni ddylid seilio’r broses o gaffael sgiliau Llythrennedd Digidol a chymwyseddau digidol yn bennaf ar dechnolegau sy’n newid yn gyflym; dylai ganolbwyntio ar addysgeg, datblygu sgiliau dyfnach, gallu trosglwyddo, a dealltwriaeth, yn ogystal â defnydd posibl y cymwyseddau hyn’. Rhaid i’r holl athrawon a staff eraill fod yn gyfrifol am helpu i feithrin cymwyseddau digidol, a’r sgiliau a gwybodaeth ar gyfer hynny.”</a:t>
            </a:r>
          </a:p>
          <a:p>
            <a:pPr marL="0" indent="0" algn="r">
              <a:buNone/>
            </a:pPr>
            <a:r>
              <a:rPr lang="en-GB" sz="1800" dirty="0" smtClean="0">
                <a:latin typeface="Lucida Sans" panose="020B0602030504020204" pitchFamily="34" charset="0"/>
              </a:rPr>
              <a:t>(Donaldson, 2015: 41).</a:t>
            </a:r>
            <a:endParaRPr lang="en-US" sz="1800" dirty="0" smtClean="0">
              <a:latin typeface="Lucida Sans" panose="020B0602030504020204" pitchFamily="34" charset="0"/>
            </a:endParaRPr>
          </a:p>
        </p:txBody>
      </p:sp>
    </p:spTree>
    <p:extLst>
      <p:ext uri="{BB962C8B-B14F-4D97-AF65-F5344CB8AC3E}">
        <p14:creationId xmlns:p14="http://schemas.microsoft.com/office/powerpoint/2010/main" val="4496926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cy-GB" sz="3200" dirty="0" smtClean="0">
                <a:solidFill>
                  <a:srgbClr val="0000FF"/>
                </a:solidFill>
                <a:latin typeface="Lucida Sans" panose="020B0602030504020204" pitchFamily="34" charset="0"/>
              </a:rPr>
              <a:t>Digital competence – Cross-curriculum</a:t>
            </a:r>
            <a:endParaRPr lang="cy-GB" sz="3200" dirty="0">
              <a:solidFill>
                <a:srgbClr val="0000FF"/>
              </a:solidFill>
              <a:latin typeface="Lucida Sans" panose="020B0602030504020204" pitchFamily="34" charset="0"/>
            </a:endParaRPr>
          </a:p>
        </p:txBody>
      </p:sp>
      <p:sp>
        <p:nvSpPr>
          <p:cNvPr id="5" name="Content Placeholder 4"/>
          <p:cNvSpPr>
            <a:spLocks noGrp="1"/>
          </p:cNvSpPr>
          <p:nvPr>
            <p:ph idx="1"/>
          </p:nvPr>
        </p:nvSpPr>
        <p:spPr>
          <a:xfrm>
            <a:off x="457200" y="836712"/>
            <a:ext cx="8229600" cy="4680521"/>
          </a:xfrm>
        </p:spPr>
        <p:txBody>
          <a:bodyPr>
            <a:normAutofit/>
          </a:bodyPr>
          <a:lstStyle/>
          <a:p>
            <a:pPr marL="0" indent="0" algn="just">
              <a:buNone/>
            </a:pPr>
            <a:r>
              <a:rPr lang="en-US" sz="1800" dirty="0" smtClean="0">
                <a:latin typeface="Lucida Sans" panose="020B0602030504020204" pitchFamily="34" charset="0"/>
              </a:rPr>
              <a:t>“Digital </a:t>
            </a:r>
            <a:r>
              <a:rPr lang="en-US" sz="1800" dirty="0">
                <a:latin typeface="Lucida Sans" panose="020B0602030504020204" pitchFamily="34" charset="0"/>
              </a:rPr>
              <a:t>competence plays </a:t>
            </a:r>
            <a:r>
              <a:rPr lang="en-US" sz="1800" dirty="0" smtClean="0">
                <a:latin typeface="Lucida Sans" panose="020B0602030504020204" pitchFamily="34" charset="0"/>
              </a:rPr>
              <a:t>an increasingly </a:t>
            </a:r>
            <a:r>
              <a:rPr lang="en-US" sz="1800" dirty="0">
                <a:latin typeface="Lucida Sans" panose="020B0602030504020204" pitchFamily="34" charset="0"/>
              </a:rPr>
              <a:t>powerful role </a:t>
            </a:r>
            <a:r>
              <a:rPr lang="en-US" sz="1800" dirty="0" smtClean="0">
                <a:latin typeface="Lucida Sans" panose="020B0602030504020204" pitchFamily="34" charset="0"/>
              </a:rPr>
              <a:t>in the </a:t>
            </a:r>
            <a:r>
              <a:rPr lang="en-US" sz="1800" dirty="0">
                <a:latin typeface="Lucida Sans" panose="020B0602030504020204" pitchFamily="34" charset="0"/>
              </a:rPr>
              <a:t>lives of children and </a:t>
            </a:r>
            <a:r>
              <a:rPr lang="en-US" sz="1800" dirty="0" smtClean="0">
                <a:latin typeface="Lucida Sans" panose="020B0602030504020204" pitchFamily="34" charset="0"/>
              </a:rPr>
              <a:t>young people</a:t>
            </a:r>
            <a:r>
              <a:rPr lang="en-US" sz="1800" dirty="0">
                <a:latin typeface="Lucida Sans" panose="020B0602030504020204" pitchFamily="34" charset="0"/>
              </a:rPr>
              <a:t>, for communication</a:t>
            </a:r>
            <a:r>
              <a:rPr lang="en-US" sz="1800" dirty="0" smtClean="0">
                <a:latin typeface="Lucida Sans" panose="020B0602030504020204" pitchFamily="34" charset="0"/>
              </a:rPr>
              <a:t>, networking</a:t>
            </a:r>
            <a:r>
              <a:rPr lang="en-US" sz="1800" dirty="0">
                <a:latin typeface="Lucida Sans" panose="020B0602030504020204" pitchFamily="34" charset="0"/>
              </a:rPr>
              <a:t>, information, </a:t>
            </a:r>
            <a:r>
              <a:rPr lang="en-US" sz="1800" dirty="0" smtClean="0">
                <a:latin typeface="Lucida Sans" panose="020B0602030504020204" pitchFamily="34" charset="0"/>
              </a:rPr>
              <a:t>leisure and </a:t>
            </a:r>
            <a:r>
              <a:rPr lang="en-US" sz="1800" dirty="0">
                <a:latin typeface="Lucida Sans" panose="020B0602030504020204" pitchFamily="34" charset="0"/>
              </a:rPr>
              <a:t>entertainment as well as for </a:t>
            </a:r>
            <a:r>
              <a:rPr lang="en-US" sz="1800" dirty="0" smtClean="0">
                <a:latin typeface="Lucida Sans" panose="020B0602030504020204" pitchFamily="34" charset="0"/>
              </a:rPr>
              <a:t>an increasing </a:t>
            </a:r>
            <a:r>
              <a:rPr lang="en-US" sz="1800" dirty="0">
                <a:latin typeface="Lucida Sans" panose="020B0602030504020204" pitchFamily="34" charset="0"/>
              </a:rPr>
              <a:t>range of transactions </a:t>
            </a:r>
            <a:r>
              <a:rPr lang="en-US" sz="1800" dirty="0" smtClean="0">
                <a:latin typeface="Lucida Sans" panose="020B0602030504020204" pitchFamily="34" charset="0"/>
              </a:rPr>
              <a:t>and educational </a:t>
            </a:r>
            <a:r>
              <a:rPr lang="en-US" sz="1800" dirty="0">
                <a:latin typeface="Lucida Sans" panose="020B0602030504020204" pitchFamily="34" charset="0"/>
              </a:rPr>
              <a:t>applications. The </a:t>
            </a:r>
            <a:r>
              <a:rPr lang="en-US" sz="1800" dirty="0" smtClean="0">
                <a:latin typeface="Lucida Sans" panose="020B0602030504020204" pitchFamily="34" charset="0"/>
              </a:rPr>
              <a:t>ability to </a:t>
            </a:r>
            <a:r>
              <a:rPr lang="en-US" sz="1800" dirty="0">
                <a:latin typeface="Lucida Sans" panose="020B0602030504020204" pitchFamily="34" charset="0"/>
              </a:rPr>
              <a:t>use digital technology skills creatively is an increasingly common feature </a:t>
            </a:r>
            <a:r>
              <a:rPr lang="en-US" sz="1800" dirty="0" smtClean="0">
                <a:latin typeface="Lucida Sans" panose="020B0602030504020204" pitchFamily="34" charset="0"/>
              </a:rPr>
              <a:t>of the </a:t>
            </a:r>
            <a:r>
              <a:rPr lang="en-US" sz="1800" dirty="0">
                <a:latin typeface="Lucida Sans" panose="020B0602030504020204" pitchFamily="34" charset="0"/>
              </a:rPr>
              <a:t>modern workplace, for example for developing simulated models that </a:t>
            </a:r>
            <a:r>
              <a:rPr lang="en-US" sz="1800" dirty="0" smtClean="0">
                <a:latin typeface="Lucida Sans" panose="020B0602030504020204" pitchFamily="34" charset="0"/>
              </a:rPr>
              <a:t>test out </a:t>
            </a:r>
            <a:r>
              <a:rPr lang="en-US" sz="1800" dirty="0">
                <a:latin typeface="Lucida Sans" panose="020B0602030504020204" pitchFamily="34" charset="0"/>
              </a:rPr>
              <a:t>ideas safely and inexpensively or when using complex medical </a:t>
            </a:r>
            <a:r>
              <a:rPr lang="en-US" sz="1800" dirty="0" smtClean="0">
                <a:latin typeface="Lucida Sans" panose="020B0602030504020204" pitchFamily="34" charset="0"/>
              </a:rPr>
              <a:t>equipment that </a:t>
            </a:r>
            <a:r>
              <a:rPr lang="en-US" sz="1800" dirty="0">
                <a:latin typeface="Lucida Sans" panose="020B0602030504020204" pitchFamily="34" charset="0"/>
              </a:rPr>
              <a:t>needs to be reprogrammed to match the patient’s individual needs. </a:t>
            </a:r>
            <a:r>
              <a:rPr lang="en-US" sz="1800" dirty="0" smtClean="0">
                <a:latin typeface="Lucida Sans" panose="020B0602030504020204" pitchFamily="34" charset="0"/>
              </a:rPr>
              <a:t>As recommended </a:t>
            </a:r>
            <a:r>
              <a:rPr lang="en-US" sz="1800" dirty="0">
                <a:latin typeface="Lucida Sans" panose="020B0602030504020204" pitchFamily="34" charset="0"/>
              </a:rPr>
              <a:t>by the ICT Steering Group, the competences ‘should not </a:t>
            </a:r>
            <a:r>
              <a:rPr lang="en-US" sz="1800" dirty="0" smtClean="0">
                <a:latin typeface="Lucida Sans" panose="020B0602030504020204" pitchFamily="34" charset="0"/>
              </a:rPr>
              <a:t>primarily be </a:t>
            </a:r>
            <a:r>
              <a:rPr lang="en-US" sz="1800" dirty="0">
                <a:latin typeface="Lucida Sans" panose="020B0602030504020204" pitchFamily="34" charset="0"/>
              </a:rPr>
              <a:t>predicated on rapidly changing technologies, but should focus on pedagogy</a:t>
            </a:r>
            <a:r>
              <a:rPr lang="en-US" sz="1800" dirty="0" smtClean="0">
                <a:latin typeface="Lucida Sans" panose="020B0602030504020204" pitchFamily="34" charset="0"/>
              </a:rPr>
              <a:t>, deeper </a:t>
            </a:r>
            <a:r>
              <a:rPr lang="en-US" sz="1800" dirty="0">
                <a:latin typeface="Lucida Sans" panose="020B0602030504020204" pitchFamily="34" charset="0"/>
              </a:rPr>
              <a:t>skill development, transferability, and understanding, as well as </a:t>
            </a:r>
            <a:r>
              <a:rPr lang="en-US" sz="1800" dirty="0" smtClean="0">
                <a:latin typeface="Lucida Sans" panose="020B0602030504020204" pitchFamily="34" charset="0"/>
              </a:rPr>
              <a:t>potential application </a:t>
            </a:r>
            <a:r>
              <a:rPr lang="en-US" sz="1800" dirty="0">
                <a:latin typeface="Lucida Sans" panose="020B0602030504020204" pitchFamily="34" charset="0"/>
              </a:rPr>
              <a:t>of these competencies’. All teachers and other staff should </a:t>
            </a:r>
            <a:r>
              <a:rPr lang="en-US" sz="1800" dirty="0" smtClean="0">
                <a:latin typeface="Lucida Sans" panose="020B0602030504020204" pitchFamily="34" charset="0"/>
              </a:rPr>
              <a:t>have responsibility </a:t>
            </a:r>
            <a:r>
              <a:rPr lang="en-US" sz="1800" dirty="0">
                <a:latin typeface="Lucida Sans" panose="020B0602030504020204" pitchFamily="34" charset="0"/>
              </a:rPr>
              <a:t>to support </a:t>
            </a:r>
            <a:r>
              <a:rPr lang="en-US" sz="1800" dirty="0" smtClean="0">
                <a:latin typeface="Lucida Sans" panose="020B0602030504020204" pitchFamily="34" charset="0"/>
              </a:rPr>
              <a:t>the development </a:t>
            </a:r>
            <a:r>
              <a:rPr lang="en-US" sz="1800" dirty="0">
                <a:latin typeface="Lucida Sans" panose="020B0602030504020204" pitchFamily="34" charset="0"/>
              </a:rPr>
              <a:t>of digital competences, and the </a:t>
            </a:r>
            <a:r>
              <a:rPr lang="en-US" sz="1800" dirty="0" smtClean="0">
                <a:latin typeface="Lucida Sans" panose="020B0602030504020204" pitchFamily="34" charset="0"/>
              </a:rPr>
              <a:t>skills and </a:t>
            </a:r>
            <a:r>
              <a:rPr lang="en-US" sz="1800" dirty="0">
                <a:latin typeface="Lucida Sans" panose="020B0602030504020204" pitchFamily="34" charset="0"/>
              </a:rPr>
              <a:t>knowledge to do this</a:t>
            </a:r>
            <a:r>
              <a:rPr lang="en-US" sz="1800" dirty="0" smtClean="0">
                <a:latin typeface="Lucida Sans" panose="020B0602030504020204" pitchFamily="34" charset="0"/>
              </a:rPr>
              <a:t>.”</a:t>
            </a:r>
            <a:endParaRPr lang="en-US" sz="1800" dirty="0">
              <a:latin typeface="Lucida Sans" panose="020B0602030504020204" pitchFamily="34" charset="0"/>
            </a:endParaRPr>
          </a:p>
          <a:p>
            <a:pPr marL="0" indent="0" algn="r">
              <a:buNone/>
            </a:pPr>
            <a:r>
              <a:rPr lang="en-GB" sz="1800" dirty="0" smtClean="0">
                <a:latin typeface="Lucida Sans" panose="020B0602030504020204" pitchFamily="34" charset="0"/>
              </a:rPr>
              <a:t>(Donaldson, 2015: 41).</a:t>
            </a:r>
            <a:endParaRPr lang="en-US" sz="1800" dirty="0" smtClean="0">
              <a:latin typeface="Lucida Sans" panose="020B0602030504020204" pitchFamily="34" charset="0"/>
            </a:endParaRPr>
          </a:p>
        </p:txBody>
      </p:sp>
    </p:spTree>
    <p:extLst>
      <p:ext uri="{BB962C8B-B14F-4D97-AF65-F5344CB8AC3E}">
        <p14:creationId xmlns:p14="http://schemas.microsoft.com/office/powerpoint/2010/main" val="41022729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normAutofit fontScale="90000"/>
          </a:bodyPr>
          <a:lstStyle/>
          <a:p>
            <a:r>
              <a:rPr lang="cy-GB" sz="3200" dirty="0" smtClean="0">
                <a:latin typeface="Lucida Sans" panose="020B0602030504020204" pitchFamily="34" charset="0"/>
              </a:rPr>
              <a:t>Dinasyddion digidol</a:t>
            </a:r>
            <a:r>
              <a:rPr lang="cy-GB" sz="3200" dirty="0" smtClean="0">
                <a:solidFill>
                  <a:srgbClr val="0000FF"/>
                </a:solidFill>
                <a:latin typeface="Lucida Sans" panose="020B0602030504020204" pitchFamily="34" charset="0"/>
              </a:rPr>
              <a:t/>
            </a:r>
            <a:br>
              <a:rPr lang="cy-GB" sz="3200" dirty="0" smtClean="0">
                <a:solidFill>
                  <a:srgbClr val="0000FF"/>
                </a:solidFill>
                <a:latin typeface="Lucida Sans" panose="020B0602030504020204" pitchFamily="34" charset="0"/>
              </a:rPr>
            </a:br>
            <a:r>
              <a:rPr lang="cy-GB" sz="3200" dirty="0" smtClean="0">
                <a:solidFill>
                  <a:srgbClr val="0000FF"/>
                </a:solidFill>
                <a:latin typeface="Lucida Sans" panose="020B0602030504020204" pitchFamily="34" charset="0"/>
              </a:rPr>
              <a:t>Digital citizens</a:t>
            </a:r>
            <a:endParaRPr lang="cy-GB" sz="3200" dirty="0">
              <a:solidFill>
                <a:srgbClr val="0000FF"/>
              </a:solidFill>
              <a:latin typeface="Lucida Sans" panose="020B0602030504020204" pitchFamily="34" charset="0"/>
            </a:endParaRPr>
          </a:p>
        </p:txBody>
      </p:sp>
      <p:sp>
        <p:nvSpPr>
          <p:cNvPr id="5" name="Content Placeholder 4"/>
          <p:cNvSpPr>
            <a:spLocks noGrp="1"/>
          </p:cNvSpPr>
          <p:nvPr>
            <p:ph idx="1"/>
          </p:nvPr>
        </p:nvSpPr>
        <p:spPr>
          <a:xfrm>
            <a:off x="457200" y="1484784"/>
            <a:ext cx="8229600" cy="4032449"/>
          </a:xfrm>
        </p:spPr>
        <p:txBody>
          <a:bodyPr>
            <a:normAutofit/>
          </a:bodyPr>
          <a:lstStyle/>
          <a:p>
            <a:pPr marL="0" indent="0" algn="just">
              <a:buNone/>
            </a:pPr>
            <a:r>
              <a:rPr lang="en-US" sz="2800" dirty="0" smtClean="0">
                <a:latin typeface="Lucida Sans" panose="020B0602030504020204" pitchFamily="34" charset="0"/>
              </a:rPr>
              <a:t>“The education of digital citizens involves developing confidence and capability with digital technology and the digital world. This includes a focus on e-safety, ethical behavior and digital rights and responsibilities as part of character education aimed at developing good digital citizens.”</a:t>
            </a:r>
          </a:p>
          <a:p>
            <a:pPr marL="0" indent="0" algn="r">
              <a:buNone/>
            </a:pPr>
            <a:r>
              <a:rPr lang="en-GB" sz="1800" dirty="0" smtClean="0">
                <a:latin typeface="Lucida Sans" panose="020B0602030504020204" pitchFamily="34" charset="0"/>
              </a:rPr>
              <a:t>(Savage and Barnett, 2013: 106).</a:t>
            </a:r>
            <a:endParaRPr lang="en-US" sz="1800" dirty="0" smtClean="0">
              <a:latin typeface="Lucida Sans" panose="020B0602030504020204" pitchFamily="34" charset="0"/>
            </a:endParaRPr>
          </a:p>
        </p:txBody>
      </p:sp>
    </p:spTree>
    <p:extLst>
      <p:ext uri="{BB962C8B-B14F-4D97-AF65-F5344CB8AC3E}">
        <p14:creationId xmlns:p14="http://schemas.microsoft.com/office/powerpoint/2010/main" val="31981056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188640"/>
            <a:ext cx="7772400" cy="648072"/>
          </a:xfrm>
        </p:spPr>
        <p:txBody>
          <a:bodyPr>
            <a:normAutofit/>
          </a:bodyPr>
          <a:lstStyle/>
          <a:p>
            <a:r>
              <a:rPr lang="cy-GB" altLang="cy-GB" sz="2800" kern="0" dirty="0" smtClean="0">
                <a:solidFill>
                  <a:srgbClr val="000000"/>
                </a:solidFill>
                <a:latin typeface="Lucida Sans" pitchFamily="34" charset="0"/>
                <a:ea typeface="ＭＳ Ｐゴシック" charset="-128"/>
              </a:rPr>
              <a:t>Dr Rachael Levy</a:t>
            </a:r>
            <a:endParaRPr lang="en-GB" altLang="cy-GB" sz="2800" dirty="0" smtClean="0">
              <a:solidFill>
                <a:schemeClr val="tx1"/>
              </a:solidFill>
              <a:latin typeface="Lucida Sans" pitchFamily="34" charset="0"/>
            </a:endParaRPr>
          </a:p>
        </p:txBody>
      </p:sp>
      <p:pic>
        <p:nvPicPr>
          <p:cNvPr id="3" name="Content Placeholder 2"/>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85800" y="1268760"/>
            <a:ext cx="2590056" cy="3168352"/>
          </a:xfrm>
        </p:spPr>
      </p:pic>
      <p:sp>
        <p:nvSpPr>
          <p:cNvPr id="6" name="Content Placeholder 5"/>
          <p:cNvSpPr>
            <a:spLocks noGrp="1"/>
          </p:cNvSpPr>
          <p:nvPr>
            <p:ph sz="quarter" idx="2"/>
          </p:nvPr>
        </p:nvSpPr>
        <p:spPr>
          <a:xfrm>
            <a:off x="3563888" y="836712"/>
            <a:ext cx="4894312" cy="2376264"/>
          </a:xfrm>
        </p:spPr>
        <p:txBody>
          <a:bodyPr>
            <a:normAutofit fontScale="55000" lnSpcReduction="20000"/>
          </a:bodyPr>
          <a:lstStyle/>
          <a:p>
            <a:r>
              <a:rPr lang="cy-GB" dirty="0" smtClean="0">
                <a:latin typeface="Lucida Sans" panose="020B0602030504020204" pitchFamily="34" charset="0"/>
              </a:rPr>
              <a:t>Darlithydd Addysg Blynyddoedd Cynnar, Prifysgol Sheffield</a:t>
            </a:r>
          </a:p>
          <a:p>
            <a:r>
              <a:rPr lang="cy-GB" dirty="0" smtClean="0">
                <a:latin typeface="Lucida Sans" panose="020B0602030504020204" pitchFamily="34" charset="0"/>
              </a:rPr>
              <a:t>Diddordebau ymchwil:</a:t>
            </a:r>
          </a:p>
          <a:p>
            <a:pPr>
              <a:buFontTx/>
              <a:buChar char="-"/>
            </a:pPr>
            <a:r>
              <a:rPr lang="cy-GB" dirty="0" smtClean="0">
                <a:latin typeface="Lucida Sans" panose="020B0602030504020204" pitchFamily="34" charset="0"/>
              </a:rPr>
              <a:t>Agweddau plant tuag at lythrennedd</a:t>
            </a:r>
          </a:p>
          <a:p>
            <a:pPr>
              <a:buFontTx/>
              <a:buChar char="-"/>
            </a:pPr>
            <a:r>
              <a:rPr lang="cy-GB" dirty="0" smtClean="0">
                <a:latin typeface="Lucida Sans" panose="020B0602030504020204" pitchFamily="34" charset="0"/>
              </a:rPr>
              <a:t>Plant fel darllenwyr</a:t>
            </a:r>
          </a:p>
          <a:p>
            <a:pPr>
              <a:buFontTx/>
              <a:buChar char="-"/>
            </a:pPr>
            <a:r>
              <a:rPr lang="cy-GB" dirty="0" smtClean="0">
                <a:latin typeface="Lucida Sans" panose="020B0602030504020204" pitchFamily="34" charset="0"/>
              </a:rPr>
              <a:t>Effaith technoleg</a:t>
            </a:r>
          </a:p>
          <a:p>
            <a:pPr>
              <a:buFontTx/>
              <a:buChar char="-"/>
            </a:pPr>
            <a:r>
              <a:rPr lang="cy-GB" dirty="0" smtClean="0">
                <a:latin typeface="Lucida Sans" panose="020B0602030504020204" pitchFamily="34" charset="0"/>
              </a:rPr>
              <a:t>Rhyngweithiau plant gyda chyfryngau newydd a thechnoleg digidol</a:t>
            </a:r>
            <a:endParaRPr lang="cy-GB" dirty="0"/>
          </a:p>
        </p:txBody>
      </p:sp>
      <p:sp>
        <p:nvSpPr>
          <p:cNvPr id="7" name="Content Placeholder 6"/>
          <p:cNvSpPr>
            <a:spLocks noGrp="1"/>
          </p:cNvSpPr>
          <p:nvPr>
            <p:ph sz="quarter" idx="3"/>
          </p:nvPr>
        </p:nvSpPr>
        <p:spPr>
          <a:xfrm>
            <a:off x="3563888" y="3212976"/>
            <a:ext cx="5328592" cy="2232248"/>
          </a:xfrm>
        </p:spPr>
        <p:txBody>
          <a:bodyPr>
            <a:normAutofit fontScale="55000" lnSpcReduction="20000"/>
          </a:bodyPr>
          <a:lstStyle/>
          <a:p>
            <a:r>
              <a:rPr lang="en-US" dirty="0">
                <a:solidFill>
                  <a:srgbClr val="0000FF"/>
                </a:solidFill>
                <a:latin typeface="Lucida Sans" panose="020B0602030504020204" pitchFamily="34" charset="0"/>
              </a:rPr>
              <a:t>Lecturer in Early Years Education, University of Sheffield</a:t>
            </a:r>
          </a:p>
          <a:p>
            <a:r>
              <a:rPr lang="en-US" dirty="0">
                <a:solidFill>
                  <a:srgbClr val="0000FF"/>
                </a:solidFill>
                <a:latin typeface="Lucida Sans" panose="020B0602030504020204" pitchFamily="34" charset="0"/>
              </a:rPr>
              <a:t>Research </a:t>
            </a:r>
            <a:r>
              <a:rPr lang="en-US" dirty="0" smtClean="0">
                <a:solidFill>
                  <a:srgbClr val="0000FF"/>
                </a:solidFill>
                <a:latin typeface="Lucida Sans" panose="020B0602030504020204" pitchFamily="34" charset="0"/>
              </a:rPr>
              <a:t>interests:</a:t>
            </a:r>
          </a:p>
          <a:p>
            <a:pPr>
              <a:buFontTx/>
              <a:buChar char="-"/>
            </a:pPr>
            <a:r>
              <a:rPr lang="en-US" dirty="0" smtClean="0">
                <a:solidFill>
                  <a:srgbClr val="0000FF"/>
                </a:solidFill>
                <a:latin typeface="Lucida Sans" panose="020B0602030504020204" pitchFamily="34" charset="0"/>
              </a:rPr>
              <a:t>Children’s </a:t>
            </a:r>
            <a:r>
              <a:rPr lang="en-US" dirty="0">
                <a:solidFill>
                  <a:srgbClr val="0000FF"/>
                </a:solidFill>
                <a:latin typeface="Lucida Sans" panose="020B0602030504020204" pitchFamily="34" charset="0"/>
              </a:rPr>
              <a:t>attitudes towards </a:t>
            </a:r>
            <a:r>
              <a:rPr lang="en-US" dirty="0" smtClean="0">
                <a:solidFill>
                  <a:srgbClr val="0000FF"/>
                </a:solidFill>
                <a:latin typeface="Lucida Sans" panose="020B0602030504020204" pitchFamily="34" charset="0"/>
              </a:rPr>
              <a:t>literacy</a:t>
            </a:r>
          </a:p>
          <a:p>
            <a:pPr>
              <a:buFontTx/>
              <a:buChar char="-"/>
            </a:pPr>
            <a:r>
              <a:rPr lang="en-US" dirty="0" smtClean="0">
                <a:solidFill>
                  <a:srgbClr val="0000FF"/>
                </a:solidFill>
                <a:latin typeface="Lucida Sans" panose="020B0602030504020204" pitchFamily="34" charset="0"/>
              </a:rPr>
              <a:t>Children </a:t>
            </a:r>
            <a:r>
              <a:rPr lang="en-US" dirty="0">
                <a:solidFill>
                  <a:srgbClr val="0000FF"/>
                </a:solidFill>
                <a:latin typeface="Lucida Sans" panose="020B0602030504020204" pitchFamily="34" charset="0"/>
              </a:rPr>
              <a:t>as </a:t>
            </a:r>
            <a:r>
              <a:rPr lang="en-US" dirty="0" smtClean="0">
                <a:solidFill>
                  <a:srgbClr val="0000FF"/>
                </a:solidFill>
                <a:latin typeface="Lucida Sans" panose="020B0602030504020204" pitchFamily="34" charset="0"/>
              </a:rPr>
              <a:t>readers</a:t>
            </a:r>
          </a:p>
          <a:p>
            <a:pPr>
              <a:buFontTx/>
              <a:buChar char="-"/>
            </a:pPr>
            <a:r>
              <a:rPr lang="en-GB" dirty="0" smtClean="0">
                <a:solidFill>
                  <a:srgbClr val="0000FF"/>
                </a:solidFill>
                <a:latin typeface="Lucida Sans" panose="020B0602030504020204" pitchFamily="34" charset="0"/>
              </a:rPr>
              <a:t>Imp</a:t>
            </a:r>
            <a:r>
              <a:rPr lang="en-US" dirty="0" smtClean="0">
                <a:solidFill>
                  <a:srgbClr val="0000FF"/>
                </a:solidFill>
                <a:latin typeface="Lucida Sans" panose="020B0602030504020204" pitchFamily="34" charset="0"/>
              </a:rPr>
              <a:t>act </a:t>
            </a:r>
            <a:r>
              <a:rPr lang="en-US" dirty="0">
                <a:solidFill>
                  <a:srgbClr val="0000FF"/>
                </a:solidFill>
                <a:latin typeface="Lucida Sans" panose="020B0602030504020204" pitchFamily="34" charset="0"/>
              </a:rPr>
              <a:t>of </a:t>
            </a:r>
            <a:r>
              <a:rPr lang="en-US" dirty="0" smtClean="0">
                <a:solidFill>
                  <a:srgbClr val="0000FF"/>
                </a:solidFill>
                <a:latin typeface="Lucida Sans" panose="020B0602030504020204" pitchFamily="34" charset="0"/>
              </a:rPr>
              <a:t>technology</a:t>
            </a:r>
          </a:p>
          <a:p>
            <a:pPr>
              <a:buFontTx/>
              <a:buChar char="-"/>
            </a:pPr>
            <a:r>
              <a:rPr lang="en-GB" dirty="0" err="1" smtClean="0">
                <a:solidFill>
                  <a:srgbClr val="0000FF"/>
                </a:solidFill>
                <a:latin typeface="Lucida Sans" panose="020B0602030504020204" pitchFamily="34" charset="0"/>
              </a:rPr>
              <a:t>Ch</a:t>
            </a:r>
            <a:r>
              <a:rPr lang="en-US" dirty="0" err="1" smtClean="0">
                <a:solidFill>
                  <a:srgbClr val="0000FF"/>
                </a:solidFill>
                <a:latin typeface="Lucida Sans" panose="020B0602030504020204" pitchFamily="34" charset="0"/>
              </a:rPr>
              <a:t>ildren’s</a:t>
            </a:r>
            <a:r>
              <a:rPr lang="en-US" dirty="0" smtClean="0">
                <a:solidFill>
                  <a:srgbClr val="0000FF"/>
                </a:solidFill>
                <a:latin typeface="Lucida Sans" panose="020B0602030504020204" pitchFamily="34" charset="0"/>
              </a:rPr>
              <a:t> </a:t>
            </a:r>
            <a:r>
              <a:rPr lang="en-US" dirty="0">
                <a:solidFill>
                  <a:srgbClr val="0000FF"/>
                </a:solidFill>
                <a:latin typeface="Lucida Sans" panose="020B0602030504020204" pitchFamily="34" charset="0"/>
              </a:rPr>
              <a:t>interactions with new media and digital technology</a:t>
            </a:r>
          </a:p>
          <a:p>
            <a:endParaRPr lang="en-US" dirty="0"/>
          </a:p>
        </p:txBody>
      </p:sp>
    </p:spTree>
    <p:extLst>
      <p:ext uri="{BB962C8B-B14F-4D97-AF65-F5344CB8AC3E}">
        <p14:creationId xmlns:p14="http://schemas.microsoft.com/office/powerpoint/2010/main" val="208219923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cy-GB" altLang="cy-GB" sz="2800" kern="0" dirty="0" smtClean="0">
                <a:solidFill>
                  <a:srgbClr val="000000"/>
                </a:solidFill>
                <a:latin typeface="Lucida Sans" pitchFamily="34" charset="0"/>
                <a:ea typeface="ＭＳ Ｐゴシック" charset="-128"/>
              </a:rPr>
              <a:t>Professor Jackie Marsh</a:t>
            </a:r>
            <a:endParaRPr lang="en-GB" altLang="cy-GB" sz="2800" dirty="0" smtClean="0">
              <a:solidFill>
                <a:schemeClr val="tx1"/>
              </a:solidFill>
              <a:latin typeface="Lucida Sans" pitchFamily="34" charset="0"/>
            </a:endParaRPr>
          </a:p>
        </p:txBody>
      </p:sp>
      <p:sp>
        <p:nvSpPr>
          <p:cNvPr id="5" name="Content Placeholder 4"/>
          <p:cNvSpPr>
            <a:spLocks noGrp="1"/>
          </p:cNvSpPr>
          <p:nvPr>
            <p:ph idx="1"/>
          </p:nvPr>
        </p:nvSpPr>
        <p:spPr>
          <a:xfrm>
            <a:off x="3214192" y="273050"/>
            <a:ext cx="5472608" cy="5172173"/>
          </a:xfrm>
        </p:spPr>
        <p:txBody>
          <a:bodyPr>
            <a:normAutofit fontScale="62500" lnSpcReduction="20000"/>
          </a:bodyPr>
          <a:lstStyle/>
          <a:p>
            <a:pPr eaLnBrk="0" fontAlgn="base" hangingPunct="0">
              <a:spcAft>
                <a:spcPct val="0"/>
              </a:spcAft>
            </a:pPr>
            <a:r>
              <a:rPr lang="cy-GB" dirty="0" smtClean="0">
                <a:latin typeface="Lucida Sans" panose="020B0602030504020204" pitchFamily="34" charset="0"/>
              </a:rPr>
              <a:t>Athro Addysg, Prifysgol Sheffield</a:t>
            </a:r>
          </a:p>
          <a:p>
            <a:pPr eaLnBrk="0" fontAlgn="base" hangingPunct="0">
              <a:spcAft>
                <a:spcPct val="0"/>
              </a:spcAft>
            </a:pPr>
            <a:r>
              <a:rPr lang="cy-GB" dirty="0" smtClean="0">
                <a:latin typeface="Lucida Sans" panose="020B0602030504020204" pitchFamily="34" charset="0"/>
              </a:rPr>
              <a:t>Mynediad plant i dechnolegau newydd</a:t>
            </a:r>
          </a:p>
          <a:p>
            <a:pPr eaLnBrk="0" fontAlgn="base" hangingPunct="0">
              <a:spcAft>
                <a:spcPct val="0"/>
              </a:spcAft>
            </a:pPr>
            <a:r>
              <a:rPr lang="cy-GB" dirty="0" smtClean="0">
                <a:latin typeface="Lucida Sans" panose="020B0602030504020204" pitchFamily="34" charset="0"/>
              </a:rPr>
              <a:t>Sgiliau llythrennedd digidol plant ifainc</a:t>
            </a:r>
          </a:p>
          <a:p>
            <a:pPr eaLnBrk="0" fontAlgn="base" hangingPunct="0">
              <a:spcAft>
                <a:spcPct val="0"/>
              </a:spcAft>
            </a:pPr>
            <a:r>
              <a:rPr lang="cy-GB" dirty="0" smtClean="0">
                <a:latin typeface="Lucida Sans" panose="020B0602030504020204" pitchFamily="34" charset="0"/>
              </a:rPr>
              <a:t>Sut mae rhieni/gofalwyr yn cefnogi plant gyda chyfryngau a thechnoleg</a:t>
            </a:r>
          </a:p>
          <a:p>
            <a:pPr eaLnBrk="0" fontAlgn="base" hangingPunct="0">
              <a:spcAft>
                <a:spcPct val="0"/>
              </a:spcAft>
            </a:pPr>
            <a:r>
              <a:rPr lang="cy-GB" dirty="0" smtClean="0">
                <a:latin typeface="Lucida Sans" panose="020B0602030504020204" pitchFamily="34" charset="0"/>
              </a:rPr>
              <a:t>Sut mae athrawon wedi ymateb i heriau o fyw mewn oed dechnegol.</a:t>
            </a:r>
          </a:p>
          <a:p>
            <a:pPr marL="0" indent="0" eaLnBrk="0" fontAlgn="base" hangingPunct="0">
              <a:spcAft>
                <a:spcPct val="0"/>
              </a:spcAft>
              <a:buNone/>
            </a:pPr>
            <a:endParaRPr lang="cy-GB" dirty="0" smtClean="0">
              <a:latin typeface="Lucida Sans" panose="020B0602030504020204" pitchFamily="34" charset="0"/>
            </a:endParaRPr>
          </a:p>
          <a:p>
            <a:pPr eaLnBrk="0" fontAlgn="base" hangingPunct="0">
              <a:spcAft>
                <a:spcPct val="0"/>
              </a:spcAft>
            </a:pPr>
            <a:r>
              <a:rPr lang="cy-GB" dirty="0" smtClean="0">
                <a:solidFill>
                  <a:srgbClr val="0000FF"/>
                </a:solidFill>
                <a:latin typeface="Lucida Sans" panose="020B0602030504020204" pitchFamily="34" charset="0"/>
              </a:rPr>
              <a:t>Professor of Education, University of Sheffield</a:t>
            </a:r>
          </a:p>
          <a:p>
            <a:pPr eaLnBrk="0" fontAlgn="base" hangingPunct="0">
              <a:spcAft>
                <a:spcPct val="0"/>
              </a:spcAft>
            </a:pPr>
            <a:r>
              <a:rPr lang="cy-GB" dirty="0" smtClean="0">
                <a:solidFill>
                  <a:srgbClr val="0000FF"/>
                </a:solidFill>
                <a:latin typeface="Lucida Sans" panose="020B0602030504020204" pitchFamily="34" charset="0"/>
              </a:rPr>
              <a:t>Children’s access to new technologies</a:t>
            </a:r>
          </a:p>
          <a:p>
            <a:pPr eaLnBrk="0" fontAlgn="base" hangingPunct="0">
              <a:spcAft>
                <a:spcPct val="0"/>
              </a:spcAft>
            </a:pPr>
            <a:r>
              <a:rPr lang="cy-GB" dirty="0" smtClean="0">
                <a:solidFill>
                  <a:srgbClr val="0000FF"/>
                </a:solidFill>
                <a:latin typeface="Lucida Sans" panose="020B0602030504020204" pitchFamily="34" charset="0"/>
              </a:rPr>
              <a:t>Children’s emergent digital literacy skills</a:t>
            </a:r>
          </a:p>
          <a:p>
            <a:pPr eaLnBrk="0" fontAlgn="base" hangingPunct="0">
              <a:spcAft>
                <a:spcPct val="0"/>
              </a:spcAft>
            </a:pPr>
            <a:r>
              <a:rPr lang="cy-GB" dirty="0" smtClean="0">
                <a:solidFill>
                  <a:srgbClr val="0000FF"/>
                </a:solidFill>
                <a:latin typeface="Lucida Sans" panose="020B0602030504020204" pitchFamily="34" charset="0"/>
              </a:rPr>
              <a:t>How parents/carers support children’s engagement with media and technology</a:t>
            </a:r>
          </a:p>
          <a:p>
            <a:pPr eaLnBrk="0" fontAlgn="base" hangingPunct="0">
              <a:spcAft>
                <a:spcPct val="0"/>
              </a:spcAft>
            </a:pPr>
            <a:r>
              <a:rPr lang="cy-GB" dirty="0" smtClean="0">
                <a:solidFill>
                  <a:srgbClr val="0000FF"/>
                </a:solidFill>
                <a:latin typeface="Lucida Sans" panose="020B0602030504020204" pitchFamily="34" charset="0"/>
              </a:rPr>
              <a:t>How teachers have responded to challenges of technological age</a:t>
            </a:r>
          </a:p>
        </p:txBody>
      </p:sp>
      <p:sp>
        <p:nvSpPr>
          <p:cNvPr id="4" name="Text Placeholder 3"/>
          <p:cNvSpPr>
            <a:spLocks noGrp="1"/>
          </p:cNvSpPr>
          <p:nvPr>
            <p:ph type="body" sz="half" idx="2"/>
          </p:nvPr>
        </p:nvSpPr>
        <p:spPr/>
        <p:txBody>
          <a:bodyPr/>
          <a:lstStyle/>
          <a:p>
            <a:endParaRPr lang="en-US" dirty="0"/>
          </a:p>
        </p:txBody>
      </p:sp>
      <p:pic>
        <p:nvPicPr>
          <p:cNvPr id="7" name="Content Placeholder 2"/>
          <p:cNvPicPr>
            <a:picLocks noGrp="1" noChangeAspect="1"/>
          </p:cNvPicPr>
          <p:nvPr>
            <p:ph sz="half" idx="4294967295"/>
          </p:nvPr>
        </p:nvPicPr>
        <p:blipFill>
          <a:blip r:embed="rId3" cstate="print">
            <a:extLst>
              <a:ext uri="{28A0092B-C50C-407E-A947-70E740481C1C}">
                <a14:useLocalDpi xmlns:a14="http://schemas.microsoft.com/office/drawing/2010/main" val="0"/>
              </a:ext>
            </a:extLst>
          </a:blip>
          <a:stretch>
            <a:fillRect/>
          </a:stretch>
        </p:blipFill>
        <p:spPr>
          <a:xfrm>
            <a:off x="755576" y="1916832"/>
            <a:ext cx="2160240" cy="2553011"/>
          </a:xfrm>
        </p:spPr>
      </p:pic>
    </p:spTree>
    <p:extLst>
      <p:ext uri="{BB962C8B-B14F-4D97-AF65-F5344CB8AC3E}">
        <p14:creationId xmlns:p14="http://schemas.microsoft.com/office/powerpoint/2010/main" val="158136010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562074"/>
          </a:xfrm>
        </p:spPr>
        <p:txBody>
          <a:bodyPr>
            <a:normAutofit/>
          </a:bodyPr>
          <a:lstStyle/>
          <a:p>
            <a:r>
              <a:rPr lang="cy-GB" altLang="cy-GB" sz="2800" kern="0" dirty="0" smtClean="0">
                <a:solidFill>
                  <a:srgbClr val="000000"/>
                </a:solidFill>
                <a:latin typeface="Lucida Sans" pitchFamily="34" charset="0"/>
                <a:ea typeface="ＭＳ Ｐゴシック" charset="-128"/>
              </a:rPr>
              <a:t>Levy and Marsh (2011)</a:t>
            </a:r>
            <a:endParaRPr lang="en-GB" altLang="cy-GB" sz="2800" dirty="0" smtClean="0">
              <a:solidFill>
                <a:schemeClr val="tx1"/>
              </a:solidFill>
              <a:latin typeface="Lucida Sans" pitchFamily="34" charset="0"/>
            </a:endParaRPr>
          </a:p>
        </p:txBody>
      </p:sp>
      <p:sp>
        <p:nvSpPr>
          <p:cNvPr id="4" name="Content Placeholder 3"/>
          <p:cNvSpPr>
            <a:spLocks noGrp="1"/>
          </p:cNvSpPr>
          <p:nvPr>
            <p:ph sz="half" idx="1"/>
          </p:nvPr>
        </p:nvSpPr>
        <p:spPr>
          <a:xfrm>
            <a:off x="457200" y="836712"/>
            <a:ext cx="4038600" cy="4752529"/>
          </a:xfrm>
        </p:spPr>
        <p:txBody>
          <a:bodyPr>
            <a:normAutofit fontScale="92500"/>
          </a:bodyPr>
          <a:lstStyle/>
          <a:p>
            <a:r>
              <a:rPr lang="cy-GB" dirty="0" smtClean="0">
                <a:latin typeface="Lucida Sans" panose="020B0602030504020204" pitchFamily="34" charset="0"/>
              </a:rPr>
              <a:t>Plant ifainc yn ddefnyddwyr cymwys o dechnoleg o oed cynnar</a:t>
            </a:r>
          </a:p>
          <a:p>
            <a:r>
              <a:rPr lang="cy-GB" dirty="0" smtClean="0">
                <a:latin typeface="Lucida Sans" panose="020B0602030504020204" pitchFamily="34" charset="0"/>
              </a:rPr>
              <a:t>Mwy yn defnyddio’r We ar gyfer darllen ac ysgrifennu, ynghyd a chwarae gemau</a:t>
            </a:r>
          </a:p>
          <a:p>
            <a:r>
              <a:rPr lang="cy-GB" dirty="0" smtClean="0">
                <a:latin typeface="Lucida Sans" panose="020B0602030504020204" pitchFamily="34" charset="0"/>
              </a:rPr>
              <a:t>Agweddau rhieni</a:t>
            </a:r>
          </a:p>
          <a:p>
            <a:r>
              <a:rPr lang="en-GB" dirty="0" smtClean="0">
                <a:latin typeface="Lucida Sans" panose="020B0602030504020204" pitchFamily="34" charset="0"/>
              </a:rPr>
              <a:t>“Globalised </a:t>
            </a:r>
            <a:r>
              <a:rPr lang="en-GB" dirty="0" err="1" smtClean="0">
                <a:latin typeface="Lucida Sans" panose="020B0602030504020204" pitchFamily="34" charset="0"/>
              </a:rPr>
              <a:t>mediascapes</a:t>
            </a:r>
            <a:r>
              <a:rPr lang="en-GB" dirty="0" smtClean="0">
                <a:latin typeface="Lucida Sans" panose="020B0602030504020204" pitchFamily="34" charset="0"/>
              </a:rPr>
              <a:t>”</a:t>
            </a:r>
            <a:endParaRPr lang="en-US" dirty="0">
              <a:latin typeface="Lucida Sans" panose="020B0602030504020204" pitchFamily="34" charset="0"/>
            </a:endParaRPr>
          </a:p>
        </p:txBody>
      </p:sp>
      <p:sp>
        <p:nvSpPr>
          <p:cNvPr id="5" name="Content Placeholder 4"/>
          <p:cNvSpPr>
            <a:spLocks noGrp="1"/>
          </p:cNvSpPr>
          <p:nvPr>
            <p:ph sz="half" idx="2"/>
          </p:nvPr>
        </p:nvSpPr>
        <p:spPr>
          <a:xfrm>
            <a:off x="4648200" y="836712"/>
            <a:ext cx="4038600" cy="4752529"/>
          </a:xfrm>
        </p:spPr>
        <p:txBody>
          <a:bodyPr>
            <a:normAutofit fontScale="92500"/>
          </a:bodyPr>
          <a:lstStyle/>
          <a:p>
            <a:r>
              <a:rPr lang="en-GB" dirty="0" smtClean="0">
                <a:solidFill>
                  <a:srgbClr val="0000FF"/>
                </a:solidFill>
                <a:latin typeface="Lucida Sans" panose="020B0602030504020204" pitchFamily="34" charset="0"/>
              </a:rPr>
              <a:t>Young children are competent users of technology from an early age</a:t>
            </a:r>
          </a:p>
          <a:p>
            <a:r>
              <a:rPr lang="en-GB" dirty="0" smtClean="0">
                <a:solidFill>
                  <a:srgbClr val="0000FF"/>
                </a:solidFill>
                <a:latin typeface="Lucida Sans" panose="020B0602030504020204" pitchFamily="34" charset="0"/>
              </a:rPr>
              <a:t>More using the Internet for reading and writing, as well as for playing games</a:t>
            </a:r>
          </a:p>
          <a:p>
            <a:r>
              <a:rPr lang="en-GB" dirty="0" smtClean="0">
                <a:solidFill>
                  <a:srgbClr val="0000FF"/>
                </a:solidFill>
                <a:latin typeface="Lucida Sans" panose="020B0602030504020204" pitchFamily="34" charset="0"/>
              </a:rPr>
              <a:t>Parental attitudes</a:t>
            </a:r>
          </a:p>
          <a:p>
            <a:r>
              <a:rPr lang="en-GB" dirty="0" smtClean="0">
                <a:solidFill>
                  <a:srgbClr val="0000FF"/>
                </a:solidFill>
                <a:latin typeface="Lucida Sans" panose="020B0602030504020204" pitchFamily="34" charset="0"/>
              </a:rPr>
              <a:t>“Globalised </a:t>
            </a:r>
            <a:r>
              <a:rPr lang="en-GB" dirty="0" err="1" smtClean="0">
                <a:solidFill>
                  <a:srgbClr val="0000FF"/>
                </a:solidFill>
                <a:latin typeface="Lucida Sans" panose="020B0602030504020204" pitchFamily="34" charset="0"/>
              </a:rPr>
              <a:t>mediascapes</a:t>
            </a:r>
            <a:r>
              <a:rPr lang="en-GB" dirty="0" smtClean="0">
                <a:solidFill>
                  <a:srgbClr val="0000FF"/>
                </a:solidFill>
                <a:latin typeface="Lucida Sans" panose="020B0602030504020204" pitchFamily="34" charset="0"/>
              </a:rPr>
              <a:t>”</a:t>
            </a:r>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811535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s it OK to let children watch their iPads or tablets at the dinner table?  - Manchester Evening News"/>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457200" y="377721"/>
            <a:ext cx="8147248" cy="6003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09328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Do babies need tablets on the go? 'iPram' gadgets slammed - MadeForMums"/>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79512" y="260648"/>
            <a:ext cx="8640960" cy="6264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73337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TA Digital 2-in-1 iPotty with Activity Seat for iPad: Amazon.co.uk: Baby"/>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23528" y="476672"/>
            <a:ext cx="8352927" cy="5904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712045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562074"/>
          </a:xfrm>
        </p:spPr>
        <p:txBody>
          <a:bodyPr>
            <a:normAutofit/>
          </a:bodyPr>
          <a:lstStyle/>
          <a:p>
            <a:r>
              <a:rPr lang="cy-GB" altLang="cy-GB" sz="2800" kern="0" dirty="0" smtClean="0">
                <a:solidFill>
                  <a:srgbClr val="000000"/>
                </a:solidFill>
                <a:latin typeface="Lucida Sans" pitchFamily="34" charset="0"/>
                <a:ea typeface="ＭＳ Ｐゴシック" charset="-128"/>
              </a:rPr>
              <a:t>Levy and Marsh (2011)</a:t>
            </a:r>
            <a:endParaRPr lang="en-GB" altLang="cy-GB" sz="2800" dirty="0" smtClean="0">
              <a:solidFill>
                <a:schemeClr val="tx1"/>
              </a:solidFill>
              <a:latin typeface="Lucida Sans" pitchFamily="34" charset="0"/>
            </a:endParaRPr>
          </a:p>
        </p:txBody>
      </p:sp>
      <p:sp>
        <p:nvSpPr>
          <p:cNvPr id="4" name="Content Placeholder 3"/>
          <p:cNvSpPr>
            <a:spLocks noGrp="1"/>
          </p:cNvSpPr>
          <p:nvPr>
            <p:ph sz="half" idx="1"/>
          </p:nvPr>
        </p:nvSpPr>
        <p:spPr>
          <a:xfrm>
            <a:off x="457200" y="836712"/>
            <a:ext cx="4038600" cy="4752529"/>
          </a:xfrm>
        </p:spPr>
        <p:txBody>
          <a:bodyPr>
            <a:normAutofit/>
          </a:bodyPr>
          <a:lstStyle/>
          <a:p>
            <a:r>
              <a:rPr lang="cy-GB" dirty="0" smtClean="0">
                <a:latin typeface="Lucida Sans" panose="020B0602030504020204" pitchFamily="34" charset="0"/>
              </a:rPr>
              <a:t>Diffiniadau am lythrennedd yn newid</a:t>
            </a:r>
          </a:p>
          <a:p>
            <a:r>
              <a:rPr lang="cy-GB" dirty="0" smtClean="0">
                <a:latin typeface="Lucida Sans" panose="020B0602030504020204" pitchFamily="34" charset="0"/>
              </a:rPr>
              <a:t>Ystyr ‘llythrennog’ yn newid</a:t>
            </a:r>
          </a:p>
          <a:p>
            <a:r>
              <a:rPr lang="cy-GB" dirty="0" smtClean="0">
                <a:latin typeface="Lucida Sans" panose="020B0602030504020204" pitchFamily="34" charset="0"/>
              </a:rPr>
              <a:t>Sut mai cwricwlwm blynyddoedd cynnar yn ymgymhwyso gogyfer y newidiadau yma?</a:t>
            </a:r>
            <a:endParaRPr lang="cy-GB" dirty="0">
              <a:latin typeface="Lucida Sans" panose="020B0602030504020204" pitchFamily="34" charset="0"/>
            </a:endParaRPr>
          </a:p>
        </p:txBody>
      </p:sp>
      <p:sp>
        <p:nvSpPr>
          <p:cNvPr id="5" name="Content Placeholder 4"/>
          <p:cNvSpPr>
            <a:spLocks noGrp="1"/>
          </p:cNvSpPr>
          <p:nvPr>
            <p:ph sz="half" idx="2"/>
          </p:nvPr>
        </p:nvSpPr>
        <p:spPr>
          <a:xfrm>
            <a:off x="4648200" y="836712"/>
            <a:ext cx="4038600" cy="4752529"/>
          </a:xfrm>
        </p:spPr>
        <p:txBody>
          <a:bodyPr>
            <a:normAutofit/>
          </a:bodyPr>
          <a:lstStyle/>
          <a:p>
            <a:r>
              <a:rPr lang="en-GB" dirty="0" smtClean="0">
                <a:solidFill>
                  <a:srgbClr val="0000FF"/>
                </a:solidFill>
                <a:latin typeface="Lucida Sans" panose="020B0602030504020204" pitchFamily="34" charset="0"/>
              </a:rPr>
              <a:t>Definitions of literacy are changing</a:t>
            </a:r>
          </a:p>
          <a:p>
            <a:r>
              <a:rPr lang="en-GB" dirty="0" smtClean="0">
                <a:solidFill>
                  <a:srgbClr val="0000FF"/>
                </a:solidFill>
                <a:latin typeface="Lucida Sans" panose="020B0602030504020204" pitchFamily="34" charset="0"/>
              </a:rPr>
              <a:t>What it means to be ‘literate’ is changing</a:t>
            </a:r>
          </a:p>
          <a:p>
            <a:r>
              <a:rPr lang="en-GB" dirty="0" smtClean="0">
                <a:solidFill>
                  <a:srgbClr val="0000FF"/>
                </a:solidFill>
                <a:latin typeface="Lucida Sans" panose="020B0602030504020204" pitchFamily="34" charset="0"/>
              </a:rPr>
              <a:t>How does the early years curriculum accommodate these changes?</a:t>
            </a:r>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254834060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cy-GB" altLang="cy-GB" sz="2800" kern="0" dirty="0" smtClean="0">
                <a:solidFill>
                  <a:srgbClr val="000000"/>
                </a:solidFill>
                <a:latin typeface="Lucida Sans" pitchFamily="34" charset="0"/>
                <a:ea typeface="ＭＳ Ｐゴシック" charset="-128"/>
              </a:rPr>
              <a:t>Dr Eliane Segers</a:t>
            </a:r>
            <a:endParaRPr lang="en-GB" altLang="cy-GB" sz="2800" dirty="0" smtClean="0">
              <a:solidFill>
                <a:schemeClr val="tx1"/>
              </a:solidFill>
              <a:latin typeface="Lucida Sans" pitchFamily="34" charset="0"/>
            </a:endParaRPr>
          </a:p>
        </p:txBody>
      </p:sp>
      <p:sp>
        <p:nvSpPr>
          <p:cNvPr id="5" name="Content Placeholder 4"/>
          <p:cNvSpPr>
            <a:spLocks noGrp="1"/>
          </p:cNvSpPr>
          <p:nvPr>
            <p:ph sz="half" idx="1"/>
          </p:nvPr>
        </p:nvSpPr>
        <p:spPr>
          <a:xfrm>
            <a:off x="457200" y="1417638"/>
            <a:ext cx="4038600" cy="4171603"/>
          </a:xfrm>
        </p:spPr>
        <p:txBody>
          <a:bodyPr>
            <a:normAutofit fontScale="77500" lnSpcReduction="20000"/>
          </a:bodyPr>
          <a:lstStyle/>
          <a:p>
            <a:pPr eaLnBrk="0" fontAlgn="base" hangingPunct="0">
              <a:spcAft>
                <a:spcPct val="0"/>
              </a:spcAft>
            </a:pPr>
            <a:r>
              <a:rPr lang="cy-GB" sz="2400" dirty="0" smtClean="0">
                <a:latin typeface="Lucida Sans" panose="020B0602040502020204" pitchFamily="34" charset="0"/>
              </a:rPr>
              <a:t>Prifysgol Radboud, Yr Iseldiroedd</a:t>
            </a:r>
          </a:p>
          <a:p>
            <a:pPr eaLnBrk="0" fontAlgn="base" hangingPunct="0">
              <a:spcAft>
                <a:spcPct val="0"/>
              </a:spcAft>
            </a:pPr>
            <a:r>
              <a:rPr lang="cy-GB" sz="2400" dirty="0" smtClean="0">
                <a:latin typeface="Lucida Sans" panose="020B0602040502020204" pitchFamily="34" charset="0"/>
              </a:rPr>
              <a:t>Addysg Gynradd, Addysg Arbennig, Seicoleg Gymhwysol</a:t>
            </a:r>
          </a:p>
          <a:p>
            <a:pPr eaLnBrk="0" fontAlgn="base" hangingPunct="0">
              <a:spcAft>
                <a:spcPct val="0"/>
              </a:spcAft>
            </a:pPr>
            <a:r>
              <a:rPr lang="cy-GB" sz="2400" dirty="0" smtClean="0">
                <a:latin typeface="Lucida Sans" panose="020B0602040502020204" pitchFamily="34" charset="0"/>
              </a:rPr>
              <a:t>Dysgu geirfa</a:t>
            </a:r>
          </a:p>
          <a:p>
            <a:pPr eaLnBrk="0" fontAlgn="base" hangingPunct="0">
              <a:spcAft>
                <a:spcPct val="0"/>
              </a:spcAft>
            </a:pPr>
            <a:r>
              <a:rPr lang="cy-GB" sz="2400" dirty="0" smtClean="0">
                <a:latin typeface="Lucida Sans" panose="020B0602040502020204" pitchFamily="34" charset="0"/>
              </a:rPr>
              <a:t>“llyfrau geirfa rhyngweithiol”</a:t>
            </a:r>
          </a:p>
          <a:p>
            <a:pPr eaLnBrk="0" fontAlgn="base" hangingPunct="0">
              <a:spcAft>
                <a:spcPct val="0"/>
              </a:spcAft>
            </a:pPr>
            <a:r>
              <a:rPr lang="cy-GB" sz="2400" dirty="0" smtClean="0">
                <a:solidFill>
                  <a:srgbClr val="0000FF"/>
                </a:solidFill>
                <a:latin typeface="Lucida Sans" panose="020B0602040502020204" pitchFamily="34" charset="0"/>
              </a:rPr>
              <a:t>Radboud University, Netherlands</a:t>
            </a:r>
          </a:p>
          <a:p>
            <a:pPr eaLnBrk="0" fontAlgn="base" hangingPunct="0">
              <a:spcAft>
                <a:spcPct val="0"/>
              </a:spcAft>
            </a:pPr>
            <a:r>
              <a:rPr lang="cy-GB" sz="2400" dirty="0" smtClean="0">
                <a:solidFill>
                  <a:srgbClr val="0000FF"/>
                </a:solidFill>
                <a:latin typeface="Lucida Sans" panose="020B0602040502020204" pitchFamily="34" charset="0"/>
              </a:rPr>
              <a:t>Primary Education, Special Education, Applied Psychology</a:t>
            </a:r>
          </a:p>
          <a:p>
            <a:pPr eaLnBrk="0" fontAlgn="base" hangingPunct="0">
              <a:spcAft>
                <a:spcPct val="0"/>
              </a:spcAft>
            </a:pPr>
            <a:r>
              <a:rPr lang="cy-GB" sz="2400" dirty="0" smtClean="0">
                <a:solidFill>
                  <a:srgbClr val="0000FF"/>
                </a:solidFill>
                <a:latin typeface="Lucida Sans" panose="020B0602040502020204" pitchFamily="34" charset="0"/>
              </a:rPr>
              <a:t>Vocabulary learning</a:t>
            </a:r>
          </a:p>
          <a:p>
            <a:pPr eaLnBrk="0" fontAlgn="base" hangingPunct="0">
              <a:spcAft>
                <a:spcPct val="0"/>
              </a:spcAft>
            </a:pPr>
            <a:r>
              <a:rPr lang="cy-GB" sz="2400" dirty="0" smtClean="0">
                <a:solidFill>
                  <a:srgbClr val="0000FF"/>
                </a:solidFill>
                <a:latin typeface="Lucida Sans" panose="020B0602040502020204" pitchFamily="34" charset="0"/>
              </a:rPr>
              <a:t>“interactive vocabulary books”</a:t>
            </a:r>
            <a:endParaRPr lang="cy-GB" sz="2400" dirty="0">
              <a:solidFill>
                <a:srgbClr val="0000FF"/>
              </a:solidFill>
              <a:latin typeface="Lucida Sans" panose="020B0602040502020204" pitchFamily="34" charset="0"/>
            </a:endParaRPr>
          </a:p>
        </p:txBody>
      </p:sp>
      <p:pic>
        <p:nvPicPr>
          <p:cNvPr id="3" name="Content Placeholder 2"/>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56138" y="1417638"/>
            <a:ext cx="3660278" cy="3523530"/>
          </a:xfrm>
        </p:spPr>
      </p:pic>
    </p:spTree>
    <p:extLst>
      <p:ext uri="{BB962C8B-B14F-4D97-AF65-F5344CB8AC3E}">
        <p14:creationId xmlns:p14="http://schemas.microsoft.com/office/powerpoint/2010/main" val="235900863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cy-GB" altLang="cy-GB" sz="2800" kern="0" dirty="0" smtClean="0">
                <a:solidFill>
                  <a:srgbClr val="000000"/>
                </a:solidFill>
                <a:latin typeface="Lucida Sans" pitchFamily="34" charset="0"/>
                <a:ea typeface="ＭＳ Ｐゴシック" charset="-128"/>
              </a:rPr>
              <a:t>Llyfrau geirfa rhyngweithiol</a:t>
            </a:r>
            <a:br>
              <a:rPr lang="cy-GB" altLang="cy-GB" sz="2800" kern="0" dirty="0" smtClean="0">
                <a:solidFill>
                  <a:srgbClr val="000000"/>
                </a:solidFill>
                <a:latin typeface="Lucida Sans" pitchFamily="34" charset="0"/>
                <a:ea typeface="ＭＳ Ｐゴシック" charset="-128"/>
              </a:rPr>
            </a:br>
            <a:r>
              <a:rPr lang="cy-GB" altLang="cy-GB" sz="2800" kern="0" dirty="0" smtClean="0">
                <a:solidFill>
                  <a:srgbClr val="0000FF"/>
                </a:solidFill>
                <a:latin typeface="Lucida Sans" pitchFamily="34" charset="0"/>
                <a:ea typeface="ＭＳ Ｐゴシック" charset="-128"/>
              </a:rPr>
              <a:t>Interactive vocabulary books</a:t>
            </a:r>
            <a:endParaRPr lang="en-GB" altLang="cy-GB" sz="2800" dirty="0" smtClean="0">
              <a:solidFill>
                <a:srgbClr val="0000FF"/>
              </a:solidFill>
              <a:latin typeface="Lucida Sans" pitchFamily="34" charset="0"/>
            </a:endParaRPr>
          </a:p>
        </p:txBody>
      </p:sp>
      <p:sp>
        <p:nvSpPr>
          <p:cNvPr id="5" name="Content Placeholder 4"/>
          <p:cNvSpPr>
            <a:spLocks noGrp="1"/>
          </p:cNvSpPr>
          <p:nvPr>
            <p:ph sz="half" idx="1"/>
          </p:nvPr>
        </p:nvSpPr>
        <p:spPr>
          <a:xfrm>
            <a:off x="457200" y="1417638"/>
            <a:ext cx="4038600" cy="4171603"/>
          </a:xfrm>
        </p:spPr>
        <p:txBody>
          <a:bodyPr>
            <a:normAutofit lnSpcReduction="10000"/>
          </a:bodyPr>
          <a:lstStyle/>
          <a:p>
            <a:pPr eaLnBrk="0" fontAlgn="base" hangingPunct="0">
              <a:spcAft>
                <a:spcPct val="0"/>
              </a:spcAft>
            </a:pPr>
            <a:r>
              <a:rPr lang="cy-GB" dirty="0" smtClean="0">
                <a:latin typeface="Lucida Sans" panose="020B0602040502020204" pitchFamily="34" charset="0"/>
              </a:rPr>
              <a:t>Defnydd o lyfrau ar gyfrifiaduron</a:t>
            </a:r>
          </a:p>
          <a:p>
            <a:pPr eaLnBrk="0" fontAlgn="base" hangingPunct="0">
              <a:spcAft>
                <a:spcPct val="0"/>
              </a:spcAft>
            </a:pPr>
            <a:r>
              <a:rPr lang="cy-GB" dirty="0" smtClean="0">
                <a:latin typeface="Lucida Sans" panose="020B0602040502020204" pitchFamily="34" charset="0"/>
              </a:rPr>
              <a:t>4 egwyddor o ddysgu geirfa</a:t>
            </a:r>
          </a:p>
          <a:p>
            <a:pPr marL="0" indent="0" eaLnBrk="0" fontAlgn="base" hangingPunct="0">
              <a:spcAft>
                <a:spcPct val="0"/>
              </a:spcAft>
              <a:buNone/>
            </a:pPr>
            <a:r>
              <a:rPr lang="cy-GB" dirty="0">
                <a:latin typeface="Lucida Sans" panose="020B0602040502020204" pitchFamily="34" charset="0"/>
              </a:rPr>
              <a:t> </a:t>
            </a:r>
            <a:r>
              <a:rPr lang="cy-GB" dirty="0" smtClean="0">
                <a:latin typeface="Lucida Sans" panose="020B0602040502020204" pitchFamily="34" charset="0"/>
              </a:rPr>
              <a:t>- Paratoi</a:t>
            </a:r>
          </a:p>
          <a:p>
            <a:pPr eaLnBrk="0" fontAlgn="base" hangingPunct="0">
              <a:spcAft>
                <a:spcPct val="0"/>
              </a:spcAft>
              <a:buFontTx/>
              <a:buChar char="-"/>
            </a:pPr>
            <a:r>
              <a:rPr lang="cy-GB" dirty="0" smtClean="0">
                <a:latin typeface="Lucida Sans" panose="020B0602040502020204" pitchFamily="34" charset="0"/>
              </a:rPr>
              <a:t>Gwneud ystyr</a:t>
            </a:r>
          </a:p>
          <a:p>
            <a:pPr eaLnBrk="0" fontAlgn="base" hangingPunct="0">
              <a:spcAft>
                <a:spcPct val="0"/>
              </a:spcAft>
              <a:buFontTx/>
              <a:buChar char="-"/>
            </a:pPr>
            <a:r>
              <a:rPr lang="cy-GB" dirty="0" smtClean="0">
                <a:latin typeface="Lucida Sans" panose="020B0602040502020204" pitchFamily="34" charset="0"/>
              </a:rPr>
              <a:t>Cadarnhau</a:t>
            </a:r>
          </a:p>
          <a:p>
            <a:pPr eaLnBrk="0" fontAlgn="base" hangingPunct="0">
              <a:spcAft>
                <a:spcPct val="0"/>
              </a:spcAft>
              <a:buFontTx/>
              <a:buChar char="-"/>
            </a:pPr>
            <a:r>
              <a:rPr lang="cy-GB" dirty="0" smtClean="0">
                <a:latin typeface="Lucida Sans" panose="020B0602040502020204" pitchFamily="34" charset="0"/>
              </a:rPr>
              <a:t>Gwerthuso</a:t>
            </a:r>
          </a:p>
          <a:p>
            <a:pPr eaLnBrk="0" fontAlgn="base" hangingPunct="0">
              <a:spcAft>
                <a:spcPct val="0"/>
              </a:spcAft>
            </a:pPr>
            <a:r>
              <a:rPr lang="cy-GB" dirty="0" smtClean="0">
                <a:latin typeface="Lucida Sans" panose="020B0602040502020204" pitchFamily="34" charset="0"/>
              </a:rPr>
              <a:t>Ymchwil Iseldiraidd</a:t>
            </a:r>
            <a:endParaRPr lang="cy-GB" dirty="0">
              <a:latin typeface="Lucida Sans" panose="020B0602040502020204" pitchFamily="34" charset="0"/>
            </a:endParaRPr>
          </a:p>
        </p:txBody>
      </p:sp>
      <p:sp>
        <p:nvSpPr>
          <p:cNvPr id="2" name="Content Placeholder 1"/>
          <p:cNvSpPr>
            <a:spLocks noGrp="1"/>
          </p:cNvSpPr>
          <p:nvPr>
            <p:ph sz="half" idx="2"/>
          </p:nvPr>
        </p:nvSpPr>
        <p:spPr>
          <a:xfrm>
            <a:off x="4648200" y="1417638"/>
            <a:ext cx="4038600" cy="4171603"/>
          </a:xfrm>
        </p:spPr>
        <p:txBody>
          <a:bodyPr>
            <a:normAutofit lnSpcReduction="10000"/>
          </a:bodyPr>
          <a:lstStyle/>
          <a:p>
            <a:r>
              <a:rPr lang="en-GB" dirty="0" smtClean="0">
                <a:solidFill>
                  <a:srgbClr val="0000FF"/>
                </a:solidFill>
                <a:latin typeface="Lucida Sans" panose="020B0602030504020204" pitchFamily="34" charset="0"/>
              </a:rPr>
              <a:t>Use of books on computers</a:t>
            </a:r>
          </a:p>
          <a:p>
            <a:r>
              <a:rPr lang="en-GB" dirty="0" smtClean="0">
                <a:solidFill>
                  <a:srgbClr val="0000FF"/>
                </a:solidFill>
                <a:latin typeface="Lucida Sans" panose="020B0602030504020204" pitchFamily="34" charset="0"/>
              </a:rPr>
              <a:t>4 principles of vocabulary learning</a:t>
            </a:r>
          </a:p>
          <a:p>
            <a:pPr>
              <a:buFontTx/>
              <a:buChar char="-"/>
            </a:pPr>
            <a:r>
              <a:rPr lang="en-GB" dirty="0" smtClean="0">
                <a:solidFill>
                  <a:srgbClr val="0000FF"/>
                </a:solidFill>
                <a:latin typeface="Lucida Sans" panose="020B0602030504020204" pitchFamily="34" charset="0"/>
              </a:rPr>
              <a:t>Preparation</a:t>
            </a:r>
          </a:p>
          <a:p>
            <a:pPr>
              <a:buFontTx/>
              <a:buChar char="-"/>
            </a:pPr>
            <a:r>
              <a:rPr lang="en-GB" dirty="0" err="1" smtClean="0">
                <a:solidFill>
                  <a:srgbClr val="0000FF"/>
                </a:solidFill>
                <a:latin typeface="Lucida Sans" panose="020B0602030504020204" pitchFamily="34" charset="0"/>
              </a:rPr>
              <a:t>Semanitization</a:t>
            </a:r>
            <a:endParaRPr lang="en-GB" dirty="0" smtClean="0">
              <a:solidFill>
                <a:srgbClr val="0000FF"/>
              </a:solidFill>
              <a:latin typeface="Lucida Sans" panose="020B0602030504020204" pitchFamily="34" charset="0"/>
            </a:endParaRPr>
          </a:p>
          <a:p>
            <a:pPr>
              <a:buFontTx/>
              <a:buChar char="-"/>
            </a:pPr>
            <a:r>
              <a:rPr lang="en-GB" dirty="0" smtClean="0">
                <a:solidFill>
                  <a:srgbClr val="0000FF"/>
                </a:solidFill>
                <a:latin typeface="Lucida Sans" panose="020B0602030504020204" pitchFamily="34" charset="0"/>
              </a:rPr>
              <a:t>Consolidation</a:t>
            </a:r>
          </a:p>
          <a:p>
            <a:pPr>
              <a:buFontTx/>
              <a:buChar char="-"/>
            </a:pPr>
            <a:r>
              <a:rPr lang="en-GB" dirty="0" smtClean="0">
                <a:solidFill>
                  <a:srgbClr val="0000FF"/>
                </a:solidFill>
                <a:latin typeface="Lucida Sans" panose="020B0602030504020204" pitchFamily="34" charset="0"/>
              </a:rPr>
              <a:t>Evaluation</a:t>
            </a:r>
          </a:p>
          <a:p>
            <a:r>
              <a:rPr lang="en-GB" dirty="0" smtClean="0">
                <a:solidFill>
                  <a:srgbClr val="0000FF"/>
                </a:solidFill>
                <a:latin typeface="Lucida Sans" panose="020B0602030504020204" pitchFamily="34" charset="0"/>
              </a:rPr>
              <a:t>Dutch research</a:t>
            </a:r>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414448421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en-GB" altLang="cy-GB" sz="3200" dirty="0" err="1" smtClean="0">
                <a:solidFill>
                  <a:schemeClr val="tx1"/>
                </a:solidFill>
                <a:latin typeface="Lucida Sans" pitchFamily="34" charset="0"/>
              </a:rPr>
              <a:t>Gwrandewch</a:t>
            </a:r>
            <a:r>
              <a:rPr lang="en-GB" altLang="cy-GB" sz="3200" dirty="0" smtClean="0">
                <a:solidFill>
                  <a:schemeClr val="tx1"/>
                </a:solidFill>
                <a:latin typeface="Lucida Sans" pitchFamily="34" charset="0"/>
              </a:rPr>
              <a:t> a </a:t>
            </a:r>
            <a:r>
              <a:rPr lang="en-GB" altLang="cy-GB" sz="3200" dirty="0" err="1" smtClean="0">
                <a:solidFill>
                  <a:schemeClr val="tx1"/>
                </a:solidFill>
                <a:latin typeface="Lucida Sans" pitchFamily="34" charset="0"/>
              </a:rPr>
              <a:t>thrafodwch</a:t>
            </a:r>
            <a:r>
              <a:rPr lang="en-GB" altLang="cy-GB" sz="3200" dirty="0" smtClean="0">
                <a:solidFill>
                  <a:schemeClr val="tx1"/>
                </a:solidFill>
                <a:latin typeface="Lucida Sans" pitchFamily="34" charset="0"/>
              </a:rPr>
              <a:t>…</a:t>
            </a:r>
            <a:br>
              <a:rPr lang="en-GB" altLang="cy-GB" sz="3200" dirty="0" smtClean="0">
                <a:solidFill>
                  <a:schemeClr val="tx1"/>
                </a:solidFill>
                <a:latin typeface="Lucida Sans" pitchFamily="34" charset="0"/>
              </a:rPr>
            </a:br>
            <a:r>
              <a:rPr lang="en-GB" altLang="cy-GB" sz="3200" dirty="0" smtClean="0">
                <a:solidFill>
                  <a:srgbClr val="0000FF"/>
                </a:solidFill>
                <a:latin typeface="Lucida Sans" pitchFamily="34" charset="0"/>
              </a:rPr>
              <a:t>Listen and discuss..</a:t>
            </a:r>
          </a:p>
        </p:txBody>
      </p:sp>
      <p:sp>
        <p:nvSpPr>
          <p:cNvPr id="3" name="Content Placeholder 2"/>
          <p:cNvSpPr>
            <a:spLocks noGrp="1"/>
          </p:cNvSpPr>
          <p:nvPr>
            <p:ph idx="1"/>
          </p:nvPr>
        </p:nvSpPr>
        <p:spPr/>
        <p:txBody>
          <a:bodyPr/>
          <a:lstStyle/>
          <a:p>
            <a:r>
              <a:rPr lang="en-US" dirty="0" smtClean="0">
                <a:latin typeface="Lucida Sans" panose="020B0602030504020204" pitchFamily="34" charset="0"/>
                <a:hlinkClick r:id="rId3"/>
              </a:rPr>
              <a:t>Interactive book for kids to learn to read – YouTube</a:t>
            </a:r>
            <a:endParaRPr lang="en-US" dirty="0" smtClean="0">
              <a:latin typeface="Lucida Sans" panose="020B0602030504020204" pitchFamily="34" charset="0"/>
            </a:endParaRPr>
          </a:p>
          <a:p>
            <a:pPr marL="0" indent="0">
              <a:buNone/>
            </a:pPr>
            <a:endParaRPr lang="en-GB" dirty="0">
              <a:latin typeface="Lucida Sans" panose="020B0602030504020204" pitchFamily="34" charset="0"/>
            </a:endParaRPr>
          </a:p>
          <a:p>
            <a:pPr marL="0" indent="0">
              <a:buNone/>
            </a:pPr>
            <a:r>
              <a:rPr lang="en-GB" dirty="0" err="1" smtClean="0">
                <a:latin typeface="Lucida Sans" panose="020B0602030504020204" pitchFamily="34" charset="0"/>
              </a:rPr>
              <a:t>Erthygl</a:t>
            </a:r>
            <a:r>
              <a:rPr lang="en-GB" dirty="0" smtClean="0">
                <a:latin typeface="Lucida Sans" panose="020B0602030504020204" pitchFamily="34" charset="0"/>
              </a:rPr>
              <a:t>/Article</a:t>
            </a:r>
            <a:r>
              <a:rPr lang="en-US" dirty="0" smtClean="0">
                <a:latin typeface="Lucida Sans" panose="020B0602030504020204" pitchFamily="34" charset="0"/>
              </a:rPr>
              <a:t>:</a:t>
            </a:r>
          </a:p>
          <a:p>
            <a:pPr marL="0" indent="0">
              <a:buNone/>
            </a:pPr>
            <a:r>
              <a:rPr lang="en-US" dirty="0" smtClean="0">
                <a:latin typeface="Lucida Sans" panose="020B0602030504020204" pitchFamily="34" charset="0"/>
                <a:hlinkClick r:id="rId4"/>
              </a:rPr>
              <a:t>Multimedia support of early literacy learning</a:t>
            </a:r>
            <a:endParaRPr lang="en-GB" dirty="0" smtClean="0">
              <a:latin typeface="Lucida Sans" panose="020B0602030504020204" pitchFamily="34" charset="0"/>
            </a:endParaRPr>
          </a:p>
        </p:txBody>
      </p:sp>
    </p:spTree>
    <p:extLst>
      <p:ext uri="{BB962C8B-B14F-4D97-AF65-F5344CB8AC3E}">
        <p14:creationId xmlns:p14="http://schemas.microsoft.com/office/powerpoint/2010/main" val="428141700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562074"/>
          </a:xfrm>
        </p:spPr>
        <p:txBody>
          <a:bodyPr>
            <a:normAutofit fontScale="90000"/>
          </a:bodyPr>
          <a:lstStyle/>
          <a:p>
            <a:r>
              <a:rPr lang="cy-GB" altLang="cy-GB" sz="2400" kern="0" dirty="0" smtClean="0">
                <a:solidFill>
                  <a:srgbClr val="000000"/>
                </a:solidFill>
                <a:latin typeface="Lucida Sans" pitchFamily="34" charset="0"/>
                <a:ea typeface="ＭＳ Ｐゴシック" charset="-128"/>
              </a:rPr>
              <a:t>Cymharu paradeimau llythrennedd</a:t>
            </a:r>
            <a:br>
              <a:rPr lang="cy-GB" altLang="cy-GB" sz="2400" kern="0" dirty="0" smtClean="0">
                <a:solidFill>
                  <a:srgbClr val="000000"/>
                </a:solidFill>
                <a:latin typeface="Lucida Sans" pitchFamily="34" charset="0"/>
                <a:ea typeface="ＭＳ Ｐゴシック" charset="-128"/>
              </a:rPr>
            </a:br>
            <a:r>
              <a:rPr lang="cy-GB" altLang="cy-GB" sz="2400" kern="0" dirty="0" smtClean="0">
                <a:solidFill>
                  <a:srgbClr val="0000FF"/>
                </a:solidFill>
                <a:latin typeface="Lucida Sans" pitchFamily="34" charset="0"/>
                <a:ea typeface="ＭＳ Ｐゴシック" charset="-128"/>
              </a:rPr>
              <a:t>Comparing literacy paradigms</a:t>
            </a:r>
            <a:endParaRPr lang="en-GB" altLang="cy-GB" sz="2400" dirty="0" smtClean="0">
              <a:solidFill>
                <a:srgbClr val="0000FF"/>
              </a:solidFill>
              <a:latin typeface="Lucida Sans"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43505718"/>
              </p:ext>
            </p:extLst>
          </p:nvPr>
        </p:nvGraphicFramePr>
        <p:xfrm>
          <a:off x="251520" y="1052737"/>
          <a:ext cx="8640960" cy="4508325"/>
        </p:xfrm>
        <a:graphic>
          <a:graphicData uri="http://schemas.openxmlformats.org/drawingml/2006/table">
            <a:tbl>
              <a:tblPr firstRow="1" bandRow="1">
                <a:tableStyleId>{5C22544A-7EE6-4342-B048-85BDC9FD1C3A}</a:tableStyleId>
              </a:tblPr>
              <a:tblGrid>
                <a:gridCol w="4320480">
                  <a:extLst>
                    <a:ext uri="{9D8B030D-6E8A-4147-A177-3AD203B41FA5}">
                      <a16:colId xmlns:a16="http://schemas.microsoft.com/office/drawing/2014/main" val="20000"/>
                    </a:ext>
                  </a:extLst>
                </a:gridCol>
                <a:gridCol w="4320480">
                  <a:extLst>
                    <a:ext uri="{9D8B030D-6E8A-4147-A177-3AD203B41FA5}">
                      <a16:colId xmlns:a16="http://schemas.microsoft.com/office/drawing/2014/main" val="20001"/>
                    </a:ext>
                  </a:extLst>
                </a:gridCol>
              </a:tblGrid>
              <a:tr h="446715">
                <a:tc>
                  <a:txBody>
                    <a:bodyPr/>
                    <a:lstStyle/>
                    <a:p>
                      <a:r>
                        <a:rPr lang="en-GB" sz="2000" dirty="0" smtClean="0">
                          <a:latin typeface="Lucida Sans" panose="020B0602030504020204" pitchFamily="34" charset="0"/>
                        </a:rPr>
                        <a:t>Literacy 1.0</a:t>
                      </a:r>
                      <a:endParaRPr lang="en-US" sz="2000" dirty="0">
                        <a:latin typeface="Lucida Sans" panose="020B0602030504020204" pitchFamily="34" charset="0"/>
                      </a:endParaRPr>
                    </a:p>
                  </a:txBody>
                  <a:tcPr/>
                </a:tc>
                <a:tc>
                  <a:txBody>
                    <a:bodyPr/>
                    <a:lstStyle/>
                    <a:p>
                      <a:r>
                        <a:rPr lang="en-GB" sz="2000" dirty="0" smtClean="0">
                          <a:latin typeface="Lucida Sans" panose="020B0602030504020204" pitchFamily="34" charset="0"/>
                        </a:rPr>
                        <a:t>Literacy 2.0</a:t>
                      </a:r>
                      <a:endParaRPr lang="en-US" sz="2000" dirty="0">
                        <a:latin typeface="Lucida Sans" panose="020B0602030504020204" pitchFamily="34" charset="0"/>
                      </a:endParaRPr>
                    </a:p>
                  </a:txBody>
                  <a:tcPr/>
                </a:tc>
                <a:extLst>
                  <a:ext uri="{0D108BD9-81ED-4DB2-BD59-A6C34878D82A}">
                    <a16:rowId xmlns:a16="http://schemas.microsoft.com/office/drawing/2014/main" val="10000"/>
                  </a:ext>
                </a:extLst>
              </a:tr>
              <a:tr h="790343">
                <a:tc>
                  <a:txBody>
                    <a:bodyPr/>
                    <a:lstStyle/>
                    <a:p>
                      <a:r>
                        <a:rPr lang="en-GB" sz="2000" dirty="0" smtClean="0">
                          <a:latin typeface="Lucida Sans" panose="020B0602030504020204" pitchFamily="34" charset="0"/>
                        </a:rPr>
                        <a:t>Single reader/writer</a:t>
                      </a:r>
                      <a:r>
                        <a:rPr lang="en-GB" sz="2000" baseline="0" dirty="0" smtClean="0">
                          <a:latin typeface="Lucida Sans" panose="020B0602030504020204" pitchFamily="34" charset="0"/>
                        </a:rPr>
                        <a:t> working with an original text or artefact</a:t>
                      </a:r>
                      <a:endParaRPr lang="en-US" sz="2000" dirty="0">
                        <a:latin typeface="Lucida Sans" panose="020B0602030504020204" pitchFamily="34" charset="0"/>
                      </a:endParaRPr>
                    </a:p>
                  </a:txBody>
                  <a:tcPr/>
                </a:tc>
                <a:tc>
                  <a:txBody>
                    <a:bodyPr/>
                    <a:lstStyle/>
                    <a:p>
                      <a:r>
                        <a:rPr lang="en-GB" sz="2000" dirty="0" smtClean="0">
                          <a:latin typeface="Lucida Sans" panose="020B0602030504020204" pitchFamily="34" charset="0"/>
                        </a:rPr>
                        <a:t>Multiple designers playing with a shared activity</a:t>
                      </a:r>
                      <a:endParaRPr lang="en-US" sz="2000" dirty="0">
                        <a:latin typeface="Lucida Sans" panose="020B0602030504020204" pitchFamily="34" charset="0"/>
                      </a:endParaRPr>
                    </a:p>
                  </a:txBody>
                  <a:tcPr/>
                </a:tc>
                <a:extLst>
                  <a:ext uri="{0D108BD9-81ED-4DB2-BD59-A6C34878D82A}">
                    <a16:rowId xmlns:a16="http://schemas.microsoft.com/office/drawing/2014/main" val="10001"/>
                  </a:ext>
                </a:extLst>
              </a:tr>
              <a:tr h="1067197">
                <a:tc>
                  <a:txBody>
                    <a:bodyPr/>
                    <a:lstStyle/>
                    <a:p>
                      <a:r>
                        <a:rPr lang="en-GB" sz="2000" dirty="0" smtClean="0">
                          <a:latin typeface="Lucida Sans" panose="020B0602030504020204" pitchFamily="34" charset="0"/>
                        </a:rPr>
                        <a:t>Using print to</a:t>
                      </a:r>
                      <a:r>
                        <a:rPr lang="en-GB" sz="2000" baseline="0" dirty="0" smtClean="0">
                          <a:latin typeface="Lucida Sans" panose="020B0602030504020204" pitchFamily="34" charset="0"/>
                        </a:rPr>
                        <a:t> craft a personal narrative</a:t>
                      </a:r>
                      <a:endParaRPr lang="en-US" sz="2000" dirty="0">
                        <a:latin typeface="Lucida Sans" panose="020B0602030504020204" pitchFamily="34" charset="0"/>
                      </a:endParaRPr>
                    </a:p>
                  </a:txBody>
                  <a:tcPr/>
                </a:tc>
                <a:tc>
                  <a:txBody>
                    <a:bodyPr/>
                    <a:lstStyle/>
                    <a:p>
                      <a:r>
                        <a:rPr lang="en-US" sz="2000" dirty="0" smtClean="0">
                          <a:latin typeface="Lucida Sans" panose="020B0602030504020204" pitchFamily="34" charset="0"/>
                        </a:rPr>
                        <a:t>Using actions to communicate as much information as images; print is almost absent</a:t>
                      </a:r>
                      <a:endParaRPr lang="en-US" sz="2000" dirty="0">
                        <a:latin typeface="Lucida Sans" panose="020B0602030504020204" pitchFamily="34" charset="0"/>
                      </a:endParaRPr>
                    </a:p>
                  </a:txBody>
                  <a:tcPr/>
                </a:tc>
                <a:extLst>
                  <a:ext uri="{0D108BD9-81ED-4DB2-BD59-A6C34878D82A}">
                    <a16:rowId xmlns:a16="http://schemas.microsoft.com/office/drawing/2014/main" val="10002"/>
                  </a:ext>
                </a:extLst>
              </a:tr>
              <a:tr h="790343">
                <a:tc>
                  <a:txBody>
                    <a:bodyPr/>
                    <a:lstStyle/>
                    <a:p>
                      <a:r>
                        <a:rPr lang="en-US" sz="2000" dirty="0" smtClean="0">
                          <a:latin typeface="Lucida Sans" panose="020B0602030504020204" pitchFamily="34" charset="0"/>
                        </a:rPr>
                        <a:t>Writing mediated by peers and teachers within a supportive writing workshop</a:t>
                      </a:r>
                      <a:endParaRPr lang="en-US" sz="2000" dirty="0">
                        <a:latin typeface="Lucida Sans" panose="020B0602030504020204" pitchFamily="34" charset="0"/>
                      </a:endParaRPr>
                    </a:p>
                  </a:txBody>
                  <a:tcPr/>
                </a:tc>
                <a:tc>
                  <a:txBody>
                    <a:bodyPr/>
                    <a:lstStyle/>
                    <a:p>
                      <a:r>
                        <a:rPr lang="en-US" sz="2000" dirty="0" smtClean="0">
                          <a:latin typeface="Lucida Sans" panose="020B0602030504020204" pitchFamily="34" charset="0"/>
                        </a:rPr>
                        <a:t>Playing to sustain a fluid and</a:t>
                      </a:r>
                    </a:p>
                    <a:p>
                      <a:r>
                        <a:rPr lang="en-US" sz="2000" dirty="0" smtClean="0">
                          <a:latin typeface="Lucida Sans" panose="020B0602030504020204" pitchFamily="34" charset="0"/>
                        </a:rPr>
                        <a:t>reactive text within a participatory environment with interactive media</a:t>
                      </a:r>
                      <a:endParaRPr lang="en-US" sz="2000" dirty="0">
                        <a:latin typeface="Lucida Sans" panose="020B0602030504020204" pitchFamily="34" charset="0"/>
                      </a:endParaRPr>
                    </a:p>
                  </a:txBody>
                  <a:tcPr/>
                </a:tc>
                <a:extLst>
                  <a:ext uri="{0D108BD9-81ED-4DB2-BD59-A6C34878D82A}">
                    <a16:rowId xmlns:a16="http://schemas.microsoft.com/office/drawing/2014/main" val="10003"/>
                  </a:ext>
                </a:extLst>
              </a:tr>
              <a:tr h="446715">
                <a:tc>
                  <a:txBody>
                    <a:bodyPr/>
                    <a:lstStyle/>
                    <a:p>
                      <a:r>
                        <a:rPr lang="en-US" sz="2000" dirty="0" smtClean="0">
                          <a:latin typeface="Lucida Sans" panose="020B0602030504020204" pitchFamily="34" charset="0"/>
                        </a:rPr>
                        <a:t>Individual production</a:t>
                      </a:r>
                      <a:endParaRPr lang="en-US" sz="2000" dirty="0">
                        <a:latin typeface="Lucida Sans" panose="020B0602030504020204" pitchFamily="34" charset="0"/>
                      </a:endParaRPr>
                    </a:p>
                  </a:txBody>
                  <a:tcPr/>
                </a:tc>
                <a:tc>
                  <a:txBody>
                    <a:bodyPr/>
                    <a:lstStyle/>
                    <a:p>
                      <a:r>
                        <a:rPr lang="en-US" sz="2000" dirty="0" smtClean="0">
                          <a:latin typeface="Lucida Sans" panose="020B0602030504020204" pitchFamily="34" charset="0"/>
                        </a:rPr>
                        <a:t>Sustained collaboration</a:t>
                      </a:r>
                      <a:endParaRPr lang="en-US" sz="2000" dirty="0">
                        <a:latin typeface="Lucida Sans" panose="020B0602030504020204" pitchFamily="34" charset="0"/>
                      </a:endParaRPr>
                    </a:p>
                  </a:txBody>
                  <a:tcPr/>
                </a:tc>
                <a:extLst>
                  <a:ext uri="{0D108BD9-81ED-4DB2-BD59-A6C34878D82A}">
                    <a16:rowId xmlns:a16="http://schemas.microsoft.com/office/drawing/2014/main" val="10004"/>
                  </a:ext>
                </a:extLst>
              </a:tr>
              <a:tr h="446715">
                <a:tc>
                  <a:txBody>
                    <a:bodyPr/>
                    <a:lstStyle/>
                    <a:p>
                      <a:r>
                        <a:rPr lang="en-US" sz="2000" dirty="0" smtClean="0">
                          <a:latin typeface="Lucida Sans" panose="020B0602030504020204" pitchFamily="34" charset="0"/>
                        </a:rPr>
                        <a:t>Personal creativity </a:t>
                      </a:r>
                      <a:endParaRPr lang="en-US" sz="2000" dirty="0">
                        <a:latin typeface="Lucida Sans" panose="020B0602030504020204" pitchFamily="34" charset="0"/>
                      </a:endParaRPr>
                    </a:p>
                  </a:txBody>
                  <a:tcPr/>
                </a:tc>
                <a:tc>
                  <a:txBody>
                    <a:bodyPr/>
                    <a:lstStyle/>
                    <a:p>
                      <a:r>
                        <a:rPr lang="en-US" sz="2000" dirty="0" smtClean="0">
                          <a:latin typeface="Lucida Sans" panose="020B0602030504020204" pitchFamily="34" charset="0"/>
                        </a:rPr>
                        <a:t>Collective cohesion</a:t>
                      </a:r>
                      <a:endParaRPr lang="en-US" sz="2000" dirty="0">
                        <a:latin typeface="Lucida Sans" panose="020B0602030504020204"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77265423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r>
              <a:rPr lang="cy-GB" altLang="cy-GB" sz="3200" kern="0" dirty="0" smtClean="0">
                <a:solidFill>
                  <a:srgbClr val="000000"/>
                </a:solidFill>
                <a:latin typeface="Lucida Sans" pitchFamily="34" charset="0"/>
                <a:ea typeface="ＭＳ Ｐゴシック" charset="-128"/>
              </a:rPr>
              <a:t/>
            </a:r>
            <a:br>
              <a:rPr lang="cy-GB" altLang="cy-GB" sz="3200" kern="0" dirty="0" smtClean="0">
                <a:solidFill>
                  <a:srgbClr val="000000"/>
                </a:solidFill>
                <a:latin typeface="Lucida Sans" pitchFamily="34" charset="0"/>
                <a:ea typeface="ＭＳ Ｐゴシック" charset="-128"/>
              </a:rPr>
            </a:br>
            <a:r>
              <a:rPr lang="cy-GB" altLang="cy-GB" sz="3200" kern="0" dirty="0" smtClean="0">
                <a:solidFill>
                  <a:srgbClr val="000000"/>
                </a:solidFill>
                <a:latin typeface="Lucida Sans" pitchFamily="34" charset="0"/>
                <a:ea typeface="ＭＳ Ｐゴシック" charset="-128"/>
              </a:rPr>
              <a:t>Darllen pellach</a:t>
            </a:r>
            <a:br>
              <a:rPr lang="cy-GB" altLang="cy-GB" sz="3200" kern="0" dirty="0" smtClean="0">
                <a:solidFill>
                  <a:srgbClr val="000000"/>
                </a:solidFill>
                <a:latin typeface="Lucida Sans" pitchFamily="34" charset="0"/>
                <a:ea typeface="ＭＳ Ｐゴシック" charset="-128"/>
              </a:rPr>
            </a:br>
            <a:r>
              <a:rPr lang="cy-GB" altLang="cy-GB" sz="3200" kern="0" dirty="0" smtClean="0">
                <a:solidFill>
                  <a:srgbClr val="0000FF"/>
                </a:solidFill>
                <a:latin typeface="Lucida Sans" pitchFamily="34" charset="0"/>
                <a:ea typeface="ＭＳ Ｐゴシック" charset="-128"/>
              </a:rPr>
              <a:t>Further reading</a:t>
            </a:r>
            <a:r>
              <a:rPr lang="cy-GB" altLang="cy-GB" sz="3200" kern="0" dirty="0" smtClean="0">
                <a:solidFill>
                  <a:srgbClr val="000000"/>
                </a:solidFill>
                <a:latin typeface="Lucida Sans" pitchFamily="34" charset="0"/>
                <a:ea typeface="ＭＳ Ｐゴシック" charset="-128"/>
              </a:rPr>
              <a:t/>
            </a:r>
            <a:br>
              <a:rPr lang="cy-GB" altLang="cy-GB" sz="3200" kern="0" dirty="0" smtClean="0">
                <a:solidFill>
                  <a:srgbClr val="000000"/>
                </a:solidFill>
                <a:latin typeface="Lucida Sans" pitchFamily="34" charset="0"/>
                <a:ea typeface="ＭＳ Ｐゴシック" charset="-128"/>
              </a:rPr>
            </a:br>
            <a:endParaRPr lang="en-GB" altLang="cy-GB" sz="3200" dirty="0" smtClean="0">
              <a:solidFill>
                <a:schemeClr val="tx1"/>
              </a:solidFill>
              <a:latin typeface="Lucida Sans" pitchFamily="34" charset="0"/>
            </a:endParaRPr>
          </a:p>
        </p:txBody>
      </p:sp>
      <p:sp>
        <p:nvSpPr>
          <p:cNvPr id="3" name="Content Placeholder 2"/>
          <p:cNvSpPr>
            <a:spLocks noGrp="1"/>
          </p:cNvSpPr>
          <p:nvPr>
            <p:ph idx="1"/>
          </p:nvPr>
        </p:nvSpPr>
        <p:spPr/>
        <p:txBody>
          <a:bodyPr/>
          <a:lstStyle/>
          <a:p>
            <a:pPr marL="0" indent="0">
              <a:buNone/>
            </a:pPr>
            <a:r>
              <a:rPr lang="en-US" dirty="0" smtClean="0">
                <a:latin typeface="Lucida Sans" panose="020B0602030504020204" pitchFamily="34" charset="0"/>
                <a:hlinkClick r:id="rId3"/>
              </a:rPr>
              <a:t>Touch Screen Tablets and Emergent Literacy.: </a:t>
            </a:r>
            <a:r>
              <a:rPr lang="en-US" dirty="0" err="1" smtClean="0">
                <a:latin typeface="Lucida Sans" panose="020B0602030504020204" pitchFamily="34" charset="0"/>
                <a:hlinkClick r:id="rId3"/>
              </a:rPr>
              <a:t>EBSCOhost</a:t>
            </a:r>
            <a:endParaRPr lang="en-US" dirty="0" smtClean="0">
              <a:latin typeface="Lucida Sans" panose="020B0602030504020204" pitchFamily="34" charset="0"/>
            </a:endParaRPr>
          </a:p>
          <a:p>
            <a:pPr marL="0" indent="0">
              <a:buNone/>
            </a:pPr>
            <a:endParaRPr lang="en-GB" dirty="0" smtClean="0">
              <a:latin typeface="Lucida Sans" panose="020B0602030504020204" pitchFamily="34" charset="0"/>
            </a:endParaRPr>
          </a:p>
          <a:p>
            <a:pPr marL="0" indent="0">
              <a:buNone/>
            </a:pPr>
            <a:r>
              <a:rPr lang="en-US" dirty="0" smtClean="0">
                <a:latin typeface="Lucida Sans" panose="020B0602030504020204" pitchFamily="34" charset="0"/>
                <a:hlinkClick r:id="rId4"/>
              </a:rPr>
              <a:t>A Is for Avatar: Young Children in Literacy 2.0 Worlds and Literacy 1.0 Schools - ProQuest</a:t>
            </a:r>
            <a:endParaRPr lang="en-GB" dirty="0">
              <a:latin typeface="Lucida Sans" panose="020B0602030504020204" pitchFamily="34" charset="0"/>
            </a:endParaRPr>
          </a:p>
        </p:txBody>
      </p:sp>
    </p:spTree>
    <p:extLst>
      <p:ext uri="{BB962C8B-B14F-4D97-AF65-F5344CB8AC3E}">
        <p14:creationId xmlns:p14="http://schemas.microsoft.com/office/powerpoint/2010/main" val="429392436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a:bodyPr>
          <a:lstStyle/>
          <a:p>
            <a:r>
              <a:rPr lang="cy-GB" sz="3200" dirty="0" smtClean="0">
                <a:latin typeface="Lucida Sans" panose="020B0602030504020204" pitchFamily="34" charset="0"/>
              </a:rPr>
              <a:t>Aubrey and Dahl, 2015</a:t>
            </a:r>
            <a:endParaRPr lang="cy-GB" sz="3200" dirty="0">
              <a:latin typeface="Lucida Sans" panose="020B0602030504020204" pitchFamily="34" charset="0"/>
            </a:endParaRPr>
          </a:p>
        </p:txBody>
      </p:sp>
      <p:sp>
        <p:nvSpPr>
          <p:cNvPr id="3" name="Content Placeholder 2"/>
          <p:cNvSpPr>
            <a:spLocks noGrp="1"/>
          </p:cNvSpPr>
          <p:nvPr>
            <p:ph sz="half" idx="1"/>
          </p:nvPr>
        </p:nvSpPr>
        <p:spPr>
          <a:xfrm>
            <a:off x="457200" y="908720"/>
            <a:ext cx="4038600" cy="4680521"/>
          </a:xfrm>
        </p:spPr>
        <p:txBody>
          <a:bodyPr>
            <a:normAutofit fontScale="92500" lnSpcReduction="10000"/>
          </a:bodyPr>
          <a:lstStyle/>
          <a:p>
            <a:r>
              <a:rPr lang="cy-GB" dirty="0" smtClean="0">
                <a:latin typeface="Lucida Sans" panose="020B0602040502020204" pitchFamily="34" charset="0"/>
              </a:rPr>
              <a:t>Defnydd gwahanol o TGCh yn y cartref a lleoliadau blynyddoedd cynnar</a:t>
            </a:r>
          </a:p>
          <a:p>
            <a:r>
              <a:rPr lang="cy-GB" dirty="0" smtClean="0">
                <a:latin typeface="Lucida Sans" panose="020B0602040502020204" pitchFamily="34" charset="0"/>
              </a:rPr>
              <a:t>Defnydd gwahanol o TGCh yn sector a gynhelir gan y wladwriaeth a’r sector nas gynhelir</a:t>
            </a:r>
          </a:p>
          <a:p>
            <a:r>
              <a:rPr lang="cy-GB" dirty="0" smtClean="0">
                <a:latin typeface="Lucida Sans" panose="020B0602040502020204" pitchFamily="34" charset="0"/>
              </a:rPr>
              <a:t>Hyfforddiant</a:t>
            </a:r>
          </a:p>
          <a:p>
            <a:r>
              <a:rPr lang="cy-GB" dirty="0" smtClean="0">
                <a:latin typeface="Lucida Sans" panose="020B0602040502020204" pitchFamily="34" charset="0"/>
              </a:rPr>
              <a:t>Cost technoleg digidol</a:t>
            </a:r>
          </a:p>
        </p:txBody>
      </p:sp>
      <p:sp>
        <p:nvSpPr>
          <p:cNvPr id="4" name="Content Placeholder 3"/>
          <p:cNvSpPr>
            <a:spLocks noGrp="1"/>
          </p:cNvSpPr>
          <p:nvPr>
            <p:ph sz="half" idx="2"/>
          </p:nvPr>
        </p:nvSpPr>
        <p:spPr>
          <a:xfrm>
            <a:off x="4648200" y="908720"/>
            <a:ext cx="4038600" cy="4680521"/>
          </a:xfrm>
        </p:spPr>
        <p:txBody>
          <a:bodyPr>
            <a:normAutofit fontScale="92500" lnSpcReduction="10000"/>
          </a:bodyPr>
          <a:lstStyle/>
          <a:p>
            <a:r>
              <a:rPr lang="cy-GB" dirty="0" smtClean="0">
                <a:solidFill>
                  <a:srgbClr val="0000FF"/>
                </a:solidFill>
                <a:latin typeface="Lucida Sans" panose="020B0602030504020204" pitchFamily="34" charset="0"/>
              </a:rPr>
              <a:t>Different use of ICT at home and early years’ settings</a:t>
            </a:r>
          </a:p>
          <a:p>
            <a:r>
              <a:rPr lang="cy-GB" dirty="0" smtClean="0">
                <a:solidFill>
                  <a:srgbClr val="0000FF"/>
                </a:solidFill>
                <a:latin typeface="Lucida Sans" panose="020B0602030504020204" pitchFamily="34" charset="0"/>
              </a:rPr>
              <a:t>Different use of ICT at state-maintained and non-maintained sectors</a:t>
            </a:r>
          </a:p>
          <a:p>
            <a:r>
              <a:rPr lang="cy-GB" dirty="0" smtClean="0">
                <a:solidFill>
                  <a:srgbClr val="0000FF"/>
                </a:solidFill>
                <a:latin typeface="Lucida Sans" panose="020B0602030504020204" pitchFamily="34" charset="0"/>
              </a:rPr>
              <a:t>Training</a:t>
            </a:r>
          </a:p>
          <a:p>
            <a:r>
              <a:rPr lang="cy-GB" dirty="0" smtClean="0">
                <a:solidFill>
                  <a:srgbClr val="0000FF"/>
                </a:solidFill>
                <a:latin typeface="Lucida Sans" panose="020B0602030504020204" pitchFamily="34" charset="0"/>
              </a:rPr>
              <a:t>Cost of digital technology</a:t>
            </a:r>
            <a:endParaRPr lang="cy-GB"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84509053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Autofit/>
          </a:bodyPr>
          <a:lstStyle/>
          <a:p>
            <a:r>
              <a:rPr lang="cy-GB" sz="2800" dirty="0" smtClean="0">
                <a:latin typeface="Lucida Sans" panose="020B0602030504020204" pitchFamily="34" charset="0"/>
              </a:rPr>
              <a:t>Goblygiadau wrth arfer</a:t>
            </a:r>
            <a:br>
              <a:rPr lang="cy-GB" sz="2800" dirty="0" smtClean="0">
                <a:latin typeface="Lucida Sans" panose="020B0602030504020204" pitchFamily="34" charset="0"/>
              </a:rPr>
            </a:br>
            <a:r>
              <a:rPr lang="cy-GB" sz="2800" dirty="0" smtClean="0">
                <a:solidFill>
                  <a:srgbClr val="0000FF"/>
                </a:solidFill>
                <a:latin typeface="Lucida Sans" panose="020B0602030504020204" pitchFamily="34" charset="0"/>
              </a:rPr>
              <a:t>Implications in practice</a:t>
            </a:r>
            <a:endParaRPr lang="cy-GB" sz="28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179512" y="1124744"/>
            <a:ext cx="4316288" cy="4464497"/>
          </a:xfrm>
        </p:spPr>
        <p:txBody>
          <a:bodyPr>
            <a:normAutofit fontScale="70000" lnSpcReduction="20000"/>
          </a:bodyPr>
          <a:lstStyle/>
          <a:p>
            <a:r>
              <a:rPr lang="cy-GB" sz="3200" dirty="0" smtClean="0">
                <a:latin typeface="Lucida Sans" panose="020B0602040502020204" pitchFamily="34" charset="0"/>
              </a:rPr>
              <a:t>Berson a Berson, 2010</a:t>
            </a:r>
          </a:p>
          <a:p>
            <a:pPr marL="0" indent="0">
              <a:buNone/>
            </a:pPr>
            <a:r>
              <a:rPr lang="cy-GB" sz="3200" dirty="0" smtClean="0">
                <a:latin typeface="Lucida Sans" panose="020B0602040502020204" pitchFamily="34" charset="0"/>
              </a:rPr>
              <a:t>Angen i ymarferwyr:</a:t>
            </a:r>
          </a:p>
          <a:p>
            <a:pPr>
              <a:buFontTx/>
              <a:buChar char="-"/>
            </a:pPr>
            <a:r>
              <a:rPr lang="cy-GB" sz="3200" dirty="0" smtClean="0">
                <a:latin typeface="Lucida Sans" panose="020B0602040502020204" pitchFamily="34" charset="0"/>
              </a:rPr>
              <a:t>Fod yn ddigidol llythrennog eu hunain</a:t>
            </a:r>
          </a:p>
          <a:p>
            <a:pPr>
              <a:buFontTx/>
              <a:buChar char="-"/>
            </a:pPr>
            <a:r>
              <a:rPr lang="cy-GB" sz="3200" dirty="0" smtClean="0">
                <a:latin typeface="Lucida Sans" panose="020B0602040502020204" pitchFamily="34" charset="0"/>
              </a:rPr>
              <a:t>Ddeall anghenion </a:t>
            </a:r>
            <a:r>
              <a:rPr lang="cy-GB" sz="3200" dirty="0">
                <a:latin typeface="Lucida Sans" panose="020B0602040502020204" pitchFamily="34" charset="0"/>
              </a:rPr>
              <a:t>a diddordebau </a:t>
            </a:r>
            <a:r>
              <a:rPr lang="cy-GB" sz="3200" dirty="0" smtClean="0">
                <a:latin typeface="Lucida Sans" panose="020B0602040502020204" pitchFamily="34" charset="0"/>
              </a:rPr>
              <a:t>amrywiol plant </a:t>
            </a:r>
          </a:p>
          <a:p>
            <a:pPr>
              <a:buFontTx/>
              <a:buChar char="-"/>
            </a:pPr>
            <a:r>
              <a:rPr lang="cy-GB" sz="3200" dirty="0" smtClean="0">
                <a:latin typeface="Lucida Sans" panose="020B0602040502020204" pitchFamily="34" charset="0"/>
              </a:rPr>
              <a:t>Gwybod </a:t>
            </a:r>
            <a:r>
              <a:rPr lang="cy-GB" sz="3200" dirty="0">
                <a:latin typeface="Lucida Sans" panose="020B0602040502020204" pitchFamily="34" charset="0"/>
              </a:rPr>
              <a:t>sut i sgaffaldio </a:t>
            </a:r>
            <a:endParaRPr lang="cy-GB" sz="3200" dirty="0" smtClean="0">
              <a:latin typeface="Lucida Sans" panose="020B0602040502020204" pitchFamily="34" charset="0"/>
            </a:endParaRPr>
          </a:p>
          <a:p>
            <a:pPr marL="0" indent="0">
              <a:buNone/>
            </a:pPr>
            <a:r>
              <a:rPr lang="cy-GB" sz="3200" dirty="0">
                <a:latin typeface="Lucida Sans" panose="020B0602040502020204" pitchFamily="34" charset="0"/>
              </a:rPr>
              <a:t> </a:t>
            </a:r>
            <a:r>
              <a:rPr lang="cy-GB" sz="3200" dirty="0" smtClean="0">
                <a:latin typeface="Lucida Sans" panose="020B0602040502020204" pitchFamily="34" charset="0"/>
              </a:rPr>
              <a:t>   dysgu plant</a:t>
            </a:r>
          </a:p>
          <a:p>
            <a:pPr>
              <a:buFontTx/>
              <a:buChar char="-"/>
            </a:pPr>
            <a:r>
              <a:rPr lang="cy-GB" sz="3200" dirty="0" smtClean="0">
                <a:latin typeface="Lucida Sans" panose="020B0602040502020204" pitchFamily="34" charset="0"/>
              </a:rPr>
              <a:t>Cymryd </a:t>
            </a:r>
            <a:r>
              <a:rPr lang="cy-GB" sz="3200" dirty="0">
                <a:latin typeface="Lucida Sans" panose="020B0602040502020204" pitchFamily="34" charset="0"/>
              </a:rPr>
              <a:t>rhan mewn </a:t>
            </a:r>
            <a:r>
              <a:rPr lang="cy-GB" sz="3200" dirty="0" smtClean="0">
                <a:latin typeface="Lucida Sans" panose="020B0602040502020204" pitchFamily="34" charset="0"/>
              </a:rPr>
              <a:t>  </a:t>
            </a:r>
          </a:p>
          <a:p>
            <a:pPr marL="0" indent="0">
              <a:buNone/>
            </a:pPr>
            <a:r>
              <a:rPr lang="cy-GB" sz="3200" dirty="0">
                <a:latin typeface="Lucida Sans" panose="020B0602040502020204" pitchFamily="34" charset="0"/>
              </a:rPr>
              <a:t> </a:t>
            </a:r>
            <a:r>
              <a:rPr lang="cy-GB" sz="3200" dirty="0" smtClean="0">
                <a:latin typeface="Lucida Sans" panose="020B0602040502020204" pitchFamily="34" charset="0"/>
              </a:rPr>
              <a:t>   dogfennaeth </a:t>
            </a:r>
            <a:r>
              <a:rPr lang="cy-GB" sz="3200" dirty="0">
                <a:latin typeface="Lucida Sans" panose="020B0602040502020204" pitchFamily="34" charset="0"/>
              </a:rPr>
              <a:t>rheolaidd o  </a:t>
            </a:r>
            <a:r>
              <a:rPr lang="cy-GB" sz="3200" dirty="0" smtClean="0">
                <a:latin typeface="Lucida Sans" panose="020B0602040502020204" pitchFamily="34" charset="0"/>
              </a:rPr>
              <a:t>   </a:t>
            </a:r>
          </a:p>
          <a:p>
            <a:pPr marL="0" indent="0">
              <a:buNone/>
            </a:pPr>
            <a:r>
              <a:rPr lang="cy-GB" sz="3200" dirty="0" smtClean="0">
                <a:latin typeface="Lucida Sans" panose="020B0602040502020204" pitchFamily="34" charset="0"/>
              </a:rPr>
              <a:t>    gymwyseddau </a:t>
            </a:r>
            <a:r>
              <a:rPr lang="cy-GB" sz="3200" dirty="0">
                <a:latin typeface="Lucida Sans" panose="020B0602040502020204" pitchFamily="34" charset="0"/>
              </a:rPr>
              <a:t>a </a:t>
            </a:r>
            <a:endParaRPr lang="cy-GB" sz="3200" dirty="0" smtClean="0">
              <a:latin typeface="Lucida Sans" panose="020B0602040502020204" pitchFamily="34" charset="0"/>
            </a:endParaRPr>
          </a:p>
          <a:p>
            <a:pPr marL="0" indent="0">
              <a:buNone/>
            </a:pPr>
            <a:r>
              <a:rPr lang="cy-GB" sz="3200" dirty="0" smtClean="0">
                <a:latin typeface="Lucida Sans" panose="020B0602040502020204" pitchFamily="34" charset="0"/>
              </a:rPr>
              <a:t>    llythrennedd </a:t>
            </a:r>
            <a:r>
              <a:rPr lang="cy-GB" sz="3200" dirty="0">
                <a:latin typeface="Lucida Sans" panose="020B0602040502020204" pitchFamily="34" charset="0"/>
              </a:rPr>
              <a:t>digidol </a:t>
            </a:r>
            <a:r>
              <a:rPr lang="cy-GB" sz="3200" dirty="0" smtClean="0">
                <a:latin typeface="Lucida Sans" panose="020B0602040502020204" pitchFamily="34" charset="0"/>
              </a:rPr>
              <a:t>plant</a:t>
            </a:r>
            <a:r>
              <a:rPr lang="cy-GB" sz="3200" dirty="0">
                <a:latin typeface="Lucida Sans" panose="020B0602040502020204" pitchFamily="34" charset="0"/>
              </a:rPr>
              <a:t>.</a:t>
            </a:r>
          </a:p>
        </p:txBody>
      </p:sp>
      <p:sp>
        <p:nvSpPr>
          <p:cNvPr id="4" name="Content Placeholder 3"/>
          <p:cNvSpPr>
            <a:spLocks noGrp="1"/>
          </p:cNvSpPr>
          <p:nvPr>
            <p:ph sz="half" idx="2"/>
          </p:nvPr>
        </p:nvSpPr>
        <p:spPr>
          <a:xfrm>
            <a:off x="4648200" y="1124744"/>
            <a:ext cx="4316288" cy="4464497"/>
          </a:xfrm>
        </p:spPr>
        <p:txBody>
          <a:bodyPr>
            <a:normAutofit fontScale="70000" lnSpcReduction="20000"/>
          </a:bodyPr>
          <a:lstStyle/>
          <a:p>
            <a:r>
              <a:rPr lang="cy-GB" sz="3200" dirty="0" smtClean="0">
                <a:solidFill>
                  <a:srgbClr val="0000FF"/>
                </a:solidFill>
                <a:latin typeface="Lucida Sans" panose="020B0602040502020204" pitchFamily="34" charset="0"/>
              </a:rPr>
              <a:t>Berson and Berson, 2010</a:t>
            </a:r>
          </a:p>
          <a:p>
            <a:pPr marL="0" indent="0">
              <a:buNone/>
            </a:pPr>
            <a:r>
              <a:rPr lang="cy-GB" sz="3200" dirty="0" smtClean="0">
                <a:solidFill>
                  <a:srgbClr val="0000FF"/>
                </a:solidFill>
                <a:latin typeface="Lucida Sans" panose="020B0602040502020204" pitchFamily="34" charset="0"/>
              </a:rPr>
              <a:t>Practitioners:</a:t>
            </a:r>
          </a:p>
          <a:p>
            <a:pPr>
              <a:buFontTx/>
              <a:buChar char="-"/>
            </a:pPr>
            <a:r>
              <a:rPr lang="cy-GB" sz="3200" dirty="0">
                <a:solidFill>
                  <a:srgbClr val="0000FF"/>
                </a:solidFill>
                <a:latin typeface="Lucida Sans" panose="020B0602040502020204" pitchFamily="34" charset="0"/>
              </a:rPr>
              <a:t>N</a:t>
            </a:r>
            <a:r>
              <a:rPr lang="cy-GB" sz="3200" dirty="0" smtClean="0">
                <a:solidFill>
                  <a:srgbClr val="0000FF"/>
                </a:solidFill>
                <a:latin typeface="Lucida Sans" panose="020B0602040502020204" pitchFamily="34" charset="0"/>
              </a:rPr>
              <a:t>eed to become digitally literate themselves</a:t>
            </a:r>
          </a:p>
          <a:p>
            <a:pPr>
              <a:buFontTx/>
              <a:buChar char="-"/>
            </a:pPr>
            <a:r>
              <a:rPr lang="cy-GB" sz="3200" dirty="0" smtClean="0">
                <a:solidFill>
                  <a:srgbClr val="0000FF"/>
                </a:solidFill>
                <a:latin typeface="Lucida Sans" panose="020B0602040502020204" pitchFamily="34" charset="0"/>
              </a:rPr>
              <a:t>Need to understand diverse needs and interests of children</a:t>
            </a:r>
          </a:p>
          <a:p>
            <a:pPr>
              <a:buFontTx/>
              <a:buChar char="-"/>
            </a:pPr>
            <a:r>
              <a:rPr lang="cy-GB" sz="3200" dirty="0" smtClean="0">
                <a:solidFill>
                  <a:srgbClr val="0000FF"/>
                </a:solidFill>
                <a:latin typeface="Lucida Sans" panose="020B0602040502020204" pitchFamily="34" charset="0"/>
              </a:rPr>
              <a:t>Need to know how to scaffold children’s learning</a:t>
            </a:r>
          </a:p>
          <a:p>
            <a:pPr>
              <a:buFontTx/>
              <a:buChar char="-"/>
            </a:pPr>
            <a:r>
              <a:rPr lang="cy-GB" sz="3200" dirty="0" smtClean="0">
                <a:solidFill>
                  <a:srgbClr val="0000FF"/>
                </a:solidFill>
                <a:latin typeface="Lucida Sans" panose="020B0602040502020204" pitchFamily="34" charset="0"/>
              </a:rPr>
              <a:t>Need to engage in regular documentation of children’s digital competencies and literacy.</a:t>
            </a:r>
          </a:p>
          <a:p>
            <a:endParaRPr lang="cy-GB" sz="3200" dirty="0">
              <a:solidFill>
                <a:srgbClr val="0000FF"/>
              </a:solidFill>
              <a:latin typeface="Lucida Sans" panose="020B0602040502020204" pitchFamily="34" charset="0"/>
            </a:endParaRPr>
          </a:p>
        </p:txBody>
      </p:sp>
    </p:spTree>
    <p:extLst>
      <p:ext uri="{BB962C8B-B14F-4D97-AF65-F5344CB8AC3E}">
        <p14:creationId xmlns:p14="http://schemas.microsoft.com/office/powerpoint/2010/main" val="167991489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cy-GB" sz="3200" dirty="0" smtClean="0">
                <a:latin typeface="Lucida Sans" panose="020B0602030504020204" pitchFamily="34" charset="0"/>
              </a:rPr>
              <a:t>Owen et al., 2016</a:t>
            </a:r>
            <a:endParaRPr lang="cy-GB" sz="3200" dirty="0">
              <a:latin typeface="Lucida Sans" panose="020B0602030504020204" pitchFamily="34" charset="0"/>
            </a:endParaRPr>
          </a:p>
        </p:txBody>
      </p:sp>
      <p:sp>
        <p:nvSpPr>
          <p:cNvPr id="5" name="Content Placeholder 4"/>
          <p:cNvSpPr>
            <a:spLocks noGrp="1"/>
          </p:cNvSpPr>
          <p:nvPr>
            <p:ph idx="1"/>
          </p:nvPr>
        </p:nvSpPr>
        <p:spPr>
          <a:xfrm>
            <a:off x="457200" y="1052736"/>
            <a:ext cx="8229600" cy="4464497"/>
          </a:xfrm>
        </p:spPr>
        <p:txBody>
          <a:bodyPr>
            <a:normAutofit fontScale="92500"/>
          </a:bodyPr>
          <a:lstStyle/>
          <a:p>
            <a:pPr marL="0" indent="0" algn="just">
              <a:buNone/>
            </a:pPr>
            <a:r>
              <a:rPr lang="en-GB" dirty="0" smtClean="0">
                <a:latin typeface="Lucida Sans" panose="020B0602030504020204" pitchFamily="34" charset="0"/>
              </a:rPr>
              <a:t>“…have a concern that teachers will lag behind pupils in their ability to professionally utilise digital technologies in the classroom. They caution that many professionals will not acquire the knowledge themselves due to lack of time for professional development and the resistance to change, especially related to ICT, that pervades some schools.”</a:t>
            </a:r>
            <a:endParaRPr lang="en-US" dirty="0">
              <a:latin typeface="Lucida Sans" panose="020B0602030504020204" pitchFamily="34" charset="0"/>
            </a:endParaRPr>
          </a:p>
        </p:txBody>
      </p:sp>
    </p:spTree>
    <p:extLst>
      <p:ext uri="{BB962C8B-B14F-4D97-AF65-F5344CB8AC3E}">
        <p14:creationId xmlns:p14="http://schemas.microsoft.com/office/powerpoint/2010/main" val="383972816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dirty="0" err="1" smtClean="0">
                <a:latin typeface="Lucida Sans" panose="020B0602040502020204" pitchFamily="34" charset="0"/>
              </a:rPr>
              <a:t>Darllen</a:t>
            </a:r>
            <a:r>
              <a:rPr lang="en-GB" sz="3200" dirty="0" smtClean="0">
                <a:latin typeface="Lucida Sans" panose="020B0602040502020204" pitchFamily="34" charset="0"/>
              </a:rPr>
              <a:t> </a:t>
            </a:r>
            <a:r>
              <a:rPr lang="en-GB" sz="3200" dirty="0" err="1" smtClean="0">
                <a:latin typeface="Lucida Sans" panose="020B0602040502020204" pitchFamily="34" charset="0"/>
              </a:rPr>
              <a:t>pellach</a:t>
            </a:r>
            <a:r>
              <a:rPr lang="en-GB" sz="3200" dirty="0" smtClean="0">
                <a:latin typeface="Lucida Sans" panose="020B0602040502020204" pitchFamily="34" charset="0"/>
              </a:rPr>
              <a:t/>
            </a:r>
            <a:br>
              <a:rPr lang="en-GB" sz="3200" dirty="0" smtClean="0">
                <a:latin typeface="Lucida Sans" panose="020B0602040502020204" pitchFamily="34" charset="0"/>
              </a:rPr>
            </a:br>
            <a:r>
              <a:rPr lang="en-GB" sz="3200" dirty="0" smtClean="0">
                <a:solidFill>
                  <a:srgbClr val="0000FF"/>
                </a:solidFill>
                <a:latin typeface="Lucida Sans" panose="020B0602040502020204" pitchFamily="34" charset="0"/>
              </a:rPr>
              <a:t>Further reading</a:t>
            </a:r>
            <a:endParaRPr lang="en-GB" sz="3200" dirty="0">
              <a:solidFill>
                <a:srgbClr val="0000FF"/>
              </a:solidFill>
              <a:latin typeface="Lucida Sans" panose="020B0602040502020204" pitchFamily="34" charset="0"/>
            </a:endParaRPr>
          </a:p>
        </p:txBody>
      </p:sp>
      <p:sp>
        <p:nvSpPr>
          <p:cNvPr id="6" name="Content Placeholder 5"/>
          <p:cNvSpPr>
            <a:spLocks noGrp="1"/>
          </p:cNvSpPr>
          <p:nvPr>
            <p:ph idx="1"/>
          </p:nvPr>
        </p:nvSpPr>
        <p:spPr/>
        <p:txBody>
          <a:bodyPr>
            <a:normAutofit/>
          </a:bodyPr>
          <a:lstStyle/>
          <a:p>
            <a:pPr marL="0" indent="0" algn="just">
              <a:buNone/>
            </a:pPr>
            <a:r>
              <a:rPr lang="en-GB" sz="2400" dirty="0" smtClean="0">
                <a:latin typeface="Lucida Sans" panose="020B0602040502020204" pitchFamily="34" charset="0"/>
              </a:rPr>
              <a:t>Rose Review 2009</a:t>
            </a:r>
          </a:p>
          <a:p>
            <a:pPr marL="0" indent="0" algn="just">
              <a:buNone/>
            </a:pPr>
            <a:r>
              <a:rPr lang="en-GB" sz="2400" dirty="0" err="1" smtClean="0">
                <a:latin typeface="Lucida Sans" panose="020B0602040502020204" pitchFamily="34" charset="0"/>
              </a:rPr>
              <a:t>Becta</a:t>
            </a:r>
            <a:r>
              <a:rPr lang="en-GB" sz="2400" dirty="0" smtClean="0">
                <a:latin typeface="Lucida Sans" panose="020B0602040502020204" pitchFamily="34" charset="0"/>
              </a:rPr>
              <a:t> 2010</a:t>
            </a:r>
          </a:p>
          <a:p>
            <a:pPr marL="0" indent="0" algn="just">
              <a:buNone/>
            </a:pPr>
            <a:r>
              <a:rPr lang="en-GB" sz="2400" dirty="0" err="1" smtClean="0">
                <a:latin typeface="Lucida Sans" panose="020B0602040502020204" pitchFamily="34" charset="0"/>
              </a:rPr>
              <a:t>Nutbrown</a:t>
            </a:r>
            <a:r>
              <a:rPr lang="en-GB" sz="2400" dirty="0" smtClean="0">
                <a:latin typeface="Lucida Sans" panose="020B0602040502020204" pitchFamily="34" charset="0"/>
              </a:rPr>
              <a:t> Review 2012</a:t>
            </a:r>
          </a:p>
          <a:p>
            <a:pPr marL="0" indent="0" algn="just">
              <a:buNone/>
            </a:pPr>
            <a:r>
              <a:rPr lang="en-GB" sz="2400" dirty="0" smtClean="0">
                <a:latin typeface="Lucida Sans" panose="020B0602040502020204" pitchFamily="34" charset="0"/>
              </a:rPr>
              <a:t>One Laptop Per Child (OLPC)</a:t>
            </a:r>
          </a:p>
          <a:p>
            <a:pPr marL="0" indent="0" algn="just">
              <a:buNone/>
            </a:pPr>
            <a:r>
              <a:rPr lang="en-GB" sz="2400" dirty="0" smtClean="0">
                <a:latin typeface="Lucida Sans" panose="020B0602040502020204" pitchFamily="34" charset="0"/>
              </a:rPr>
              <a:t>Digital Literacy and Citizenship (South West Grid and Welsh Government)</a:t>
            </a:r>
          </a:p>
        </p:txBody>
      </p:sp>
    </p:spTree>
    <p:extLst>
      <p:ext uri="{BB962C8B-B14F-4D97-AF65-F5344CB8AC3E}">
        <p14:creationId xmlns:p14="http://schemas.microsoft.com/office/powerpoint/2010/main" val="17099821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25401"/>
            <a:ext cx="8229600" cy="706090"/>
          </a:xfrm>
        </p:spPr>
        <p:txBody>
          <a:bodyPr>
            <a:normAutofit fontScale="90000"/>
          </a:bodyPr>
          <a:lstStyle/>
          <a:p>
            <a:r>
              <a:rPr lang="en-GB" sz="2800" dirty="0" err="1" smtClean="0">
                <a:latin typeface="Lucida Sans" panose="020B0602030504020204" pitchFamily="34" charset="0"/>
              </a:rPr>
              <a:t>Cyfeiriadau</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00FF"/>
                </a:solidFill>
                <a:latin typeface="Lucida Sans" panose="020B0602030504020204" pitchFamily="34" charset="0"/>
              </a:rPr>
              <a:t>References</a:t>
            </a:r>
            <a:endParaRPr lang="en-US" sz="2800" dirty="0">
              <a:solidFill>
                <a:srgbClr val="0000FF"/>
              </a:solidFill>
              <a:latin typeface="Lucida Sans" panose="020B0602030504020204" pitchFamily="34" charset="0"/>
            </a:endParaRPr>
          </a:p>
        </p:txBody>
      </p:sp>
      <p:sp>
        <p:nvSpPr>
          <p:cNvPr id="6" name="Content Placeholder 5"/>
          <p:cNvSpPr>
            <a:spLocks noGrp="1"/>
          </p:cNvSpPr>
          <p:nvPr>
            <p:ph idx="1"/>
          </p:nvPr>
        </p:nvSpPr>
        <p:spPr>
          <a:xfrm>
            <a:off x="457200" y="1124744"/>
            <a:ext cx="8229600" cy="4392489"/>
          </a:xfrm>
        </p:spPr>
        <p:txBody>
          <a:bodyPr>
            <a:normAutofit fontScale="92500" lnSpcReduction="20000"/>
          </a:bodyPr>
          <a:lstStyle/>
          <a:p>
            <a:pPr marL="0" indent="0">
              <a:buNone/>
            </a:pPr>
            <a:r>
              <a:rPr lang="en-GB" sz="1600" dirty="0" smtClean="0">
                <a:latin typeface="Lucida Sans" panose="020B0602030504020204" pitchFamily="34" charset="0"/>
              </a:rPr>
              <a:t>Arthur, S., Crick, T., Hayward, J. (2013) ‘The ICT Steering Group’s Report to the Welsh Government</a:t>
            </a:r>
            <a:r>
              <a:rPr lang="en-GB" sz="1600" dirty="0">
                <a:latin typeface="Lucida Sans" panose="020B0602030504020204" pitchFamily="34" charset="0"/>
              </a:rPr>
              <a:t>,’ </a:t>
            </a:r>
            <a:r>
              <a:rPr lang="en-GB" sz="1600" dirty="0">
                <a:latin typeface="Lucida Sans" panose="020B0602030504020204" pitchFamily="34" charset="0"/>
                <a:hlinkClick r:id="rId3"/>
              </a:rPr>
              <a:t>http://</a:t>
            </a:r>
            <a:r>
              <a:rPr lang="en-GB" sz="1600" dirty="0" smtClean="0">
                <a:latin typeface="Lucida Sans" panose="020B0602030504020204" pitchFamily="34" charset="0"/>
                <a:hlinkClick r:id="rId3"/>
              </a:rPr>
              <a:t>learning.gov.wales/docs/learningwales/publications/131003-ict-steering-group-report-en.pdf</a:t>
            </a:r>
            <a:r>
              <a:rPr lang="en-GB" sz="1600" dirty="0">
                <a:latin typeface="Lucida Sans" panose="020B0602030504020204" pitchFamily="34" charset="0"/>
              </a:rPr>
              <a:t> [Accessed: February 22 2016</a:t>
            </a:r>
            <a:r>
              <a:rPr lang="en-GB" sz="1600" dirty="0" smtClean="0">
                <a:latin typeface="Lucida Sans" panose="020B0602030504020204" pitchFamily="34" charset="0"/>
              </a:rPr>
              <a:t>].</a:t>
            </a:r>
          </a:p>
          <a:p>
            <a:pPr marL="0" indent="0">
              <a:buNone/>
            </a:pPr>
            <a:r>
              <a:rPr lang="en-GB" sz="1600" dirty="0" smtClean="0">
                <a:latin typeface="Lucida Sans" panose="020B0602030504020204" pitchFamily="34" charset="0"/>
              </a:rPr>
              <a:t>Aubrey, C. and Dahl, S. (2014) ‘The confidence and competence in information and communication technologies of practitioners, parents and young children  in the Early Years Foundation Stage,’ </a:t>
            </a:r>
            <a:r>
              <a:rPr lang="en-GB" sz="1600" i="1" dirty="0" smtClean="0">
                <a:latin typeface="Lucida Sans" panose="020B0602030504020204" pitchFamily="34" charset="0"/>
              </a:rPr>
              <a:t>Early Years: An International Research Journal,’ </a:t>
            </a:r>
            <a:r>
              <a:rPr lang="en-GB" sz="1600" dirty="0" smtClean="0">
                <a:latin typeface="Lucida Sans" panose="020B0602030504020204" pitchFamily="34" charset="0"/>
              </a:rPr>
              <a:t>34, 1, pp. 94-108. [On-line]. </a:t>
            </a:r>
            <a:r>
              <a:rPr lang="en-GB" sz="1600" dirty="0">
                <a:latin typeface="Lucida Sans" panose="020B0602030504020204" pitchFamily="34" charset="0"/>
              </a:rPr>
              <a:t>Available at: </a:t>
            </a:r>
            <a:r>
              <a:rPr lang="en-GB" sz="1600" dirty="0">
                <a:latin typeface="Lucida Sans" panose="020B0602030504020204" pitchFamily="34" charset="0"/>
                <a:hlinkClick r:id="rId4"/>
              </a:rPr>
              <a:t>http://</a:t>
            </a:r>
            <a:r>
              <a:rPr lang="en-GB" sz="1600" dirty="0" smtClean="0">
                <a:latin typeface="Lucida Sans" panose="020B0602030504020204" pitchFamily="34" charset="0"/>
                <a:hlinkClick r:id="rId4"/>
              </a:rPr>
              <a:t>www.tandfonline.com/doi/full/10.1080/09575146.2013.792789</a:t>
            </a:r>
            <a:r>
              <a:rPr lang="en-GB" sz="1600" dirty="0">
                <a:latin typeface="Lucida Sans" panose="020B0602030504020204" pitchFamily="34" charset="0"/>
              </a:rPr>
              <a:t> Accessed: February </a:t>
            </a:r>
            <a:r>
              <a:rPr lang="en-GB" sz="1600" dirty="0" smtClean="0">
                <a:latin typeface="Lucida Sans" panose="020B0602030504020204" pitchFamily="34" charset="0"/>
              </a:rPr>
              <a:t>23 </a:t>
            </a:r>
            <a:r>
              <a:rPr lang="en-GB" sz="1600" dirty="0">
                <a:latin typeface="Lucida Sans" panose="020B0602030504020204" pitchFamily="34" charset="0"/>
              </a:rPr>
              <a:t>2016].</a:t>
            </a:r>
          </a:p>
          <a:p>
            <a:pPr marL="0" indent="0">
              <a:buNone/>
            </a:pPr>
            <a:r>
              <a:rPr lang="en-GB" sz="1600" dirty="0" smtClean="0">
                <a:latin typeface="Lucida Sans" panose="020B0602030504020204" pitchFamily="34" charset="0"/>
              </a:rPr>
              <a:t>Donaldson, G. (2015) ‘</a:t>
            </a:r>
            <a:r>
              <a:rPr lang="en-US" sz="1600" dirty="0" smtClean="0">
                <a:latin typeface="Lucida Sans" panose="020B0602030504020204" pitchFamily="34" charset="0"/>
              </a:rPr>
              <a:t>Successful Futures: Independent </a:t>
            </a:r>
            <a:r>
              <a:rPr lang="en-US" sz="1600" dirty="0">
                <a:latin typeface="Lucida Sans" panose="020B0602030504020204" pitchFamily="34" charset="0"/>
              </a:rPr>
              <a:t>Review of </a:t>
            </a:r>
            <a:r>
              <a:rPr lang="en-US" sz="1600" dirty="0" smtClean="0">
                <a:latin typeface="Lucida Sans" panose="020B0602030504020204" pitchFamily="34" charset="0"/>
              </a:rPr>
              <a:t>Curriculum and </a:t>
            </a:r>
            <a:r>
              <a:rPr lang="en-US" sz="1600" dirty="0">
                <a:latin typeface="Lucida Sans" panose="020B0602030504020204" pitchFamily="34" charset="0"/>
              </a:rPr>
              <a:t>Assessment Arrangements in Wales,’ </a:t>
            </a:r>
            <a:r>
              <a:rPr lang="en-US" sz="1600" dirty="0">
                <a:latin typeface="Lucida Sans" panose="020B0602030504020204" pitchFamily="34" charset="0"/>
                <a:hlinkClick r:id="rId5"/>
              </a:rPr>
              <a:t>http://</a:t>
            </a:r>
            <a:r>
              <a:rPr lang="en-US" sz="1600" dirty="0" smtClean="0">
                <a:latin typeface="Lucida Sans" panose="020B0602030504020204" pitchFamily="34" charset="0"/>
                <a:hlinkClick r:id="rId5"/>
              </a:rPr>
              <a:t>gov.wales/docs/dcells/publications/150225-successful-futures-en.pdf</a:t>
            </a:r>
            <a:r>
              <a:rPr lang="en-US" sz="1600" dirty="0" smtClean="0">
                <a:latin typeface="Lucida Sans" panose="020B0602030504020204" pitchFamily="34" charset="0"/>
              </a:rPr>
              <a:t> [Accessed: February 22 2016].</a:t>
            </a:r>
          </a:p>
          <a:p>
            <a:pPr marL="0" indent="0">
              <a:buNone/>
            </a:pPr>
            <a:r>
              <a:rPr lang="en-GB" sz="1600" dirty="0">
                <a:latin typeface="Lucida Sans" panose="020B0602030504020204" pitchFamily="34" charset="0"/>
              </a:rPr>
              <a:t>Early Childhood Videos (2013) ‘Introducing Technology to Young Children,’ https://www.youtube.com/watch?v=29ylsrxof48 [Accessed: November 2 2018].</a:t>
            </a:r>
          </a:p>
          <a:p>
            <a:pPr marL="0" indent="0">
              <a:buNone/>
            </a:pPr>
            <a:r>
              <a:rPr lang="en-GB" sz="1600" dirty="0" smtClean="0">
                <a:latin typeface="Lucida Sans" panose="020B0602030504020204" pitchFamily="34" charset="0"/>
              </a:rPr>
              <a:t>Ferrari, A. (2012) ‘</a:t>
            </a:r>
            <a:r>
              <a:rPr lang="en-US" sz="1600" dirty="0">
                <a:latin typeface="Lucida Sans" panose="020B0602030504020204" pitchFamily="34" charset="0"/>
              </a:rPr>
              <a:t>Digital Competence in Practice</a:t>
            </a:r>
            <a:r>
              <a:rPr lang="en-US" sz="1600" dirty="0" smtClean="0">
                <a:latin typeface="Lucida Sans" panose="020B0602030504020204" pitchFamily="34" charset="0"/>
              </a:rPr>
              <a:t>: An </a:t>
            </a:r>
            <a:r>
              <a:rPr lang="en-US" sz="1600" dirty="0">
                <a:latin typeface="Lucida Sans" panose="020B0602030504020204" pitchFamily="34" charset="0"/>
              </a:rPr>
              <a:t>Analysis of Frameworks,’ </a:t>
            </a:r>
            <a:r>
              <a:rPr lang="en-US" sz="1600" dirty="0">
                <a:latin typeface="Lucida Sans" panose="020B0602030504020204" pitchFamily="34" charset="0"/>
                <a:hlinkClick r:id="rId6"/>
              </a:rPr>
              <a:t>http://</a:t>
            </a:r>
            <a:r>
              <a:rPr lang="en-US" sz="1600" dirty="0" smtClean="0">
                <a:latin typeface="Lucida Sans" panose="020B0602030504020204" pitchFamily="34" charset="0"/>
                <a:hlinkClick r:id="rId6"/>
              </a:rPr>
              <a:t>ftp.jrc.es/EURdoc/JRC68116.pdf</a:t>
            </a:r>
            <a:r>
              <a:rPr lang="en-US" sz="1600" dirty="0">
                <a:latin typeface="Lucida Sans" panose="020B0602030504020204" pitchFamily="34" charset="0"/>
              </a:rPr>
              <a:t> [Accessed: </a:t>
            </a:r>
            <a:r>
              <a:rPr lang="en-US" sz="1600" dirty="0" smtClean="0">
                <a:latin typeface="Lucida Sans" panose="020B0602030504020204" pitchFamily="34" charset="0"/>
              </a:rPr>
              <a:t>March 42016].</a:t>
            </a:r>
            <a:endParaRPr lang="en-GB" sz="1600" dirty="0" smtClean="0">
              <a:latin typeface="Lucida Sans" panose="020B0602030504020204" pitchFamily="34" charset="0"/>
            </a:endParaRPr>
          </a:p>
          <a:p>
            <a:pPr marL="0" indent="0">
              <a:buNone/>
            </a:pPr>
            <a:r>
              <a:rPr lang="en-GB" sz="1600" dirty="0" err="1" smtClean="0">
                <a:latin typeface="Lucida Sans" panose="020B0602030504020204" pitchFamily="34" charset="0"/>
              </a:rPr>
              <a:t>Hinrichsen</a:t>
            </a:r>
            <a:r>
              <a:rPr lang="en-GB" sz="1600" dirty="0" smtClean="0">
                <a:latin typeface="Lucida Sans" panose="020B0602030504020204" pitchFamily="34" charset="0"/>
              </a:rPr>
              <a:t>, J. and Coombs, A. (2014) ‘The five resources of critical digital literacy: a framework for curriculum integration,’ </a:t>
            </a:r>
            <a:r>
              <a:rPr lang="en-GB" sz="1600" i="1" dirty="0" smtClean="0">
                <a:latin typeface="Lucida Sans" panose="020B0602030504020204" pitchFamily="34" charset="0"/>
              </a:rPr>
              <a:t>The Journal of the Association for Learning Technology,’ </a:t>
            </a:r>
            <a:r>
              <a:rPr lang="en-GB" sz="1600" dirty="0" smtClean="0">
                <a:latin typeface="Lucida Sans" panose="020B0602030504020204" pitchFamily="34" charset="0"/>
              </a:rPr>
              <a:t>21, pp. 1-10. [On-line]. </a:t>
            </a:r>
            <a:r>
              <a:rPr lang="en-GB" sz="1600" dirty="0">
                <a:latin typeface="Lucida Sans" panose="020B0602030504020204" pitchFamily="34" charset="0"/>
              </a:rPr>
              <a:t>Available at: </a:t>
            </a:r>
            <a:r>
              <a:rPr lang="en-GB" sz="1600" dirty="0">
                <a:latin typeface="Lucida Sans" panose="020B0602030504020204" pitchFamily="34" charset="0"/>
                <a:hlinkClick r:id="rId7"/>
              </a:rPr>
              <a:t>http://</a:t>
            </a:r>
            <a:r>
              <a:rPr lang="en-GB" sz="1600" dirty="0" smtClean="0">
                <a:latin typeface="Lucida Sans" panose="020B0602030504020204" pitchFamily="34" charset="0"/>
                <a:hlinkClick r:id="rId7"/>
              </a:rPr>
              <a:t>www.researchinlearningtechnology.net/index.php/rlt/article/view/21334</a:t>
            </a:r>
            <a:r>
              <a:rPr lang="en-GB" sz="1600" dirty="0" smtClean="0">
                <a:latin typeface="Lucida Sans" panose="020B0602030504020204" pitchFamily="34" charset="0"/>
              </a:rPr>
              <a:t> [Accessed: February 22 2016].</a:t>
            </a:r>
            <a:endParaRPr lang="en-US" sz="1600" dirty="0" smtClean="0">
              <a:latin typeface="Lucida Sans" panose="020B0602030504020204" pitchFamily="34" charset="0"/>
            </a:endParaRPr>
          </a:p>
        </p:txBody>
      </p:sp>
    </p:spTree>
    <p:extLst>
      <p:ext uri="{BB962C8B-B14F-4D97-AF65-F5344CB8AC3E}">
        <p14:creationId xmlns:p14="http://schemas.microsoft.com/office/powerpoint/2010/main" val="391309347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706090"/>
          </a:xfrm>
        </p:spPr>
        <p:txBody>
          <a:bodyPr>
            <a:normAutofit fontScale="90000"/>
          </a:bodyPr>
          <a:lstStyle/>
          <a:p>
            <a:r>
              <a:rPr lang="en-GB" sz="2800" dirty="0" err="1" smtClean="0">
                <a:latin typeface="Lucida Sans" panose="020B0602030504020204" pitchFamily="34" charset="0"/>
              </a:rPr>
              <a:t>Cyfeiriadau</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70C0"/>
                </a:solidFill>
                <a:latin typeface="Lucida Sans" panose="020B0602030504020204" pitchFamily="34" charset="0"/>
              </a:rPr>
              <a:t>References</a:t>
            </a:r>
            <a:endParaRPr lang="en-US" sz="2800" dirty="0">
              <a:solidFill>
                <a:srgbClr val="0070C0"/>
              </a:solidFill>
              <a:latin typeface="Lucida Sans" panose="020B0602030504020204" pitchFamily="34" charset="0"/>
            </a:endParaRPr>
          </a:p>
        </p:txBody>
      </p:sp>
      <p:sp>
        <p:nvSpPr>
          <p:cNvPr id="6" name="Content Placeholder 5"/>
          <p:cNvSpPr>
            <a:spLocks noGrp="1"/>
          </p:cNvSpPr>
          <p:nvPr>
            <p:ph idx="1"/>
          </p:nvPr>
        </p:nvSpPr>
        <p:spPr>
          <a:xfrm>
            <a:off x="457200" y="1124744"/>
            <a:ext cx="8229600" cy="4824536"/>
          </a:xfrm>
        </p:spPr>
        <p:txBody>
          <a:bodyPr>
            <a:normAutofit fontScale="92500" lnSpcReduction="10000"/>
          </a:bodyPr>
          <a:lstStyle/>
          <a:p>
            <a:pPr marL="0" indent="0">
              <a:buNone/>
            </a:pPr>
            <a:r>
              <a:rPr lang="en-GB" sz="1600" dirty="0" smtClean="0">
                <a:latin typeface="Lucida Sans" panose="020B0602030504020204" pitchFamily="34" charset="0"/>
              </a:rPr>
              <a:t>Lee, L. and O’Rourke, M. (2006) ‘Information and communication technologies: Transforming views of literacies in early childhood settings,’ </a:t>
            </a:r>
            <a:r>
              <a:rPr lang="en-GB" sz="1600" i="1" dirty="0" smtClean="0">
                <a:latin typeface="Lucida Sans" panose="020B0602030504020204" pitchFamily="34" charset="0"/>
              </a:rPr>
              <a:t>Early Years: An International Journal of Research and Development, </a:t>
            </a:r>
            <a:r>
              <a:rPr lang="en-GB" sz="1600" dirty="0" smtClean="0">
                <a:latin typeface="Lucida Sans" panose="020B0602030504020204" pitchFamily="34" charset="0"/>
              </a:rPr>
              <a:t>26, 1, pp. 49-62. [On-line]. </a:t>
            </a:r>
            <a:r>
              <a:rPr lang="en-GB" sz="1600" dirty="0">
                <a:latin typeface="Lucida Sans" panose="020B0602030504020204" pitchFamily="34" charset="0"/>
              </a:rPr>
              <a:t>Available at: </a:t>
            </a:r>
            <a:r>
              <a:rPr lang="en-GB" sz="1600" dirty="0">
                <a:latin typeface="Lucida Sans" panose="020B0602030504020204" pitchFamily="34" charset="0"/>
                <a:hlinkClick r:id="rId3"/>
              </a:rPr>
              <a:t>http://</a:t>
            </a:r>
            <a:r>
              <a:rPr lang="en-GB" sz="1600" dirty="0" smtClean="0">
                <a:latin typeface="Lucida Sans" panose="020B0602030504020204" pitchFamily="34" charset="0"/>
                <a:hlinkClick r:id="rId3"/>
              </a:rPr>
              <a:t>www.tandfonline.com/doi/full/10.1080/09575140500507835</a:t>
            </a:r>
            <a:r>
              <a:rPr lang="en-GB" sz="1600" dirty="0">
                <a:latin typeface="Lucida Sans" panose="020B0602030504020204" pitchFamily="34" charset="0"/>
              </a:rPr>
              <a:t> [Accessed: February </a:t>
            </a:r>
            <a:r>
              <a:rPr lang="en-GB" sz="1600" dirty="0" smtClean="0">
                <a:latin typeface="Lucida Sans" panose="020B0602030504020204" pitchFamily="34" charset="0"/>
              </a:rPr>
              <a:t>23 </a:t>
            </a:r>
            <a:r>
              <a:rPr lang="en-GB" sz="1600" dirty="0">
                <a:latin typeface="Lucida Sans" panose="020B0602030504020204" pitchFamily="34" charset="0"/>
              </a:rPr>
              <a:t>2016</a:t>
            </a:r>
            <a:r>
              <a:rPr lang="en-GB" sz="1600" dirty="0" smtClean="0">
                <a:latin typeface="Lucida Sans" panose="020B0602030504020204" pitchFamily="34" charset="0"/>
              </a:rPr>
              <a:t>].</a:t>
            </a:r>
            <a:endParaRPr lang="en-GB" sz="1600" dirty="0">
              <a:latin typeface="Lucida Sans" panose="020B0602030504020204" pitchFamily="34" charset="0"/>
            </a:endParaRPr>
          </a:p>
          <a:p>
            <a:pPr marL="0" indent="0">
              <a:buNone/>
            </a:pPr>
            <a:r>
              <a:rPr lang="en-GB" sz="1600" dirty="0" smtClean="0">
                <a:latin typeface="Lucida Sans" panose="020B0602030504020204" pitchFamily="34" charset="0"/>
              </a:rPr>
              <a:t>Levy, R. (2009) ‘”You have to understand words…but not read them:” </a:t>
            </a:r>
            <a:r>
              <a:rPr lang="en-US" sz="1600" dirty="0">
                <a:latin typeface="Lucida Sans" panose="020B0602030504020204" pitchFamily="34" charset="0"/>
              </a:rPr>
              <a:t>Young Children Becoming Readers in a Digital Age,’ </a:t>
            </a:r>
            <a:r>
              <a:rPr lang="en-US" sz="1600" i="1" dirty="0">
                <a:latin typeface="Lucida Sans" panose="020B0602030504020204" pitchFamily="34" charset="0"/>
              </a:rPr>
              <a:t>Journal of Research in </a:t>
            </a:r>
            <a:r>
              <a:rPr lang="en-US" sz="1600" i="1" dirty="0" smtClean="0">
                <a:latin typeface="Lucida Sans" panose="020B0602030504020204" pitchFamily="34" charset="0"/>
              </a:rPr>
              <a:t>Reading, </a:t>
            </a:r>
            <a:r>
              <a:rPr lang="en-US" sz="1600" dirty="0" smtClean="0">
                <a:latin typeface="Lucida Sans" panose="020B0602030504020204" pitchFamily="34" charset="0"/>
              </a:rPr>
              <a:t>32, 1, pp. 75-91. [On-line]. Available at</a:t>
            </a:r>
            <a:r>
              <a:rPr lang="en-US" sz="1600" dirty="0">
                <a:latin typeface="Lucida Sans" panose="020B0602030504020204" pitchFamily="34" charset="0"/>
              </a:rPr>
              <a:t>: </a:t>
            </a:r>
            <a:r>
              <a:rPr lang="en-US" sz="1600" dirty="0">
                <a:latin typeface="Lucida Sans" panose="020B0602030504020204" pitchFamily="34" charset="0"/>
                <a:hlinkClick r:id="rId4"/>
              </a:rPr>
              <a:t>http://sharonsynan.wiki.westga.edu/file/view/Levy%20-%20%E2%80%98You%20have%20to%20understand%20words%20.%20.%20..pdf/237661335/Levy%20-%20%E2%80%98You%20have%20to%20understand%20words%20.%20.%20..</a:t>
            </a:r>
            <a:r>
              <a:rPr lang="en-US" sz="1600" dirty="0" smtClean="0">
                <a:latin typeface="Lucida Sans" panose="020B0602030504020204" pitchFamily="34" charset="0"/>
                <a:hlinkClick r:id="rId4"/>
              </a:rPr>
              <a:t>pdf</a:t>
            </a:r>
            <a:r>
              <a:rPr lang="en-US" sz="1600" dirty="0" smtClean="0">
                <a:latin typeface="Lucida Sans" panose="020B0602030504020204" pitchFamily="34" charset="0"/>
              </a:rPr>
              <a:t> [Accessed: February 22 2016].</a:t>
            </a:r>
            <a:endParaRPr lang="en-GB" sz="1600" i="1" dirty="0" smtClean="0">
              <a:latin typeface="Lucida Sans" panose="020B0602030504020204" pitchFamily="34" charset="0"/>
            </a:endParaRPr>
          </a:p>
          <a:p>
            <a:pPr marL="0" indent="0">
              <a:buNone/>
            </a:pPr>
            <a:r>
              <a:rPr lang="en-GB" sz="1600" dirty="0" smtClean="0">
                <a:latin typeface="Lucida Sans" panose="020B0602030504020204" pitchFamily="34" charset="0"/>
              </a:rPr>
              <a:t>Levy, R. (2011) </a:t>
            </a:r>
            <a:r>
              <a:rPr lang="en-GB" sz="1600" i="1" dirty="0" smtClean="0">
                <a:latin typeface="Lucida Sans" panose="020B0602030504020204" pitchFamily="34" charset="0"/>
              </a:rPr>
              <a:t>Young children reading. </a:t>
            </a:r>
            <a:r>
              <a:rPr lang="en-GB" sz="1600" dirty="0" smtClean="0">
                <a:latin typeface="Lucida Sans" panose="020B0602030504020204" pitchFamily="34" charset="0"/>
              </a:rPr>
              <a:t>London: Sage Publications Ltd. [e-book].</a:t>
            </a:r>
          </a:p>
          <a:p>
            <a:pPr marL="0" indent="0">
              <a:buNone/>
            </a:pPr>
            <a:r>
              <a:rPr lang="en-GB" sz="1600" dirty="0" smtClean="0">
                <a:latin typeface="Lucida Sans" panose="020B0602030504020204" pitchFamily="34" charset="0"/>
              </a:rPr>
              <a:t>Levy, R. (2011) ‘Young children, digital technology, and interaction with text,’ in M. Thomas (</a:t>
            </a:r>
            <a:r>
              <a:rPr lang="en-GB" sz="1600" dirty="0" err="1" smtClean="0">
                <a:latin typeface="Lucida Sans" panose="020B0602030504020204" pitchFamily="34" charset="0"/>
              </a:rPr>
              <a:t>ed</a:t>
            </a:r>
            <a:r>
              <a:rPr lang="en-GB" sz="1600" dirty="0" smtClean="0">
                <a:latin typeface="Lucida Sans" panose="020B0602030504020204" pitchFamily="34" charset="0"/>
              </a:rPr>
              <a:t>). </a:t>
            </a:r>
            <a:r>
              <a:rPr lang="en-GB" sz="1600" i="1" dirty="0" smtClean="0">
                <a:latin typeface="Lucida Sans" panose="020B0602030504020204" pitchFamily="34" charset="0"/>
              </a:rPr>
              <a:t>Deconstructing Digital Natives: Young People, Technology and the New Literacies. </a:t>
            </a:r>
            <a:r>
              <a:rPr lang="en-GB" sz="1600" dirty="0" smtClean="0">
                <a:latin typeface="Lucida Sans" panose="020B0602030504020204" pitchFamily="34" charset="0"/>
              </a:rPr>
              <a:t>Oxon: Routledge.</a:t>
            </a:r>
          </a:p>
          <a:p>
            <a:pPr marL="0" indent="0">
              <a:buNone/>
            </a:pPr>
            <a:r>
              <a:rPr lang="en-GB" sz="1600" dirty="0" smtClean="0">
                <a:latin typeface="Lucida Sans" panose="020B0602030504020204" pitchFamily="34" charset="0"/>
              </a:rPr>
              <a:t>Levy, R. and Marsh, J. (2011) ‘Literacy and ICT in the Early Years,’ in D. Lapp and D. Fisher (</a:t>
            </a:r>
            <a:r>
              <a:rPr lang="en-GB" sz="1600" dirty="0" err="1" smtClean="0">
                <a:latin typeface="Lucida Sans" panose="020B0602030504020204" pitchFamily="34" charset="0"/>
              </a:rPr>
              <a:t>eds</a:t>
            </a:r>
            <a:r>
              <a:rPr lang="en-GB" sz="1600" dirty="0" smtClean="0">
                <a:latin typeface="Lucida Sans" panose="020B0602030504020204" pitchFamily="34" charset="0"/>
              </a:rPr>
              <a:t>) (2011) </a:t>
            </a:r>
            <a:r>
              <a:rPr lang="en-GB" sz="1600" i="1" dirty="0" smtClean="0">
                <a:latin typeface="Lucida Sans" panose="020B0602030504020204" pitchFamily="34" charset="0"/>
              </a:rPr>
              <a:t>Handbook of Research on Teaching the English Language Arts </a:t>
            </a:r>
            <a:r>
              <a:rPr lang="en-GB" sz="1600" dirty="0" smtClean="0">
                <a:latin typeface="Lucida Sans" panose="020B0602030504020204" pitchFamily="34" charset="0"/>
              </a:rPr>
              <a:t>(3</a:t>
            </a:r>
            <a:r>
              <a:rPr lang="en-GB" sz="1600" baseline="30000" dirty="0" smtClean="0">
                <a:latin typeface="Lucida Sans" panose="020B0602030504020204" pitchFamily="34" charset="0"/>
              </a:rPr>
              <a:t>rd</a:t>
            </a:r>
            <a:r>
              <a:rPr lang="en-GB" sz="1600" dirty="0" smtClean="0">
                <a:latin typeface="Lucida Sans" panose="020B0602030504020204" pitchFamily="34" charset="0"/>
              </a:rPr>
              <a:t> </a:t>
            </a:r>
            <a:r>
              <a:rPr lang="en-GB" sz="1600" dirty="0" err="1" smtClean="0">
                <a:latin typeface="Lucida Sans" panose="020B0602030504020204" pitchFamily="34" charset="0"/>
              </a:rPr>
              <a:t>ed</a:t>
            </a:r>
            <a:r>
              <a:rPr lang="en-GB" sz="1600" dirty="0" smtClean="0">
                <a:latin typeface="Lucida Sans" panose="020B0602030504020204" pitchFamily="34" charset="0"/>
              </a:rPr>
              <a:t>). London: Routledge.</a:t>
            </a:r>
          </a:p>
          <a:p>
            <a:pPr marL="0" indent="0">
              <a:buNone/>
            </a:pPr>
            <a:r>
              <a:rPr lang="en-GB" sz="1600" dirty="0" smtClean="0">
                <a:latin typeface="Lucida Sans" panose="020B0602030504020204" pitchFamily="34" charset="0"/>
              </a:rPr>
              <a:t> </a:t>
            </a:r>
            <a:endParaRPr lang="en-US" sz="1600" dirty="0" smtClean="0">
              <a:latin typeface="Lucida Sans" panose="020B0602030504020204" pitchFamily="34" charset="0"/>
            </a:endParaRPr>
          </a:p>
        </p:txBody>
      </p:sp>
    </p:spTree>
    <p:extLst>
      <p:ext uri="{BB962C8B-B14F-4D97-AF65-F5344CB8AC3E}">
        <p14:creationId xmlns:p14="http://schemas.microsoft.com/office/powerpoint/2010/main" val="366306986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706090"/>
          </a:xfrm>
        </p:spPr>
        <p:txBody>
          <a:bodyPr>
            <a:normAutofit fontScale="90000"/>
          </a:bodyPr>
          <a:lstStyle/>
          <a:p>
            <a:r>
              <a:rPr lang="en-GB" sz="2800" dirty="0" err="1" smtClean="0">
                <a:latin typeface="Lucida Sans" panose="020B0602030504020204" pitchFamily="34" charset="0"/>
              </a:rPr>
              <a:t>Cyfeiriadau</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70C0"/>
                </a:solidFill>
                <a:latin typeface="Lucida Sans" panose="020B0602030504020204" pitchFamily="34" charset="0"/>
              </a:rPr>
              <a:t>References</a:t>
            </a:r>
            <a:endParaRPr lang="en-US" sz="2800" dirty="0">
              <a:solidFill>
                <a:srgbClr val="0070C0"/>
              </a:solidFill>
              <a:latin typeface="Lucida Sans" panose="020B0602030504020204" pitchFamily="34" charset="0"/>
            </a:endParaRPr>
          </a:p>
        </p:txBody>
      </p:sp>
      <p:sp>
        <p:nvSpPr>
          <p:cNvPr id="6" name="Content Placeholder 5"/>
          <p:cNvSpPr>
            <a:spLocks noGrp="1"/>
          </p:cNvSpPr>
          <p:nvPr>
            <p:ph idx="1"/>
          </p:nvPr>
        </p:nvSpPr>
        <p:spPr>
          <a:xfrm>
            <a:off x="457200" y="1124744"/>
            <a:ext cx="8229600" cy="4824536"/>
          </a:xfrm>
        </p:spPr>
        <p:txBody>
          <a:bodyPr>
            <a:normAutofit fontScale="85000" lnSpcReduction="10000"/>
          </a:bodyPr>
          <a:lstStyle/>
          <a:p>
            <a:pPr marL="0" indent="0">
              <a:buNone/>
            </a:pPr>
            <a:r>
              <a:rPr lang="en-US" sz="2000" dirty="0">
                <a:latin typeface="Lucida Sans" panose="020B0602030504020204" pitchFamily="34" charset="0"/>
              </a:rPr>
              <a:t>Marsh, J., Hannon, P., Lewis, M., Ritchie, L. (2015) ‘Young children’s initiation into family literacy practices in the digital age,’ Journal of Early Childhood Research, pp. 1-14. [On-line]. Available at: </a:t>
            </a:r>
            <a:r>
              <a:rPr lang="en-US" sz="2000" dirty="0">
                <a:latin typeface="Lucida Sans" panose="020B0602030504020204" pitchFamily="34" charset="0"/>
                <a:hlinkClick r:id="rId3"/>
              </a:rPr>
              <a:t>http://</a:t>
            </a:r>
            <a:r>
              <a:rPr lang="en-US" sz="2000" dirty="0" smtClean="0">
                <a:latin typeface="Lucida Sans" panose="020B0602030504020204" pitchFamily="34" charset="0"/>
                <a:hlinkClick r:id="rId3"/>
              </a:rPr>
              <a:t>ecr.sagepub.com/content/early/2015/06/28/1476718X15582095.full.pdf</a:t>
            </a:r>
            <a:r>
              <a:rPr lang="en-US" sz="2000" dirty="0" smtClean="0">
                <a:latin typeface="Lucida Sans" panose="020B0602030504020204" pitchFamily="34" charset="0"/>
              </a:rPr>
              <a:t> [</a:t>
            </a:r>
            <a:r>
              <a:rPr lang="en-US" sz="2000" dirty="0">
                <a:latin typeface="Lucida Sans" panose="020B0602030504020204" pitchFamily="34" charset="0"/>
              </a:rPr>
              <a:t>Accessed: February 23 2016</a:t>
            </a:r>
            <a:r>
              <a:rPr lang="en-US" sz="2000" dirty="0" smtClean="0">
                <a:latin typeface="Lucida Sans" panose="020B0602030504020204" pitchFamily="34" charset="0"/>
              </a:rPr>
              <a:t>].</a:t>
            </a:r>
          </a:p>
          <a:p>
            <a:pPr marL="0" indent="0">
              <a:buNone/>
            </a:pPr>
            <a:r>
              <a:rPr lang="en-GB" sz="2000" dirty="0" err="1" smtClean="0">
                <a:latin typeface="Lucida Sans" panose="020B0602030504020204" pitchFamily="34" charset="0"/>
              </a:rPr>
              <a:t>Saracho</a:t>
            </a:r>
            <a:r>
              <a:rPr lang="en-GB" sz="2000" dirty="0" smtClean="0">
                <a:latin typeface="Lucida Sans" panose="020B0602030504020204" pitchFamily="34" charset="0"/>
              </a:rPr>
              <a:t>, O. N. and </a:t>
            </a:r>
            <a:r>
              <a:rPr lang="en-GB" sz="2000" dirty="0" err="1" smtClean="0">
                <a:latin typeface="Lucida Sans" panose="020B0602030504020204" pitchFamily="34" charset="0"/>
              </a:rPr>
              <a:t>Spodek</a:t>
            </a:r>
            <a:r>
              <a:rPr lang="en-GB" sz="2000" dirty="0" smtClean="0">
                <a:latin typeface="Lucida Sans" panose="020B0602030504020204" pitchFamily="34" charset="0"/>
              </a:rPr>
              <a:t>, B. (</a:t>
            </a:r>
            <a:r>
              <a:rPr lang="en-GB" sz="2000" dirty="0" err="1" smtClean="0">
                <a:latin typeface="Lucida Sans" panose="020B0602030504020204" pitchFamily="34" charset="0"/>
              </a:rPr>
              <a:t>eds</a:t>
            </a:r>
            <a:r>
              <a:rPr lang="en-GB" sz="2000" dirty="0" smtClean="0">
                <a:latin typeface="Lucida Sans" panose="020B0602030504020204" pitchFamily="34" charset="0"/>
              </a:rPr>
              <a:t>) (2008) </a:t>
            </a:r>
            <a:r>
              <a:rPr lang="en-GB" sz="2000" i="1" dirty="0" smtClean="0">
                <a:latin typeface="Lucida Sans" panose="020B0602030504020204" pitchFamily="34" charset="0"/>
              </a:rPr>
              <a:t>Contemporary Perspectives on Science and Technology in Early Childhood Education. </a:t>
            </a:r>
            <a:r>
              <a:rPr lang="en-GB" sz="2000" dirty="0" smtClean="0">
                <a:latin typeface="Lucida Sans" panose="020B0602030504020204" pitchFamily="34" charset="0"/>
              </a:rPr>
              <a:t>USA: Information Age Publishing INC.</a:t>
            </a:r>
            <a:endParaRPr lang="en-US" sz="2000" dirty="0" smtClean="0">
              <a:latin typeface="Lucida Sans" panose="020B0602030504020204" pitchFamily="34" charset="0"/>
            </a:endParaRPr>
          </a:p>
          <a:p>
            <a:pPr marL="0" indent="0">
              <a:buNone/>
            </a:pPr>
            <a:r>
              <a:rPr lang="en-GB" sz="2000" dirty="0" smtClean="0">
                <a:latin typeface="Lucida Sans" panose="020B0602030504020204" pitchFamily="34" charset="0"/>
              </a:rPr>
              <a:t>Savage, M. and Barnett, A. (2013) </a:t>
            </a:r>
            <a:r>
              <a:rPr lang="en-GB" sz="2000" i="1" dirty="0" smtClean="0">
                <a:latin typeface="Lucida Sans" panose="020B0602030504020204" pitchFamily="34" charset="0"/>
              </a:rPr>
              <a:t>Digital Literacy for Primary Teachers. </a:t>
            </a:r>
            <a:r>
              <a:rPr lang="en-GB" sz="2000" dirty="0" smtClean="0">
                <a:latin typeface="Lucida Sans" panose="020B0602030504020204" pitchFamily="34" charset="0"/>
              </a:rPr>
              <a:t>Northwich: Critical Publishing.</a:t>
            </a:r>
          </a:p>
          <a:p>
            <a:pPr marL="0" indent="0">
              <a:buNone/>
            </a:pPr>
            <a:r>
              <a:rPr lang="en-GB" sz="2000" dirty="0" err="1" smtClean="0">
                <a:latin typeface="Lucida Sans" panose="020B0602030504020204" pitchFamily="34" charset="0"/>
              </a:rPr>
              <a:t>Segers</a:t>
            </a:r>
            <a:r>
              <a:rPr lang="en-GB" sz="2000" dirty="0" smtClean="0">
                <a:latin typeface="Lucida Sans" panose="020B0602030504020204" pitchFamily="34" charset="0"/>
              </a:rPr>
              <a:t>, E. and </a:t>
            </a:r>
            <a:r>
              <a:rPr lang="en-GB" sz="2000" dirty="0" err="1" smtClean="0">
                <a:latin typeface="Lucida Sans" panose="020B0602030504020204" pitchFamily="34" charset="0"/>
              </a:rPr>
              <a:t>Verhoeven</a:t>
            </a:r>
            <a:r>
              <a:rPr lang="en-GB" sz="2000" dirty="0" smtClean="0">
                <a:latin typeface="Lucida Sans" panose="020B0602030504020204" pitchFamily="34" charset="0"/>
              </a:rPr>
              <a:t>, L. (2005) ‘Long-term effects of computer training of phonological awareness in kindergarteners,’ </a:t>
            </a:r>
            <a:r>
              <a:rPr lang="en-GB" sz="2000" i="1" dirty="0" smtClean="0">
                <a:latin typeface="Lucida Sans" panose="020B0602030504020204" pitchFamily="34" charset="0"/>
              </a:rPr>
              <a:t>Journal of Computer Assisted Learning, </a:t>
            </a:r>
            <a:r>
              <a:rPr lang="en-GB" sz="2000" dirty="0" smtClean="0">
                <a:latin typeface="Lucida Sans" panose="020B0602030504020204" pitchFamily="34" charset="0"/>
              </a:rPr>
              <a:t>21, pp. 17-27. [On-line]. </a:t>
            </a:r>
            <a:r>
              <a:rPr lang="en-GB" sz="2000" dirty="0">
                <a:latin typeface="Lucida Sans" panose="020B0602030504020204" pitchFamily="34" charset="0"/>
              </a:rPr>
              <a:t>Available from: </a:t>
            </a:r>
            <a:r>
              <a:rPr lang="en-GB" sz="2000" dirty="0">
                <a:latin typeface="Lucida Sans" panose="020B0602030504020204" pitchFamily="34" charset="0"/>
                <a:hlinkClick r:id="rId4"/>
              </a:rPr>
              <a:t>https://</a:t>
            </a:r>
            <a:r>
              <a:rPr lang="en-GB" sz="2000" dirty="0" smtClean="0">
                <a:latin typeface="Lucida Sans" panose="020B0602030504020204" pitchFamily="34" charset="0"/>
                <a:hlinkClick r:id="rId4"/>
              </a:rPr>
              <a:t>resources.oncourse.iu.edu/access/content/user/mikuleck/Filemanager_Public_Files/L567/Games/Segers%202005%20Computer%20games%20for%20phonological%20awarenesss%20kindergarten.pdf</a:t>
            </a:r>
            <a:r>
              <a:rPr lang="en-GB" sz="2000" dirty="0" smtClean="0">
                <a:latin typeface="Lucida Sans" panose="020B0602030504020204" pitchFamily="34" charset="0"/>
              </a:rPr>
              <a:t> [Accessed: March 4 2016].</a:t>
            </a:r>
          </a:p>
          <a:p>
            <a:pPr marL="0" indent="0">
              <a:buNone/>
            </a:pPr>
            <a:r>
              <a:rPr lang="en-GB" sz="2000" dirty="0" smtClean="0">
                <a:latin typeface="Lucida Sans" panose="020B0602030504020204" pitchFamily="34" charset="0"/>
              </a:rPr>
              <a:t>Simpson, D. and </a:t>
            </a:r>
            <a:r>
              <a:rPr lang="en-GB" sz="2000" dirty="0" err="1" smtClean="0">
                <a:latin typeface="Lucida Sans" panose="020B0602030504020204" pitchFamily="34" charset="0"/>
              </a:rPr>
              <a:t>Toyn</a:t>
            </a:r>
            <a:r>
              <a:rPr lang="en-GB" sz="2000" dirty="0" smtClean="0">
                <a:latin typeface="Lucida Sans" panose="020B0602030504020204" pitchFamily="34" charset="0"/>
              </a:rPr>
              <a:t>, M. (2012) </a:t>
            </a:r>
            <a:r>
              <a:rPr lang="en-GB" sz="2000" i="1" dirty="0" smtClean="0">
                <a:latin typeface="Lucida Sans" panose="020B0602030504020204" pitchFamily="34" charset="0"/>
              </a:rPr>
              <a:t>Primary ICT Across the Curriculum. </a:t>
            </a:r>
            <a:r>
              <a:rPr lang="en-GB" sz="2000" dirty="0" smtClean="0">
                <a:latin typeface="Lucida Sans" panose="020B0602030504020204" pitchFamily="34" charset="0"/>
              </a:rPr>
              <a:t>London: Sage Publications Ltd.</a:t>
            </a:r>
            <a:endParaRPr lang="en-US" sz="2000" dirty="0">
              <a:latin typeface="Lucida Sans" panose="020B0602030504020204" pitchFamily="34" charset="0"/>
            </a:endParaRPr>
          </a:p>
          <a:p>
            <a:pPr marL="0" indent="0">
              <a:buNone/>
            </a:pPr>
            <a:endParaRPr lang="en-US" sz="2000" dirty="0">
              <a:latin typeface="Lucida Sans" panose="020B0602030504020204" pitchFamily="34" charset="0"/>
            </a:endParaRPr>
          </a:p>
        </p:txBody>
      </p:sp>
    </p:spTree>
    <p:extLst>
      <p:ext uri="{BB962C8B-B14F-4D97-AF65-F5344CB8AC3E}">
        <p14:creationId xmlns:p14="http://schemas.microsoft.com/office/powerpoint/2010/main" val="1909820905"/>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4489</TotalTime>
  <Words>3914</Words>
  <Application>Microsoft Office PowerPoint</Application>
  <PresentationFormat>On-screen Show (4:3)</PresentationFormat>
  <Paragraphs>326</Paragraphs>
  <Slides>33</Slides>
  <Notes>33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ＭＳ Ｐゴシック</vt:lpstr>
      <vt:lpstr>Arial</vt:lpstr>
      <vt:lpstr>Calibri</vt:lpstr>
      <vt:lpstr>Lucida Sans</vt:lpstr>
      <vt:lpstr>Myriad Pro</vt:lpstr>
      <vt:lpstr>20140311PresentationUWTSDTemplate</vt:lpstr>
      <vt:lpstr>EAEE5004C EAEE5004</vt:lpstr>
      <vt:lpstr>Cynnwys Contents</vt:lpstr>
      <vt:lpstr>Llythrennedd digidol Digital literacy</vt:lpstr>
      <vt:lpstr>Grŵp Llywio TGCh (Arthur et al., 2013) ICT Steering Group (Arthur et al., 2013)</vt:lpstr>
      <vt:lpstr>Adroddiad Donaldson (2015) Donaldson Report (2015)</vt:lpstr>
      <vt:lpstr>Modelau llythrennedd digidol Digital literacy models</vt:lpstr>
      <vt:lpstr>Belshaw 2011</vt:lpstr>
      <vt:lpstr>Payton and Hague 2010</vt:lpstr>
      <vt:lpstr>JISC 2014</vt:lpstr>
      <vt:lpstr>Cymhwysedd digidol Digital competency</vt:lpstr>
      <vt:lpstr>Cymhwysedd digidol Digital competency</vt:lpstr>
      <vt:lpstr>Cymhwysedd digidol - Trawsgwricwlaidd</vt:lpstr>
      <vt:lpstr>Digital competence – Cross-curriculum</vt:lpstr>
      <vt:lpstr>Dinasyddion digidol Digital citizens</vt:lpstr>
      <vt:lpstr>Dr Rachael Levy</vt:lpstr>
      <vt:lpstr>Professor Jackie Marsh</vt:lpstr>
      <vt:lpstr>Levy and Marsh (2011)</vt:lpstr>
      <vt:lpstr>PowerPoint Presentation</vt:lpstr>
      <vt:lpstr>PowerPoint Presentation</vt:lpstr>
      <vt:lpstr>PowerPoint Presentation</vt:lpstr>
      <vt:lpstr>Levy and Marsh (2011)</vt:lpstr>
      <vt:lpstr>Dr Eliane Segers</vt:lpstr>
      <vt:lpstr>Llyfrau geirfa rhyngweithiol Interactive vocabulary books</vt:lpstr>
      <vt:lpstr>Gwrandewch a thrafodwch… Listen and discuss..</vt:lpstr>
      <vt:lpstr>Cymharu paradeimau llythrennedd Comparing literacy paradigms</vt:lpstr>
      <vt:lpstr> Darllen pellach Further reading </vt:lpstr>
      <vt:lpstr>Aubrey and Dahl, 2015</vt:lpstr>
      <vt:lpstr>Goblygiadau wrth arfer Implications in practice</vt:lpstr>
      <vt:lpstr>Owen et al., 2016</vt:lpstr>
      <vt:lpstr>Darllen pellach Further reading</vt:lpstr>
      <vt:lpstr>Cyfeiriadau References</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Alison Rees-Edwards</cp:lastModifiedBy>
  <cp:revision>83</cp:revision>
  <cp:lastPrinted>2016-03-10T12:14:42Z</cp:lastPrinted>
  <dcterms:created xsi:type="dcterms:W3CDTF">2015-04-14T15:21:28Z</dcterms:created>
  <dcterms:modified xsi:type="dcterms:W3CDTF">2020-11-17T17:38:45Z</dcterms:modified>
</cp:coreProperties>
</file>