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9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305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  <p:sldId id="301" r:id="rId45"/>
    <p:sldId id="302" r:id="rId46"/>
    <p:sldId id="303" r:id="rId47"/>
    <p:sldId id="304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 snapToGrid="0">
      <p:cViewPr>
        <p:scale>
          <a:sx n="95" d="100"/>
          <a:sy n="95" d="100"/>
        </p:scale>
        <p:origin x="-115" y="-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33BFE6-9BBD-4D78-808C-28B9D89C9A91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DA8ED8-9C68-469D-A7DF-D68ECE3DD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711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itchFamily="34" charset="-128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fld id="{2ED917DD-A2AE-4BD9-BF9F-02FD9F452519}" type="slidenum">
              <a:rPr lang="en-US" altLang="en-US"/>
              <a:pPr/>
              <a:t>3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fld id="{66BCE15C-B154-48E8-8CEB-92D78E22699D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fld id="{2D960760-FDAF-46CE-8529-916E12A4F067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fld id="{A1A89797-8C46-43D4-80A5-7D6F1AE70A35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fld id="{9C279E13-26BE-4582-B72C-C2C277615CD8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>
              <a:ea typeface="ＭＳ Ｐゴシック" pitchFamily="34" charset="-128"/>
            </a:endParaRPr>
          </a:p>
        </p:txBody>
      </p:sp>
      <p:sp>
        <p:nvSpPr>
          <p:cNvPr id="33796" name="Slide Number Placeholder 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fld id="{B19E2C7D-254D-4459-A001-94E6FF632A3A}" type="slidenum">
              <a:rPr lang="en-US" sz="1200">
                <a:latin typeface="Times New Roman" pitchFamily="18" charset="0"/>
              </a:rPr>
              <a:pPr/>
              <a:t>9</a:t>
            </a:fld>
            <a:endParaRPr lang="en-US" sz="120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fld id="{F56264CA-3DED-4F08-8CB7-7112D8F6A9A0}" type="slidenum">
              <a:rPr lang="en-GB" sz="1200">
                <a:latin typeface="Times New Roman" pitchFamily="18" charset="0"/>
              </a:rPr>
              <a:pPr/>
              <a:t>13</a:t>
            </a:fld>
            <a:endParaRPr lang="en-GB" sz="1200">
              <a:latin typeface="Times New Roman" pitchFamily="18" charset="0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742950"/>
            <a:ext cx="4932362" cy="3700463"/>
          </a:xfrm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fld id="{B1C39BA5-50FA-4835-BE85-94B3D41AE2EA}" type="slidenum">
              <a:rPr lang="en-US" altLang="en-US">
                <a:latin typeface="Arial" pitchFamily="34" charset="0"/>
                <a:cs typeface="Arial" pitchFamily="34" charset="0"/>
              </a:rPr>
              <a:pPr/>
              <a:t>23</a:t>
            </a:fld>
            <a:endParaRPr lang="en-US" alt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3288" y="739775"/>
            <a:ext cx="4935537" cy="3703638"/>
          </a:xfrm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sq-AL" alt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96888" y="787400"/>
            <a:ext cx="5738812" cy="3228975"/>
          </a:xfrm>
          <a:ln/>
        </p:spPr>
      </p:sp>
      <p:sp>
        <p:nvSpPr>
          <p:cNvPr id="63491" name="Notes Placeholder 2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>
              <a:ea typeface="ＭＳ Ｐゴシック" pitchFamily="34" charset="-128"/>
            </a:endParaRPr>
          </a:p>
        </p:txBody>
      </p:sp>
      <p:sp>
        <p:nvSpPr>
          <p:cNvPr id="63492" name="Slide Number Placeholder 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algn="ctr"/>
            <a:fld id="{10468AD5-241C-464D-BA9A-913EE8EDE49B}" type="slidenum">
              <a:rPr lang="en-GB" sz="800" b="1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pPr algn="ctr"/>
              <a:t>34</a:t>
            </a:fld>
            <a:endParaRPr lang="en-GB" sz="1200" b="1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fld id="{636CAEBB-71C1-4A97-A3A3-96765720A403}" type="slidenum">
              <a:rPr lang="en-GB">
                <a:latin typeface="Arial" pitchFamily="34" charset="0"/>
              </a:rPr>
              <a:pPr/>
              <a:t>37</a:t>
            </a:fld>
            <a:endParaRPr lang="en-GB">
              <a:latin typeface="Arial" pitchFamily="34" charset="0"/>
            </a:endParaRPr>
          </a:p>
        </p:txBody>
      </p:sp>
      <p:sp>
        <p:nvSpPr>
          <p:cNvPr id="67587" name="Rectangle 8"/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ＭＳ Ｐゴシック" pitchFamily="34" charset="-128"/>
              </a:defRPr>
            </a:lvl9pPr>
          </a:lstStyle>
          <a:p>
            <a:r>
              <a:rPr lang="en-GB" smtClean="0">
                <a:latin typeface="Arial" pitchFamily="34" charset="0"/>
              </a:rPr>
              <a:t>© The Complete Trainer 2008</a:t>
            </a:r>
          </a:p>
        </p:txBody>
      </p:sp>
      <p:sp>
        <p:nvSpPr>
          <p:cNvPr id="6758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231775" y="803275"/>
            <a:ext cx="7145338" cy="4019550"/>
          </a:xfrm>
          <a:ln/>
        </p:spPr>
      </p:sp>
      <p:sp>
        <p:nvSpPr>
          <p:cNvPr id="6758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68338" y="5091113"/>
            <a:ext cx="5346700" cy="5165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28600" indent="-228600" eaLnBrk="1" hangingPunct="1">
              <a:buFontTx/>
              <a:buAutoNum type="arabicPeriod"/>
            </a:pPr>
            <a:r>
              <a:rPr lang="en-US" smtClean="0">
                <a:latin typeface="Arial" pitchFamily="34" charset="0"/>
                <a:ea typeface="ＭＳ Ｐゴシック" pitchFamily="34" charset="-128"/>
                <a:cs typeface="Arial" pitchFamily="34" charset="0"/>
              </a:rPr>
              <a:t>The first principle is straightforward: </a:t>
            </a:r>
            <a:r>
              <a:rPr lang="en-US" b="1" smtClean="0">
                <a:latin typeface="Arial" pitchFamily="34" charset="0"/>
                <a:ea typeface="ＭＳ Ｐゴシック" pitchFamily="34" charset="-128"/>
                <a:cs typeface="Arial" pitchFamily="34" charset="0"/>
              </a:rPr>
              <a:t>ask first</a:t>
            </a:r>
            <a:r>
              <a:rPr lang="en-US" smtClean="0">
                <a:latin typeface="Arial" pitchFamily="34" charset="0"/>
                <a:ea typeface="ＭＳ Ｐゴシック" pitchFamily="34" charset="-128"/>
                <a:cs typeface="Arial" pitchFamily="34" charset="0"/>
              </a:rPr>
              <a:t>!  Always begin by asking the candidate (your team member, employee) what they thought was good about the situation, observation, past six months - whatever it is you are giving the feedback on. Then, and </a:t>
            </a:r>
            <a:r>
              <a:rPr lang="en-US" i="1" smtClean="0">
                <a:latin typeface="Arial" pitchFamily="34" charset="0"/>
                <a:ea typeface="ＭＳ Ｐゴシック" pitchFamily="34" charset="-128"/>
                <a:cs typeface="Arial" pitchFamily="34" charset="0"/>
              </a:rPr>
              <a:t>only then</a:t>
            </a:r>
            <a:r>
              <a:rPr lang="en-US" smtClean="0">
                <a:latin typeface="Arial" pitchFamily="34" charset="0"/>
                <a:ea typeface="ＭＳ Ｐゴシック" pitchFamily="34" charset="-128"/>
                <a:cs typeface="Arial" pitchFamily="34" charset="0"/>
              </a:rPr>
              <a:t>, express your opinion.  </a:t>
            </a:r>
          </a:p>
          <a:p>
            <a:pPr marL="228600" indent="-228600" eaLnBrk="1" hangingPunct="1">
              <a:buFontTx/>
              <a:buAutoNum type="arabicPeriod"/>
            </a:pPr>
            <a:r>
              <a:rPr lang="en-US" smtClean="0">
                <a:latin typeface="Arial" pitchFamily="34" charset="0"/>
                <a:ea typeface="ＭＳ Ｐゴシック" pitchFamily="34" charset="-128"/>
                <a:cs typeface="Arial" pitchFamily="34" charset="0"/>
              </a:rPr>
              <a:t>The second principle is also straightforward</a:t>
            </a:r>
            <a:r>
              <a:rPr lang="en-US" b="1" smtClean="0">
                <a:latin typeface="Arial" pitchFamily="34" charset="0"/>
                <a:ea typeface="ＭＳ Ｐゴシック" pitchFamily="34" charset="-128"/>
                <a:cs typeface="Arial" pitchFamily="34" charset="0"/>
              </a:rPr>
              <a:t>: stick to the facts</a:t>
            </a:r>
            <a:r>
              <a:rPr lang="en-US" smtClean="0">
                <a:latin typeface="Arial" pitchFamily="34" charset="0"/>
                <a:ea typeface="ＭＳ Ｐゴシック" pitchFamily="34" charset="-128"/>
                <a:cs typeface="Arial" pitchFamily="34" charset="0"/>
              </a:rPr>
              <a:t>!  Wherever you are in the feedback process, make sure that you are referring to facts and not hearsay.  Provide specific examples; of things that have happened, you have seen, evidence you have gathered.</a:t>
            </a:r>
          </a:p>
          <a:p>
            <a:pPr marL="228600" indent="-228600" eaLnBrk="1" hangingPunct="1">
              <a:buFontTx/>
              <a:buAutoNum type="arabicPeriod"/>
            </a:pPr>
            <a:r>
              <a:rPr lang="en-US" smtClean="0">
                <a:latin typeface="Arial" pitchFamily="34" charset="0"/>
                <a:ea typeface="ＭＳ Ｐゴシック" pitchFamily="34" charset="-128"/>
                <a:cs typeface="Arial" pitchFamily="34" charset="0"/>
              </a:rPr>
              <a:t>The third principle - not so straightforward but just as essential: Keep focused on </a:t>
            </a:r>
            <a:r>
              <a:rPr lang="en-US" b="1" smtClean="0">
                <a:latin typeface="Arial" pitchFamily="34" charset="0"/>
                <a:ea typeface="ＭＳ Ｐゴシック" pitchFamily="34" charset="-128"/>
                <a:cs typeface="Arial" pitchFamily="34" charset="0"/>
              </a:rPr>
              <a:t>effects, not the individual</a:t>
            </a:r>
            <a:r>
              <a:rPr lang="en-US" smtClean="0">
                <a:latin typeface="Arial" pitchFamily="34" charset="0"/>
                <a:ea typeface="ＭＳ Ｐゴシック" pitchFamily="34" charset="-128"/>
                <a:cs typeface="Arial" pitchFamily="34" charset="0"/>
              </a:rPr>
              <a:t>. In other words, when you are giving feedback, focus on the impact of that person's behaviours e.g. "when you did X the consequence was Y." rather than making personal comments such as "you are X Y Or Z."</a:t>
            </a:r>
          </a:p>
          <a:p>
            <a:pPr marL="228600" indent="-228600" eaLnBrk="1" hangingPunct="1">
              <a:buFontTx/>
              <a:buAutoNum type="arabicPeriod"/>
            </a:pPr>
            <a:r>
              <a:rPr lang="en-US" smtClean="0">
                <a:latin typeface="Arial" pitchFamily="34" charset="0"/>
                <a:ea typeface="ＭＳ Ｐゴシック" pitchFamily="34" charset="-128"/>
                <a:cs typeface="Arial" pitchFamily="34" charset="0"/>
              </a:rPr>
              <a:t>Fourth principle:  Ask again - this time, ask them for </a:t>
            </a:r>
            <a:r>
              <a:rPr lang="en-US" b="1" smtClean="0">
                <a:latin typeface="Arial" pitchFamily="34" charset="0"/>
                <a:ea typeface="ＭＳ Ｐゴシック" pitchFamily="34" charset="-128"/>
                <a:cs typeface="Arial" pitchFamily="34" charset="0"/>
              </a:rPr>
              <a:t>alternative </a:t>
            </a:r>
            <a:r>
              <a:rPr lang="en-US" smtClean="0">
                <a:latin typeface="Arial" pitchFamily="34" charset="0"/>
                <a:ea typeface="ＭＳ Ｐゴシック" pitchFamily="34" charset="-128"/>
                <a:cs typeface="Arial" pitchFamily="34" charset="0"/>
              </a:rPr>
              <a:t>behaviours/actions that will help develop the situation and allow progress.</a:t>
            </a:r>
          </a:p>
          <a:p>
            <a:pPr marL="228600" indent="-228600" eaLnBrk="1" hangingPunct="1">
              <a:buFontTx/>
              <a:buAutoNum type="arabicPeriod"/>
            </a:pPr>
            <a:r>
              <a:rPr lang="en-US" smtClean="0">
                <a:latin typeface="Arial" pitchFamily="34" charset="0"/>
                <a:ea typeface="ＭＳ Ｐゴシック" pitchFamily="34" charset="-128"/>
                <a:cs typeface="Arial" pitchFamily="34" charset="0"/>
              </a:rPr>
              <a:t>Fifth principle: there should always be a </a:t>
            </a:r>
            <a:r>
              <a:rPr lang="en-US" b="1" smtClean="0">
                <a:latin typeface="Arial" pitchFamily="34" charset="0"/>
                <a:ea typeface="ＭＳ Ｐゴシック" pitchFamily="34" charset="-128"/>
                <a:cs typeface="Arial" pitchFamily="34" charset="0"/>
              </a:rPr>
              <a:t>targeted action plan </a:t>
            </a:r>
            <a:r>
              <a:rPr lang="en-US" smtClean="0">
                <a:latin typeface="Arial" pitchFamily="34" charset="0"/>
                <a:ea typeface="ＭＳ Ｐゴシック" pitchFamily="34" charset="-128"/>
                <a:cs typeface="Arial" pitchFamily="34" charset="0"/>
              </a:rPr>
              <a:t>including an evaluation strategy </a:t>
            </a:r>
          </a:p>
          <a:p>
            <a:pPr marL="228600" indent="-228600" eaLnBrk="1" hangingPunct="1">
              <a:buFontTx/>
              <a:buAutoNum type="arabicPeriod"/>
            </a:pPr>
            <a:endParaRPr lang="en-GB" smtClean="0">
              <a:latin typeface="Arial" pitchFamily="34" charset="0"/>
              <a:ea typeface="ＭＳ Ｐゴシック" pitchFamily="34" charset="-128"/>
              <a:cs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67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466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75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037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51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273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182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11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474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683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7181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981200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4114800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12136305"/>
      </p:ext>
    </p:extLst>
  </p:cSld>
  <p:clrMapOvr>
    <a:masterClrMapping/>
  </p:clrMapOvr>
  <p:transition>
    <p:cover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6368" y="274638"/>
            <a:ext cx="932603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2256368" y="1600201"/>
            <a:ext cx="9326033" cy="4525963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812801" y="6248401"/>
            <a:ext cx="7228417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A3392E-D37D-4933-B0CA-6BB3A0B7E31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2291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2256368" y="274639"/>
            <a:ext cx="9326033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812801" y="6248401"/>
            <a:ext cx="7228417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F327E0-AE25-4F92-9929-D0AFB798579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5928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10"/>
          <p:cNvSpPr>
            <a:spLocks noGrp="1" noChangeArrowheads="1"/>
          </p:cNvSpPr>
          <p:nvPr>
            <p:ph type="ftr" sz="quarter" idx="11"/>
          </p:nvPr>
        </p:nvSpPr>
        <p:spPr>
          <a:xfrm>
            <a:off x="812801" y="6248401"/>
            <a:ext cx="7228417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DCA1CD-836E-42FE-9D7C-DC6FEAF68CC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4963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Feedback Burger for Supervi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8"/>
          <p:cNvSpPr>
            <a:spLocks noChangeArrowheads="1"/>
          </p:cNvSpPr>
          <p:nvPr userDrawn="1"/>
        </p:nvSpPr>
        <p:spPr bwMode="auto">
          <a:xfrm>
            <a:off x="6932085" y="1920876"/>
            <a:ext cx="3839633" cy="8985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lvl1pPr marL="176213" indent="-176213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150000"/>
              </a:lnSpc>
              <a:buFontTx/>
              <a:buChar char="•"/>
              <a:defRPr/>
            </a:pPr>
            <a:r>
              <a:rPr lang="en-GB" sz="1477" dirty="0">
                <a:solidFill>
                  <a:srgbClr val="FFFFFF"/>
                </a:solidFill>
                <a:latin typeface="+mj-lt"/>
              </a:rPr>
              <a:t>ASK </a:t>
            </a:r>
            <a:r>
              <a:rPr lang="en-GB" sz="1477" dirty="0">
                <a:solidFill>
                  <a:srgbClr val="FFFFFF"/>
                </a:solidFill>
                <a:latin typeface="Arial" panose="020B0604020202020204" pitchFamily="34" charset="0"/>
              </a:rPr>
              <a:t>– what went well</a:t>
            </a:r>
          </a:p>
          <a:p>
            <a:pPr eaLnBrk="1" hangingPunct="1">
              <a:lnSpc>
                <a:spcPct val="150000"/>
              </a:lnSpc>
              <a:buFontTx/>
              <a:buChar char="•"/>
              <a:defRPr/>
            </a:pPr>
            <a:r>
              <a:rPr lang="en-GB" sz="1477" dirty="0">
                <a:solidFill>
                  <a:srgbClr val="FFFFFF"/>
                </a:solidFill>
                <a:latin typeface="+mj-lt"/>
              </a:rPr>
              <a:t>ADD</a:t>
            </a:r>
            <a:r>
              <a:rPr lang="en-GB" sz="1477" dirty="0">
                <a:solidFill>
                  <a:srgbClr val="FFFFFF"/>
                </a:solidFill>
                <a:latin typeface="Arial" panose="020B0604020202020204" pitchFamily="34" charset="0"/>
              </a:rPr>
              <a:t> – what went well</a:t>
            </a:r>
            <a:endParaRPr lang="en-US" sz="1477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  <a:buFontTx/>
              <a:buChar char="•"/>
              <a:defRPr/>
            </a:pPr>
            <a:r>
              <a:rPr lang="en-GB" sz="1477" dirty="0">
                <a:solidFill>
                  <a:srgbClr val="FFFFFF"/>
                </a:solidFill>
                <a:latin typeface="Arial" panose="020B0604020202020204" pitchFamily="34" charset="0"/>
              </a:rPr>
              <a:t>+ Impact on others</a:t>
            </a:r>
            <a:endParaRPr lang="en-US" sz="1477" dirty="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4" name="Rectangle 9"/>
          <p:cNvSpPr>
            <a:spLocks noChangeArrowheads="1"/>
          </p:cNvSpPr>
          <p:nvPr userDrawn="1"/>
        </p:nvSpPr>
        <p:spPr bwMode="auto">
          <a:xfrm>
            <a:off x="6932085" y="3155951"/>
            <a:ext cx="3839633" cy="8985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lvl1pPr marL="176213" indent="-176213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150000"/>
              </a:lnSpc>
              <a:buFontTx/>
              <a:buChar char="•"/>
              <a:defRPr/>
            </a:pPr>
            <a:r>
              <a:rPr lang="en-GB" sz="1477" dirty="0">
                <a:solidFill>
                  <a:srgbClr val="FFFFFF"/>
                </a:solidFill>
                <a:latin typeface="+mj-lt"/>
              </a:rPr>
              <a:t>ASK</a:t>
            </a:r>
            <a:r>
              <a:rPr lang="en-GB" sz="1477" dirty="0">
                <a:solidFill>
                  <a:srgbClr val="FFFFFF"/>
                </a:solidFill>
                <a:latin typeface="Arial" panose="020B0604020202020204" pitchFamily="34" charset="0"/>
              </a:rPr>
              <a:t> – what could be improved</a:t>
            </a:r>
          </a:p>
          <a:p>
            <a:pPr eaLnBrk="1" hangingPunct="1">
              <a:lnSpc>
                <a:spcPct val="150000"/>
              </a:lnSpc>
              <a:buFontTx/>
              <a:buChar char="•"/>
              <a:defRPr/>
            </a:pPr>
            <a:r>
              <a:rPr lang="en-GB" sz="1477" dirty="0">
                <a:solidFill>
                  <a:srgbClr val="FFFFFF"/>
                </a:solidFill>
                <a:latin typeface="+mj-lt"/>
              </a:rPr>
              <a:t>ADD</a:t>
            </a:r>
            <a:r>
              <a:rPr lang="en-GB" sz="1477" dirty="0">
                <a:solidFill>
                  <a:srgbClr val="FFFFFF"/>
                </a:solidFill>
                <a:latin typeface="Arial" panose="020B0604020202020204" pitchFamily="34" charset="0"/>
              </a:rPr>
              <a:t> – what could be improved</a:t>
            </a:r>
          </a:p>
          <a:p>
            <a:pPr eaLnBrk="1" hangingPunct="1">
              <a:lnSpc>
                <a:spcPct val="150000"/>
              </a:lnSpc>
              <a:buFontTx/>
              <a:buChar char="•"/>
              <a:defRPr/>
            </a:pPr>
            <a:r>
              <a:rPr lang="en-GB" sz="1477" dirty="0">
                <a:solidFill>
                  <a:srgbClr val="FFFFFF"/>
                </a:solidFill>
                <a:latin typeface="Arial" panose="020B0604020202020204" pitchFamily="34" charset="0"/>
              </a:rPr>
              <a:t>+ Impact on others</a:t>
            </a:r>
            <a:endParaRPr lang="en-US" sz="1477" dirty="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5" name="Rectangle 10"/>
          <p:cNvSpPr>
            <a:spLocks noChangeArrowheads="1"/>
          </p:cNvSpPr>
          <p:nvPr userDrawn="1"/>
        </p:nvSpPr>
        <p:spPr bwMode="auto">
          <a:xfrm>
            <a:off x="6932085" y="4329113"/>
            <a:ext cx="3839633" cy="79216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150000"/>
              </a:lnSpc>
              <a:defRPr/>
            </a:pPr>
            <a:r>
              <a:rPr lang="en-GB" sz="1477" dirty="0">
                <a:solidFill>
                  <a:srgbClr val="FFFFFF"/>
                </a:solidFill>
                <a:latin typeface="+mj-lt"/>
              </a:rPr>
              <a:t>Agree objectives 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en-GB" sz="1477" dirty="0">
                <a:solidFill>
                  <a:srgbClr val="FFFFFF"/>
                </a:solidFill>
                <a:latin typeface="Arial" panose="020B0604020202020204" pitchFamily="34" charset="0"/>
              </a:rPr>
              <a:t>Plan actions </a:t>
            </a:r>
            <a:endParaRPr lang="en-US" sz="1477" dirty="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pic>
        <p:nvPicPr>
          <p:cNvPr id="6" name="Picture Placeholder 5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1851" y="1820863"/>
            <a:ext cx="4876800" cy="417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Line 4"/>
          <p:cNvSpPr>
            <a:spLocks noChangeShapeType="1"/>
          </p:cNvSpPr>
          <p:nvPr userDrawn="1"/>
        </p:nvSpPr>
        <p:spPr bwMode="auto">
          <a:xfrm flipH="1" flipV="1">
            <a:off x="4396318" y="2395538"/>
            <a:ext cx="2696633" cy="0"/>
          </a:xfrm>
          <a:prstGeom prst="line">
            <a:avLst/>
          </a:prstGeom>
          <a:noFill/>
          <a:ln w="63500">
            <a:solidFill>
              <a:schemeClr val="accent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GB" sz="1662"/>
          </a:p>
        </p:txBody>
      </p:sp>
      <p:sp>
        <p:nvSpPr>
          <p:cNvPr id="8" name="Line 6"/>
          <p:cNvSpPr>
            <a:spLocks noChangeShapeType="1"/>
          </p:cNvSpPr>
          <p:nvPr userDrawn="1"/>
        </p:nvSpPr>
        <p:spPr bwMode="auto">
          <a:xfrm flipH="1" flipV="1">
            <a:off x="4783667" y="4025901"/>
            <a:ext cx="2194984" cy="473075"/>
          </a:xfrm>
          <a:prstGeom prst="line">
            <a:avLst/>
          </a:prstGeom>
          <a:noFill/>
          <a:ln w="63500">
            <a:solidFill>
              <a:schemeClr val="accent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GB" sz="1662"/>
          </a:p>
        </p:txBody>
      </p:sp>
      <p:sp>
        <p:nvSpPr>
          <p:cNvPr id="9" name="Line 5"/>
          <p:cNvSpPr>
            <a:spLocks noChangeShapeType="1"/>
          </p:cNvSpPr>
          <p:nvPr userDrawn="1"/>
        </p:nvSpPr>
        <p:spPr bwMode="auto">
          <a:xfrm flipH="1" flipV="1">
            <a:off x="4741334" y="3384551"/>
            <a:ext cx="2351617" cy="339725"/>
          </a:xfrm>
          <a:prstGeom prst="line">
            <a:avLst/>
          </a:prstGeom>
          <a:noFill/>
          <a:ln w="63500">
            <a:solidFill>
              <a:schemeClr val="accent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GB" sz="1662"/>
          </a:p>
        </p:txBody>
      </p:sp>
      <p:sp>
        <p:nvSpPr>
          <p:cNvPr id="10" name="Line 7"/>
          <p:cNvSpPr>
            <a:spLocks noChangeShapeType="1"/>
          </p:cNvSpPr>
          <p:nvPr userDrawn="1"/>
        </p:nvSpPr>
        <p:spPr bwMode="auto">
          <a:xfrm flipH="1" flipV="1">
            <a:off x="4529667" y="4402138"/>
            <a:ext cx="2448984" cy="881062"/>
          </a:xfrm>
          <a:prstGeom prst="line">
            <a:avLst/>
          </a:prstGeom>
          <a:noFill/>
          <a:ln w="63500">
            <a:solidFill>
              <a:schemeClr val="accent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GB" sz="1662"/>
          </a:p>
        </p:txBody>
      </p:sp>
      <p:sp>
        <p:nvSpPr>
          <p:cNvPr id="11" name="Rectangle 11"/>
          <p:cNvSpPr>
            <a:spLocks noChangeArrowheads="1"/>
          </p:cNvSpPr>
          <p:nvPr userDrawn="1"/>
        </p:nvSpPr>
        <p:spPr bwMode="auto">
          <a:xfrm>
            <a:off x="6932085" y="5272088"/>
            <a:ext cx="3839633" cy="6032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Microsoft Sans Serif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150000"/>
              </a:lnSpc>
              <a:defRPr/>
            </a:pPr>
            <a:r>
              <a:rPr lang="en-GB" sz="1477" dirty="0">
                <a:solidFill>
                  <a:srgbClr val="FFFFFF"/>
                </a:solidFill>
                <a:latin typeface="+mj-lt"/>
              </a:rPr>
              <a:t>Agree success criteria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en-GB" sz="1477" dirty="0">
                <a:solidFill>
                  <a:srgbClr val="FFFFFF"/>
                </a:solidFill>
                <a:latin typeface="Arial" panose="020B0604020202020204" pitchFamily="34" charset="0"/>
              </a:rPr>
              <a:t>Plan evaluation</a:t>
            </a:r>
            <a:endParaRPr lang="en-US" sz="1477" dirty="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pic>
        <p:nvPicPr>
          <p:cNvPr id="12" name="Picture Placeholder 5"/>
          <p:cNvPicPr>
            <a:picLocks noChangeAspect="1"/>
          </p:cNvPicPr>
          <p:nvPr userDrawn="1"/>
        </p:nvPicPr>
        <p:blipFill>
          <a:blip r:embed="rId3" cstate="email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10905943" y="1989186"/>
            <a:ext cx="960000" cy="773376"/>
          </a:xfrm>
          <a:prstGeom prst="ellipse">
            <a:avLst/>
          </a:prstGeom>
          <a:ln w="28575" cap="rnd">
            <a:solidFill>
              <a:schemeClr val="accent2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AD58E86-0A09-4F07-BF4C-DF0ABDBF483F}" type="datetime1">
              <a:rPr lang="en-GB"/>
              <a:pPr>
                <a:defRPr/>
              </a:pPr>
              <a:t>31/05/2024</a:t>
            </a:fld>
            <a:endParaRPr lang="en-GB" dirty="0"/>
          </a:p>
        </p:txBody>
      </p:sp>
      <p:sp>
        <p:nvSpPr>
          <p:cNvPr id="1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812801" y="6248401"/>
            <a:ext cx="7228417" cy="365125"/>
          </a:xfrm>
          <a:prstGeom prst="rect">
            <a:avLst/>
          </a:prstGeom>
        </p:spPr>
        <p:txBody>
          <a:bodyPr/>
          <a:lstStyle>
            <a:lvl1pPr>
              <a:defRPr>
                <a:cs typeface="Arial" panose="020B0604020202020204" pitchFamily="34" charset="0"/>
              </a:defRPr>
            </a:lvl1pPr>
          </a:lstStyle>
          <a:p>
            <a:pPr>
              <a:defRPr/>
            </a:pPr>
            <a:r>
              <a:rPr lang="en-GB"/>
              <a:t>© 2018 Mike Phillips Trainer, Facilitator, Consultant and Coach</a:t>
            </a:r>
            <a:endParaRPr lang="en-GB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0883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nge and Transition Curv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4"/>
          <p:cNvSpPr>
            <a:spLocks noChangeArrowheads="1"/>
          </p:cNvSpPr>
          <p:nvPr userDrawn="1"/>
        </p:nvSpPr>
        <p:spPr bwMode="auto">
          <a:xfrm flipV="1">
            <a:off x="10562167" y="2125664"/>
            <a:ext cx="241300" cy="180975"/>
          </a:xfrm>
          <a:prstGeom prst="ellipse">
            <a:avLst/>
          </a:prstGeom>
          <a:solidFill>
            <a:srgbClr val="FF0000"/>
          </a:solidFill>
          <a:ln w="38100">
            <a:solidFill>
              <a:schemeClr val="tx1">
                <a:lumMod val="50000"/>
                <a:lumOff val="50000"/>
              </a:schemeClr>
            </a:solidFill>
            <a:round/>
            <a:headEnd/>
            <a:tailEnd/>
          </a:ln>
          <a:effectLst/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4" name="Oval 5"/>
          <p:cNvSpPr>
            <a:spLocks noChangeArrowheads="1"/>
          </p:cNvSpPr>
          <p:nvPr userDrawn="1"/>
        </p:nvSpPr>
        <p:spPr bwMode="auto">
          <a:xfrm>
            <a:off x="8470901" y="2922589"/>
            <a:ext cx="241300" cy="180975"/>
          </a:xfrm>
          <a:prstGeom prst="ellipse">
            <a:avLst/>
          </a:prstGeom>
          <a:solidFill>
            <a:srgbClr val="FF0000"/>
          </a:solidFill>
          <a:ln w="38100">
            <a:solidFill>
              <a:schemeClr val="tx1">
                <a:lumMod val="50000"/>
                <a:lumOff val="50000"/>
              </a:schemeClr>
            </a:solidFill>
            <a:round/>
            <a:headEnd/>
            <a:tailEnd/>
          </a:ln>
          <a:effectLst/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5" name="Line 19"/>
          <p:cNvSpPr>
            <a:spLocks noChangeShapeType="1"/>
          </p:cNvSpPr>
          <p:nvPr/>
        </p:nvSpPr>
        <p:spPr bwMode="auto">
          <a:xfrm flipV="1">
            <a:off x="2730500" y="3028951"/>
            <a:ext cx="569384" cy="21907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" name="Line 20"/>
          <p:cNvSpPr>
            <a:spLocks noChangeShapeType="1"/>
          </p:cNvSpPr>
          <p:nvPr/>
        </p:nvSpPr>
        <p:spPr bwMode="auto">
          <a:xfrm flipV="1">
            <a:off x="3299885" y="2778126"/>
            <a:ext cx="425449" cy="25082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" name="Group 22"/>
          <p:cNvGrpSpPr>
            <a:grpSpLocks/>
          </p:cNvGrpSpPr>
          <p:nvPr/>
        </p:nvGrpSpPr>
        <p:grpSpPr bwMode="auto">
          <a:xfrm>
            <a:off x="2298700" y="2667001"/>
            <a:ext cx="431800" cy="627063"/>
            <a:chOff x="0" y="0"/>
            <a:chExt cx="19999" cy="20001"/>
          </a:xfrm>
        </p:grpSpPr>
        <p:sp>
          <p:nvSpPr>
            <p:cNvPr id="8" name="Line 23"/>
            <p:cNvSpPr>
              <a:spLocks noChangeShapeType="1"/>
            </p:cNvSpPr>
            <p:nvPr/>
          </p:nvSpPr>
          <p:spPr bwMode="auto">
            <a:xfrm>
              <a:off x="0" y="0"/>
              <a:ext cx="5889" cy="9832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Line 24"/>
            <p:cNvSpPr>
              <a:spLocks noChangeShapeType="1"/>
            </p:cNvSpPr>
            <p:nvPr/>
          </p:nvSpPr>
          <p:spPr bwMode="auto">
            <a:xfrm>
              <a:off x="5860" y="9832"/>
              <a:ext cx="14139" cy="10169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Line 25"/>
          <p:cNvSpPr>
            <a:spLocks noChangeShapeType="1"/>
          </p:cNvSpPr>
          <p:nvPr/>
        </p:nvSpPr>
        <p:spPr bwMode="auto">
          <a:xfrm>
            <a:off x="2203451" y="1797050"/>
            <a:ext cx="35983" cy="3900488"/>
          </a:xfrm>
          <a:prstGeom prst="line">
            <a:avLst/>
          </a:prstGeom>
          <a:noFill/>
          <a:ln w="38100">
            <a:solidFill>
              <a:schemeClr val="tx1">
                <a:lumMod val="50000"/>
                <a:lumOff val="50000"/>
              </a:schemeClr>
            </a:solidFill>
            <a:round/>
            <a:headEnd type="triangle" w="sm" len="med"/>
            <a:tailEnd type="none" w="sm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11" name="Line 26"/>
          <p:cNvSpPr>
            <a:spLocks noChangeShapeType="1"/>
          </p:cNvSpPr>
          <p:nvPr/>
        </p:nvSpPr>
        <p:spPr bwMode="auto">
          <a:xfrm>
            <a:off x="2222500" y="5697538"/>
            <a:ext cx="8257117" cy="0"/>
          </a:xfrm>
          <a:prstGeom prst="line">
            <a:avLst/>
          </a:prstGeom>
          <a:noFill/>
          <a:ln w="38100">
            <a:solidFill>
              <a:schemeClr val="tx1">
                <a:lumMod val="50000"/>
                <a:lumOff val="50000"/>
              </a:schemeClr>
            </a:solidFill>
            <a:round/>
            <a:headEnd type="none" w="sm" len="med"/>
            <a:tailEnd type="triangle" w="sm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12" name="Line 27"/>
          <p:cNvSpPr>
            <a:spLocks noChangeShapeType="1"/>
          </p:cNvSpPr>
          <p:nvPr/>
        </p:nvSpPr>
        <p:spPr bwMode="auto">
          <a:xfrm>
            <a:off x="5151967" y="3551238"/>
            <a:ext cx="31751" cy="24765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" name="Line 28"/>
          <p:cNvSpPr>
            <a:spLocks noChangeShapeType="1"/>
          </p:cNvSpPr>
          <p:nvPr/>
        </p:nvSpPr>
        <p:spPr bwMode="auto">
          <a:xfrm>
            <a:off x="6606118" y="3676651"/>
            <a:ext cx="42333" cy="2225675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Line 29"/>
          <p:cNvSpPr>
            <a:spLocks noChangeShapeType="1"/>
          </p:cNvSpPr>
          <p:nvPr/>
        </p:nvSpPr>
        <p:spPr bwMode="auto">
          <a:xfrm>
            <a:off x="4756151" y="6019800"/>
            <a:ext cx="546100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Line 30"/>
          <p:cNvSpPr>
            <a:spLocks noChangeShapeType="1"/>
          </p:cNvSpPr>
          <p:nvPr/>
        </p:nvSpPr>
        <p:spPr bwMode="auto">
          <a:xfrm>
            <a:off x="6646334" y="5902325"/>
            <a:ext cx="520700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 type="none" w="sm" len="med"/>
            <a:tailEnd type="triangle" w="sm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" name="Line 32"/>
          <p:cNvSpPr>
            <a:spLocks noChangeShapeType="1"/>
          </p:cNvSpPr>
          <p:nvPr/>
        </p:nvSpPr>
        <p:spPr bwMode="auto">
          <a:xfrm>
            <a:off x="3907367" y="2778125"/>
            <a:ext cx="692151" cy="528638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Line 33"/>
          <p:cNvSpPr>
            <a:spLocks noChangeShapeType="1"/>
          </p:cNvSpPr>
          <p:nvPr/>
        </p:nvSpPr>
        <p:spPr bwMode="auto">
          <a:xfrm>
            <a:off x="4466167" y="3241676"/>
            <a:ext cx="1424517" cy="703263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18" name="Group 34"/>
          <p:cNvGrpSpPr>
            <a:grpSpLocks/>
          </p:cNvGrpSpPr>
          <p:nvPr/>
        </p:nvGrpSpPr>
        <p:grpSpPr bwMode="auto">
          <a:xfrm>
            <a:off x="6618817" y="2892425"/>
            <a:ext cx="1651000" cy="806450"/>
            <a:chOff x="1334" y="-5"/>
            <a:chExt cx="18667" cy="15053"/>
          </a:xfrm>
        </p:grpSpPr>
        <p:sp>
          <p:nvSpPr>
            <p:cNvPr id="19" name="Line 35"/>
            <p:cNvSpPr>
              <a:spLocks noChangeShapeType="1"/>
            </p:cNvSpPr>
            <p:nvPr/>
          </p:nvSpPr>
          <p:spPr bwMode="auto">
            <a:xfrm flipV="1">
              <a:off x="1334" y="4648"/>
              <a:ext cx="12836" cy="1040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Line 36"/>
            <p:cNvSpPr>
              <a:spLocks noChangeShapeType="1"/>
            </p:cNvSpPr>
            <p:nvPr/>
          </p:nvSpPr>
          <p:spPr bwMode="auto">
            <a:xfrm flipV="1">
              <a:off x="12588" y="-5"/>
              <a:ext cx="7413" cy="5958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1" name="Group 37"/>
          <p:cNvGrpSpPr>
            <a:grpSpLocks/>
          </p:cNvGrpSpPr>
          <p:nvPr/>
        </p:nvGrpSpPr>
        <p:grpSpPr bwMode="auto">
          <a:xfrm>
            <a:off x="8233833" y="2212975"/>
            <a:ext cx="2448984" cy="679450"/>
            <a:chOff x="281" y="-6262"/>
            <a:chExt cx="23486" cy="24299"/>
          </a:xfrm>
        </p:grpSpPr>
        <p:sp>
          <p:nvSpPr>
            <p:cNvPr id="22" name="Line 38"/>
            <p:cNvSpPr>
              <a:spLocks noChangeShapeType="1"/>
            </p:cNvSpPr>
            <p:nvPr/>
          </p:nvSpPr>
          <p:spPr bwMode="auto">
            <a:xfrm flipV="1">
              <a:off x="281" y="9108"/>
              <a:ext cx="8548" cy="8929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Line 39"/>
            <p:cNvSpPr>
              <a:spLocks noChangeShapeType="1"/>
            </p:cNvSpPr>
            <p:nvPr/>
          </p:nvSpPr>
          <p:spPr bwMode="auto">
            <a:xfrm flipV="1">
              <a:off x="8829" y="-6262"/>
              <a:ext cx="14938" cy="15239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4" name="Line 45"/>
          <p:cNvSpPr>
            <a:spLocks noChangeShapeType="1"/>
          </p:cNvSpPr>
          <p:nvPr/>
        </p:nvSpPr>
        <p:spPr bwMode="auto">
          <a:xfrm flipV="1">
            <a:off x="6076951" y="3443288"/>
            <a:ext cx="1054100" cy="50165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" name="Rectangle 47"/>
          <p:cNvSpPr>
            <a:spLocks noChangeArrowheads="1"/>
          </p:cNvSpPr>
          <p:nvPr/>
        </p:nvSpPr>
        <p:spPr bwMode="auto">
          <a:xfrm>
            <a:off x="8519584" y="3197226"/>
            <a:ext cx="1631949" cy="2143125"/>
          </a:xfrm>
          <a:prstGeom prst="rect">
            <a:avLst/>
          </a:prstGeom>
          <a:noFill/>
          <a:ln>
            <a:noFill/>
          </a:ln>
          <a:effectLst/>
        </p:spPr>
        <p:txBody>
          <a:bodyPr lIns="12700" tIns="12700" rIns="12700" bIns="12700"/>
          <a:lstStyle/>
          <a:p>
            <a:pPr algn="ctr" eaLnBrk="1" hangingPunct="1">
              <a:lnSpc>
                <a:spcPct val="150000"/>
              </a:lnSpc>
              <a:defRPr/>
            </a:pPr>
            <a:r>
              <a:rPr lang="en-GB" altLang="en-US" sz="1100" b="1" dirty="0">
                <a:solidFill>
                  <a:schemeClr val="accent1"/>
                </a:solidFill>
                <a:latin typeface="+mj-lt"/>
              </a:rPr>
              <a:t>Search for meaning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Where do I fit?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Why was it needed?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It doesn't work yet</a:t>
            </a:r>
            <a:r>
              <a:rPr lang="en-GB" altLang="en-US" sz="1100" b="1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  <a:endParaRPr lang="en-GB" altLang="en-US" sz="1100" b="1" dirty="0">
              <a:solidFill>
                <a:srgbClr val="000000"/>
              </a:solidFill>
              <a:latin typeface="Bookman Old Style" panose="02050604050505020204" pitchFamily="18" charset="0"/>
            </a:endParaRPr>
          </a:p>
        </p:txBody>
      </p:sp>
      <p:sp>
        <p:nvSpPr>
          <p:cNvPr id="26" name="Rectangle 48"/>
          <p:cNvSpPr>
            <a:spLocks noChangeArrowheads="1"/>
          </p:cNvSpPr>
          <p:nvPr/>
        </p:nvSpPr>
        <p:spPr bwMode="auto">
          <a:xfrm>
            <a:off x="10358967" y="2901950"/>
            <a:ext cx="1507067" cy="2084388"/>
          </a:xfrm>
          <a:prstGeom prst="rect">
            <a:avLst/>
          </a:prstGeom>
          <a:noFill/>
          <a:ln>
            <a:noFill/>
          </a:ln>
          <a:effectLst/>
        </p:spPr>
        <p:txBody>
          <a:bodyPr lIns="12700" tIns="12700" rIns="12700" bIns="12700"/>
          <a:lstStyle/>
          <a:p>
            <a:pPr algn="ctr" eaLnBrk="1" hangingPunct="1">
              <a:lnSpc>
                <a:spcPct val="150000"/>
              </a:lnSpc>
              <a:spcBef>
                <a:spcPts val="600"/>
              </a:spcBef>
              <a:defRPr/>
            </a:pPr>
            <a:r>
              <a:rPr lang="en-GB" altLang="en-US" sz="1100" b="1" dirty="0">
                <a:solidFill>
                  <a:schemeClr val="accent1"/>
                </a:solidFill>
                <a:latin typeface="+mj-lt"/>
              </a:rPr>
              <a:t>Integration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New behaviours become ‘norm’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Results are being seen</a:t>
            </a:r>
            <a:endParaRPr lang="en-GB" altLang="en-US" sz="1100" b="1" dirty="0">
              <a:solidFill>
                <a:schemeClr val="tx1">
                  <a:lumMod val="65000"/>
                  <a:lumOff val="35000"/>
                </a:schemeClr>
              </a:solidFill>
              <a:latin typeface="Bookman Old Style" panose="02050604050505020204" pitchFamily="18" charset="0"/>
            </a:endParaRPr>
          </a:p>
        </p:txBody>
      </p:sp>
      <p:sp>
        <p:nvSpPr>
          <p:cNvPr id="27" name="Rectangle 49"/>
          <p:cNvSpPr>
            <a:spLocks noChangeArrowheads="1"/>
          </p:cNvSpPr>
          <p:nvPr/>
        </p:nvSpPr>
        <p:spPr bwMode="auto">
          <a:xfrm>
            <a:off x="2298701" y="1819275"/>
            <a:ext cx="2730500" cy="171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12700" tIns="12700" rIns="12700" bIns="12700"/>
          <a:lstStyle/>
          <a:p>
            <a:pPr eaLnBrk="1" hangingPunct="1">
              <a:lnSpc>
                <a:spcPct val="88000"/>
              </a:lnSpc>
            </a:pPr>
            <a:r>
              <a:rPr lang="en-GB" altLang="en-US" sz="1200" b="1">
                <a:solidFill>
                  <a:srgbClr val="595959"/>
                </a:solidFill>
                <a:latin typeface="Tw Cen MT" pitchFamily="34" charset="0"/>
              </a:rPr>
              <a:t>Performance/Morale</a:t>
            </a:r>
          </a:p>
        </p:txBody>
      </p:sp>
      <p:sp>
        <p:nvSpPr>
          <p:cNvPr id="28" name="Rectangle 50"/>
          <p:cNvSpPr>
            <a:spLocks noChangeArrowheads="1"/>
          </p:cNvSpPr>
          <p:nvPr/>
        </p:nvSpPr>
        <p:spPr bwMode="auto">
          <a:xfrm>
            <a:off x="3433233" y="2173288"/>
            <a:ext cx="762000" cy="379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12700" tIns="12700" rIns="12700" bIns="12700"/>
          <a:lstStyle/>
          <a:p>
            <a:pPr algn="ctr" eaLnBrk="1" hangingPunct="1">
              <a:lnSpc>
                <a:spcPct val="88000"/>
              </a:lnSpc>
            </a:pPr>
            <a:r>
              <a:rPr lang="en-GB" altLang="en-US" sz="1100" b="1">
                <a:solidFill>
                  <a:schemeClr val="accent1"/>
                </a:solidFill>
                <a:latin typeface="Tw Cen MT" pitchFamily="34" charset="0"/>
              </a:rPr>
              <a:t>Denial</a:t>
            </a:r>
          </a:p>
          <a:p>
            <a:pPr algn="ctr" eaLnBrk="1" hangingPunct="1">
              <a:lnSpc>
                <a:spcPct val="150000"/>
              </a:lnSpc>
            </a:pPr>
            <a:r>
              <a:rPr lang="en-GB" altLang="en-US" sz="1100" b="1">
                <a:solidFill>
                  <a:srgbClr val="000000"/>
                </a:solidFill>
                <a:latin typeface="Arial" pitchFamily="34" charset="0"/>
              </a:rPr>
              <a:t>Not me</a:t>
            </a:r>
            <a:r>
              <a:rPr lang="en-GB" altLang="en-US" sz="1100" b="1">
                <a:solidFill>
                  <a:srgbClr val="000000"/>
                </a:solidFill>
                <a:latin typeface="Bookman Old Style" pitchFamily="18" charset="0"/>
              </a:rPr>
              <a:t>!</a:t>
            </a:r>
            <a:endParaRPr lang="en-GB" altLang="en-US" sz="1100" b="1">
              <a:latin typeface="Bookman Old Style" pitchFamily="18" charset="0"/>
            </a:endParaRPr>
          </a:p>
        </p:txBody>
      </p:sp>
      <p:sp>
        <p:nvSpPr>
          <p:cNvPr id="29" name="Rectangle 51"/>
          <p:cNvSpPr>
            <a:spLocks noChangeArrowheads="1"/>
          </p:cNvSpPr>
          <p:nvPr/>
        </p:nvSpPr>
        <p:spPr bwMode="auto">
          <a:xfrm>
            <a:off x="2152651" y="3543301"/>
            <a:ext cx="1631949" cy="82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12700" tIns="12700" rIns="12700" bIns="12700"/>
          <a:lstStyle/>
          <a:p>
            <a:pPr algn="ctr" eaLnBrk="1" hangingPunct="1">
              <a:lnSpc>
                <a:spcPct val="150000"/>
              </a:lnSpc>
            </a:pPr>
            <a:r>
              <a:rPr lang="en-GB" altLang="en-US" sz="1100" b="1">
                <a:solidFill>
                  <a:schemeClr val="accent1"/>
                </a:solidFill>
                <a:latin typeface="Tw Cen MT" pitchFamily="34" charset="0"/>
              </a:rPr>
              <a:t>Shock</a:t>
            </a:r>
          </a:p>
          <a:p>
            <a:pPr algn="ctr" eaLnBrk="1" hangingPunct="1">
              <a:lnSpc>
                <a:spcPct val="88000"/>
              </a:lnSpc>
            </a:pPr>
            <a:endParaRPr lang="en-GB" altLang="en-US" sz="1100" b="1">
              <a:solidFill>
                <a:schemeClr val="accent1"/>
              </a:solidFill>
              <a:latin typeface="Tw Cen MT" pitchFamily="34" charset="0"/>
            </a:endParaRPr>
          </a:p>
          <a:p>
            <a:pPr algn="ctr" eaLnBrk="1" hangingPunct="1">
              <a:lnSpc>
                <a:spcPct val="88000"/>
              </a:lnSpc>
            </a:pPr>
            <a:r>
              <a:rPr lang="en-GB" altLang="en-US" sz="1100" b="1">
                <a:solidFill>
                  <a:srgbClr val="595959"/>
                </a:solidFill>
                <a:latin typeface="Tw Cen MT" pitchFamily="34" charset="0"/>
              </a:rPr>
              <a:t>Reaction?</a:t>
            </a:r>
          </a:p>
        </p:txBody>
      </p:sp>
      <p:sp>
        <p:nvSpPr>
          <p:cNvPr id="30" name="Rectangle 52"/>
          <p:cNvSpPr>
            <a:spLocks noChangeArrowheads="1"/>
          </p:cNvSpPr>
          <p:nvPr/>
        </p:nvSpPr>
        <p:spPr bwMode="auto">
          <a:xfrm>
            <a:off x="6724651" y="3756025"/>
            <a:ext cx="1970616" cy="1841500"/>
          </a:xfrm>
          <a:prstGeom prst="rect">
            <a:avLst/>
          </a:prstGeom>
          <a:noFill/>
          <a:ln>
            <a:noFill/>
          </a:ln>
          <a:effectLst/>
        </p:spPr>
        <p:txBody>
          <a:bodyPr lIns="12700" tIns="12700" rIns="12700" bIns="12700"/>
          <a:lstStyle/>
          <a:p>
            <a:pPr algn="ctr" eaLnBrk="1" hangingPunct="1">
              <a:lnSpc>
                <a:spcPct val="88000"/>
              </a:lnSpc>
              <a:defRPr/>
            </a:pPr>
            <a:r>
              <a:rPr lang="en-GB" altLang="en-US" sz="1100" b="1" dirty="0">
                <a:solidFill>
                  <a:schemeClr val="accent1"/>
                </a:solidFill>
                <a:latin typeface="+mj-lt"/>
              </a:rPr>
              <a:t>Testing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Trying out new ideas/approaches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Tending to stereotype (old thought).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Frustration.</a:t>
            </a:r>
            <a:endParaRPr lang="en-GB" altLang="en-US" sz="1100" b="1" dirty="0">
              <a:solidFill>
                <a:schemeClr val="tx1">
                  <a:lumMod val="65000"/>
                  <a:lumOff val="35000"/>
                </a:schemeClr>
              </a:solidFill>
              <a:latin typeface="Bookman Old Style" panose="02050604050505020204" pitchFamily="18" charset="0"/>
            </a:endParaRPr>
          </a:p>
        </p:txBody>
      </p:sp>
      <p:sp>
        <p:nvSpPr>
          <p:cNvPr id="31" name="Rectangle 53"/>
          <p:cNvSpPr>
            <a:spLocks noChangeArrowheads="1"/>
          </p:cNvSpPr>
          <p:nvPr/>
        </p:nvSpPr>
        <p:spPr bwMode="auto">
          <a:xfrm>
            <a:off x="3638551" y="5846763"/>
            <a:ext cx="96096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12700" tIns="12700" rIns="12700" bIns="12700"/>
          <a:lstStyle/>
          <a:p>
            <a:pPr algn="ctr" eaLnBrk="1" hangingPunct="1">
              <a:lnSpc>
                <a:spcPct val="88000"/>
              </a:lnSpc>
            </a:pPr>
            <a:r>
              <a:rPr lang="en-GB" altLang="en-US" sz="1100" b="1">
                <a:solidFill>
                  <a:schemeClr val="accent1"/>
                </a:solidFill>
                <a:latin typeface="Arial" pitchFamily="34" charset="0"/>
              </a:rPr>
              <a:t>Looking</a:t>
            </a:r>
          </a:p>
          <a:p>
            <a:pPr algn="ctr" eaLnBrk="1" hangingPunct="1">
              <a:lnSpc>
                <a:spcPct val="88000"/>
              </a:lnSpc>
            </a:pPr>
            <a:r>
              <a:rPr lang="en-GB" altLang="en-US" sz="1100" b="1">
                <a:solidFill>
                  <a:schemeClr val="accent1"/>
                </a:solidFill>
                <a:latin typeface="Arial" pitchFamily="34" charset="0"/>
              </a:rPr>
              <a:t>Backward</a:t>
            </a:r>
            <a:endParaRPr lang="en-US" altLang="en-US" sz="1100" b="1">
              <a:solidFill>
                <a:schemeClr val="accent1"/>
              </a:solidFill>
            </a:endParaRPr>
          </a:p>
        </p:txBody>
      </p:sp>
      <p:sp>
        <p:nvSpPr>
          <p:cNvPr id="32" name="Rectangle 54"/>
          <p:cNvSpPr>
            <a:spLocks noChangeArrowheads="1"/>
          </p:cNvSpPr>
          <p:nvPr/>
        </p:nvSpPr>
        <p:spPr bwMode="auto">
          <a:xfrm>
            <a:off x="5221818" y="5929313"/>
            <a:ext cx="958849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12700" tIns="12700" rIns="12700" bIns="12700"/>
          <a:lstStyle/>
          <a:p>
            <a:pPr algn="ctr" eaLnBrk="1" hangingPunct="1">
              <a:lnSpc>
                <a:spcPct val="88000"/>
              </a:lnSpc>
            </a:pPr>
            <a:r>
              <a:rPr lang="en-GB" altLang="en-US" sz="1100" b="1">
                <a:solidFill>
                  <a:schemeClr val="accent2"/>
                </a:solidFill>
                <a:latin typeface="Arial" pitchFamily="34" charset="0"/>
              </a:rPr>
              <a:t>Transition</a:t>
            </a:r>
          </a:p>
          <a:p>
            <a:pPr algn="ctr" eaLnBrk="1" hangingPunct="1">
              <a:lnSpc>
                <a:spcPct val="88000"/>
              </a:lnSpc>
            </a:pPr>
            <a:r>
              <a:rPr lang="en-GB" altLang="en-US" sz="1100" b="1">
                <a:solidFill>
                  <a:schemeClr val="accent2"/>
                </a:solidFill>
                <a:latin typeface="Arial" pitchFamily="34" charset="0"/>
              </a:rPr>
              <a:t>Stage</a:t>
            </a:r>
            <a:endParaRPr lang="en-US" altLang="en-US" sz="1100" b="1">
              <a:solidFill>
                <a:schemeClr val="accent2"/>
              </a:solidFill>
            </a:endParaRPr>
          </a:p>
        </p:txBody>
      </p:sp>
      <p:sp>
        <p:nvSpPr>
          <p:cNvPr id="33" name="Rectangle 55"/>
          <p:cNvSpPr>
            <a:spLocks noChangeArrowheads="1"/>
          </p:cNvSpPr>
          <p:nvPr/>
        </p:nvSpPr>
        <p:spPr bwMode="auto">
          <a:xfrm>
            <a:off x="7150101" y="5846763"/>
            <a:ext cx="96096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12700" tIns="12700" rIns="12700" bIns="12700"/>
          <a:lstStyle/>
          <a:p>
            <a:pPr algn="ctr" eaLnBrk="1" hangingPunct="1">
              <a:lnSpc>
                <a:spcPct val="88000"/>
              </a:lnSpc>
            </a:pPr>
            <a:r>
              <a:rPr lang="en-GB" altLang="en-US" sz="1100" b="1">
                <a:solidFill>
                  <a:srgbClr val="7C5F1E"/>
                </a:solidFill>
                <a:latin typeface="Arial" pitchFamily="34" charset="0"/>
              </a:rPr>
              <a:t>Looking</a:t>
            </a:r>
          </a:p>
          <a:p>
            <a:pPr algn="ctr" eaLnBrk="1" hangingPunct="1"/>
            <a:r>
              <a:rPr lang="en-GB" altLang="en-US" sz="1100" b="1">
                <a:solidFill>
                  <a:srgbClr val="7C5F1E"/>
                </a:solidFill>
                <a:latin typeface="Arial" pitchFamily="34" charset="0"/>
              </a:rPr>
              <a:t>Forward</a:t>
            </a:r>
            <a:endParaRPr lang="en-US" altLang="en-US" sz="1100">
              <a:solidFill>
                <a:srgbClr val="7C5F1E"/>
              </a:solidFill>
            </a:endParaRPr>
          </a:p>
        </p:txBody>
      </p:sp>
      <p:sp>
        <p:nvSpPr>
          <p:cNvPr id="34" name="Rectangle 56"/>
          <p:cNvSpPr>
            <a:spLocks noChangeArrowheads="1"/>
          </p:cNvSpPr>
          <p:nvPr/>
        </p:nvSpPr>
        <p:spPr bwMode="auto">
          <a:xfrm>
            <a:off x="5175251" y="4086225"/>
            <a:ext cx="1430867" cy="1347788"/>
          </a:xfrm>
          <a:prstGeom prst="rect">
            <a:avLst/>
          </a:prstGeom>
          <a:noFill/>
          <a:ln>
            <a:noFill/>
          </a:ln>
          <a:effectLst/>
        </p:spPr>
        <p:txBody>
          <a:bodyPr lIns="12700" tIns="12700" rIns="12700" bIns="12700"/>
          <a:lstStyle/>
          <a:p>
            <a:pPr algn="ctr" eaLnBrk="1" hangingPunct="1">
              <a:lnSpc>
                <a:spcPct val="150000"/>
              </a:lnSpc>
              <a:defRPr/>
            </a:pPr>
            <a:r>
              <a:rPr lang="en-GB" altLang="en-US" sz="1100" b="1" dirty="0">
                <a:solidFill>
                  <a:schemeClr val="accent1"/>
                </a:solidFill>
                <a:latin typeface="+mj-lt"/>
              </a:rPr>
              <a:t>Letting go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Acceptance but unknown future confusion.</a:t>
            </a:r>
            <a:endParaRPr lang="en-GB" altLang="en-US" sz="1100" b="1" dirty="0">
              <a:solidFill>
                <a:schemeClr val="tx1">
                  <a:lumMod val="65000"/>
                  <a:lumOff val="35000"/>
                </a:schemeClr>
              </a:solidFill>
              <a:latin typeface="Bookman Old Style" panose="02050604050505020204" pitchFamily="18" charset="0"/>
            </a:endParaRPr>
          </a:p>
        </p:txBody>
      </p:sp>
      <p:sp>
        <p:nvSpPr>
          <p:cNvPr id="35" name="Rectangle 57"/>
          <p:cNvSpPr>
            <a:spLocks noChangeArrowheads="1"/>
          </p:cNvSpPr>
          <p:nvPr/>
        </p:nvSpPr>
        <p:spPr bwMode="auto">
          <a:xfrm>
            <a:off x="3530601" y="3589338"/>
            <a:ext cx="1631951" cy="1987550"/>
          </a:xfrm>
          <a:prstGeom prst="rect">
            <a:avLst/>
          </a:prstGeom>
          <a:noFill/>
          <a:ln>
            <a:noFill/>
          </a:ln>
          <a:effectLst/>
        </p:spPr>
        <p:txBody>
          <a:bodyPr lIns="12700" tIns="12700" rIns="12700" bIns="12700"/>
          <a:lstStyle/>
          <a:p>
            <a:pPr algn="ctr" eaLnBrk="1" hangingPunct="1">
              <a:lnSpc>
                <a:spcPct val="150000"/>
              </a:lnSpc>
              <a:defRPr/>
            </a:pPr>
            <a:r>
              <a:rPr lang="en-GB" altLang="en-US" sz="1100" b="1" dirty="0">
                <a:solidFill>
                  <a:schemeClr val="accent1"/>
                </a:solidFill>
                <a:latin typeface="+mj-lt"/>
              </a:rPr>
              <a:t>Frustration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Change is going to happen.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How to deal with fear.</a:t>
            </a:r>
          </a:p>
          <a:p>
            <a:pPr marL="171450" indent="-171450" eaLnBrk="1" hangingPunct="1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11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Not fair! Why me?</a:t>
            </a:r>
            <a:endParaRPr lang="en-GB" altLang="en-US" sz="1100" b="1" dirty="0">
              <a:solidFill>
                <a:schemeClr val="tx1">
                  <a:lumMod val="65000"/>
                  <a:lumOff val="35000"/>
                </a:schemeClr>
              </a:solidFill>
              <a:latin typeface="Bookman Old Style" panose="02050604050505020204" pitchFamily="18" charset="0"/>
            </a:endParaRPr>
          </a:p>
        </p:txBody>
      </p:sp>
      <p:sp>
        <p:nvSpPr>
          <p:cNvPr id="36" name="Oval 5"/>
          <p:cNvSpPr>
            <a:spLocks noChangeArrowheads="1"/>
          </p:cNvSpPr>
          <p:nvPr/>
        </p:nvSpPr>
        <p:spPr bwMode="auto">
          <a:xfrm>
            <a:off x="7048500" y="3370264"/>
            <a:ext cx="239184" cy="180975"/>
          </a:xfrm>
          <a:prstGeom prst="ellipse">
            <a:avLst/>
          </a:prstGeom>
          <a:solidFill>
            <a:srgbClr val="FF0000"/>
          </a:solidFill>
          <a:ln w="38100">
            <a:solidFill>
              <a:schemeClr val="tx1">
                <a:lumMod val="50000"/>
                <a:lumOff val="50000"/>
              </a:schemeClr>
            </a:solidFill>
            <a:round/>
            <a:headEnd/>
            <a:tailEnd/>
          </a:ln>
          <a:effectLst/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37" name="Oval 5"/>
          <p:cNvSpPr>
            <a:spLocks noChangeArrowheads="1"/>
          </p:cNvSpPr>
          <p:nvPr/>
        </p:nvSpPr>
        <p:spPr bwMode="auto">
          <a:xfrm>
            <a:off x="3725333" y="2681289"/>
            <a:ext cx="239184" cy="179387"/>
          </a:xfrm>
          <a:prstGeom prst="ellipse">
            <a:avLst/>
          </a:prstGeom>
          <a:solidFill>
            <a:srgbClr val="FF0000"/>
          </a:solidFill>
          <a:ln w="38100">
            <a:solidFill>
              <a:schemeClr val="tx1">
                <a:lumMod val="50000"/>
                <a:lumOff val="50000"/>
              </a:schemeClr>
            </a:solidFill>
            <a:round/>
            <a:headEnd/>
            <a:tailEnd/>
          </a:ln>
          <a:effectLst/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38" name="Oval 5"/>
          <p:cNvSpPr>
            <a:spLocks noChangeArrowheads="1"/>
          </p:cNvSpPr>
          <p:nvPr/>
        </p:nvSpPr>
        <p:spPr bwMode="auto">
          <a:xfrm>
            <a:off x="4383618" y="3197225"/>
            <a:ext cx="239183" cy="179388"/>
          </a:xfrm>
          <a:prstGeom prst="ellipse">
            <a:avLst/>
          </a:prstGeom>
          <a:solidFill>
            <a:srgbClr val="FF0000"/>
          </a:solidFill>
          <a:ln w="38100">
            <a:solidFill>
              <a:schemeClr val="tx1">
                <a:lumMod val="50000"/>
                <a:lumOff val="50000"/>
              </a:schemeClr>
            </a:solidFill>
            <a:round/>
            <a:headEnd/>
            <a:tailEnd/>
          </a:ln>
          <a:effectLst/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39" name="Oval 5"/>
          <p:cNvSpPr>
            <a:spLocks noChangeArrowheads="1"/>
          </p:cNvSpPr>
          <p:nvPr/>
        </p:nvSpPr>
        <p:spPr bwMode="auto">
          <a:xfrm>
            <a:off x="2618318" y="3224214"/>
            <a:ext cx="239183" cy="180975"/>
          </a:xfrm>
          <a:prstGeom prst="ellipse">
            <a:avLst/>
          </a:prstGeom>
          <a:solidFill>
            <a:srgbClr val="FF0000"/>
          </a:solidFill>
          <a:ln w="38100">
            <a:solidFill>
              <a:schemeClr val="tx1">
                <a:lumMod val="50000"/>
                <a:lumOff val="50000"/>
              </a:schemeClr>
            </a:solidFill>
            <a:round/>
            <a:headEnd/>
            <a:tailEnd/>
          </a:ln>
          <a:effectLst/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40" name="Oval 5"/>
          <p:cNvSpPr>
            <a:spLocks noChangeArrowheads="1"/>
          </p:cNvSpPr>
          <p:nvPr/>
        </p:nvSpPr>
        <p:spPr bwMode="auto">
          <a:xfrm>
            <a:off x="5871633" y="3859214"/>
            <a:ext cx="239184" cy="180975"/>
          </a:xfrm>
          <a:prstGeom prst="ellipse">
            <a:avLst/>
          </a:prstGeom>
          <a:solidFill>
            <a:srgbClr val="FF0000"/>
          </a:solidFill>
          <a:ln w="38100">
            <a:solidFill>
              <a:schemeClr val="tx1">
                <a:lumMod val="50000"/>
                <a:lumOff val="50000"/>
              </a:schemeClr>
            </a:solidFill>
            <a:round/>
            <a:headEnd/>
            <a:tailEnd/>
          </a:ln>
          <a:effectLst/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pic>
        <p:nvPicPr>
          <p:cNvPr id="41" name="Picture Placeholder 5"/>
          <p:cNvPicPr>
            <a:picLocks noChangeAspect="1"/>
          </p:cNvPicPr>
          <p:nvPr userDrawn="1"/>
        </p:nvPicPr>
        <p:blipFill>
          <a:blip r:embed="rId2" cstate="email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10905943" y="1989186"/>
            <a:ext cx="960000" cy="773376"/>
          </a:xfrm>
          <a:prstGeom prst="ellipse">
            <a:avLst/>
          </a:prstGeom>
          <a:ln w="28575" cap="rnd">
            <a:solidFill>
              <a:schemeClr val="accent2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42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5AABA73-8370-4715-9AC7-2DF9712F75BB}" type="datetime1">
              <a:rPr lang="en-GB"/>
              <a:pPr>
                <a:defRPr/>
              </a:pPr>
              <a:t>31/05/2024</a:t>
            </a:fld>
            <a:endParaRPr lang="en-GB" dirty="0"/>
          </a:p>
        </p:txBody>
      </p:sp>
      <p:sp>
        <p:nvSpPr>
          <p:cNvPr id="43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812801" y="6248401"/>
            <a:ext cx="7228417" cy="365125"/>
          </a:xfrm>
          <a:prstGeom prst="rect">
            <a:avLst/>
          </a:prstGeom>
        </p:spPr>
        <p:txBody>
          <a:bodyPr/>
          <a:lstStyle>
            <a:lvl1pPr>
              <a:defRPr>
                <a:cs typeface="Arial" panose="020B0604020202020204" pitchFamily="34" charset="0"/>
              </a:defRPr>
            </a:lvl1pPr>
          </a:lstStyle>
          <a:p>
            <a:pPr>
              <a:defRPr/>
            </a:pPr>
            <a:r>
              <a:rPr lang="en-GB"/>
              <a:t>© 2018 Mike Phillips Trainer, Facilitator, Consultant and Coach</a:t>
            </a:r>
            <a:endParaRPr lang="en-GB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7491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8" grpId="0"/>
      <p:bldP spid="29" grpId="0"/>
      <p:bldP spid="30" grpId="0"/>
      <p:bldP spid="34" grpId="0"/>
      <p:bldP spid="35" grpId="0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835E90F-4B82-4FEE-9027-8C94AE1BBA00}" type="datetime1">
              <a:rPr lang="en-GB"/>
              <a:pPr>
                <a:defRPr/>
              </a:pPr>
              <a:t>31/05/2024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812801" y="6248401"/>
            <a:ext cx="7228417" cy="365125"/>
          </a:xfrm>
          <a:prstGeom prst="rect">
            <a:avLst/>
          </a:prstGeom>
        </p:spPr>
        <p:txBody>
          <a:bodyPr/>
          <a:lstStyle>
            <a:lvl1pPr>
              <a:defRPr>
                <a:cs typeface="Arial" panose="020B0604020202020204" pitchFamily="34" charset="0"/>
              </a:defRPr>
            </a:lvl1pPr>
          </a:lstStyle>
          <a:p>
            <a:pPr>
              <a:defRPr/>
            </a:pPr>
            <a:r>
              <a:rPr lang="en-GB"/>
              <a:t>© 2018 Mike Phillips Trainer, Facilitator, Consultant and Coach</a:t>
            </a:r>
            <a:endParaRPr lang="en-GB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52179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A7C96C3-8381-4478-9721-22E8F8CD86AC}" type="datetime1">
              <a:rPr lang="en-GB"/>
              <a:pPr>
                <a:defRPr/>
              </a:pPr>
              <a:t>31/05/2024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812801" y="6248401"/>
            <a:ext cx="7228417" cy="365125"/>
          </a:xfrm>
          <a:prstGeom prst="rect">
            <a:avLst/>
          </a:prstGeom>
        </p:spPr>
        <p:txBody>
          <a:bodyPr/>
          <a:lstStyle>
            <a:lvl1pPr>
              <a:defRPr>
                <a:cs typeface="Arial" panose="020B0604020202020204" pitchFamily="34" charset="0"/>
              </a:defRPr>
            </a:lvl1pPr>
          </a:lstStyle>
          <a:p>
            <a:pPr>
              <a:defRPr/>
            </a:pPr>
            <a:r>
              <a:rPr lang="en-GB"/>
              <a:t>© 2015 Mike Phillips Trainer, Facilitator, Consultant and Coach</a:t>
            </a:r>
            <a:endParaRPr lang="en-GB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53626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00.26_STRUCT_Closing 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 userDrawn="1"/>
        </p:nvSpPr>
        <p:spPr>
          <a:xfrm>
            <a:off x="2262718" y="2952751"/>
            <a:ext cx="3839633" cy="2879725"/>
          </a:xfrm>
          <a:prstGeom prst="ellipse">
            <a:avLst/>
          </a:prstGeom>
          <a:blipFill>
            <a:blip r:embed="rId2"/>
            <a:stretch>
              <a:fillRect/>
            </a:stretch>
          </a:blipFill>
          <a:ln w="57150">
            <a:solidFill>
              <a:schemeClr val="accent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6206067" y="1955801"/>
          <a:ext cx="1037167" cy="7397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37167"/>
              </a:tblGrid>
              <a:tr h="73977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  <a:sym typeface="Webdings" panose="05030102010509060703" pitchFamily="18" charset="2"/>
                        </a:rPr>
                        <a:t></a:t>
                      </a:r>
                      <a:endParaRPr lang="en-GB" sz="32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65" marR="91465" marT="0" marB="0" anchor="ctr"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  <p:sp>
        <p:nvSpPr>
          <p:cNvPr id="6" name="TextBox 11"/>
          <p:cNvSpPr txBox="1">
            <a:spLocks noChangeArrowheads="1"/>
          </p:cNvSpPr>
          <p:nvPr userDrawn="1"/>
        </p:nvSpPr>
        <p:spPr bwMode="auto">
          <a:xfrm>
            <a:off x="7215718" y="1852118"/>
            <a:ext cx="3839633" cy="923330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GB" b="1">
                <a:solidFill>
                  <a:schemeClr val="tx2"/>
                </a:solidFill>
                <a:latin typeface="Arial Black" pitchFamily="34" charset="0"/>
              </a:rPr>
              <a:t>Closing Round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defRPr sz="24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7" name="Content Placeholder 2"/>
          <p:cNvSpPr>
            <a:spLocks noGrp="1"/>
          </p:cNvSpPr>
          <p:nvPr>
            <p:ph sz="half" idx="14"/>
          </p:nvPr>
        </p:nvSpPr>
        <p:spPr>
          <a:xfrm>
            <a:off x="6227097" y="2696175"/>
            <a:ext cx="4800000" cy="360000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lnSpc>
                <a:spcPct val="150000"/>
              </a:lnSpc>
              <a:spcBef>
                <a:spcPts val="0"/>
              </a:spcBef>
              <a:defRPr sz="2000"/>
            </a:lvl1pPr>
            <a:lvl2pPr marL="742950" indent="-285750">
              <a:lnSpc>
                <a:spcPct val="150000"/>
              </a:lnSpc>
              <a:spcBef>
                <a:spcPts val="0"/>
              </a:spcBef>
              <a:buClr>
                <a:schemeClr val="accent2"/>
              </a:buClr>
              <a:buFont typeface="Wingdings" panose="05000000000000000000" pitchFamily="2" charset="2"/>
              <a:buChar char="§"/>
              <a:defRPr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8" name="Date Placeholder 2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EBD0F02-9C0A-423A-9440-F2404C987F39}" type="datetime1">
              <a:rPr lang="en-GB"/>
              <a:pPr>
                <a:defRPr/>
              </a:pPr>
              <a:t>31/05/2024</a:t>
            </a:fld>
            <a:endParaRPr lang="en-GB" dirty="0"/>
          </a:p>
        </p:txBody>
      </p:sp>
      <p:sp>
        <p:nvSpPr>
          <p:cNvPr id="9" name="Footer Placeholder 3"/>
          <p:cNvSpPr>
            <a:spLocks noGrp="1"/>
          </p:cNvSpPr>
          <p:nvPr>
            <p:ph type="ftr" sz="quarter" idx="16"/>
          </p:nvPr>
        </p:nvSpPr>
        <p:spPr>
          <a:xfrm>
            <a:off x="812801" y="6248401"/>
            <a:ext cx="7228417" cy="365125"/>
          </a:xfrm>
          <a:prstGeom prst="rect">
            <a:avLst/>
          </a:prstGeom>
        </p:spPr>
        <p:txBody>
          <a:bodyPr/>
          <a:lstStyle>
            <a:lvl1pPr>
              <a:defRPr>
                <a:cs typeface="Arial" panose="020B0604020202020204" pitchFamily="34" charset="0"/>
              </a:defRPr>
            </a:lvl1pPr>
          </a:lstStyle>
          <a:p>
            <a:pPr>
              <a:defRPr/>
            </a:pPr>
            <a:r>
              <a:rPr lang="en-GB"/>
              <a:t>© 2018 Mike Phillips  Trainer, Facilitator, Consultant and Coach</a:t>
            </a:r>
            <a:endParaRPr lang="en-GB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0307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31/05/2024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771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o.uk/imgres?imgurl=http://zed1.com/images/kim-2006.jpg&amp;imgrefurl=http://zed1.com/journalized/archives/2007/12/30/happy-birthday-kim-3/&amp;usg=__du-1tx2g-u5bllix0VuFxmQlNUY=&amp;h=400&amp;w=300&amp;sz=15&amp;hl=en&amp;start=68&amp;um=1&amp;tbnid=YOK8okdVm4IBlM:&amp;tbnh=124&amp;tbnw=93&amp;prev=/images?q=happy&amp;start=54&amp;ndsp=18&amp;um=1&amp;hl=en&amp;sa=N" TargetMode="External"/><Relationship Id="rId3" Type="http://schemas.openxmlformats.org/officeDocument/2006/relationships/image" Target="../media/image20.jpeg"/><Relationship Id="rId7" Type="http://schemas.openxmlformats.org/officeDocument/2006/relationships/image" Target="../media/image23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hyperlink" Target="http://images.google.co.uk/imgres?imgurl=http://www.planadviser.com/images/articles/2007/10/worry.jpg&amp;imgrefurl=http://www.planadviser.com/education/article.php/1291&amp;usg=__wGjaekB3Lva84cYCI14OiM4UgwM=&amp;h=488&amp;w=404&amp;sz=33&amp;hl=en&amp;start=6&amp;um=1&amp;tbnid=Qz7XrBXy9F90PM:&amp;tbnh=130&amp;tbnw=108&amp;prev=/images?q=worry&amp;um=1&amp;hl=en" TargetMode="External"/><Relationship Id="rId10" Type="http://schemas.openxmlformats.org/officeDocument/2006/relationships/image" Target="../media/image8.emf"/><Relationship Id="rId4" Type="http://schemas.openxmlformats.org/officeDocument/2006/relationships/image" Target="../media/image21.jpeg"/><Relationship Id="rId9" Type="http://schemas.openxmlformats.org/officeDocument/2006/relationships/image" Target="../media/image24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sz="2400" dirty="0">
                <a:solidFill>
                  <a:srgbClr val="FFFF99"/>
                </a:solidFill>
              </a:rPr>
              <a:t/>
            </a:r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r>
              <a:rPr lang="en-GB" altLang="en-US" sz="2400" dirty="0">
                <a:solidFill>
                  <a:srgbClr val="FFFF99"/>
                </a:solidFill>
              </a:rPr>
              <a:t/>
            </a:r>
            <a:br>
              <a:rPr lang="en-GB" altLang="en-US" sz="2400" dirty="0">
                <a:solidFill>
                  <a:srgbClr val="FFFF99"/>
                </a:solidFill>
              </a:rPr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r>
              <a:rPr lang="en-GB" sz="4000" b="1" dirty="0">
                <a:solidFill>
                  <a:srgbClr val="FFFF99"/>
                </a:solidFill>
              </a:rPr>
              <a:t/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 smtClean="0">
                <a:solidFill>
                  <a:srgbClr val="FFFF99"/>
                </a:solidFill>
              </a:rPr>
              <a:t>(LCLM5006)</a:t>
            </a:r>
            <a:r>
              <a:rPr lang="en-GB" sz="2800" b="1" dirty="0"/>
              <a:t/>
            </a:r>
            <a:br>
              <a:rPr lang="en-GB" sz="2800" b="1" dirty="0"/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Session </a:t>
            </a:r>
            <a:r>
              <a:rPr lang="en-GB" sz="3100" b="1" dirty="0">
                <a:solidFill>
                  <a:srgbClr val="FFFF99"/>
                </a:solidFill>
              </a:rPr>
              <a:t>2</a:t>
            </a: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 smtClean="0">
                <a:solidFill>
                  <a:srgbClr val="FFFF99"/>
                </a:solidFill>
              </a:rPr>
              <a:t>EI &amp; Management</a:t>
            </a:r>
            <a:endParaRPr lang="en-GB" altLang="en-US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7536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="" xmlns:a16="http://schemas.microsoft.com/office/drawing/2014/main" id="{16E94382-DACE-4E00-9EDA-0779A57F51D8}"/>
              </a:ext>
            </a:extLst>
          </p:cNvPr>
          <p:cNvSpPr txBox="1">
            <a:spLocks/>
          </p:cNvSpPr>
          <p:nvPr/>
        </p:nvSpPr>
        <p:spPr>
          <a:xfrm>
            <a:off x="601579" y="1143000"/>
            <a:ext cx="11333747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4800" dirty="0"/>
              <a:t>Stress management and </a:t>
            </a:r>
            <a:r>
              <a:rPr lang="en-GB" sz="4800" dirty="0" smtClean="0"/>
              <a:t>adaptability</a:t>
            </a:r>
            <a:endParaRPr lang="en-GB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20282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610" y="338806"/>
            <a:ext cx="11381874" cy="920499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US" sz="4000" dirty="0">
                <a:solidFill>
                  <a:srgbClr val="551D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Categorizing the Skills of EI: </a:t>
            </a:r>
            <a:r>
              <a:rPr lang="en-US" sz="4000" dirty="0" smtClean="0">
                <a:solidFill>
                  <a:srgbClr val="551D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</a:t>
            </a:r>
            <a:r>
              <a:rPr lang="en-US" sz="4000" dirty="0">
                <a:solidFill>
                  <a:srgbClr val="551D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Bar-On Model of EI </a:t>
            </a:r>
          </a:p>
        </p:txBody>
      </p:sp>
      <p:sp>
        <p:nvSpPr>
          <p:cNvPr id="21508" name="Content Placeholder 3"/>
          <p:cNvSpPr>
            <a:spLocks noGrp="1"/>
          </p:cNvSpPr>
          <p:nvPr>
            <p:ph sz="quarter" idx="2"/>
          </p:nvPr>
        </p:nvSpPr>
        <p:spPr>
          <a:xfrm>
            <a:off x="6462184" y="1423989"/>
            <a:ext cx="5181600" cy="5267325"/>
          </a:xfrm>
        </p:spPr>
        <p:txBody>
          <a:bodyPr/>
          <a:lstStyle/>
          <a:p>
            <a:pPr marL="731838" lvl="1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200" smtClean="0">
                <a:solidFill>
                  <a:srgbClr val="000000"/>
                </a:solidFill>
              </a:rPr>
              <a:t>Intrapersonal skills</a:t>
            </a:r>
          </a:p>
          <a:p>
            <a:pPr marL="977900" lvl="2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1800" smtClean="0">
                <a:solidFill>
                  <a:srgbClr val="000000"/>
                </a:solidFill>
              </a:rPr>
              <a:t>How well you know and like yourself</a:t>
            </a:r>
          </a:p>
          <a:p>
            <a:pPr marL="977900" lvl="2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1800" smtClean="0">
                <a:solidFill>
                  <a:srgbClr val="000000"/>
                </a:solidFill>
              </a:rPr>
              <a:t>Emotional self-awareness, assertiveness, independence, self-regard, self-actualization</a:t>
            </a:r>
          </a:p>
          <a:p>
            <a:pPr marL="731838" lvl="1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200" smtClean="0">
                <a:solidFill>
                  <a:srgbClr val="000000"/>
                </a:solidFill>
              </a:rPr>
              <a:t>Interpersonal skills</a:t>
            </a:r>
          </a:p>
          <a:p>
            <a:pPr marL="977900" lvl="2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1800" smtClean="0">
                <a:solidFill>
                  <a:srgbClr val="000000"/>
                </a:solidFill>
              </a:rPr>
              <a:t>Forging relationships and getting along with other people</a:t>
            </a:r>
          </a:p>
          <a:p>
            <a:pPr marL="977900" lvl="2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1800" smtClean="0">
                <a:solidFill>
                  <a:srgbClr val="000000"/>
                </a:solidFill>
              </a:rPr>
              <a:t>Empathy, social responsibility,  interpersonal relationships </a:t>
            </a:r>
          </a:p>
          <a:p>
            <a:endParaRPr lang="en-US" altLang="en-US" smtClean="0"/>
          </a:p>
        </p:txBody>
      </p:sp>
      <p:pic>
        <p:nvPicPr>
          <p:cNvPr id="2150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355" t="22795" r="14043" b="24602"/>
          <a:stretch>
            <a:fillRect/>
          </a:stretch>
        </p:blipFill>
        <p:spPr bwMode="auto">
          <a:xfrm>
            <a:off x="302126" y="1081838"/>
            <a:ext cx="6096000" cy="461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18165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422400" y="152400"/>
            <a:ext cx="103632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altLang="en-US" dirty="0">
                <a:solidFill>
                  <a:srgbClr val="551D0D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Categorizing the Skills of EI </a:t>
            </a:r>
            <a:r>
              <a:rPr lang="en-US" altLang="en-US" sz="2200" i="1" dirty="0">
                <a:solidFill>
                  <a:srgbClr val="551D0D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(continued)</a:t>
            </a:r>
          </a:p>
        </p:txBody>
      </p:sp>
      <p:sp>
        <p:nvSpPr>
          <p:cNvPr id="23555" name="Rectangle 3"/>
          <p:cNvSpPr>
            <a:spLocks noGrp="1"/>
          </p:cNvSpPr>
          <p:nvPr>
            <p:ph type="body" sz="half" idx="1"/>
          </p:nvPr>
        </p:nvSpPr>
        <p:spPr>
          <a:xfrm>
            <a:off x="518694" y="1030706"/>
            <a:ext cx="10363200" cy="5029200"/>
          </a:xfrm>
        </p:spPr>
        <p:txBody>
          <a:bodyPr/>
          <a:lstStyle/>
          <a:p>
            <a:pPr marL="457200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600" dirty="0" smtClean="0">
                <a:solidFill>
                  <a:srgbClr val="000000"/>
                </a:solidFill>
              </a:rPr>
              <a:t>Bar-On Model of Emotional Intelligence </a:t>
            </a:r>
            <a:r>
              <a:rPr lang="en-US" altLang="en-US" sz="2000" i="1" dirty="0" smtClean="0">
                <a:solidFill>
                  <a:srgbClr val="000000"/>
                </a:solidFill>
              </a:rPr>
              <a:t>(continued)</a:t>
            </a:r>
          </a:p>
          <a:p>
            <a:pPr marL="731838" lvl="1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200" dirty="0" smtClean="0">
                <a:solidFill>
                  <a:srgbClr val="000000"/>
                </a:solidFill>
              </a:rPr>
              <a:t>Adaptability</a:t>
            </a:r>
          </a:p>
          <a:p>
            <a:pPr marL="977900" lvl="2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1800" dirty="0" smtClean="0">
                <a:solidFill>
                  <a:srgbClr val="000000"/>
                </a:solidFill>
              </a:rPr>
              <a:t>Ability to adjust your thinking and behavior when faced with new or unexpected situations</a:t>
            </a:r>
          </a:p>
          <a:p>
            <a:pPr marL="977900" lvl="2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1800" dirty="0" smtClean="0">
                <a:solidFill>
                  <a:srgbClr val="000000"/>
                </a:solidFill>
              </a:rPr>
              <a:t>Reality testing, flexibility, problem solving</a:t>
            </a:r>
          </a:p>
          <a:p>
            <a:pPr marL="731838" lvl="1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200" dirty="0" smtClean="0">
                <a:solidFill>
                  <a:srgbClr val="000000"/>
                </a:solidFill>
              </a:rPr>
              <a:t>Stress management</a:t>
            </a:r>
          </a:p>
          <a:p>
            <a:pPr marL="977900" lvl="2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1800" dirty="0" smtClean="0">
                <a:solidFill>
                  <a:srgbClr val="000000"/>
                </a:solidFill>
              </a:rPr>
              <a:t>Stress tolerance, impulse control</a:t>
            </a:r>
            <a:endParaRPr lang="en-US" altLang="en-US" sz="1400" dirty="0" smtClean="0">
              <a:solidFill>
                <a:srgbClr val="000000"/>
              </a:solidFill>
            </a:endParaRPr>
          </a:p>
          <a:p>
            <a:pPr marL="457200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600" dirty="0" smtClean="0">
                <a:solidFill>
                  <a:srgbClr val="000000"/>
                </a:solidFill>
              </a:rPr>
              <a:t>General mood and effective performance</a:t>
            </a:r>
          </a:p>
          <a:p>
            <a:pPr marL="731838" lvl="1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200" dirty="0" smtClean="0">
                <a:solidFill>
                  <a:srgbClr val="000000"/>
                </a:solidFill>
              </a:rPr>
              <a:t>Bar-On emphasizes the importance of optimism and happiness</a:t>
            </a:r>
          </a:p>
        </p:txBody>
      </p:sp>
    </p:spTree>
    <p:extLst>
      <p:ext uri="{BB962C8B-B14F-4D97-AF65-F5344CB8AC3E}">
        <p14:creationId xmlns:p14="http://schemas.microsoft.com/office/powerpoint/2010/main" val="962632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422400" y="228600"/>
            <a:ext cx="103632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altLang="en-US" dirty="0">
                <a:solidFill>
                  <a:srgbClr val="551D0D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How Emotions Affect Success</a:t>
            </a:r>
          </a:p>
        </p:txBody>
      </p:sp>
      <p:sp>
        <p:nvSpPr>
          <p:cNvPr id="25603" name="Rectangle 3"/>
          <p:cNvSpPr>
            <a:spLocks noGrp="1"/>
          </p:cNvSpPr>
          <p:nvPr>
            <p:ph type="body" sz="half" idx="1"/>
          </p:nvPr>
        </p:nvSpPr>
        <p:spPr>
          <a:xfrm>
            <a:off x="414421" y="1114926"/>
            <a:ext cx="11127874" cy="4876800"/>
          </a:xfrm>
        </p:spPr>
        <p:txBody>
          <a:bodyPr/>
          <a:lstStyle/>
          <a:p>
            <a:pPr marL="457200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600" dirty="0" smtClean="0">
                <a:solidFill>
                  <a:srgbClr val="000000"/>
                </a:solidFill>
                <a:ea typeface="ＭＳ Ｐゴシック" pitchFamily="34" charset="-128"/>
              </a:rPr>
              <a:t>Emotions are strongly tied to physical and psychological well-being.</a:t>
            </a:r>
          </a:p>
          <a:p>
            <a:pPr marL="457200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600" dirty="0" smtClean="0">
                <a:solidFill>
                  <a:srgbClr val="000000"/>
                </a:solidFill>
                <a:ea typeface="ＭＳ Ｐゴシック" pitchFamily="34" charset="-128"/>
              </a:rPr>
              <a:t>EI and college success</a:t>
            </a:r>
          </a:p>
          <a:p>
            <a:pPr marL="730250" lvl="1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200" dirty="0" smtClean="0">
                <a:solidFill>
                  <a:srgbClr val="000000"/>
                </a:solidFill>
                <a:ea typeface="ＭＳ Ｐゴシック" pitchFamily="34" charset="-128"/>
              </a:rPr>
              <a:t>Emotionally intelligent students get higher grades</a:t>
            </a:r>
          </a:p>
          <a:p>
            <a:pPr marL="730250" lvl="1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200" dirty="0" smtClean="0">
                <a:solidFill>
                  <a:srgbClr val="000000"/>
                </a:solidFill>
                <a:ea typeface="ＭＳ Ｐゴシック" pitchFamily="34" charset="-128"/>
              </a:rPr>
              <a:t>Students who can’t manage emotions struggle academically</a:t>
            </a:r>
          </a:p>
          <a:p>
            <a:pPr marL="730250" lvl="1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200" dirty="0" smtClean="0">
                <a:solidFill>
                  <a:srgbClr val="000000"/>
                </a:solidFill>
                <a:ea typeface="ＭＳ Ｐゴシック" pitchFamily="34" charset="-128"/>
              </a:rPr>
              <a:t>Students who delay gratification tend to do better overall</a:t>
            </a:r>
          </a:p>
          <a:p>
            <a:pPr marL="730250" lvl="1" indent="-4572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</a:pPr>
            <a:r>
              <a:rPr lang="en-US" altLang="en-US" sz="2200" dirty="0" smtClean="0">
                <a:solidFill>
                  <a:srgbClr val="000000"/>
                </a:solidFill>
                <a:ea typeface="ＭＳ Ｐゴシック" pitchFamily="34" charset="-128"/>
              </a:rPr>
              <a:t>EI skills can be enhanced in a first-year seminar</a:t>
            </a:r>
            <a:endParaRPr lang="en-US" altLang="en-US" sz="1800" dirty="0" smtClean="0">
              <a:solidFill>
                <a:srgbClr val="000000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741983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422400" y="228600"/>
            <a:ext cx="103632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altLang="en-US" sz="3900">
                <a:solidFill>
                  <a:srgbClr val="551D0D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How to Improve Your Emotional Intelligence</a:t>
            </a:r>
          </a:p>
        </p:txBody>
      </p:sp>
      <p:sp>
        <p:nvSpPr>
          <p:cNvPr id="717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625600" y="1676400"/>
            <a:ext cx="10363200" cy="4572000"/>
          </a:xfrm>
        </p:spPr>
        <p:txBody>
          <a:bodyPr>
            <a:normAutofit/>
          </a:bodyPr>
          <a:lstStyle/>
          <a:p>
            <a:pPr marL="457200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 dirty="0">
                <a:solidFill>
                  <a:srgbClr val="000000"/>
                </a:solidFill>
                <a:latin typeface="+mj-lt"/>
              </a:rPr>
              <a:t>Developing EI is important toward getting the full benefit of college.</a:t>
            </a:r>
          </a:p>
          <a:p>
            <a:pPr marL="457200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 dirty="0">
                <a:solidFill>
                  <a:srgbClr val="000000"/>
                </a:solidFill>
                <a:latin typeface="+mj-lt"/>
              </a:rPr>
              <a:t>Strategies to improve EI </a:t>
            </a:r>
          </a:p>
          <a:p>
            <a:pPr marL="731520" lvl="1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200" dirty="0">
                <a:solidFill>
                  <a:srgbClr val="000000"/>
                </a:solidFill>
                <a:latin typeface="+mj-lt"/>
              </a:rPr>
              <a:t>Identify your strengths and weaknesses</a:t>
            </a:r>
          </a:p>
          <a:p>
            <a:pPr marL="731520" lvl="1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200" dirty="0">
                <a:solidFill>
                  <a:srgbClr val="000000"/>
                </a:solidFill>
                <a:latin typeface="+mj-lt"/>
              </a:rPr>
              <a:t>Set realistic goals</a:t>
            </a:r>
          </a:p>
          <a:p>
            <a:pPr marL="731520" lvl="1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200" dirty="0">
                <a:solidFill>
                  <a:srgbClr val="000000"/>
                </a:solidFill>
                <a:latin typeface="+mj-lt"/>
              </a:rPr>
              <a:t>Formulate a plan</a:t>
            </a:r>
          </a:p>
          <a:p>
            <a:pPr marL="731520" lvl="1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200" dirty="0">
                <a:solidFill>
                  <a:srgbClr val="000000"/>
                </a:solidFill>
                <a:latin typeface="+mj-lt"/>
              </a:rPr>
              <a:t>Check your progress on a regular basis</a:t>
            </a:r>
          </a:p>
        </p:txBody>
      </p:sp>
    </p:spTree>
    <p:extLst>
      <p:ext uri="{BB962C8B-B14F-4D97-AF65-F5344CB8AC3E}">
        <p14:creationId xmlns:p14="http://schemas.microsoft.com/office/powerpoint/2010/main" val="20466182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117600" y="304800"/>
            <a:ext cx="103632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altLang="en-US" dirty="0">
                <a:solidFill>
                  <a:srgbClr val="551D0D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Handling Stress</a:t>
            </a:r>
          </a:p>
        </p:txBody>
      </p:sp>
      <p:sp>
        <p:nvSpPr>
          <p:cNvPr id="717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70568" y="1195136"/>
            <a:ext cx="10363200" cy="4572000"/>
          </a:xfrm>
        </p:spPr>
        <p:txBody>
          <a:bodyPr>
            <a:normAutofit/>
          </a:bodyPr>
          <a:lstStyle/>
          <a:p>
            <a:pPr marL="457200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 dirty="0">
                <a:solidFill>
                  <a:srgbClr val="000000"/>
                </a:solidFill>
                <a:latin typeface="+mj-lt"/>
              </a:rPr>
              <a:t>Identify specific EI competencies that you can define, describe, and set measurable goals for change.</a:t>
            </a:r>
          </a:p>
          <a:p>
            <a:pPr marL="457200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 dirty="0">
                <a:solidFill>
                  <a:srgbClr val="000000"/>
                </a:solidFill>
                <a:latin typeface="+mj-lt"/>
              </a:rPr>
              <a:t>Stress management is one</a:t>
            </a:r>
          </a:p>
          <a:p>
            <a:pPr marL="731838" lvl="1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200" dirty="0">
                <a:solidFill>
                  <a:srgbClr val="000000"/>
                </a:solidFill>
                <a:latin typeface="+mj-lt"/>
              </a:rPr>
              <a:t>Identify stressors</a:t>
            </a:r>
          </a:p>
          <a:p>
            <a:pPr marL="731838" lvl="1" indent="-457200" eaLnBrk="1" fontAlgn="auto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200" dirty="0">
                <a:solidFill>
                  <a:srgbClr val="000000"/>
                </a:solidFill>
                <a:latin typeface="+mj-lt"/>
              </a:rPr>
              <a:t>Identify what reduces stress for you while also keeping you on target</a:t>
            </a:r>
            <a:endParaRPr lang="en-US" sz="1800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959351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Box 2"/>
          <p:cNvSpPr txBox="1">
            <a:spLocks noChangeArrowheads="1"/>
          </p:cNvSpPr>
          <p:nvPr/>
        </p:nvSpPr>
        <p:spPr bwMode="auto">
          <a:xfrm>
            <a:off x="2159001" y="620713"/>
            <a:ext cx="72009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algn="ctr" eaLnBrk="1" hangingPunct="1"/>
            <a:r>
              <a:rPr lang="en-US" sz="4000" b="1" dirty="0">
                <a:latin typeface="+mj-lt"/>
              </a:rPr>
              <a:t>Understanding Stress</a:t>
            </a:r>
          </a:p>
        </p:txBody>
      </p:sp>
      <p:pic>
        <p:nvPicPr>
          <p:cNvPr id="317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1133" y="1614488"/>
            <a:ext cx="8466667" cy="408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9626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/>
          <a:lstStyle/>
          <a:p>
            <a:r>
              <a:rPr lang="en-US" smtClean="0">
                <a:solidFill>
                  <a:srgbClr val="000090"/>
                </a:solidFill>
              </a:rPr>
              <a:t>Resilience</a:t>
            </a:r>
          </a:p>
        </p:txBody>
      </p:sp>
      <p:pic>
        <p:nvPicPr>
          <p:cNvPr id="32771" name="Picture 4" descr="_Users_simonrobinson_Desktop_burst blu.ep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8501" y="5786439"/>
            <a:ext cx="1079500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968501" y="1844676"/>
            <a:ext cx="9599084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sz="2800" dirty="0">
                <a:latin typeface="+mj-lt"/>
              </a:rPr>
              <a:t>The capacity to recover quickly from difficulties  </a:t>
            </a:r>
          </a:p>
        </p:txBody>
      </p:sp>
      <p:pic>
        <p:nvPicPr>
          <p:cNvPr id="3277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884" y="3284538"/>
            <a:ext cx="3403600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58740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9" name="Content Placeholder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68967" y="216488"/>
            <a:ext cx="8724900" cy="5276850"/>
          </a:xfrm>
        </p:spPr>
      </p:pic>
    </p:spTree>
    <p:extLst>
      <p:ext uri="{BB962C8B-B14F-4D97-AF65-F5344CB8AC3E}">
        <p14:creationId xmlns:p14="http://schemas.microsoft.com/office/powerpoint/2010/main" val="4035961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962973" y="1147596"/>
            <a:ext cx="10659533" cy="468312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endParaRPr lang="en-GB" dirty="0" smtClean="0"/>
          </a:p>
          <a:p>
            <a:pPr marL="0" indent="0">
              <a:buFont typeface="Wingdings" pitchFamily="2" charset="2"/>
              <a:buNone/>
            </a:pPr>
            <a:endParaRPr lang="en-GB" dirty="0" smtClean="0"/>
          </a:p>
        </p:txBody>
      </p:sp>
      <p:sp>
        <p:nvSpPr>
          <p:cNvPr id="4" name="Rectangle 3"/>
          <p:cNvSpPr/>
          <p:nvPr/>
        </p:nvSpPr>
        <p:spPr>
          <a:xfrm>
            <a:off x="320842" y="612775"/>
            <a:ext cx="11149264" cy="51090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GB" sz="2400" b="1" dirty="0"/>
              <a:t>Seven Things to remember about stress</a:t>
            </a:r>
          </a:p>
          <a:p>
            <a:pPr eaLnBrk="1" hangingPunct="1">
              <a:defRPr/>
            </a:pPr>
            <a:endParaRPr lang="en-GB" sz="2000" b="1" dirty="0"/>
          </a:p>
          <a:p>
            <a:pPr marL="342900" indent="-342900" eaLnBrk="1" hangingPunct="1">
              <a:buFont typeface="+mj-lt"/>
              <a:buAutoNum type="arabicParenR"/>
              <a:defRPr/>
            </a:pPr>
            <a:r>
              <a:rPr lang="en-GB" dirty="0" smtClean="0"/>
              <a:t>It </a:t>
            </a:r>
            <a:r>
              <a:rPr lang="en-GB" dirty="0"/>
              <a:t>is not ‘all in the </a:t>
            </a:r>
            <a:r>
              <a:rPr lang="en-GB" dirty="0" smtClean="0"/>
              <a:t>mind</a:t>
            </a:r>
          </a:p>
          <a:p>
            <a:pPr marL="342900" indent="-342900" eaLnBrk="1" hangingPunct="1">
              <a:buFont typeface="+mj-lt"/>
              <a:buAutoNum type="arabicParenR"/>
              <a:defRPr/>
            </a:pPr>
            <a:endParaRPr lang="en-GB" dirty="0"/>
          </a:p>
          <a:p>
            <a:pPr marL="342900" indent="-342900" eaLnBrk="1" hangingPunct="1">
              <a:buFont typeface="+mj-lt"/>
              <a:buAutoNum type="arabicParenR"/>
              <a:defRPr/>
            </a:pPr>
            <a:r>
              <a:rPr lang="en-GB" dirty="0" smtClean="0"/>
              <a:t>It </a:t>
            </a:r>
            <a:r>
              <a:rPr lang="en-GB" dirty="0"/>
              <a:t>can happen to any of us – do not </a:t>
            </a:r>
            <a:r>
              <a:rPr lang="en-GB" dirty="0" err="1" smtClean="0"/>
              <a:t>not</a:t>
            </a:r>
            <a:r>
              <a:rPr lang="en-GB" dirty="0" smtClean="0"/>
              <a:t> </a:t>
            </a:r>
            <a:r>
              <a:rPr lang="en-GB" dirty="0"/>
              <a:t>feel ashamed to admit that </a:t>
            </a:r>
            <a:r>
              <a:rPr lang="en-GB" dirty="0" smtClean="0"/>
              <a:t>you </a:t>
            </a:r>
            <a:r>
              <a:rPr lang="en-GB" dirty="0"/>
              <a:t>are feeling stressed.</a:t>
            </a:r>
          </a:p>
          <a:p>
            <a:pPr marL="342900" indent="-342900" eaLnBrk="1" hangingPunct="1">
              <a:buFont typeface="+mj-lt"/>
              <a:buAutoNum type="arabicParenR"/>
              <a:defRPr/>
            </a:pPr>
            <a:endParaRPr lang="en-GB" dirty="0"/>
          </a:p>
          <a:p>
            <a:pPr marL="342900" indent="-342900" eaLnBrk="1" hangingPunct="1">
              <a:buFont typeface="+mj-lt"/>
              <a:buAutoNum type="arabicParenR"/>
              <a:defRPr/>
            </a:pPr>
            <a:r>
              <a:rPr lang="en-GB" dirty="0" smtClean="0"/>
              <a:t>Stress </a:t>
            </a:r>
            <a:r>
              <a:rPr lang="en-GB" dirty="0"/>
              <a:t>is a contributory factor </a:t>
            </a:r>
            <a:r>
              <a:rPr lang="en-GB" dirty="0" smtClean="0"/>
              <a:t>in many </a:t>
            </a:r>
            <a:r>
              <a:rPr lang="en-GB" dirty="0"/>
              <a:t>other illnesses – so </a:t>
            </a:r>
            <a:r>
              <a:rPr lang="en-GB" dirty="0" smtClean="0"/>
              <a:t>don’t just </a:t>
            </a:r>
            <a:r>
              <a:rPr lang="en-GB" dirty="0"/>
              <a:t>ignore it!</a:t>
            </a:r>
          </a:p>
          <a:p>
            <a:pPr marL="342900" indent="-342900" eaLnBrk="1" hangingPunct="1">
              <a:buFont typeface="+mj-lt"/>
              <a:buAutoNum type="arabicParenR"/>
              <a:defRPr/>
            </a:pPr>
            <a:endParaRPr lang="en-GB" dirty="0"/>
          </a:p>
          <a:p>
            <a:pPr marL="342900" indent="-342900" eaLnBrk="1" hangingPunct="1">
              <a:buFont typeface="+mj-lt"/>
              <a:buAutoNum type="arabicParenR"/>
              <a:defRPr/>
            </a:pPr>
            <a:r>
              <a:rPr lang="en-GB" dirty="0" smtClean="0"/>
              <a:t>Recognising </a:t>
            </a:r>
            <a:r>
              <a:rPr lang="en-GB" dirty="0"/>
              <a:t>the signs </a:t>
            </a:r>
            <a:r>
              <a:rPr lang="en-GB" dirty="0" smtClean="0"/>
              <a:t>and symptoms </a:t>
            </a:r>
            <a:r>
              <a:rPr lang="en-GB" dirty="0"/>
              <a:t>early on is </a:t>
            </a:r>
            <a:r>
              <a:rPr lang="en-GB" dirty="0" smtClean="0"/>
              <a:t>important – </a:t>
            </a:r>
            <a:r>
              <a:rPr lang="en-GB" dirty="0"/>
              <a:t>so be vigilant – all the time!</a:t>
            </a:r>
          </a:p>
          <a:p>
            <a:pPr marL="342900" indent="-342900" eaLnBrk="1" hangingPunct="1">
              <a:buFont typeface="+mj-lt"/>
              <a:buAutoNum type="arabicParenR"/>
              <a:defRPr/>
            </a:pPr>
            <a:endParaRPr lang="en-GB" dirty="0"/>
          </a:p>
          <a:p>
            <a:pPr marL="342900" indent="-342900" eaLnBrk="1" hangingPunct="1">
              <a:buFont typeface="+mj-lt"/>
              <a:buAutoNum type="arabicParenR"/>
              <a:defRPr/>
            </a:pPr>
            <a:r>
              <a:rPr lang="en-GB" dirty="0" smtClean="0"/>
              <a:t>We </a:t>
            </a:r>
            <a:r>
              <a:rPr lang="en-GB" dirty="0"/>
              <a:t>cannot stop </a:t>
            </a:r>
            <a:r>
              <a:rPr lang="en-GB" dirty="0" smtClean="0"/>
              <a:t>stress happening </a:t>
            </a:r>
            <a:r>
              <a:rPr lang="en-GB" dirty="0"/>
              <a:t>but we </a:t>
            </a:r>
            <a:r>
              <a:rPr lang="en-GB" dirty="0" smtClean="0"/>
              <a:t>can minimise </a:t>
            </a:r>
            <a:r>
              <a:rPr lang="en-GB" dirty="0"/>
              <a:t>its effects.</a:t>
            </a:r>
          </a:p>
          <a:p>
            <a:pPr marL="342900" indent="-342900" eaLnBrk="1" hangingPunct="1">
              <a:buFont typeface="+mj-lt"/>
              <a:buAutoNum type="arabicParenR"/>
              <a:defRPr/>
            </a:pPr>
            <a:endParaRPr lang="en-GB" dirty="0"/>
          </a:p>
          <a:p>
            <a:pPr marL="342900" indent="-342900" eaLnBrk="1" hangingPunct="1">
              <a:buFont typeface="+mj-lt"/>
              <a:buAutoNum type="arabicParenR"/>
              <a:defRPr/>
            </a:pPr>
            <a:r>
              <a:rPr lang="en-GB" dirty="0" smtClean="0"/>
              <a:t>Take </a:t>
            </a:r>
            <a:r>
              <a:rPr lang="en-GB" dirty="0"/>
              <a:t>time off for </a:t>
            </a:r>
            <a:r>
              <a:rPr lang="en-GB" dirty="0" smtClean="0"/>
              <a:t>hobbies and </a:t>
            </a:r>
            <a:r>
              <a:rPr lang="en-GB" dirty="0"/>
              <a:t>set aside a </a:t>
            </a:r>
            <a:r>
              <a:rPr lang="en-GB" dirty="0" smtClean="0"/>
              <a:t>small amount </a:t>
            </a:r>
            <a:r>
              <a:rPr lang="en-GB" dirty="0"/>
              <a:t>of time each </a:t>
            </a:r>
            <a:r>
              <a:rPr lang="en-GB" dirty="0" smtClean="0"/>
              <a:t>day to </a:t>
            </a:r>
            <a:r>
              <a:rPr lang="en-GB" dirty="0"/>
              <a:t>do something that </a:t>
            </a:r>
            <a:r>
              <a:rPr lang="en-GB" dirty="0" smtClean="0"/>
              <a:t>is important </a:t>
            </a:r>
            <a:r>
              <a:rPr lang="en-GB" dirty="0"/>
              <a:t>to you</a:t>
            </a:r>
            <a:r>
              <a:rPr lang="en-GB" dirty="0" smtClean="0"/>
              <a:t>.</a:t>
            </a:r>
          </a:p>
          <a:p>
            <a:pPr marL="342900" indent="-342900">
              <a:buFont typeface="+mj-lt"/>
              <a:buAutoNum type="arabicParenR"/>
              <a:defRPr/>
            </a:pPr>
            <a:endParaRPr lang="en-GB" dirty="0" smtClean="0"/>
          </a:p>
          <a:p>
            <a:pPr marL="342900" indent="-342900">
              <a:buFont typeface="+mj-lt"/>
              <a:buAutoNum type="arabicParenR"/>
              <a:defRPr/>
            </a:pPr>
            <a:r>
              <a:rPr lang="en-GB" dirty="0" smtClean="0"/>
              <a:t>Laughter </a:t>
            </a:r>
            <a:r>
              <a:rPr lang="en-GB" dirty="0"/>
              <a:t>is  good for you.</a:t>
            </a:r>
          </a:p>
          <a:p>
            <a:pPr eaLnBrk="1" hangingPunct="1">
              <a:defRPr/>
            </a:pPr>
            <a:endParaRPr lang="en-GB" sz="1400" dirty="0"/>
          </a:p>
          <a:p>
            <a:pPr eaLnBrk="1" hangingPunct="1">
              <a:defRPr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0815456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7" name="Content Placeholder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18857" y="263107"/>
            <a:ext cx="9374717" cy="4857750"/>
          </a:xfrm>
        </p:spPr>
      </p:pic>
    </p:spTree>
    <p:extLst>
      <p:ext uri="{BB962C8B-B14F-4D97-AF65-F5344CB8AC3E}">
        <p14:creationId xmlns:p14="http://schemas.microsoft.com/office/powerpoint/2010/main" val="3993232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/>
          <a:lstStyle/>
          <a:p>
            <a:pPr eaLnBrk="1" hangingPunct="1"/>
            <a:r>
              <a:rPr lang="en-US" sz="4000" smtClean="0">
                <a:solidFill>
                  <a:srgbClr val="000090"/>
                </a:solidFill>
                <a:latin typeface="Calibri" pitchFamily="34" charset="0"/>
                <a:cs typeface="Calibri" pitchFamily="34" charset="0"/>
              </a:rPr>
              <a:t>Circles of Influence and Concern</a:t>
            </a:r>
          </a:p>
        </p:txBody>
      </p:sp>
      <p:pic>
        <p:nvPicPr>
          <p:cNvPr id="3789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1134" y="2060575"/>
            <a:ext cx="8424333" cy="3467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7075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</p:spPr>
        <p:txBody>
          <a:bodyPr>
            <a:spAutoFit/>
          </a:bodyPr>
          <a:lstStyle/>
          <a:p>
            <a:pPr marL="285750" indent="-285750" eaLnBrk="1" hangingPunct="1">
              <a:buFontTx/>
              <a:buChar char="-"/>
              <a:defRPr/>
            </a:pPr>
            <a:r>
              <a:rPr lang="en-US" sz="2800" dirty="0">
                <a:latin typeface="+mj-lt"/>
              </a:rPr>
              <a:t>Empathy</a:t>
            </a:r>
          </a:p>
          <a:p>
            <a:pPr marL="285750" indent="-285750" eaLnBrk="1" hangingPunct="1">
              <a:buFontTx/>
              <a:buChar char="-"/>
              <a:defRPr/>
            </a:pPr>
            <a:r>
              <a:rPr lang="en-US" sz="2800" dirty="0">
                <a:latin typeface="+mj-lt"/>
              </a:rPr>
              <a:t>Communication </a:t>
            </a:r>
          </a:p>
          <a:p>
            <a:pPr marL="285750" indent="-285750" eaLnBrk="1" hangingPunct="1">
              <a:buFontTx/>
              <a:buChar char="-"/>
              <a:defRPr/>
            </a:pPr>
            <a:r>
              <a:rPr lang="en-US" sz="2800" dirty="0">
                <a:latin typeface="+mj-lt"/>
              </a:rPr>
              <a:t>Recognising and Managing Resistance </a:t>
            </a:r>
          </a:p>
          <a:p>
            <a:pPr marL="285750" indent="-285750" eaLnBrk="1" hangingPunct="1">
              <a:buFontTx/>
              <a:buChar char="-"/>
              <a:defRPr/>
            </a:pPr>
            <a:r>
              <a:rPr lang="en-US" sz="2800" dirty="0">
                <a:latin typeface="+mj-lt"/>
              </a:rPr>
              <a:t>Power Dynamics</a:t>
            </a:r>
          </a:p>
          <a:p>
            <a:pPr marL="285750" indent="-285750" eaLnBrk="1" hangingPunct="1">
              <a:buFontTx/>
              <a:buChar char="-"/>
              <a:defRPr/>
            </a:pPr>
            <a:r>
              <a:rPr lang="en-US" sz="2800" dirty="0">
                <a:latin typeface="+mj-lt"/>
              </a:rPr>
              <a:t>Building Relationships</a:t>
            </a:r>
          </a:p>
          <a:p>
            <a:pPr marL="285750" indent="-285750" eaLnBrk="1" hangingPunct="1">
              <a:buFontTx/>
              <a:buChar char="-"/>
              <a:defRPr/>
            </a:pPr>
            <a:r>
              <a:rPr lang="en-US" sz="2800" dirty="0">
                <a:latin typeface="+mj-lt"/>
              </a:rPr>
              <a:t>Managing people through change </a:t>
            </a:r>
          </a:p>
          <a:p>
            <a:pPr marL="285750" indent="-285750" eaLnBrk="1" hangingPunct="1">
              <a:buFontTx/>
              <a:buChar char="-"/>
              <a:defRPr/>
            </a:pPr>
            <a:endParaRPr lang="en-US" dirty="0"/>
          </a:p>
          <a:p>
            <a:pPr marL="285750" indent="-285750" eaLnBrk="1" hangingPunct="1">
              <a:buFontTx/>
              <a:buChar char="-"/>
              <a:defRPr/>
            </a:pPr>
            <a:endParaRPr lang="en-US" dirty="0"/>
          </a:p>
          <a:p>
            <a:pPr marL="285750" indent="-285750" eaLnBrk="1" hangingPunct="1">
              <a:buFontTx/>
              <a:buChar char="-"/>
              <a:defRPr/>
            </a:pPr>
            <a:endParaRPr lang="en-US" dirty="0"/>
          </a:p>
          <a:p>
            <a:pPr marL="285750" indent="-285750" eaLnBrk="1" hangingPunct="1">
              <a:buFontTx/>
              <a:buChar char="-"/>
              <a:defRPr/>
            </a:pPr>
            <a:endParaRPr lang="en-US" dirty="0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723900" y="609601"/>
            <a:ext cx="103632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14400" b="1" dirty="0" smtClean="0">
                <a:latin typeface="Calibri"/>
                <a:cs typeface="Calibri"/>
              </a:rPr>
              <a:t>Social Awareness and Relationship Management </a:t>
            </a:r>
            <a:r>
              <a:rPr lang="en-GB" b="1" dirty="0" smtClean="0">
                <a:latin typeface="Calibri"/>
                <a:cs typeface="Calibri"/>
              </a:rPr>
              <a:t/>
            </a:r>
            <a:br>
              <a:rPr lang="en-GB" b="1" dirty="0" smtClean="0">
                <a:latin typeface="Calibri"/>
                <a:cs typeface="Calibri"/>
              </a:rPr>
            </a:br>
            <a:r>
              <a:rPr lang="en-GB" dirty="0" smtClean="0">
                <a:solidFill>
                  <a:srgbClr val="333399"/>
                </a:solidFill>
                <a:latin typeface="Calibri"/>
                <a:cs typeface="Calibri"/>
              </a:rPr>
              <a:t>  </a:t>
            </a:r>
            <a:r>
              <a:rPr lang="en-GB" dirty="0" smtClean="0">
                <a:latin typeface="Calibri"/>
                <a:cs typeface="Calibri"/>
              </a:rPr>
              <a:t/>
            </a:r>
            <a:br>
              <a:rPr lang="en-GB" dirty="0" smtClean="0">
                <a:latin typeface="Calibri"/>
                <a:cs typeface="Calibri"/>
              </a:rPr>
            </a:br>
            <a:endParaRPr lang="en-GB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580797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/>
          </p:cNvSpPr>
          <p:nvPr>
            <p:ph type="title"/>
          </p:nvPr>
        </p:nvSpPr>
        <p:spPr>
          <a:xfrm>
            <a:off x="996951" y="1081088"/>
            <a:ext cx="9736667" cy="4197350"/>
          </a:xfrm>
        </p:spPr>
        <p:txBody>
          <a:bodyPr/>
          <a:lstStyle/>
          <a:p>
            <a:r>
              <a:rPr lang="en-GB" sz="4000" smtClean="0">
                <a:solidFill>
                  <a:srgbClr val="0070C0"/>
                </a:solidFill>
              </a:rPr>
              <a:t>SEEK FIRST TO UNDERSTAND</a:t>
            </a:r>
            <a:br>
              <a:rPr lang="en-GB" sz="4000" smtClean="0">
                <a:solidFill>
                  <a:srgbClr val="0070C0"/>
                </a:solidFill>
              </a:rPr>
            </a:br>
            <a:r>
              <a:rPr lang="en-GB" sz="4000" smtClean="0">
                <a:solidFill>
                  <a:srgbClr val="0070C0"/>
                </a:solidFill>
              </a:rPr>
              <a:t/>
            </a:r>
            <a:br>
              <a:rPr lang="en-GB" sz="4000" smtClean="0">
                <a:solidFill>
                  <a:srgbClr val="0070C0"/>
                </a:solidFill>
              </a:rPr>
            </a:br>
            <a:r>
              <a:rPr lang="en-GB" sz="4000" smtClean="0">
                <a:solidFill>
                  <a:srgbClr val="0070C0"/>
                </a:solidFill>
              </a:rPr>
              <a:t>THEN</a:t>
            </a:r>
            <a:br>
              <a:rPr lang="en-GB" sz="4000" smtClean="0">
                <a:solidFill>
                  <a:srgbClr val="0070C0"/>
                </a:solidFill>
              </a:rPr>
            </a:br>
            <a:r>
              <a:rPr lang="en-GB" sz="4000" smtClean="0">
                <a:solidFill>
                  <a:srgbClr val="0070C0"/>
                </a:solidFill>
              </a:rPr>
              <a:t/>
            </a:r>
            <a:br>
              <a:rPr lang="en-GB" sz="4000" smtClean="0">
                <a:solidFill>
                  <a:srgbClr val="0070C0"/>
                </a:solidFill>
              </a:rPr>
            </a:br>
            <a:r>
              <a:rPr lang="en-GB" sz="4000" smtClean="0">
                <a:solidFill>
                  <a:srgbClr val="0070C0"/>
                </a:solidFill>
              </a:rPr>
              <a:t>BE UNDERSTOOD</a:t>
            </a:r>
            <a:endParaRPr lang="en-US" sz="400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360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718" y="352926"/>
            <a:ext cx="11245849" cy="5228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9926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mtClean="0"/>
          </a:p>
        </p:txBody>
      </p:sp>
      <p:pic>
        <p:nvPicPr>
          <p:cNvPr id="4403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6918" y="1119189"/>
            <a:ext cx="9186333" cy="4383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4274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Listening…..</a:t>
            </a:r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1551517" y="1412876"/>
            <a:ext cx="9624483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32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“</a:t>
            </a:r>
            <a:r>
              <a:rPr lang="en-GB" sz="32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Next to physical survival, the greatest human need is psychological survival; to be understood, to be affirmed, to be validated, to be appreciated. When you </a:t>
            </a:r>
            <a:r>
              <a:rPr lang="en-GB" sz="3200" b="1" i="1" dirty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listen with empathy</a:t>
            </a:r>
            <a:r>
              <a:rPr lang="en-GB" sz="32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to another person you give that person </a:t>
            </a:r>
            <a:r>
              <a:rPr lang="en-GB" sz="3200" b="1" i="1" dirty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psychological air</a:t>
            </a:r>
            <a:r>
              <a:rPr lang="en-GB" sz="3200" i="1" dirty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.</a:t>
            </a:r>
            <a:r>
              <a:rPr lang="en-GB" sz="32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And after that vital need is met, you can then focus on influencing or problem solving.”</a:t>
            </a:r>
            <a:r>
              <a:rPr lang="en-GB" sz="32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Steven Covey 1991</a:t>
            </a:r>
          </a:p>
        </p:txBody>
      </p:sp>
    </p:spTree>
    <p:extLst>
      <p:ext uri="{BB962C8B-B14F-4D97-AF65-F5344CB8AC3E}">
        <p14:creationId xmlns:p14="http://schemas.microsoft.com/office/powerpoint/2010/main" val="3488093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ext Box 3"/>
          <p:cNvSpPr txBox="1">
            <a:spLocks noChangeArrowheads="1"/>
          </p:cNvSpPr>
          <p:nvPr/>
        </p:nvSpPr>
        <p:spPr bwMode="auto">
          <a:xfrm>
            <a:off x="3407833" y="1447801"/>
            <a:ext cx="271223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b="1" dirty="0">
                <a:latin typeface="Calibri" pitchFamily="34" charset="0"/>
                <a:cs typeface="Calibri" pitchFamily="34" charset="0"/>
              </a:rPr>
              <a:t>EVALUATION</a:t>
            </a:r>
          </a:p>
        </p:txBody>
      </p:sp>
      <p:sp>
        <p:nvSpPr>
          <p:cNvPr id="46083" name="Text Box 4"/>
          <p:cNvSpPr txBox="1">
            <a:spLocks noChangeArrowheads="1"/>
          </p:cNvSpPr>
          <p:nvPr/>
        </p:nvSpPr>
        <p:spPr bwMode="auto">
          <a:xfrm>
            <a:off x="6383867" y="1125538"/>
            <a:ext cx="115358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b="1">
                <a:latin typeface="Calibri" pitchFamily="34" charset="0"/>
                <a:cs typeface="Calibri" pitchFamily="34" charset="0"/>
              </a:rPr>
              <a:t>EARS</a:t>
            </a:r>
          </a:p>
        </p:txBody>
      </p:sp>
      <p:sp>
        <p:nvSpPr>
          <p:cNvPr id="46084" name="Text Box 5"/>
          <p:cNvSpPr txBox="1">
            <a:spLocks noChangeArrowheads="1"/>
          </p:cNvSpPr>
          <p:nvPr/>
        </p:nvSpPr>
        <p:spPr bwMode="auto">
          <a:xfrm>
            <a:off x="8976785" y="1773238"/>
            <a:ext cx="115358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b="1">
                <a:latin typeface="Calibri" pitchFamily="34" charset="0"/>
                <a:cs typeface="Calibri" pitchFamily="34" charset="0"/>
              </a:rPr>
              <a:t>EYES</a:t>
            </a:r>
          </a:p>
        </p:txBody>
      </p:sp>
      <p:sp>
        <p:nvSpPr>
          <p:cNvPr id="46085" name="Text Box 6"/>
          <p:cNvSpPr txBox="1">
            <a:spLocks noChangeArrowheads="1"/>
          </p:cNvSpPr>
          <p:nvPr/>
        </p:nvSpPr>
        <p:spPr bwMode="auto">
          <a:xfrm>
            <a:off x="9169400" y="3716338"/>
            <a:ext cx="30226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b="1">
                <a:latin typeface="Calibri" pitchFamily="34" charset="0"/>
                <a:cs typeface="Calibri" pitchFamily="34" charset="0"/>
              </a:rPr>
              <a:t>EXPERIENCE</a:t>
            </a:r>
          </a:p>
        </p:txBody>
      </p:sp>
      <p:sp>
        <p:nvSpPr>
          <p:cNvPr id="46086" name="Text Box 7"/>
          <p:cNvSpPr txBox="1">
            <a:spLocks noChangeArrowheads="1"/>
          </p:cNvSpPr>
          <p:nvPr/>
        </p:nvSpPr>
        <p:spPr bwMode="auto">
          <a:xfrm>
            <a:off x="4464052" y="5084763"/>
            <a:ext cx="2305049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b="1">
                <a:latin typeface="Calibri" pitchFamily="34" charset="0"/>
                <a:cs typeface="Calibri" pitchFamily="34" charset="0"/>
              </a:rPr>
              <a:t>EMOTION</a:t>
            </a:r>
          </a:p>
        </p:txBody>
      </p:sp>
      <p:sp>
        <p:nvSpPr>
          <p:cNvPr id="46087" name="Text Box 8"/>
          <p:cNvSpPr txBox="1">
            <a:spLocks noChangeArrowheads="1"/>
          </p:cNvSpPr>
          <p:nvPr/>
        </p:nvSpPr>
        <p:spPr bwMode="auto">
          <a:xfrm>
            <a:off x="7920567" y="5157788"/>
            <a:ext cx="32639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b="1">
                <a:latin typeface="Calibri" pitchFamily="34" charset="0"/>
                <a:cs typeface="Calibri" pitchFamily="34" charset="0"/>
              </a:rPr>
              <a:t>EXPECTATION</a:t>
            </a:r>
          </a:p>
        </p:txBody>
      </p:sp>
      <p:pic>
        <p:nvPicPr>
          <p:cNvPr id="46088" name="Picture 9" descr="MCj04414330000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5518" y="2276476"/>
            <a:ext cx="2764367" cy="2073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6089" name="Line 10"/>
          <p:cNvSpPr>
            <a:spLocks noChangeShapeType="1"/>
          </p:cNvSpPr>
          <p:nvPr/>
        </p:nvSpPr>
        <p:spPr bwMode="auto">
          <a:xfrm flipV="1">
            <a:off x="6959600" y="1557339"/>
            <a:ext cx="0" cy="7191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90" name="Line 11"/>
          <p:cNvSpPr>
            <a:spLocks noChangeShapeType="1"/>
          </p:cNvSpPr>
          <p:nvPr/>
        </p:nvSpPr>
        <p:spPr bwMode="auto">
          <a:xfrm flipV="1">
            <a:off x="5615518" y="4294188"/>
            <a:ext cx="670983" cy="6477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91" name="Line 12"/>
          <p:cNvSpPr>
            <a:spLocks noChangeShapeType="1"/>
          </p:cNvSpPr>
          <p:nvPr/>
        </p:nvSpPr>
        <p:spPr bwMode="auto">
          <a:xfrm flipH="1" flipV="1">
            <a:off x="7632700" y="4292601"/>
            <a:ext cx="575733" cy="7207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92" name="Line 13"/>
          <p:cNvSpPr>
            <a:spLocks noChangeShapeType="1"/>
          </p:cNvSpPr>
          <p:nvPr/>
        </p:nvSpPr>
        <p:spPr bwMode="auto">
          <a:xfrm flipV="1">
            <a:off x="8208434" y="2060575"/>
            <a:ext cx="575733" cy="6477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93" name="Line 14"/>
          <p:cNvSpPr>
            <a:spLocks noChangeShapeType="1"/>
          </p:cNvSpPr>
          <p:nvPr/>
        </p:nvSpPr>
        <p:spPr bwMode="auto">
          <a:xfrm>
            <a:off x="4656667" y="3498850"/>
            <a:ext cx="958851" cy="158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94" name="Line 15"/>
          <p:cNvSpPr>
            <a:spLocks noChangeShapeType="1"/>
          </p:cNvSpPr>
          <p:nvPr/>
        </p:nvSpPr>
        <p:spPr bwMode="auto">
          <a:xfrm>
            <a:off x="8303684" y="3643314"/>
            <a:ext cx="1056216" cy="158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95" name="Line 16"/>
          <p:cNvSpPr>
            <a:spLocks noChangeShapeType="1"/>
          </p:cNvSpPr>
          <p:nvPr/>
        </p:nvSpPr>
        <p:spPr bwMode="auto">
          <a:xfrm flipH="1" flipV="1">
            <a:off x="5232400" y="2060576"/>
            <a:ext cx="670984" cy="574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96" name="Text Box 17"/>
          <p:cNvSpPr txBox="1">
            <a:spLocks noChangeArrowheads="1"/>
          </p:cNvSpPr>
          <p:nvPr/>
        </p:nvSpPr>
        <p:spPr bwMode="auto">
          <a:xfrm>
            <a:off x="3407833" y="3573463"/>
            <a:ext cx="115358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b="1">
                <a:latin typeface="Calibri" pitchFamily="34" charset="0"/>
                <a:cs typeface="Calibri" pitchFamily="34" charset="0"/>
              </a:rPr>
              <a:t>EGO</a:t>
            </a:r>
          </a:p>
        </p:txBody>
      </p:sp>
      <p:sp>
        <p:nvSpPr>
          <p:cNvPr id="46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0" name="Rectangle 2"/>
          <p:cNvSpPr txBox="1">
            <a:spLocks noChangeArrowheads="1"/>
          </p:cNvSpPr>
          <p:nvPr/>
        </p:nvSpPr>
        <p:spPr bwMode="auto">
          <a:xfrm>
            <a:off x="-48684" y="109538"/>
            <a:ext cx="659976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pPr algn="l">
              <a:defRPr/>
            </a:pPr>
            <a:r>
              <a:rPr lang="en-GB" sz="4000" b="1" kern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E’sy Listening?</a:t>
            </a:r>
            <a:endParaRPr lang="en-GB" sz="4000" b="1" kern="0" dirty="0">
              <a:solidFill>
                <a:srgbClr val="7030A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6100" name="Picture 2" descr="Ea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01" y="1541464"/>
            <a:ext cx="2791884" cy="327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6607210"/>
      </p:ext>
    </p:extLst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/>
              <a:t>Barriers to listening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256367" y="1268413"/>
            <a:ext cx="4224867" cy="374015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sz="2400"/>
              <a:t>Hijacking</a:t>
            </a:r>
          </a:p>
          <a:p>
            <a:pPr eaLnBrk="1" hangingPunct="1">
              <a:defRPr/>
            </a:pPr>
            <a:endParaRPr lang="en-GB" sz="2400"/>
          </a:p>
          <a:p>
            <a:pPr eaLnBrk="1" hangingPunct="1">
              <a:defRPr/>
            </a:pPr>
            <a:r>
              <a:rPr lang="en-GB" sz="2400"/>
              <a:t>Advising</a:t>
            </a:r>
          </a:p>
          <a:p>
            <a:pPr eaLnBrk="1" hangingPunct="1">
              <a:defRPr/>
            </a:pPr>
            <a:endParaRPr lang="en-GB" sz="2400"/>
          </a:p>
          <a:p>
            <a:pPr eaLnBrk="1" hangingPunct="1">
              <a:defRPr/>
            </a:pPr>
            <a:r>
              <a:rPr lang="en-GB" sz="2400"/>
              <a:t>Sparring</a:t>
            </a:r>
          </a:p>
          <a:p>
            <a:pPr eaLnBrk="1" hangingPunct="1">
              <a:defRPr/>
            </a:pPr>
            <a:endParaRPr lang="en-GB" sz="2400"/>
          </a:p>
          <a:p>
            <a:pPr eaLnBrk="1" hangingPunct="1">
              <a:defRPr/>
            </a:pPr>
            <a:r>
              <a:rPr lang="en-GB" sz="2400"/>
              <a:t>Being right</a:t>
            </a:r>
          </a:p>
          <a:p>
            <a:pPr eaLnBrk="1" hangingPunct="1">
              <a:defRPr/>
            </a:pPr>
            <a:endParaRPr lang="en-GB" sz="2400"/>
          </a:p>
          <a:p>
            <a:pPr eaLnBrk="1" hangingPunct="1">
              <a:defRPr/>
            </a:pPr>
            <a:r>
              <a:rPr lang="en-GB" sz="2400"/>
              <a:t>De-railing</a:t>
            </a:r>
          </a:p>
          <a:p>
            <a:pPr eaLnBrk="1" hangingPunct="1">
              <a:defRPr/>
            </a:pPr>
            <a:endParaRPr lang="en-GB" sz="2400"/>
          </a:p>
          <a:p>
            <a:pPr eaLnBrk="1" hangingPunct="1">
              <a:defRPr/>
            </a:pPr>
            <a:r>
              <a:rPr lang="en-GB" sz="2400"/>
              <a:t>Placating</a:t>
            </a:r>
          </a:p>
        </p:txBody>
      </p:sp>
      <p:sp>
        <p:nvSpPr>
          <p:cNvPr id="47108" name="Rectangle 4"/>
          <p:cNvSpPr>
            <a:spLocks noGrp="1"/>
          </p:cNvSpPr>
          <p:nvPr>
            <p:ph type="body" sz="half" idx="2"/>
          </p:nvPr>
        </p:nvSpPr>
        <p:spPr>
          <a:xfrm>
            <a:off x="6864351" y="1268414"/>
            <a:ext cx="4127500" cy="446563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smtClean="0"/>
              <a:t>Rehearsing</a:t>
            </a:r>
          </a:p>
          <a:p>
            <a:pPr eaLnBrk="1" hangingPunct="1">
              <a:lnSpc>
                <a:spcPct val="90000"/>
              </a:lnSpc>
            </a:pPr>
            <a:endParaRPr lang="en-GB" sz="2400" smtClean="0"/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Comparing</a:t>
            </a:r>
          </a:p>
          <a:p>
            <a:pPr eaLnBrk="1" hangingPunct="1">
              <a:lnSpc>
                <a:spcPct val="90000"/>
              </a:lnSpc>
            </a:pPr>
            <a:endParaRPr lang="en-GB" sz="2400" smtClean="0"/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Mind reading</a:t>
            </a:r>
          </a:p>
          <a:p>
            <a:pPr eaLnBrk="1" hangingPunct="1">
              <a:lnSpc>
                <a:spcPct val="90000"/>
              </a:lnSpc>
            </a:pPr>
            <a:endParaRPr lang="en-GB" sz="2400" smtClean="0"/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Filtering</a:t>
            </a:r>
          </a:p>
          <a:p>
            <a:pPr eaLnBrk="1" hangingPunct="1">
              <a:lnSpc>
                <a:spcPct val="90000"/>
              </a:lnSpc>
            </a:pPr>
            <a:endParaRPr lang="en-GB" sz="2400" smtClean="0"/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Judging</a:t>
            </a:r>
          </a:p>
          <a:p>
            <a:pPr eaLnBrk="1" hangingPunct="1">
              <a:lnSpc>
                <a:spcPct val="90000"/>
              </a:lnSpc>
            </a:pPr>
            <a:endParaRPr lang="en-GB" sz="2400" smtClean="0"/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Dreaming</a:t>
            </a:r>
          </a:p>
        </p:txBody>
      </p:sp>
    </p:spTree>
    <p:extLst>
      <p:ext uri="{BB962C8B-B14F-4D97-AF65-F5344CB8AC3E}">
        <p14:creationId xmlns:p14="http://schemas.microsoft.com/office/powerpoint/2010/main" val="2681596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Content Placeholder 1"/>
          <p:cNvSpPr>
            <a:spLocks noGrp="1"/>
          </p:cNvSpPr>
          <p:nvPr>
            <p:ph/>
          </p:nvPr>
        </p:nvSpPr>
        <p:spPr>
          <a:xfrm>
            <a:off x="131234" y="98426"/>
            <a:ext cx="9326033" cy="5851525"/>
          </a:xfrm>
        </p:spPr>
        <p:txBody>
          <a:bodyPr/>
          <a:lstStyle/>
          <a:p>
            <a:pPr>
              <a:buFontTx/>
              <a:buNone/>
            </a:pPr>
            <a:r>
              <a:rPr lang="en-GB" sz="4400" b="1" dirty="0" smtClean="0">
                <a:latin typeface="Calibri" pitchFamily="34" charset="0"/>
                <a:cs typeface="Calibri" pitchFamily="34" charset="0"/>
              </a:rPr>
              <a:t>7 Ways To Listen More Effectively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Silence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the inner talk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Don’t interrupt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Don’t plan you answer half way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Avoid assuming the end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Sum up and reflect back 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Check for understanding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Ask questions</a:t>
            </a:r>
            <a:endParaRPr lang="en-US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1383190"/>
      </p:ext>
    </p:extLst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1" y="2136776"/>
            <a:ext cx="9326033" cy="4525963"/>
          </a:xfrm>
        </p:spPr>
        <p:txBody>
          <a:bodyPr/>
          <a:lstStyle/>
          <a:p>
            <a:pPr marL="0" indent="0" algn="ctr">
              <a:buFontTx/>
              <a:buNone/>
              <a:defRPr/>
            </a:pPr>
            <a:r>
              <a:rPr lang="en-US" sz="4400" b="1" i="1" dirty="0"/>
              <a:t>‘Judge a man not by the answers he gives but the questions he asks’</a:t>
            </a:r>
            <a:r>
              <a:rPr lang="en-US" sz="4400" b="1" dirty="0"/>
              <a:t> </a:t>
            </a:r>
          </a:p>
          <a:p>
            <a:pPr marL="0" indent="0" algn="r">
              <a:buFontTx/>
              <a:buNone/>
              <a:defRPr/>
            </a:pPr>
            <a:r>
              <a:rPr lang="en-US" sz="4400" b="1" dirty="0"/>
              <a:t>Voltaire</a:t>
            </a:r>
            <a:endParaRPr lang="sq-AL" sz="4400" dirty="0"/>
          </a:p>
          <a:p>
            <a:pPr>
              <a:defRPr/>
            </a:pPr>
            <a:endParaRPr lang="sq-AL" sz="4400" dirty="0"/>
          </a:p>
        </p:txBody>
      </p:sp>
    </p:spTree>
    <p:extLst>
      <p:ext uri="{BB962C8B-B14F-4D97-AF65-F5344CB8AC3E}">
        <p14:creationId xmlns:p14="http://schemas.microsoft.com/office/powerpoint/2010/main" val="1009492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/>
          </p:cNvSpPr>
          <p:nvPr>
            <p:ph type="title"/>
          </p:nvPr>
        </p:nvSpPr>
        <p:spPr>
          <a:xfrm>
            <a:off x="112185" y="-100013"/>
            <a:ext cx="9326033" cy="1143001"/>
          </a:xfrm>
        </p:spPr>
        <p:txBody>
          <a:bodyPr/>
          <a:lstStyle/>
          <a:p>
            <a:pPr eaLnBrk="1" hangingPunct="1"/>
            <a:r>
              <a:rPr lang="en-GB" altLang="en-US" b="1" smtClean="0">
                <a:solidFill>
                  <a:srgbClr val="7030A0"/>
                </a:solidFill>
              </a:rPr>
              <a:t>Ask the right questions…</a:t>
            </a:r>
            <a:endParaRPr lang="en-US" altLang="en-US" b="1" smtClean="0">
              <a:solidFill>
                <a:srgbClr val="7030A0"/>
              </a:solidFill>
            </a:endParaRPr>
          </a:p>
        </p:txBody>
      </p:sp>
      <p:sp>
        <p:nvSpPr>
          <p:cNvPr id="50179" name="Text Box 4"/>
          <p:cNvSpPr txBox="1">
            <a:spLocks noChangeArrowheads="1"/>
          </p:cNvSpPr>
          <p:nvPr/>
        </p:nvSpPr>
        <p:spPr bwMode="auto">
          <a:xfrm>
            <a:off x="3407834" y="1916113"/>
            <a:ext cx="518371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900">
                <a:solidFill>
                  <a:schemeClr val="tx1"/>
                </a:solidFill>
                <a:latin typeface="Tw Cen MT" pitchFamily="34" charset="0"/>
              </a:defRPr>
            </a:lvl1pPr>
            <a:lvl2pPr marL="742950" indent="-285750">
              <a:defRPr sz="2600">
                <a:solidFill>
                  <a:schemeClr val="tx1"/>
                </a:solidFill>
                <a:latin typeface="Tw Cen MT" pitchFamily="34" charset="0"/>
              </a:defRPr>
            </a:lvl2pPr>
            <a:lvl3pPr marL="1143000">
              <a:defRPr sz="2300">
                <a:solidFill>
                  <a:schemeClr val="tx1"/>
                </a:solidFill>
                <a:latin typeface="Tw Cen MT" pitchFamily="34" charset="0"/>
              </a:defRPr>
            </a:lvl3pPr>
            <a:lvl4pPr marL="1600200">
              <a:defRPr sz="2000">
                <a:solidFill>
                  <a:schemeClr val="tx1"/>
                </a:solidFill>
                <a:latin typeface="Tw Cen MT" pitchFamily="34" charset="0"/>
              </a:defRPr>
            </a:lvl4pPr>
            <a:lvl5pPr marL="2057400">
              <a:defRPr sz="2000">
                <a:solidFill>
                  <a:schemeClr val="tx1"/>
                </a:solidFill>
                <a:latin typeface="Tw Cen MT" pitchFamily="34" charset="0"/>
              </a:defRPr>
            </a:lvl5pPr>
            <a:lvl6pPr marL="2514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0"/>
              </a:defRPr>
            </a:lvl6pPr>
            <a:lvl7pPr marL="29718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0"/>
              </a:defRPr>
            </a:lvl7pPr>
            <a:lvl8pPr marL="34290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0"/>
              </a:defRPr>
            </a:lvl8pPr>
            <a:lvl9pPr marL="3886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sq-AL" altLang="en-US" sz="1800">
              <a:latin typeface="Arial" pitchFamily="34" charset="0"/>
              <a:cs typeface="Arial" pitchFamily="34" charset="0"/>
            </a:endParaRPr>
          </a:p>
        </p:txBody>
      </p:sp>
      <p:sp>
        <p:nvSpPr>
          <p:cNvPr id="55302" name="Text Box 6"/>
          <p:cNvSpPr txBox="1">
            <a:spLocks noChangeArrowheads="1"/>
          </p:cNvSpPr>
          <p:nvPr/>
        </p:nvSpPr>
        <p:spPr bwMode="auto">
          <a:xfrm>
            <a:off x="309034" y="1373189"/>
            <a:ext cx="7548033" cy="38322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285750" indent="-285750">
              <a:spcBef>
                <a:spcPct val="0"/>
              </a:spcBef>
              <a:defRPr/>
            </a:pPr>
            <a:r>
              <a:rPr lang="en-GB" altLang="en-US" sz="1800" dirty="0">
                <a:latin typeface="+mn-lt"/>
              </a:rPr>
              <a:t>Ask OPEN questions to encourage discussion…</a:t>
            </a:r>
            <a:r>
              <a:rPr lang="en-US" altLang="en-US" sz="1800" dirty="0">
                <a:latin typeface="+mn-lt"/>
              </a:rPr>
              <a:t>‘WHAT?’ ‘WHEN?’</a:t>
            </a:r>
            <a:r>
              <a:rPr lang="en-GB" altLang="en-US" sz="1800" dirty="0">
                <a:latin typeface="+mn-lt"/>
              </a:rPr>
              <a:t> </a:t>
            </a:r>
            <a:r>
              <a:rPr lang="en-US" altLang="en-US" sz="1800" dirty="0">
                <a:latin typeface="+mn-lt"/>
              </a:rPr>
              <a:t>‘HOW?’</a:t>
            </a:r>
            <a:r>
              <a:rPr lang="en-GB" altLang="en-US" sz="1800" dirty="0">
                <a:latin typeface="+mn-lt"/>
              </a:rPr>
              <a:t> </a:t>
            </a:r>
            <a:r>
              <a:rPr lang="en-US" altLang="en-US" sz="1800" dirty="0">
                <a:latin typeface="+mn-lt"/>
              </a:rPr>
              <a:t>‘WHO?’</a:t>
            </a:r>
            <a:r>
              <a:rPr lang="en-GB" altLang="en-US" sz="1800" dirty="0">
                <a:latin typeface="+mn-lt"/>
              </a:rPr>
              <a:t> </a:t>
            </a:r>
            <a:r>
              <a:rPr lang="en-US" altLang="en-US" sz="1800" dirty="0">
                <a:latin typeface="+mn-lt"/>
              </a:rPr>
              <a:t>‘WHERE?’</a:t>
            </a:r>
            <a:r>
              <a:rPr lang="en-GB" altLang="en-US" sz="1800" dirty="0">
                <a:latin typeface="+mn-lt"/>
              </a:rPr>
              <a:t> </a:t>
            </a:r>
            <a:r>
              <a:rPr lang="en-US" altLang="en-US" sz="1800" dirty="0">
                <a:latin typeface="+mn-lt"/>
              </a:rPr>
              <a:t>‘TELL ME ABOUT’</a:t>
            </a:r>
            <a:endParaRPr lang="sq-AL" altLang="en-US" sz="1800" dirty="0">
              <a:latin typeface="+mn-lt"/>
            </a:endParaRPr>
          </a:p>
          <a:p>
            <a:pPr marL="285750" indent="-285750" eaLnBrk="1" hangingPunct="1">
              <a:spcBef>
                <a:spcPct val="50000"/>
              </a:spcBef>
              <a:defRPr/>
            </a:pPr>
            <a:r>
              <a:rPr lang="en-GB" altLang="en-US" sz="1800" dirty="0">
                <a:latin typeface="+mn-lt"/>
              </a:rPr>
              <a:t>Ask CLOSED questions if you want to clarify </a:t>
            </a:r>
          </a:p>
          <a:p>
            <a:pPr marL="285750" indent="-285750" eaLnBrk="1" hangingPunct="1">
              <a:spcBef>
                <a:spcPct val="50000"/>
              </a:spcBef>
              <a:defRPr/>
            </a:pPr>
            <a:r>
              <a:rPr lang="en-GB" altLang="en-US" sz="1800" dirty="0">
                <a:latin typeface="+mn-lt"/>
              </a:rPr>
              <a:t>Avoid asking MULTIPLE questions </a:t>
            </a:r>
          </a:p>
          <a:p>
            <a:pPr marL="285750" indent="-285750" eaLnBrk="1" hangingPunct="1">
              <a:spcBef>
                <a:spcPct val="50000"/>
              </a:spcBef>
              <a:defRPr/>
            </a:pPr>
            <a:r>
              <a:rPr lang="en-GB" altLang="en-US" sz="1800" dirty="0">
                <a:latin typeface="+mn-lt"/>
              </a:rPr>
              <a:t>Ask PROBING questions</a:t>
            </a:r>
          </a:p>
          <a:p>
            <a:pPr marL="285750" indent="-285750" eaLnBrk="1" hangingPunct="1">
              <a:spcBef>
                <a:spcPct val="50000"/>
              </a:spcBef>
              <a:defRPr/>
            </a:pPr>
            <a:r>
              <a:rPr lang="en-GB" altLang="en-US" sz="1800" dirty="0">
                <a:latin typeface="+mn-lt"/>
              </a:rPr>
              <a:t>Avoid WHY questions (sometimes)</a:t>
            </a:r>
          </a:p>
          <a:p>
            <a:pPr marL="285750" indent="-285750" eaLnBrk="1" hangingPunct="1">
              <a:spcBef>
                <a:spcPct val="50000"/>
              </a:spcBef>
              <a:defRPr/>
            </a:pPr>
            <a:r>
              <a:rPr lang="en-GB" altLang="en-US" sz="1800" dirty="0">
                <a:latin typeface="+mn-lt"/>
              </a:rPr>
              <a:t>Ask questions in informal language – this is a conversation not an interrogation</a:t>
            </a:r>
          </a:p>
          <a:p>
            <a:pPr marL="285750" indent="-285750" eaLnBrk="1" hangingPunct="1">
              <a:spcBef>
                <a:spcPct val="50000"/>
              </a:spcBef>
              <a:defRPr/>
            </a:pPr>
            <a:r>
              <a:rPr lang="en-GB" altLang="en-US" sz="1800" dirty="0">
                <a:latin typeface="+mn-lt"/>
              </a:rPr>
              <a:t>Ask “Anything else?” and wait – there often is</a:t>
            </a:r>
          </a:p>
          <a:p>
            <a:pPr marL="285750" indent="-285750" eaLnBrk="1" hangingPunct="1">
              <a:spcBef>
                <a:spcPct val="50000"/>
              </a:spcBef>
              <a:defRPr/>
            </a:pPr>
            <a:r>
              <a:rPr lang="en-GB" altLang="en-US" sz="1800" dirty="0">
                <a:latin typeface="+mn-lt"/>
              </a:rPr>
              <a:t>Avoid leading questions … “I’m sure you agree that ,,,</a:t>
            </a:r>
            <a:endParaRPr lang="en-US" altLang="en-US" sz="1800" dirty="0">
              <a:latin typeface="+mn-lt"/>
            </a:endParaRPr>
          </a:p>
        </p:txBody>
      </p:sp>
      <p:pic>
        <p:nvPicPr>
          <p:cNvPr id="50181" name="Picture 7" descr="question-mar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6618" y="2143126"/>
            <a:ext cx="2175933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8362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5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53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53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53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53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53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553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553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/>
          <a:lstStyle/>
          <a:p>
            <a:pPr eaLnBrk="1" hangingPunct="1"/>
            <a:r>
              <a:rPr lang="en-GB" smtClean="0"/>
              <a:t>OPEN ENDED QUESTIONS</a:t>
            </a:r>
          </a:p>
        </p:txBody>
      </p:sp>
      <p:sp>
        <p:nvSpPr>
          <p:cNvPr id="52227" name="Rectangle 3"/>
          <p:cNvSpPr>
            <a:spLocks noGrp="1"/>
          </p:cNvSpPr>
          <p:nvPr>
            <p:ph type="body" idx="1"/>
          </p:nvPr>
        </p:nvSpPr>
        <p:spPr>
          <a:xfrm>
            <a:off x="817033" y="1600200"/>
            <a:ext cx="108712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mtClean="0"/>
              <a:t>WHO?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WHAT?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WHEN?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WHY?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WHERE?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HOW?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Use this technique to gain information – clarify objections,  check understanding.</a:t>
            </a:r>
          </a:p>
        </p:txBody>
      </p:sp>
    </p:spTree>
    <p:extLst>
      <p:ext uri="{BB962C8B-B14F-4D97-AF65-F5344CB8AC3E}">
        <p14:creationId xmlns:p14="http://schemas.microsoft.com/office/powerpoint/2010/main" val="2214112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EFFECTIVE COMMUNICATION</a:t>
            </a:r>
          </a:p>
        </p:txBody>
      </p:sp>
      <p:sp>
        <p:nvSpPr>
          <p:cNvPr id="53251" name="Rectangle 3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Communication is creating understanding in the minds of others which leads to action</a:t>
            </a:r>
          </a:p>
        </p:txBody>
      </p:sp>
      <p:pic>
        <p:nvPicPr>
          <p:cNvPr id="53252" name="Picture 4" descr="MCj04159220000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344833" y="3141664"/>
            <a:ext cx="3640667" cy="2344737"/>
          </a:xfrm>
        </p:spPr>
      </p:pic>
    </p:spTree>
    <p:extLst>
      <p:ext uri="{BB962C8B-B14F-4D97-AF65-F5344CB8AC3E}">
        <p14:creationId xmlns:p14="http://schemas.microsoft.com/office/powerpoint/2010/main" val="3663496071"/>
      </p:ext>
    </p:extLst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/>
          <a:lstStyle/>
          <a:p>
            <a:r>
              <a:rPr lang="en-US" smtClean="0">
                <a:solidFill>
                  <a:srgbClr val="000090"/>
                </a:solidFill>
              </a:rPr>
              <a:t>Communication is made up of…: </a:t>
            </a:r>
          </a:p>
        </p:txBody>
      </p:sp>
      <p:sp>
        <p:nvSpPr>
          <p:cNvPr id="54275" name="Content Placeholder 2"/>
          <p:cNvSpPr>
            <a:spLocks noGrp="1"/>
          </p:cNvSpPr>
          <p:nvPr>
            <p:ph idx="1"/>
          </p:nvPr>
        </p:nvSpPr>
        <p:spPr>
          <a:xfrm>
            <a:off x="817033" y="1600200"/>
            <a:ext cx="10871200" cy="4495800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en-US" smtClean="0"/>
              <a:t>Words		-	7%</a:t>
            </a:r>
          </a:p>
          <a:p>
            <a:pPr marL="0" indent="0">
              <a:buFont typeface="Wingdings" pitchFamily="2" charset="2"/>
              <a:buNone/>
            </a:pPr>
            <a:endParaRPr lang="en-US" smtClean="0"/>
          </a:p>
          <a:p>
            <a:pPr marL="0" indent="0">
              <a:buFont typeface="Wingdings" pitchFamily="2" charset="2"/>
              <a:buNone/>
            </a:pPr>
            <a:r>
              <a:rPr lang="en-US" smtClean="0"/>
              <a:t>Tone of Voice	-	38%</a:t>
            </a:r>
          </a:p>
          <a:p>
            <a:pPr marL="0" indent="0">
              <a:buFont typeface="Wingdings" pitchFamily="2" charset="2"/>
              <a:buNone/>
            </a:pPr>
            <a:endParaRPr lang="en-US" smtClean="0"/>
          </a:p>
          <a:p>
            <a:pPr marL="0" indent="0">
              <a:buFont typeface="Wingdings" pitchFamily="2" charset="2"/>
              <a:buNone/>
            </a:pPr>
            <a:r>
              <a:rPr lang="en-US" smtClean="0"/>
              <a:t>Body Language 	-	55% </a:t>
            </a:r>
          </a:p>
        </p:txBody>
      </p:sp>
    </p:spTree>
    <p:extLst>
      <p:ext uri="{BB962C8B-B14F-4D97-AF65-F5344CB8AC3E}">
        <p14:creationId xmlns:p14="http://schemas.microsoft.com/office/powerpoint/2010/main" val="3424005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/>
          </p:cNvSpPr>
          <p:nvPr>
            <p:ph type="title"/>
          </p:nvPr>
        </p:nvSpPr>
        <p:spPr>
          <a:xfrm>
            <a:off x="514351" y="6350"/>
            <a:ext cx="10972800" cy="667418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000090"/>
                </a:solidFill>
              </a:rPr>
              <a:t>Understanding Others</a:t>
            </a:r>
          </a:p>
        </p:txBody>
      </p:sp>
      <p:pic>
        <p:nvPicPr>
          <p:cNvPr id="55299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84" y="812720"/>
            <a:ext cx="2370667" cy="2376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0" name="Picture 6" descr="ang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9967" y="827259"/>
            <a:ext cx="4224867" cy="2376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1" name="Picture 8" descr="worr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9402" y="3260556"/>
            <a:ext cx="4127500" cy="2414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2" name="Picture 10" descr="worry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01" y="3260558"/>
            <a:ext cx="2393951" cy="2361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3" name="Picture 12" descr="happy_go_lucky_wideweb__470x313,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9967" y="3260557"/>
            <a:ext cx="4224867" cy="2366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4" name="Picture 14" descr="kim-2006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4644" y="812719"/>
            <a:ext cx="2377016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5" name="Picture 4" descr="_Users_simonrobinson_Desktop_burst blu.eps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8501" y="5786439"/>
            <a:ext cx="1079500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583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/>
          <a:lstStyle/>
          <a:p>
            <a:endParaRPr lang="en-GB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7033" y="1600200"/>
            <a:ext cx="10871200" cy="4495800"/>
          </a:xfrm>
        </p:spPr>
        <p:txBody>
          <a:bodyPr/>
          <a:lstStyle/>
          <a:p>
            <a:pPr>
              <a:defRPr/>
            </a:pPr>
            <a:r>
              <a:rPr lang="en-GB" sz="6600" dirty="0"/>
              <a:t>For news of the heart, ask the face. 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Wingdings" pitchFamily="2" charset="2"/>
              <a:buNone/>
              <a:defRPr/>
            </a:pPr>
            <a:r>
              <a:rPr lang="en-GB" i="1" dirty="0"/>
              <a:t>-West African saying</a:t>
            </a:r>
          </a:p>
        </p:txBody>
      </p:sp>
    </p:spTree>
    <p:extLst>
      <p:ext uri="{BB962C8B-B14F-4D97-AF65-F5344CB8AC3E}">
        <p14:creationId xmlns:p14="http://schemas.microsoft.com/office/powerpoint/2010/main" val="54649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itle 1"/>
          <p:cNvSpPr>
            <a:spLocks noGrp="1"/>
          </p:cNvSpPr>
          <p:nvPr>
            <p:ph type="title"/>
          </p:nvPr>
        </p:nvSpPr>
        <p:spPr>
          <a:xfrm>
            <a:off x="1583267" y="274638"/>
            <a:ext cx="8352367" cy="1143000"/>
          </a:xfrm>
        </p:spPr>
        <p:txBody>
          <a:bodyPr anchor="t">
            <a:noAutofit/>
          </a:bodyPr>
          <a:lstStyle/>
          <a:p>
            <a:pPr>
              <a:defRPr/>
            </a:pPr>
            <a:r>
              <a:rPr lang="en-US" sz="3200" dirty="0">
                <a:solidFill>
                  <a:srgbClr val="000090"/>
                </a:solidFill>
                <a:latin typeface="+mn-lt"/>
              </a:rPr>
              <a:t>Common interpretations of body language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628776"/>
            <a:ext cx="11952817" cy="4525963"/>
          </a:xfrm>
        </p:spPr>
        <p:txBody>
          <a:bodyPr>
            <a:normAutofit lnSpcReduction="10000"/>
          </a:bodyPr>
          <a:lstStyle/>
          <a:p>
            <a:pPr marL="0" indent="0">
              <a:buFontTx/>
              <a:buNone/>
              <a:defRPr/>
            </a:pPr>
            <a:r>
              <a:rPr lang="en-US" sz="1800" u="sng" dirty="0"/>
              <a:t>Body Language: </a:t>
            </a:r>
            <a:r>
              <a:rPr lang="en-US" sz="1800" dirty="0"/>
              <a:t> be aware how some people might interpret things you are doing:     </a:t>
            </a:r>
            <a:endParaRPr lang="en-GB" sz="1800" dirty="0"/>
          </a:p>
          <a:p>
            <a:pPr marL="0" indent="0">
              <a:buFontTx/>
              <a:buNone/>
              <a:defRPr/>
            </a:pPr>
            <a:r>
              <a:rPr lang="en-US" sz="1800" dirty="0"/>
              <a:t>For example:  </a:t>
            </a:r>
            <a:endParaRPr lang="en-GB" sz="1800" dirty="0"/>
          </a:p>
          <a:p>
            <a:pPr>
              <a:buFont typeface="Arial"/>
              <a:buChar char="•"/>
              <a:defRPr/>
            </a:pPr>
            <a:r>
              <a:rPr lang="en-US" sz="1800" dirty="0"/>
              <a:t>Sitting far back in the chair/slouched: </a:t>
            </a:r>
            <a:r>
              <a:rPr lang="en-US" sz="1800" i="1" dirty="0"/>
              <a:t>can communicate disinterest</a:t>
            </a:r>
            <a:endParaRPr lang="en-GB" sz="1800" dirty="0"/>
          </a:p>
          <a:p>
            <a:pPr>
              <a:buFont typeface="Arial"/>
              <a:buChar char="•"/>
              <a:defRPr/>
            </a:pPr>
            <a:r>
              <a:rPr lang="en-US" sz="1800" dirty="0"/>
              <a:t>Crossing legs and arms, clenching hands, leaning away: </a:t>
            </a:r>
            <a:r>
              <a:rPr lang="en-US" sz="1800" i="1" dirty="0"/>
              <a:t>can communicate defensiveness</a:t>
            </a:r>
            <a:endParaRPr lang="en-GB" sz="1800" dirty="0"/>
          </a:p>
          <a:p>
            <a:pPr>
              <a:buFont typeface="Arial"/>
              <a:buChar char="•"/>
              <a:defRPr/>
            </a:pPr>
            <a:r>
              <a:rPr lang="en-US" sz="1800" dirty="0"/>
              <a:t>Head in hands, staring blankly, little or no eye contact, doodling, yawning : </a:t>
            </a:r>
            <a:r>
              <a:rPr lang="en-US" sz="1800" i="1" dirty="0"/>
              <a:t>can communicate  disinterest</a:t>
            </a:r>
            <a:r>
              <a:rPr lang="en-US" sz="1800" dirty="0"/>
              <a:t> </a:t>
            </a:r>
            <a:r>
              <a:rPr lang="en-US" sz="1800" i="1" dirty="0"/>
              <a:t>and boredom </a:t>
            </a:r>
            <a:endParaRPr lang="en-GB" sz="1800" dirty="0"/>
          </a:p>
          <a:p>
            <a:pPr>
              <a:buFont typeface="Arial"/>
              <a:buChar char="•"/>
              <a:defRPr/>
            </a:pPr>
            <a:r>
              <a:rPr lang="en-US" sz="1800" dirty="0"/>
              <a:t>Fidgeting, moving your legs up and down, blinking frequently: </a:t>
            </a:r>
            <a:r>
              <a:rPr lang="en-US" sz="1800" i="1" dirty="0"/>
              <a:t>can communicate nervousness </a:t>
            </a:r>
            <a:endParaRPr lang="en-GB" sz="1800" dirty="0"/>
          </a:p>
          <a:p>
            <a:pPr marL="0" indent="0">
              <a:buFontTx/>
              <a:buNone/>
              <a:defRPr/>
            </a:pPr>
            <a:r>
              <a:rPr lang="en-US" sz="1800" u="sng" dirty="0"/>
              <a:t>Tone of Voice</a:t>
            </a:r>
            <a:endParaRPr lang="en-GB" sz="1800" dirty="0"/>
          </a:p>
          <a:p>
            <a:pPr marL="0" indent="0">
              <a:buFontTx/>
              <a:buNone/>
              <a:defRPr/>
            </a:pPr>
            <a:r>
              <a:rPr lang="en-US" sz="1800" dirty="0"/>
              <a:t>Similarly tone of voice communicates messages typically: </a:t>
            </a:r>
            <a:endParaRPr lang="en-GB" sz="1800" dirty="0"/>
          </a:p>
          <a:p>
            <a:pPr>
              <a:defRPr/>
            </a:pPr>
            <a:r>
              <a:rPr lang="en-US" sz="1800" dirty="0"/>
              <a:t>Very quiet:  </a:t>
            </a:r>
            <a:r>
              <a:rPr lang="en-US" sz="1800" i="1" dirty="0"/>
              <a:t>can communicate nervousness</a:t>
            </a:r>
            <a:r>
              <a:rPr lang="en-US" sz="1800" dirty="0"/>
              <a:t> </a:t>
            </a:r>
            <a:endParaRPr lang="en-GB" sz="1800" dirty="0"/>
          </a:p>
          <a:p>
            <a:pPr>
              <a:defRPr/>
            </a:pPr>
            <a:r>
              <a:rPr lang="en-US" sz="1800" dirty="0"/>
              <a:t>Monotone:  </a:t>
            </a:r>
            <a:r>
              <a:rPr lang="en-US" sz="1800" i="1" dirty="0"/>
              <a:t>can communicate lack of interest/boredom </a:t>
            </a:r>
            <a:endParaRPr lang="en-GB" sz="1800" dirty="0"/>
          </a:p>
          <a:p>
            <a:pPr>
              <a:defRPr/>
            </a:pPr>
            <a:r>
              <a:rPr lang="en-US" sz="1800" dirty="0"/>
              <a:t>Overly modulated/ high pitch: </a:t>
            </a:r>
            <a:r>
              <a:rPr lang="en-US" sz="1800" i="1" dirty="0"/>
              <a:t>can communicate nervousness/lack of confidence</a:t>
            </a:r>
            <a:endParaRPr lang="en-GB" sz="1800" dirty="0"/>
          </a:p>
          <a:p>
            <a:pPr>
              <a:defRPr/>
            </a:pPr>
            <a:r>
              <a:rPr lang="en-US" sz="1800" dirty="0"/>
              <a:t>Loud: </a:t>
            </a:r>
            <a:r>
              <a:rPr lang="en-US" sz="1800" i="1" dirty="0"/>
              <a:t>can communicate aggression</a:t>
            </a:r>
            <a:r>
              <a:rPr lang="en-US" sz="1800" dirty="0"/>
              <a:t> </a:t>
            </a:r>
            <a:endParaRPr lang="en-GB" sz="1800" dirty="0"/>
          </a:p>
          <a:p>
            <a:pPr marL="0" indent="0">
              <a:buFontTx/>
              <a:buNone/>
              <a:defRPr/>
            </a:pPr>
            <a:r>
              <a:rPr lang="en-US" sz="1800" dirty="0"/>
              <a:t> </a:t>
            </a:r>
            <a:endParaRPr lang="en-GB" sz="1800" dirty="0"/>
          </a:p>
          <a:p>
            <a:pPr marL="0" indent="0">
              <a:buFontTx/>
              <a:buNone/>
              <a:defRPr/>
            </a:pPr>
            <a:endParaRPr lang="en-US" dirty="0"/>
          </a:p>
        </p:txBody>
      </p:sp>
      <p:pic>
        <p:nvPicPr>
          <p:cNvPr id="57348" name="Picture 4" descr="_Users_simonrobinson_Desktop_burst blu.eps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8501" y="5786439"/>
            <a:ext cx="1079500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6972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/>
          <a:lstStyle/>
          <a:p>
            <a:pPr eaLnBrk="1" hangingPunct="1"/>
            <a:r>
              <a:rPr lang="en-GB" altLang="en-US" smtClean="0"/>
              <a:t>Communication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219200" y="1417639"/>
            <a:ext cx="10972800" cy="4708525"/>
          </a:xfrm>
        </p:spPr>
        <p:txBody>
          <a:bodyPr>
            <a:normAutofit fontScale="77500" lnSpcReduction="20000"/>
          </a:bodyPr>
          <a:lstStyle/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altLang="en-US" sz="3600" b="1" dirty="0">
                <a:latin typeface="Calibri" panose="020F0502020204030204" pitchFamily="34" charset="0"/>
              </a:rPr>
              <a:t>      4 main styles</a:t>
            </a:r>
            <a:r>
              <a:rPr lang="en-GB" altLang="en-US" sz="3600" dirty="0">
                <a:latin typeface="Calibri" panose="020F0502020204030204" pitchFamily="34" charset="0"/>
              </a:rPr>
              <a:t>: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altLang="en-US" sz="3600" dirty="0">
              <a:latin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3600" dirty="0">
                <a:latin typeface="Calibri" panose="020F0502020204030204" pitchFamily="34" charset="0"/>
              </a:rPr>
              <a:t>      Recognise your style, the impact of your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3600" dirty="0">
                <a:latin typeface="Calibri" panose="020F0502020204030204" pitchFamily="34" charset="0"/>
              </a:rPr>
              <a:t>          style and the style of others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3600" dirty="0">
                <a:latin typeface="Calibri" panose="020F0502020204030204" pitchFamily="34" charset="0"/>
              </a:rPr>
              <a:t>      Are you green, blue, yellow or red?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3600" dirty="0">
                <a:latin typeface="Calibri" panose="020F0502020204030204" pitchFamily="34" charset="0"/>
              </a:rPr>
              <a:t>      Do you recognise the colours in your team/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3600" dirty="0">
                <a:latin typeface="Calibri" panose="020F0502020204030204" pitchFamily="34" charset="0"/>
              </a:rPr>
              <a:t>          manager?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3600" dirty="0">
                <a:latin typeface="Calibri" panose="020F0502020204030204" pitchFamily="34" charset="0"/>
              </a:rPr>
              <a:t>      Very important to communicate appropriately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3600" dirty="0">
                <a:latin typeface="Calibri" panose="020F0502020204030204" pitchFamily="34" charset="0"/>
              </a:rPr>
              <a:t>          to make sure they really listen and you are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3600" dirty="0">
                <a:latin typeface="Calibri" panose="020F0502020204030204" pitchFamily="34" charset="0"/>
              </a:rPr>
              <a:t>          heard     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400" dirty="0"/>
              <a:t>       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400" dirty="0"/>
              <a:t>        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400" dirty="0"/>
              <a:t>        </a:t>
            </a:r>
          </a:p>
        </p:txBody>
      </p:sp>
    </p:spTree>
    <p:extLst>
      <p:ext uri="{BB962C8B-B14F-4D97-AF65-F5344CB8AC3E}">
        <p14:creationId xmlns:p14="http://schemas.microsoft.com/office/powerpoint/2010/main" val="1849810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Green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17095" y="1094875"/>
            <a:ext cx="10972800" cy="4525963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altLang="en-US" dirty="0">
                <a:latin typeface="Calibri" panose="020F0502020204030204" pitchFamily="34" charset="0"/>
              </a:rPr>
              <a:t>     </a:t>
            </a:r>
            <a:r>
              <a:rPr lang="en-GB" altLang="en-US" sz="2800" dirty="0">
                <a:latin typeface="Calibri" panose="020F0502020204030204" pitchFamily="34" charset="0"/>
              </a:rPr>
              <a:t>Motivated by appreciation.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They are looking for trust and security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Feelings led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Take interest in them as people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Establish rapport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Speak calmly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Focus on people outcomes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Talk about gut feelings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Explain why</a:t>
            </a:r>
          </a:p>
        </p:txBody>
      </p:sp>
    </p:spTree>
    <p:extLst>
      <p:ext uri="{BB962C8B-B14F-4D97-AF65-F5344CB8AC3E}">
        <p14:creationId xmlns:p14="http://schemas.microsoft.com/office/powerpoint/2010/main" val="1255499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5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Blue</a:t>
            </a:r>
          </a:p>
        </p:txBody>
      </p:sp>
      <p:sp>
        <p:nvSpPr>
          <p:cNvPr id="60419" name="Rectangle 3"/>
          <p:cNvSpPr>
            <a:spLocks noGrp="1"/>
          </p:cNvSpPr>
          <p:nvPr>
            <p:ph type="body" idx="4294967295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eaLnBrk="1" hangingPunct="1"/>
            <a:r>
              <a:rPr lang="en-GB" altLang="en-US" smtClean="0">
                <a:latin typeface="Calibri" pitchFamily="34" charset="0"/>
              </a:rPr>
              <a:t>     </a:t>
            </a:r>
            <a:r>
              <a:rPr lang="en-GB" altLang="en-US" sz="2800" smtClean="0">
                <a:latin typeface="Calibri" pitchFamily="34" charset="0"/>
              </a:rPr>
              <a:t>Prepare – they look for data</a:t>
            </a:r>
          </a:p>
          <a:p>
            <a:pPr eaLnBrk="1" hangingPunct="1"/>
            <a:r>
              <a:rPr lang="en-GB" altLang="en-US" sz="2800" smtClean="0">
                <a:latin typeface="Calibri" pitchFamily="34" charset="0"/>
              </a:rPr>
              <a:t>     Motivated by procedures</a:t>
            </a:r>
          </a:p>
          <a:p>
            <a:pPr eaLnBrk="1" hangingPunct="1"/>
            <a:r>
              <a:rPr lang="en-GB" altLang="en-US" sz="2800" smtClean="0">
                <a:latin typeface="Calibri" pitchFamily="34" charset="0"/>
              </a:rPr>
              <a:t>     Acknowledge skills but do not condescend</a:t>
            </a:r>
          </a:p>
          <a:p>
            <a:pPr eaLnBrk="1" hangingPunct="1"/>
            <a:r>
              <a:rPr lang="en-GB" altLang="en-US" sz="2800" smtClean="0">
                <a:latin typeface="Calibri" pitchFamily="34" charset="0"/>
              </a:rPr>
              <a:t>     Present facts and information</a:t>
            </a:r>
          </a:p>
          <a:p>
            <a:pPr eaLnBrk="1" hangingPunct="1"/>
            <a:r>
              <a:rPr lang="en-GB" altLang="en-US" sz="2800" smtClean="0">
                <a:latin typeface="Calibri" pitchFamily="34" charset="0"/>
              </a:rPr>
              <a:t>     Present ideas logically</a:t>
            </a:r>
          </a:p>
          <a:p>
            <a:pPr eaLnBrk="1" hangingPunct="1"/>
            <a:r>
              <a:rPr lang="en-GB" altLang="en-US" sz="2800" smtClean="0">
                <a:latin typeface="Calibri" pitchFamily="34" charset="0"/>
              </a:rPr>
              <a:t>     Speak calmly</a:t>
            </a:r>
          </a:p>
          <a:p>
            <a:pPr eaLnBrk="1" hangingPunct="1"/>
            <a:r>
              <a:rPr lang="en-GB" altLang="en-US" sz="2800" smtClean="0">
                <a:latin typeface="Calibri" pitchFamily="34" charset="0"/>
              </a:rPr>
              <a:t>     Avoid over emotion</a:t>
            </a:r>
          </a:p>
          <a:p>
            <a:pPr eaLnBrk="1" hangingPunct="1"/>
            <a:r>
              <a:rPr lang="en-GB" altLang="en-US" sz="2800" smtClean="0">
                <a:latin typeface="Calibri" pitchFamily="34" charset="0"/>
              </a:rPr>
              <a:t>     Focus on benefits</a:t>
            </a:r>
          </a:p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454355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Yellow</a:t>
            </a:r>
          </a:p>
        </p:txBody>
      </p:sp>
      <p:sp>
        <p:nvSpPr>
          <p:cNvPr id="61443" name="Rectangle 3"/>
          <p:cNvSpPr>
            <a:spLocks noGrp="1"/>
          </p:cNvSpPr>
          <p:nvPr>
            <p:ph type="body" idx="4294967295"/>
          </p:nvPr>
        </p:nvSpPr>
        <p:spPr>
          <a:xfrm>
            <a:off x="553453" y="1199149"/>
            <a:ext cx="10972800" cy="4525963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latin typeface="Calibri" pitchFamily="34" charset="0"/>
              </a:rPr>
              <a:t>     Ideas </a:t>
            </a:r>
          </a:p>
          <a:p>
            <a:pPr eaLnBrk="1" hangingPunct="1"/>
            <a:r>
              <a:rPr lang="en-GB" altLang="en-US" dirty="0" smtClean="0">
                <a:latin typeface="Calibri" pitchFamily="34" charset="0"/>
              </a:rPr>
              <a:t>     Use humour</a:t>
            </a:r>
          </a:p>
          <a:p>
            <a:pPr eaLnBrk="1" hangingPunct="1"/>
            <a:r>
              <a:rPr lang="en-GB" altLang="en-US" dirty="0" smtClean="0">
                <a:latin typeface="Calibri" pitchFamily="34" charset="0"/>
              </a:rPr>
              <a:t>     Talk about feeling</a:t>
            </a:r>
          </a:p>
          <a:p>
            <a:pPr eaLnBrk="1" hangingPunct="1"/>
            <a:r>
              <a:rPr lang="en-GB" altLang="en-US" dirty="0" smtClean="0">
                <a:latin typeface="Calibri" pitchFamily="34" charset="0"/>
              </a:rPr>
              <a:t>     Be passionate</a:t>
            </a:r>
          </a:p>
          <a:p>
            <a:pPr eaLnBrk="1" hangingPunct="1"/>
            <a:r>
              <a:rPr lang="en-GB" altLang="en-US" dirty="0" smtClean="0">
                <a:latin typeface="Calibri" pitchFamily="34" charset="0"/>
              </a:rPr>
              <a:t>     Focus on the positive</a:t>
            </a:r>
          </a:p>
          <a:p>
            <a:pPr eaLnBrk="1" hangingPunct="1"/>
            <a:r>
              <a:rPr lang="en-GB" altLang="en-US" dirty="0" smtClean="0">
                <a:latin typeface="Calibri" pitchFamily="34" charset="0"/>
              </a:rPr>
              <a:t>     Explain the why</a:t>
            </a:r>
          </a:p>
          <a:p>
            <a:pPr eaLnBrk="1" hangingPunct="1"/>
            <a:r>
              <a:rPr lang="en-GB" altLang="en-US" dirty="0" smtClean="0">
                <a:latin typeface="Calibri" pitchFamily="34" charset="0"/>
              </a:rPr>
              <a:t>     Don’t take topic too seriously</a:t>
            </a:r>
          </a:p>
        </p:txBody>
      </p:sp>
    </p:spTree>
    <p:extLst>
      <p:ext uri="{BB962C8B-B14F-4D97-AF65-F5344CB8AC3E}">
        <p14:creationId xmlns:p14="http://schemas.microsoft.com/office/powerpoint/2010/main" val="2902329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868725" y="217570"/>
            <a:ext cx="9601200" cy="6286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09600" y="1600201"/>
            <a:ext cx="10972800" cy="4525963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altLang="en-US" dirty="0">
                <a:latin typeface="Calibri" panose="020F0502020204030204" pitchFamily="34" charset="0"/>
              </a:rPr>
              <a:t>     </a:t>
            </a:r>
            <a:r>
              <a:rPr lang="en-GB" altLang="en-US" sz="2800" dirty="0">
                <a:latin typeface="Calibri" panose="020F0502020204030204" pitchFamily="34" charset="0"/>
              </a:rPr>
              <a:t>Action led – looking for results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Be direct and to the point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Motivated by change and  challenge –focus</a:t>
            </a:r>
          </a:p>
          <a:p>
            <a:pPr eaLnBrk="1" hangingPunct="1">
              <a:buFontTx/>
              <a:buNone/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    on the new and exciting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Mix facts and feelings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Keep the </a:t>
            </a:r>
            <a:r>
              <a:rPr lang="en-GB" altLang="en-US" sz="2800" dirty="0" err="1">
                <a:latin typeface="Calibri" panose="020F0502020204030204" pitchFamily="34" charset="0"/>
              </a:rPr>
              <a:t>hows</a:t>
            </a:r>
            <a:r>
              <a:rPr lang="en-GB" altLang="en-US" sz="2800" dirty="0">
                <a:latin typeface="Calibri" panose="020F0502020204030204" pitchFamily="34" charset="0"/>
              </a:rPr>
              <a:t> and whys brief but be</a:t>
            </a:r>
          </a:p>
          <a:p>
            <a:pPr eaLnBrk="1" hangingPunct="1">
              <a:buFontTx/>
              <a:buNone/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    prepared to give further details if they</a:t>
            </a:r>
          </a:p>
          <a:p>
            <a:pPr eaLnBrk="1" hangingPunct="1">
              <a:buFontTx/>
              <a:buNone/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    bite</a:t>
            </a:r>
          </a:p>
          <a:p>
            <a:pPr eaLnBrk="1" hangingPunct="1">
              <a:defRPr/>
            </a:pPr>
            <a:r>
              <a:rPr lang="en-GB" altLang="en-US" sz="2800" dirty="0">
                <a:latin typeface="Calibri" panose="020F0502020204030204" pitchFamily="34" charset="0"/>
              </a:rPr>
              <a:t>     Acknowledge desire for speedy results</a:t>
            </a:r>
          </a:p>
        </p:txBody>
      </p:sp>
    </p:spTree>
    <p:extLst>
      <p:ext uri="{BB962C8B-B14F-4D97-AF65-F5344CB8AC3E}">
        <p14:creationId xmlns:p14="http://schemas.microsoft.com/office/powerpoint/2010/main" val="3121390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itle 1"/>
          <p:cNvSpPr>
            <a:spLocks noGrp="1"/>
          </p:cNvSpPr>
          <p:nvPr>
            <p:ph type="title"/>
          </p:nvPr>
        </p:nvSpPr>
        <p:spPr>
          <a:xfrm>
            <a:off x="728133" y="115888"/>
            <a:ext cx="10854267" cy="1301750"/>
          </a:xfrm>
        </p:spPr>
        <p:txBody>
          <a:bodyPr/>
          <a:lstStyle/>
          <a:p>
            <a:r>
              <a:rPr lang="en-GB" sz="3200" b="1" smtClean="0"/>
              <a:t>Social Skills – Handling Relationships:</a:t>
            </a:r>
          </a:p>
        </p:txBody>
      </p:sp>
      <p:sp>
        <p:nvSpPr>
          <p:cNvPr id="64515" name="Content Placeholder 2"/>
          <p:cNvSpPr>
            <a:spLocks noGrp="1"/>
          </p:cNvSpPr>
          <p:nvPr>
            <p:ph idx="1"/>
          </p:nvPr>
        </p:nvSpPr>
        <p:spPr>
          <a:xfrm>
            <a:off x="636115" y="940218"/>
            <a:ext cx="9326033" cy="5073650"/>
          </a:xfrm>
        </p:spPr>
        <p:txBody>
          <a:bodyPr/>
          <a:lstStyle/>
          <a:p>
            <a:r>
              <a:rPr lang="en-GB" dirty="0" smtClean="0"/>
              <a:t>Influence – skilled at persuasion.</a:t>
            </a:r>
          </a:p>
          <a:p>
            <a:r>
              <a:rPr lang="en-GB" dirty="0" smtClean="0"/>
              <a:t>Communication – effective give and take – deal with difficult issues straightforwardly.</a:t>
            </a:r>
          </a:p>
          <a:p>
            <a:r>
              <a:rPr lang="en-GB" dirty="0" smtClean="0"/>
              <a:t>Leadership – articulate enthusiasm for a shared vision </a:t>
            </a:r>
          </a:p>
          <a:p>
            <a:r>
              <a:rPr lang="en-GB" dirty="0" smtClean="0"/>
              <a:t>Initiate or manage change</a:t>
            </a:r>
          </a:p>
          <a:p>
            <a:r>
              <a:rPr lang="en-GB" dirty="0" smtClean="0"/>
              <a:t>Conflict Management – handle difficult people and tense situations with diplomacy and tact</a:t>
            </a:r>
          </a:p>
        </p:txBody>
      </p:sp>
    </p:spTree>
    <p:extLst>
      <p:ext uri="{BB962C8B-B14F-4D97-AF65-F5344CB8AC3E}">
        <p14:creationId xmlns:p14="http://schemas.microsoft.com/office/powerpoint/2010/main" val="898200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Content Placeholder 2"/>
          <p:cNvSpPr>
            <a:spLocks noGrp="1"/>
          </p:cNvSpPr>
          <p:nvPr>
            <p:ph idx="1"/>
          </p:nvPr>
        </p:nvSpPr>
        <p:spPr>
          <a:xfrm>
            <a:off x="1001185" y="476251"/>
            <a:ext cx="9326033" cy="5649913"/>
          </a:xfrm>
        </p:spPr>
        <p:txBody>
          <a:bodyPr/>
          <a:lstStyle/>
          <a:p>
            <a:r>
              <a:rPr lang="en-GB" dirty="0" smtClean="0"/>
              <a:t>Building bonds – nurture relationships.  Cultivate and maintain informal networks.</a:t>
            </a:r>
          </a:p>
          <a:p>
            <a:r>
              <a:rPr lang="en-GB" dirty="0" smtClean="0"/>
              <a:t>Collaborate – works with others towards shared goals.</a:t>
            </a:r>
          </a:p>
          <a:p>
            <a:r>
              <a:rPr lang="en-GB" dirty="0" smtClean="0"/>
              <a:t>Team Capabilities – create group synergies – model team qualities; draw members into active and enthusiastic participation.</a:t>
            </a:r>
          </a:p>
          <a:p>
            <a:r>
              <a:rPr lang="en-GB" dirty="0" smtClean="0"/>
              <a:t>Build team identity and commitment.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8297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xfrm>
            <a:off x="473242" y="-78288"/>
            <a:ext cx="10972800" cy="1143000"/>
          </a:xfrm>
        </p:spPr>
        <p:txBody>
          <a:bodyPr/>
          <a:lstStyle/>
          <a:p>
            <a:r>
              <a:rPr lang="en-GB" dirty="0" smtClean="0"/>
              <a:t>Feedback Burger for Supervision</a:t>
            </a:r>
          </a:p>
        </p:txBody>
      </p:sp>
      <p:sp>
        <p:nvSpPr>
          <p:cNvPr id="66563" name="Footer Placeholder 3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r>
              <a:rPr lang="en-GB" sz="1400" smtClean="0">
                <a:solidFill>
                  <a:schemeClr val="tx2"/>
                </a:solidFill>
              </a:rPr>
              <a:t>© 2018 Mike Phillips Trainer, Facilitator, Consultant and Coach</a:t>
            </a:r>
          </a:p>
        </p:txBody>
      </p:sp>
      <p:sp>
        <p:nvSpPr>
          <p:cNvPr id="66564" name="Date Placeholder 2"/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compatLnSpc="1">
            <a:prstTxWarp prst="textNoShape">
              <a:avLst/>
            </a:prstTxWarp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fld id="{4FD3F3DB-03E2-4616-B4D7-CDF6265689E2}" type="datetime1">
              <a:rPr lang="en-GB" sz="1400">
                <a:solidFill>
                  <a:schemeClr val="tx2"/>
                </a:solidFill>
              </a:rPr>
              <a:pPr/>
              <a:t>31/05/2024</a:t>
            </a:fld>
            <a:endParaRPr lang="en-GB" sz="14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10508"/>
      </p:ext>
    </p:extLst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1"/>
          <p:cNvSpPr>
            <a:spLocks noGrp="1"/>
          </p:cNvSpPr>
          <p:nvPr>
            <p:ph type="title"/>
          </p:nvPr>
        </p:nvSpPr>
        <p:spPr>
          <a:xfrm>
            <a:off x="553453" y="-407151"/>
            <a:ext cx="10972800" cy="1143000"/>
          </a:xfrm>
        </p:spPr>
        <p:txBody>
          <a:bodyPr/>
          <a:lstStyle/>
          <a:p>
            <a:r>
              <a:rPr lang="en-GB" dirty="0" smtClean="0"/>
              <a:t>The Change/Transition Curve</a:t>
            </a:r>
          </a:p>
        </p:txBody>
      </p:sp>
      <p:sp>
        <p:nvSpPr>
          <p:cNvPr id="68611" name="Footer Placeholder 3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r>
              <a:rPr lang="en-GB" sz="1400" smtClean="0">
                <a:solidFill>
                  <a:schemeClr val="tx2"/>
                </a:solidFill>
              </a:rPr>
              <a:t>© 2018 Mike Phillips Trainer, Facilitator, Consultant and Coach</a:t>
            </a:r>
          </a:p>
        </p:txBody>
      </p:sp>
      <p:sp>
        <p:nvSpPr>
          <p:cNvPr id="68612" name="Date Placeholder 2"/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compatLnSpc="1">
            <a:prstTxWarp prst="textNoShape">
              <a:avLst/>
            </a:prstTxWarp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fld id="{61DE06B6-98D7-44BE-8AC4-EE8F170A645C}" type="datetime1">
              <a:rPr lang="en-GB" sz="1400">
                <a:solidFill>
                  <a:schemeClr val="tx2"/>
                </a:solidFill>
              </a:rPr>
              <a:pPr/>
              <a:t>31/05/2024</a:t>
            </a:fld>
            <a:endParaRPr lang="en-GB" sz="14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4313431"/>
      </p:ext>
    </p:extLst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Parent, Adult Child</a:t>
            </a:r>
          </a:p>
        </p:txBody>
      </p:sp>
      <p:grpSp>
        <p:nvGrpSpPr>
          <p:cNvPr id="69635" name="Group 6"/>
          <p:cNvGrpSpPr>
            <a:grpSpLocks/>
          </p:cNvGrpSpPr>
          <p:nvPr/>
        </p:nvGrpSpPr>
        <p:grpSpPr bwMode="auto">
          <a:xfrm>
            <a:off x="2277533" y="1593851"/>
            <a:ext cx="9018186" cy="5699020"/>
            <a:chOff x="206376" y="1381918"/>
            <a:chExt cx="7610436" cy="6599867"/>
          </a:xfrm>
        </p:grpSpPr>
        <p:sp>
          <p:nvSpPr>
            <p:cNvPr id="69638" name="Oval 3"/>
            <p:cNvSpPr>
              <a:spLocks noChangeArrowheads="1"/>
            </p:cNvSpPr>
            <p:nvPr/>
          </p:nvSpPr>
          <p:spPr bwMode="auto">
            <a:xfrm>
              <a:off x="1554163" y="1381918"/>
              <a:ext cx="1619250" cy="1619250"/>
            </a:xfrm>
            <a:prstGeom prst="ellipse">
              <a:avLst/>
            </a:prstGeom>
            <a:noFill/>
            <a:ln w="41275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pPr eaLnBrk="1" hangingPunct="1"/>
              <a:endParaRPr lang="en-US" altLang="en-US" sz="2200">
                <a:solidFill>
                  <a:schemeClr val="tx2"/>
                </a:solidFill>
                <a:latin typeface="Arial Narrow" pitchFamily="34" charset="0"/>
                <a:cs typeface="Arial" pitchFamily="34" charset="0"/>
              </a:endParaRPr>
            </a:p>
          </p:txBody>
        </p:sp>
        <p:sp>
          <p:nvSpPr>
            <p:cNvPr id="69639" name="Oval 4"/>
            <p:cNvSpPr>
              <a:spLocks noChangeArrowheads="1"/>
            </p:cNvSpPr>
            <p:nvPr/>
          </p:nvSpPr>
          <p:spPr bwMode="auto">
            <a:xfrm>
              <a:off x="1558926" y="3228741"/>
              <a:ext cx="1619250" cy="1619250"/>
            </a:xfrm>
            <a:prstGeom prst="ellipse">
              <a:avLst/>
            </a:prstGeom>
            <a:noFill/>
            <a:ln w="41275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pPr eaLnBrk="1" hangingPunct="1"/>
              <a:endParaRPr lang="en-US" altLang="en-US" sz="18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9640" name="Oval 5"/>
            <p:cNvSpPr>
              <a:spLocks noChangeArrowheads="1"/>
            </p:cNvSpPr>
            <p:nvPr/>
          </p:nvSpPr>
          <p:spPr bwMode="auto">
            <a:xfrm>
              <a:off x="1592263" y="5105166"/>
              <a:ext cx="1619250" cy="1619250"/>
            </a:xfrm>
            <a:prstGeom prst="ellipse">
              <a:avLst/>
            </a:prstGeom>
            <a:noFill/>
            <a:ln w="41275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pPr eaLnBrk="1" hangingPunct="1"/>
              <a:endParaRPr lang="en-US" altLang="en-US" sz="180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9641" name="Text Box 6"/>
            <p:cNvSpPr txBox="1">
              <a:spLocks noChangeArrowheads="1"/>
            </p:cNvSpPr>
            <p:nvPr/>
          </p:nvSpPr>
          <p:spPr bwMode="auto">
            <a:xfrm>
              <a:off x="1871663" y="1603831"/>
              <a:ext cx="1022350" cy="12830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900">
                  <a:solidFill>
                    <a:schemeClr val="tx1"/>
                  </a:solidFill>
                  <a:latin typeface="Tw Cen MT" pitchFamily="34" charset="0"/>
                </a:defRPr>
              </a:lvl1pPr>
              <a:lvl2pPr marL="742950" indent="-285750">
                <a:defRPr sz="2600">
                  <a:solidFill>
                    <a:schemeClr val="tx1"/>
                  </a:solidFill>
                  <a:latin typeface="Tw Cen MT" pitchFamily="34" charset="0"/>
                </a:defRPr>
              </a:lvl2pPr>
              <a:lvl3pPr marL="1143000">
                <a:defRPr sz="2300">
                  <a:solidFill>
                    <a:schemeClr val="tx1"/>
                  </a:solidFill>
                  <a:latin typeface="Tw Cen MT" pitchFamily="34" charset="0"/>
                </a:defRPr>
              </a:lvl3pPr>
              <a:lvl4pPr marL="16002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4pPr>
              <a:lvl5pPr marL="20574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5pPr>
              <a:lvl6pPr marL="25146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6pPr>
              <a:lvl7pPr marL="29718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7pPr>
              <a:lvl8pPr marL="34290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8pPr>
              <a:lvl9pPr marL="38862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altLang="en-US" sz="6600">
                  <a:solidFill>
                    <a:srgbClr val="993300"/>
                  </a:solidFill>
                  <a:latin typeface="Tahoma" pitchFamily="34" charset="0"/>
                  <a:cs typeface="Arial" pitchFamily="34" charset="0"/>
                </a:rPr>
                <a:t>P</a:t>
              </a:r>
              <a:endParaRPr lang="en-US" altLang="en-US" sz="6600">
                <a:solidFill>
                  <a:srgbClr val="993300"/>
                </a:solidFill>
                <a:latin typeface="Tahoma" pitchFamily="34" charset="0"/>
                <a:cs typeface="Arial" pitchFamily="34" charset="0"/>
              </a:endParaRPr>
            </a:p>
          </p:txBody>
        </p:sp>
        <p:sp>
          <p:nvSpPr>
            <p:cNvPr id="69642" name="Text Box 7"/>
            <p:cNvSpPr txBox="1">
              <a:spLocks noChangeArrowheads="1"/>
            </p:cNvSpPr>
            <p:nvPr/>
          </p:nvSpPr>
          <p:spPr bwMode="auto">
            <a:xfrm>
              <a:off x="1898651" y="3375484"/>
              <a:ext cx="990600" cy="12830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900">
                  <a:solidFill>
                    <a:schemeClr val="tx1"/>
                  </a:solidFill>
                  <a:latin typeface="Tw Cen MT" pitchFamily="34" charset="0"/>
                </a:defRPr>
              </a:lvl1pPr>
              <a:lvl2pPr marL="742950" indent="-285750">
                <a:defRPr sz="2600">
                  <a:solidFill>
                    <a:schemeClr val="tx1"/>
                  </a:solidFill>
                  <a:latin typeface="Tw Cen MT" pitchFamily="34" charset="0"/>
                </a:defRPr>
              </a:lvl2pPr>
              <a:lvl3pPr marL="1143000">
                <a:defRPr sz="2300">
                  <a:solidFill>
                    <a:schemeClr val="tx1"/>
                  </a:solidFill>
                  <a:latin typeface="Tw Cen MT" pitchFamily="34" charset="0"/>
                </a:defRPr>
              </a:lvl3pPr>
              <a:lvl4pPr marL="16002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4pPr>
              <a:lvl5pPr marL="20574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5pPr>
              <a:lvl6pPr marL="25146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6pPr>
              <a:lvl7pPr marL="29718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7pPr>
              <a:lvl8pPr marL="34290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8pPr>
              <a:lvl9pPr marL="38862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altLang="en-US" sz="6600">
                  <a:solidFill>
                    <a:srgbClr val="993300"/>
                  </a:solidFill>
                  <a:latin typeface="Tahoma" pitchFamily="34" charset="0"/>
                  <a:cs typeface="Arial" pitchFamily="34" charset="0"/>
                </a:rPr>
                <a:t>A</a:t>
              </a:r>
              <a:endParaRPr lang="en-US" altLang="en-US" sz="6600">
                <a:solidFill>
                  <a:srgbClr val="993300"/>
                </a:solidFill>
                <a:latin typeface="Tahoma" pitchFamily="34" charset="0"/>
                <a:cs typeface="Arial" pitchFamily="34" charset="0"/>
              </a:endParaRPr>
            </a:p>
          </p:txBody>
        </p:sp>
        <p:sp>
          <p:nvSpPr>
            <p:cNvPr id="69643" name="Text Box 8"/>
            <p:cNvSpPr txBox="1">
              <a:spLocks noChangeArrowheads="1"/>
            </p:cNvSpPr>
            <p:nvPr/>
          </p:nvSpPr>
          <p:spPr bwMode="auto">
            <a:xfrm>
              <a:off x="1868488" y="5244866"/>
              <a:ext cx="992187" cy="12830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900">
                  <a:solidFill>
                    <a:schemeClr val="tx1"/>
                  </a:solidFill>
                  <a:latin typeface="Tw Cen MT" pitchFamily="34" charset="0"/>
                </a:defRPr>
              </a:lvl1pPr>
              <a:lvl2pPr marL="742950" indent="-285750">
                <a:defRPr sz="2600">
                  <a:solidFill>
                    <a:schemeClr val="tx1"/>
                  </a:solidFill>
                  <a:latin typeface="Tw Cen MT" pitchFamily="34" charset="0"/>
                </a:defRPr>
              </a:lvl2pPr>
              <a:lvl3pPr marL="1143000">
                <a:defRPr sz="2300">
                  <a:solidFill>
                    <a:schemeClr val="tx1"/>
                  </a:solidFill>
                  <a:latin typeface="Tw Cen MT" pitchFamily="34" charset="0"/>
                </a:defRPr>
              </a:lvl3pPr>
              <a:lvl4pPr marL="16002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4pPr>
              <a:lvl5pPr marL="20574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5pPr>
              <a:lvl6pPr marL="25146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6pPr>
              <a:lvl7pPr marL="29718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7pPr>
              <a:lvl8pPr marL="34290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8pPr>
              <a:lvl9pPr marL="38862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altLang="en-US" sz="6600">
                  <a:solidFill>
                    <a:srgbClr val="993300"/>
                  </a:solidFill>
                  <a:latin typeface="Tahoma" pitchFamily="34" charset="0"/>
                  <a:cs typeface="Arial" pitchFamily="34" charset="0"/>
                </a:rPr>
                <a:t>C</a:t>
              </a:r>
              <a:endParaRPr lang="en-US" altLang="en-US" sz="6600">
                <a:solidFill>
                  <a:srgbClr val="993300"/>
                </a:solidFill>
                <a:latin typeface="Tahoma" pitchFamily="34" charset="0"/>
                <a:cs typeface="Arial" pitchFamily="34" charset="0"/>
              </a:endParaRPr>
            </a:p>
          </p:txBody>
        </p:sp>
        <p:sp>
          <p:nvSpPr>
            <p:cNvPr id="14" name="Text Box 9"/>
            <p:cNvSpPr txBox="1">
              <a:spLocks noChangeArrowheads="1"/>
            </p:cNvSpPr>
            <p:nvPr/>
          </p:nvSpPr>
          <p:spPr bwMode="auto">
            <a:xfrm>
              <a:off x="206376" y="1813951"/>
              <a:ext cx="1489734" cy="604845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  <a:defRPr/>
              </a:pPr>
              <a:r>
                <a:rPr lang="en-GB" sz="2800" dirty="0">
                  <a:solidFill>
                    <a:srgbClr val="993300"/>
                  </a:solidFill>
                  <a:latin typeface="+mn-lt"/>
                  <a:cs typeface="Arial" charset="0"/>
                </a:rPr>
                <a:t>Parent</a:t>
              </a:r>
              <a:endParaRPr lang="en-US" sz="2800" dirty="0">
                <a:solidFill>
                  <a:srgbClr val="993300"/>
                </a:solidFill>
                <a:latin typeface="+mn-lt"/>
                <a:cs typeface="Arial" charset="0"/>
              </a:endParaRPr>
            </a:p>
          </p:txBody>
        </p:sp>
        <p:sp>
          <p:nvSpPr>
            <p:cNvPr id="15" name="Text Box 10"/>
            <p:cNvSpPr txBox="1">
              <a:spLocks noChangeArrowheads="1"/>
            </p:cNvSpPr>
            <p:nvPr/>
          </p:nvSpPr>
          <p:spPr bwMode="auto">
            <a:xfrm>
              <a:off x="217094" y="5608485"/>
              <a:ext cx="1337904" cy="606684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  <a:defRPr/>
              </a:pPr>
              <a:r>
                <a:rPr lang="en-GB" sz="2800" dirty="0">
                  <a:solidFill>
                    <a:srgbClr val="993300"/>
                  </a:solidFill>
                  <a:latin typeface="+mn-lt"/>
                  <a:cs typeface="Arial" charset="0"/>
                </a:rPr>
                <a:t>Child</a:t>
              </a:r>
              <a:endParaRPr lang="en-US" sz="2800" dirty="0">
                <a:solidFill>
                  <a:srgbClr val="993300"/>
                </a:solidFill>
                <a:latin typeface="+mn-lt"/>
                <a:cs typeface="Arial" charset="0"/>
              </a:endParaRPr>
            </a:p>
          </p:txBody>
        </p:sp>
        <p:sp>
          <p:nvSpPr>
            <p:cNvPr id="16" name="Text Box 11"/>
            <p:cNvSpPr txBox="1">
              <a:spLocks noChangeArrowheads="1"/>
            </p:cNvSpPr>
            <p:nvPr/>
          </p:nvSpPr>
          <p:spPr bwMode="auto">
            <a:xfrm>
              <a:off x="251033" y="3626650"/>
              <a:ext cx="1412925" cy="606684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  <a:defRPr/>
              </a:pPr>
              <a:r>
                <a:rPr lang="en-GB" sz="2800" dirty="0">
                  <a:solidFill>
                    <a:srgbClr val="993300"/>
                  </a:solidFill>
                  <a:latin typeface="+mn-lt"/>
                  <a:cs typeface="Arial" charset="0"/>
                </a:rPr>
                <a:t>Adult</a:t>
              </a:r>
              <a:endParaRPr lang="en-US" sz="2800" dirty="0">
                <a:solidFill>
                  <a:srgbClr val="993300"/>
                </a:solidFill>
                <a:latin typeface="+mn-lt"/>
                <a:cs typeface="Arial" charset="0"/>
              </a:endParaRPr>
            </a:p>
          </p:txBody>
        </p:sp>
        <p:sp>
          <p:nvSpPr>
            <p:cNvPr id="69647" name="Text Box 12"/>
            <p:cNvSpPr txBox="1">
              <a:spLocks noChangeArrowheads="1"/>
            </p:cNvSpPr>
            <p:nvPr/>
          </p:nvSpPr>
          <p:spPr bwMode="auto">
            <a:xfrm>
              <a:off x="3246578" y="1571265"/>
              <a:ext cx="2715104" cy="33147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>
                  <a:latin typeface="Calibri" pitchFamily="34" charset="0"/>
                  <a:cs typeface="Calibri" pitchFamily="34" charset="0"/>
                </a:rPr>
                <a:t>Behaviours, thoughts and feelings copied from parents or parent figures</a:t>
              </a:r>
              <a:endParaRPr lang="en-US">
                <a:latin typeface="Calibri" pitchFamily="34" charset="0"/>
                <a:cs typeface="Calibri" pitchFamily="34" charset="0"/>
              </a:endParaRPr>
            </a:p>
          </p:txBody>
        </p:sp>
        <p:sp>
          <p:nvSpPr>
            <p:cNvPr id="69648" name="Text Box 13"/>
            <p:cNvSpPr txBox="1">
              <a:spLocks noChangeArrowheads="1"/>
            </p:cNvSpPr>
            <p:nvPr/>
          </p:nvSpPr>
          <p:spPr bwMode="auto">
            <a:xfrm>
              <a:off x="3273371" y="3336058"/>
              <a:ext cx="2752616" cy="45979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>
                  <a:latin typeface="Calibri" pitchFamily="34" charset="0"/>
                  <a:cs typeface="Calibri" pitchFamily="34" charset="0"/>
                </a:rPr>
                <a:t>Behaviours, thoughts and feelings which are direct responses to the here and now</a:t>
              </a:r>
              <a:endParaRPr lang="en-US">
                <a:latin typeface="Calibri" pitchFamily="34" charset="0"/>
                <a:cs typeface="Calibri" pitchFamily="34" charset="0"/>
              </a:endParaRPr>
            </a:p>
          </p:txBody>
        </p:sp>
        <p:sp>
          <p:nvSpPr>
            <p:cNvPr id="69649" name="Text Box 14"/>
            <p:cNvSpPr txBox="1">
              <a:spLocks noChangeArrowheads="1"/>
            </p:cNvSpPr>
            <p:nvPr/>
          </p:nvSpPr>
          <p:spPr bwMode="auto">
            <a:xfrm>
              <a:off x="3276944" y="5308583"/>
              <a:ext cx="2638296" cy="2673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1pPr>
              <a:lvl2pPr marL="742950" indent="-28575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2pPr>
              <a:lvl3pPr marL="1143000" indent="-22860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3pPr>
              <a:lvl4pPr marL="1600200" indent="-22860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4pPr>
              <a:lvl5pPr marL="2057400" indent="-228600"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empus Sans ITC" pitchFamily="82" charset="0"/>
                  <a:ea typeface="ＭＳ Ｐゴシック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>
                  <a:latin typeface="Calibri" pitchFamily="34" charset="0"/>
                  <a:cs typeface="Calibri" pitchFamily="34" charset="0"/>
                </a:rPr>
                <a:t>Behaviours, thoughts and feelings relayed from childhood</a:t>
              </a:r>
              <a:endParaRPr lang="en-US">
                <a:latin typeface="Calibri" pitchFamily="34" charset="0"/>
                <a:cs typeface="Calibri" pitchFamily="34" charset="0"/>
              </a:endParaRPr>
            </a:p>
          </p:txBody>
        </p:sp>
        <p:sp>
          <p:nvSpPr>
            <p:cNvPr id="69650" name="Text Box 15"/>
            <p:cNvSpPr txBox="1">
              <a:spLocks noChangeArrowheads="1"/>
            </p:cNvSpPr>
            <p:nvPr/>
          </p:nvSpPr>
          <p:spPr bwMode="auto">
            <a:xfrm>
              <a:off x="6351588" y="1966118"/>
              <a:ext cx="1317871" cy="498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900">
                  <a:solidFill>
                    <a:schemeClr val="tx1"/>
                  </a:solidFill>
                  <a:latin typeface="Tw Cen MT" pitchFamily="34" charset="0"/>
                </a:defRPr>
              </a:lvl1pPr>
              <a:lvl2pPr marL="742950" indent="-285750">
                <a:defRPr sz="2600">
                  <a:solidFill>
                    <a:schemeClr val="tx1"/>
                  </a:solidFill>
                  <a:latin typeface="Tw Cen MT" pitchFamily="34" charset="0"/>
                </a:defRPr>
              </a:lvl2pPr>
              <a:lvl3pPr marL="1143000">
                <a:defRPr sz="2300">
                  <a:solidFill>
                    <a:schemeClr val="tx1"/>
                  </a:solidFill>
                  <a:latin typeface="Tw Cen MT" pitchFamily="34" charset="0"/>
                </a:defRPr>
              </a:lvl3pPr>
              <a:lvl4pPr marL="16002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4pPr>
              <a:lvl5pPr marL="20574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5pPr>
              <a:lvl6pPr marL="25146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6pPr>
              <a:lvl7pPr marL="29718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7pPr>
              <a:lvl8pPr marL="34290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8pPr>
              <a:lvl9pPr marL="38862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9pPr>
            </a:lstStyle>
            <a:p>
              <a:pPr eaLnBrk="1" hangingPunct="1"/>
              <a:r>
                <a:rPr lang="en-GB" altLang="en-US" sz="2200" b="1">
                  <a:solidFill>
                    <a:schemeClr val="accent2"/>
                  </a:solidFill>
                  <a:latin typeface="Tahoma" pitchFamily="34" charset="0"/>
                  <a:cs typeface="Arial" pitchFamily="34" charset="0"/>
                </a:rPr>
                <a:t>- TAUGHT</a:t>
              </a:r>
              <a:endParaRPr lang="en-US" altLang="en-US" sz="2200" b="1">
                <a:solidFill>
                  <a:schemeClr val="accent2"/>
                </a:solidFill>
                <a:latin typeface="Tahoma" pitchFamily="34" charset="0"/>
                <a:cs typeface="Arial" pitchFamily="34" charset="0"/>
              </a:endParaRPr>
            </a:p>
          </p:txBody>
        </p:sp>
        <p:sp>
          <p:nvSpPr>
            <p:cNvPr id="69651" name="Text Box 16"/>
            <p:cNvSpPr txBox="1">
              <a:spLocks noChangeArrowheads="1"/>
            </p:cNvSpPr>
            <p:nvPr/>
          </p:nvSpPr>
          <p:spPr bwMode="auto">
            <a:xfrm>
              <a:off x="6497638" y="5350902"/>
              <a:ext cx="895806" cy="498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900">
                  <a:solidFill>
                    <a:schemeClr val="tx1"/>
                  </a:solidFill>
                  <a:latin typeface="Tw Cen MT" pitchFamily="34" charset="0"/>
                </a:defRPr>
              </a:lvl1pPr>
              <a:lvl2pPr marL="742950" indent="-285750">
                <a:defRPr sz="2600">
                  <a:solidFill>
                    <a:schemeClr val="tx1"/>
                  </a:solidFill>
                  <a:latin typeface="Tw Cen MT" pitchFamily="34" charset="0"/>
                </a:defRPr>
              </a:lvl2pPr>
              <a:lvl3pPr marL="1143000">
                <a:defRPr sz="2300">
                  <a:solidFill>
                    <a:schemeClr val="tx1"/>
                  </a:solidFill>
                  <a:latin typeface="Tw Cen MT" pitchFamily="34" charset="0"/>
                </a:defRPr>
              </a:lvl3pPr>
              <a:lvl4pPr marL="16002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4pPr>
              <a:lvl5pPr marL="20574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5pPr>
              <a:lvl6pPr marL="25146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6pPr>
              <a:lvl7pPr marL="29718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7pPr>
              <a:lvl8pPr marL="34290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8pPr>
              <a:lvl9pPr marL="38862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9pPr>
            </a:lstStyle>
            <a:p>
              <a:pPr eaLnBrk="1" hangingPunct="1"/>
              <a:r>
                <a:rPr lang="en-GB" altLang="en-US" sz="2200" b="1">
                  <a:solidFill>
                    <a:schemeClr val="accent2"/>
                  </a:solidFill>
                  <a:latin typeface="Tahoma" pitchFamily="34" charset="0"/>
                  <a:cs typeface="Arial" pitchFamily="34" charset="0"/>
                </a:rPr>
                <a:t>- FELT</a:t>
              </a:r>
              <a:endParaRPr lang="en-US" altLang="en-US" sz="2200" b="1">
                <a:solidFill>
                  <a:schemeClr val="accent2"/>
                </a:solidFill>
                <a:latin typeface="Tahoma" pitchFamily="34" charset="0"/>
                <a:cs typeface="Arial" pitchFamily="34" charset="0"/>
              </a:endParaRPr>
            </a:p>
          </p:txBody>
        </p:sp>
        <p:sp>
          <p:nvSpPr>
            <p:cNvPr id="69652" name="Text Box 17"/>
            <p:cNvSpPr txBox="1">
              <a:spLocks noChangeArrowheads="1"/>
            </p:cNvSpPr>
            <p:nvPr/>
          </p:nvSpPr>
          <p:spPr bwMode="auto">
            <a:xfrm>
              <a:off x="6296025" y="3598302"/>
              <a:ext cx="1520787" cy="498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900">
                  <a:solidFill>
                    <a:schemeClr val="tx1"/>
                  </a:solidFill>
                  <a:latin typeface="Tw Cen MT" pitchFamily="34" charset="0"/>
                </a:defRPr>
              </a:lvl1pPr>
              <a:lvl2pPr marL="742950" indent="-285750">
                <a:defRPr sz="2600">
                  <a:solidFill>
                    <a:schemeClr val="tx1"/>
                  </a:solidFill>
                  <a:latin typeface="Tw Cen MT" pitchFamily="34" charset="0"/>
                </a:defRPr>
              </a:lvl2pPr>
              <a:lvl3pPr marL="1143000">
                <a:defRPr sz="2300">
                  <a:solidFill>
                    <a:schemeClr val="tx1"/>
                  </a:solidFill>
                  <a:latin typeface="Tw Cen MT" pitchFamily="34" charset="0"/>
                </a:defRPr>
              </a:lvl3pPr>
              <a:lvl4pPr marL="16002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4pPr>
              <a:lvl5pPr marL="2057400">
                <a:defRPr sz="2000">
                  <a:solidFill>
                    <a:schemeClr val="tx1"/>
                  </a:solidFill>
                  <a:latin typeface="Tw Cen MT" pitchFamily="34" charset="0"/>
                </a:defRPr>
              </a:lvl5pPr>
              <a:lvl6pPr marL="25146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6pPr>
              <a:lvl7pPr marL="29718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7pPr>
              <a:lvl8pPr marL="34290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8pPr>
              <a:lvl9pPr marL="3886200" eaLnBrk="0" fontAlgn="base" hangingPunct="0">
                <a:spcBef>
                  <a:spcPts val="400"/>
                </a:spcBef>
                <a:spcAft>
                  <a:spcPct val="0"/>
                </a:spcAft>
                <a:buClr>
                  <a:srgbClr val="D8B25C"/>
                </a:buClr>
                <a:buSzPct val="65000"/>
                <a:buFont typeface="Wingdings" pitchFamily="2" charset="2"/>
                <a:buChar char=""/>
                <a:defRPr sz="2000">
                  <a:solidFill>
                    <a:schemeClr val="tx1"/>
                  </a:solidFill>
                  <a:latin typeface="Tw Cen MT" pitchFamily="34" charset="0"/>
                </a:defRPr>
              </a:lvl9pPr>
            </a:lstStyle>
            <a:p>
              <a:pPr eaLnBrk="1" hangingPunct="1"/>
              <a:r>
                <a:rPr lang="en-GB" altLang="en-US" sz="2200" b="1">
                  <a:solidFill>
                    <a:schemeClr val="accent2"/>
                  </a:solidFill>
                  <a:latin typeface="Tahoma" pitchFamily="34" charset="0"/>
                  <a:cs typeface="Arial" pitchFamily="34" charset="0"/>
                </a:rPr>
                <a:t>- THOUGHT</a:t>
              </a:r>
              <a:endParaRPr lang="en-US" altLang="en-US" sz="2200" b="1">
                <a:solidFill>
                  <a:schemeClr val="accent2"/>
                </a:solidFill>
                <a:latin typeface="Tahoma" pitchFamily="34" charset="0"/>
                <a:cs typeface="Arial" pitchFamily="34" charset="0"/>
              </a:endParaRPr>
            </a:p>
          </p:txBody>
        </p:sp>
      </p:grpSp>
      <p:sp>
        <p:nvSpPr>
          <p:cNvPr id="69636" name="Date Placeholder 1"/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compatLnSpc="1">
            <a:prstTxWarp prst="textNoShape">
              <a:avLst/>
            </a:prstTxWarp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fld id="{F19B8A07-1BBD-4CDE-9996-78FC7DCF64C9}" type="datetime1">
              <a:rPr lang="en-GB" sz="1400">
                <a:solidFill>
                  <a:schemeClr val="tx2"/>
                </a:solidFill>
              </a:rPr>
              <a:pPr/>
              <a:t>31/05/2024</a:t>
            </a:fld>
            <a:endParaRPr lang="en-GB" sz="1400">
              <a:solidFill>
                <a:schemeClr val="tx2"/>
              </a:solidFill>
            </a:endParaRPr>
          </a:p>
        </p:txBody>
      </p:sp>
      <p:sp>
        <p:nvSpPr>
          <p:cNvPr id="69637" name="Footer Placeholder 2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r>
              <a:rPr lang="en-GB" sz="1400" smtClean="0">
                <a:solidFill>
                  <a:schemeClr val="tx2"/>
                </a:solidFill>
              </a:rPr>
              <a:t>© 2018 Mike Phillips Trainer, Facilitator, Consultant and Coach</a:t>
            </a:r>
          </a:p>
        </p:txBody>
      </p:sp>
    </p:spTree>
    <p:extLst>
      <p:ext uri="{BB962C8B-B14F-4D97-AF65-F5344CB8AC3E}">
        <p14:creationId xmlns:p14="http://schemas.microsoft.com/office/powerpoint/2010/main" val="2335059441"/>
      </p:ext>
    </p:extLst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"/>
          <p:cNvSpPr>
            <a:spLocks noGrp="1"/>
          </p:cNvSpPr>
          <p:nvPr>
            <p:ph type="title"/>
          </p:nvPr>
        </p:nvSpPr>
        <p:spPr>
          <a:xfrm>
            <a:off x="601579" y="-222667"/>
            <a:ext cx="10972800" cy="1143000"/>
          </a:xfrm>
        </p:spPr>
        <p:txBody>
          <a:bodyPr/>
          <a:lstStyle/>
          <a:p>
            <a:r>
              <a:rPr lang="en-GB" dirty="0" smtClean="0"/>
              <a:t>The six ego states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1682285"/>
              </p:ext>
            </p:extLst>
          </p:nvPr>
        </p:nvGraphicFramePr>
        <p:xfrm>
          <a:off x="1863558" y="857669"/>
          <a:ext cx="8128000" cy="46545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/>
                <a:gridCol w="40640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Effective ego states (blue)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Ineffective ego states (red)</a:t>
                      </a:r>
                    </a:p>
                  </a:txBody>
                  <a:tcPr marL="121920" marR="121920"/>
                </a:tc>
              </a:tr>
              <a:tr h="118110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B0F0"/>
                          </a:solidFill>
                        </a:rPr>
                        <a:t>NP – Nurturing Parent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FF0000"/>
                          </a:solidFill>
                        </a:rPr>
                        <a:t>CP – Critical Parent</a:t>
                      </a:r>
                    </a:p>
                  </a:txBody>
                  <a:tcPr marL="121920" marR="121920"/>
                </a:tc>
              </a:tr>
              <a:tr h="124587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B0F0"/>
                          </a:solidFill>
                        </a:rPr>
                        <a:t>A – Adult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FF0000"/>
                          </a:solidFill>
                        </a:rPr>
                        <a:t>CC – Compliant child</a:t>
                      </a:r>
                    </a:p>
                  </a:txBody>
                  <a:tcPr marL="121920" marR="121920"/>
                </a:tc>
              </a:tr>
              <a:tr h="185674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B0F0"/>
                          </a:solidFill>
                        </a:rPr>
                        <a:t>NC – Natural</a:t>
                      </a:r>
                      <a:r>
                        <a:rPr lang="en-GB" sz="2400" baseline="0" dirty="0">
                          <a:solidFill>
                            <a:srgbClr val="00B0F0"/>
                          </a:solidFill>
                        </a:rPr>
                        <a:t> child</a:t>
                      </a:r>
                      <a:endParaRPr lang="en-GB" sz="2400" dirty="0">
                        <a:solidFill>
                          <a:srgbClr val="00B0F0"/>
                        </a:solidFill>
                      </a:endParaRP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FF0000"/>
                          </a:solidFill>
                        </a:rPr>
                        <a:t>RC – Rebellious Child</a:t>
                      </a:r>
                    </a:p>
                  </a:txBody>
                  <a:tcPr marL="121920" marR="12192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078820"/>
      </p:ext>
    </p:extLst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itle 1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/>
          <a:lstStyle/>
          <a:p>
            <a:r>
              <a:rPr lang="en-GB" smtClean="0"/>
              <a:t>The six ego states</a:t>
            </a:r>
          </a:p>
        </p:txBody>
      </p:sp>
      <p:sp>
        <p:nvSpPr>
          <p:cNvPr id="71683" name="Content Placeholder 2"/>
          <p:cNvSpPr>
            <a:spLocks noGrp="1"/>
          </p:cNvSpPr>
          <p:nvPr>
            <p:ph idx="1"/>
          </p:nvPr>
        </p:nvSpPr>
        <p:spPr>
          <a:xfrm>
            <a:off x="817033" y="1600200"/>
            <a:ext cx="10871200" cy="4495800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en-GB" smtClean="0"/>
              <a:t>‘Stay blue and people will respond to you.  Turn red and it’s better not said’</a:t>
            </a:r>
          </a:p>
          <a:p>
            <a:pPr marL="0" indent="0">
              <a:buFont typeface="Wingdings" pitchFamily="2" charset="2"/>
              <a:buNone/>
            </a:pPr>
            <a:endParaRPr lang="en-GB" smtClean="0"/>
          </a:p>
          <a:p>
            <a:pPr marL="0" indent="0">
              <a:buFont typeface="Wingdings" pitchFamily="2" charset="2"/>
              <a:buNone/>
            </a:pPr>
            <a:r>
              <a:rPr lang="en-GB" sz="1600" i="1" smtClean="0"/>
              <a:t>Abe Wagner</a:t>
            </a:r>
          </a:p>
          <a:p>
            <a:pPr marL="0" indent="0">
              <a:buFont typeface="Wingdings" pitchFamily="2" charset="2"/>
              <a:buNone/>
            </a:pPr>
            <a:r>
              <a:rPr lang="en-GB" sz="1600" i="1" smtClean="0"/>
              <a:t>The Transactional Manager.</a:t>
            </a:r>
          </a:p>
        </p:txBody>
      </p:sp>
    </p:spTree>
    <p:extLst>
      <p:ext uri="{BB962C8B-B14F-4D97-AF65-F5344CB8AC3E}">
        <p14:creationId xmlns:p14="http://schemas.microsoft.com/office/powerpoint/2010/main" val="2590314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7" name="Content Placeholder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76190" y="376657"/>
            <a:ext cx="10026649" cy="5180013"/>
          </a:xfrm>
        </p:spPr>
      </p:pic>
    </p:spTree>
    <p:extLst>
      <p:ext uri="{BB962C8B-B14F-4D97-AF65-F5344CB8AC3E}">
        <p14:creationId xmlns:p14="http://schemas.microsoft.com/office/powerpoint/2010/main" val="2087488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Title 1"/>
          <p:cNvSpPr>
            <a:spLocks noGrp="1"/>
          </p:cNvSpPr>
          <p:nvPr>
            <p:ph type="title"/>
          </p:nvPr>
        </p:nvSpPr>
        <p:spPr>
          <a:xfrm>
            <a:off x="817033" y="228600"/>
            <a:ext cx="10871200" cy="990600"/>
          </a:xfrm>
        </p:spPr>
        <p:txBody>
          <a:bodyPr/>
          <a:lstStyle/>
          <a:p>
            <a:endParaRPr lang="en-GB" smtClean="0"/>
          </a:p>
        </p:txBody>
      </p:sp>
      <p:pic>
        <p:nvPicPr>
          <p:cNvPr id="73731" name="Content Placeholder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19403" y="248484"/>
            <a:ext cx="7609417" cy="5229895"/>
          </a:xfrm>
        </p:spPr>
      </p:pic>
    </p:spTree>
    <p:extLst>
      <p:ext uri="{BB962C8B-B14F-4D97-AF65-F5344CB8AC3E}">
        <p14:creationId xmlns:p14="http://schemas.microsoft.com/office/powerpoint/2010/main" val="2585778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/>
          </p:cNvSpPr>
          <p:nvPr>
            <p:ph type="title"/>
          </p:nvPr>
        </p:nvSpPr>
        <p:spPr>
          <a:xfrm>
            <a:off x="609600" y="1066800"/>
            <a:ext cx="10972800" cy="5029200"/>
          </a:xfrm>
        </p:spPr>
        <p:txBody>
          <a:bodyPr/>
          <a:lstStyle/>
          <a:p>
            <a:pPr eaLnBrk="1" hangingPunct="1"/>
            <a:r>
              <a:rPr lang="en-GB" sz="4000" dirty="0" smtClean="0"/>
              <a:t>SEEK FIRST TO UNDERSTAND</a:t>
            </a:r>
            <a:br>
              <a:rPr lang="en-GB" sz="4000" dirty="0" smtClean="0"/>
            </a:b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THEN</a:t>
            </a:r>
            <a:br>
              <a:rPr lang="en-GB" sz="4000" dirty="0" smtClean="0"/>
            </a:b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BE UNDERSTOOD</a:t>
            </a:r>
            <a:endParaRPr lang="en-US" sz="4000" dirty="0" smtClean="0"/>
          </a:p>
        </p:txBody>
      </p:sp>
    </p:spTree>
    <p:extLst>
      <p:ext uri="{BB962C8B-B14F-4D97-AF65-F5344CB8AC3E}">
        <p14:creationId xmlns:p14="http://schemas.microsoft.com/office/powerpoint/2010/main" val="3145022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9" name="Rectangle 2"/>
          <p:cNvSpPr>
            <a:spLocks noChangeArrowheads="1"/>
          </p:cNvSpPr>
          <p:nvPr/>
        </p:nvSpPr>
        <p:spPr bwMode="auto">
          <a:xfrm>
            <a:off x="1018340" y="814137"/>
            <a:ext cx="9332383" cy="477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sz="2800" dirty="0"/>
              <a:t>Emotional intelligence is a way of recognizing, understanding, and choosing how we think, feel, and act. It shapes our interactions with others and our understanding of ourselves. It defines how and what we learn; it allows us to set priorities; it determines the majority of our daily actions. Research suggests it is responsible for as much as 80 </a:t>
            </a:r>
            <a:r>
              <a:rPr lang="en-GB" sz="2800" dirty="0" err="1"/>
              <a:t>percent</a:t>
            </a:r>
            <a:r>
              <a:rPr lang="en-GB" sz="2800" dirty="0"/>
              <a:t> of the "success" in our lives</a:t>
            </a:r>
            <a:r>
              <a:rPr lang="en-GB" sz="2400" dirty="0"/>
              <a:t>.</a:t>
            </a:r>
          </a:p>
          <a:p>
            <a:pPr eaLnBrk="1" hangingPunct="1"/>
            <a:endParaRPr lang="en-GB" sz="2000" dirty="0"/>
          </a:p>
          <a:p>
            <a:pPr eaLnBrk="1" hangingPunct="1"/>
            <a:r>
              <a:rPr lang="en-GB" sz="2000" i="1" dirty="0"/>
              <a:t>-J. Freedman</a:t>
            </a:r>
          </a:p>
          <a:p>
            <a:pPr eaLnBrk="1" hangingPunct="1"/>
            <a:endParaRPr lang="en-GB" sz="2000" dirty="0"/>
          </a:p>
          <a:p>
            <a:pPr eaLnBrk="1" hangingPunct="1"/>
            <a:r>
              <a:rPr lang="en-GB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38392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875367" y="3787775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dirty="0">
                <a:solidFill>
                  <a:srgbClr val="000000"/>
                </a:solidFill>
                <a:latin typeface="+mj-lt"/>
              </a:rPr>
              <a:t>“Between stimulus and response there is a space. In that space is our power to choose our response. In our response lies our growth and our freedom”.</a:t>
            </a:r>
          </a:p>
        </p:txBody>
      </p:sp>
      <p:pic>
        <p:nvPicPr>
          <p:cNvPr id="76803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334" y="476250"/>
            <a:ext cx="6760633" cy="266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6804" name="TextBox 5"/>
          <p:cNvSpPr txBox="1">
            <a:spLocks noChangeArrowheads="1"/>
          </p:cNvSpPr>
          <p:nvPr/>
        </p:nvSpPr>
        <p:spPr bwMode="auto">
          <a:xfrm>
            <a:off x="8542421" y="4442493"/>
            <a:ext cx="193040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900">
                <a:solidFill>
                  <a:schemeClr val="tx1"/>
                </a:solidFill>
                <a:latin typeface="Tw Cen MT" pitchFamily="34" charset="0"/>
              </a:defRPr>
            </a:lvl1pPr>
            <a:lvl2pPr marL="742950" indent="-285750">
              <a:defRPr sz="2600">
                <a:solidFill>
                  <a:schemeClr val="tx1"/>
                </a:solidFill>
                <a:latin typeface="Tw Cen MT" pitchFamily="34" charset="0"/>
              </a:defRPr>
            </a:lvl2pPr>
            <a:lvl3pPr marL="1143000">
              <a:defRPr sz="2300">
                <a:solidFill>
                  <a:schemeClr val="tx1"/>
                </a:solidFill>
                <a:latin typeface="Tw Cen MT" pitchFamily="34" charset="0"/>
              </a:defRPr>
            </a:lvl3pPr>
            <a:lvl4pPr marL="1600200">
              <a:defRPr sz="2000">
                <a:solidFill>
                  <a:schemeClr val="tx1"/>
                </a:solidFill>
                <a:latin typeface="Tw Cen MT" pitchFamily="34" charset="0"/>
              </a:defRPr>
            </a:lvl4pPr>
            <a:lvl5pPr marL="2057400">
              <a:defRPr sz="2000">
                <a:solidFill>
                  <a:schemeClr val="tx1"/>
                </a:solidFill>
                <a:latin typeface="Tw Cen MT" pitchFamily="34" charset="0"/>
              </a:defRPr>
            </a:lvl5pPr>
            <a:lvl6pPr marL="2514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0"/>
              </a:defRPr>
            </a:lvl6pPr>
            <a:lvl7pPr marL="29718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0"/>
              </a:defRPr>
            </a:lvl7pPr>
            <a:lvl8pPr marL="34290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0"/>
              </a:defRPr>
            </a:lvl8pPr>
            <a:lvl9pPr marL="3886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itchFamily="2" charset="2"/>
              <a:buChar char=""/>
              <a:defRPr sz="2000">
                <a:solidFill>
                  <a:schemeClr val="tx1"/>
                </a:solidFill>
                <a:latin typeface="Tw Cen MT" pitchFamily="34" charset="0"/>
              </a:defRPr>
            </a:lvl9pPr>
          </a:lstStyle>
          <a:p>
            <a:pPr eaLnBrk="1" hangingPunct="1"/>
            <a:r>
              <a:rPr lang="en-US" sz="1800" i="1" dirty="0">
                <a:latin typeface="Arial" pitchFamily="34" charset="0"/>
              </a:rPr>
              <a:t>Victor E </a:t>
            </a:r>
            <a:r>
              <a:rPr lang="en-US" sz="1800" i="1" dirty="0" err="1">
                <a:latin typeface="Arial" pitchFamily="34" charset="0"/>
              </a:rPr>
              <a:t>Frankl</a:t>
            </a:r>
            <a:r>
              <a:rPr lang="en-US" sz="1800" i="1" dirty="0">
                <a:latin typeface="Arial" pitchFamily="34" charset="0"/>
              </a:rPr>
              <a:t>, Holocaust Survivor</a:t>
            </a:r>
          </a:p>
        </p:txBody>
      </p:sp>
      <p:sp>
        <p:nvSpPr>
          <p:cNvPr id="76805" name="TextBox 1"/>
          <p:cNvSpPr txBox="1">
            <a:spLocks noChangeArrowheads="1"/>
          </p:cNvSpPr>
          <p:nvPr/>
        </p:nvSpPr>
        <p:spPr bwMode="auto">
          <a:xfrm>
            <a:off x="-552451" y="2954339"/>
            <a:ext cx="18473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535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>
          <a:xfrm>
            <a:off x="-529166" y="274638"/>
            <a:ext cx="12111567" cy="1143000"/>
          </a:xfrm>
        </p:spPr>
        <p:txBody>
          <a:bodyPr>
            <a:noAutofit/>
          </a:bodyPr>
          <a:lstStyle/>
          <a:p>
            <a:r>
              <a:rPr lang="en-GB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Closing Round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4"/>
          </p:nvPr>
        </p:nvSpPr>
        <p:spPr>
          <a:xfrm>
            <a:off x="6288617" y="2708275"/>
            <a:ext cx="4798483" cy="3600450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/>
              <a:t>Each person say </a:t>
            </a:r>
            <a:r>
              <a:rPr lang="en-GB" u="sng" dirty="0"/>
              <a:t>one</a:t>
            </a:r>
            <a:r>
              <a:rPr lang="en-GB" dirty="0"/>
              <a:t> sentence about the day:</a:t>
            </a:r>
          </a:p>
          <a:p>
            <a:pPr lvl="1">
              <a:defRPr/>
            </a:pPr>
            <a:endParaRPr lang="en-GB" sz="1200" dirty="0"/>
          </a:p>
          <a:p>
            <a:pPr lvl="1">
              <a:defRPr/>
            </a:pPr>
            <a:r>
              <a:rPr lang="en-GB" dirty="0"/>
              <a:t>Something you have learnt</a:t>
            </a:r>
          </a:p>
          <a:p>
            <a:pPr lvl="1">
              <a:defRPr/>
            </a:pPr>
            <a:r>
              <a:rPr lang="en-GB" dirty="0"/>
              <a:t>An action you will take as a result of what you have learnt today</a:t>
            </a:r>
          </a:p>
          <a:p>
            <a:pPr algn="ctr">
              <a:defRPr/>
            </a:pPr>
            <a:endParaRPr lang="en-GB" sz="700" b="1" dirty="0">
              <a:solidFill>
                <a:srgbClr val="C00000"/>
              </a:solidFill>
            </a:endParaRPr>
          </a:p>
          <a:p>
            <a:pPr algn="ctr">
              <a:defRPr/>
            </a:pPr>
            <a:endParaRPr lang="en-GB" sz="1200" b="1" dirty="0">
              <a:solidFill>
                <a:schemeClr val="accent6"/>
              </a:solidFill>
            </a:endParaRPr>
          </a:p>
          <a:p>
            <a:pPr algn="ctr">
              <a:defRPr/>
            </a:pPr>
            <a:r>
              <a:rPr lang="en-GB" sz="1600" b="1" dirty="0">
                <a:solidFill>
                  <a:schemeClr val="accent1"/>
                </a:solidFill>
              </a:rPr>
              <a:t>No more than 15 words please!!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77828" name="Footer Placeholder 3"/>
          <p:cNvSpPr>
            <a:spLocks noGrp="1" noChangeArrowheads="1"/>
          </p:cNvSpPr>
          <p:nvPr>
            <p:ph type="ftr" sz="quarter" idx="16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empus Sans ITC" pitchFamily="82" charset="0"/>
                <a:ea typeface="ＭＳ Ｐゴシック" pitchFamily="34" charset="-128"/>
              </a:defRPr>
            </a:lvl9pPr>
          </a:lstStyle>
          <a:p>
            <a:endParaRPr lang="en-GB" sz="1400" smtClean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8777611"/>
      </p:ext>
    </p:extLst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1472</TotalTime>
  <Words>1360</Words>
  <Application>Microsoft Office PowerPoint</Application>
  <PresentationFormat>Custom</PresentationFormat>
  <Paragraphs>280</Paragraphs>
  <Slides>47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48" baseType="lpstr">
      <vt:lpstr>20140311PresentationUWTSDTemplate</vt:lpstr>
      <vt:lpstr> BA Leadership and Management Skills for the Workplace   Developing Emotional Intelligence Skills for the Workplace  (LCLM5006)  Session 2 EI &amp; Management</vt:lpstr>
      <vt:lpstr>PowerPoint Presentation</vt:lpstr>
      <vt:lpstr>Categorizing the Skills of EI: The Bar-On Model of EI </vt:lpstr>
      <vt:lpstr>Categorizing the Skills of EI (continued)</vt:lpstr>
      <vt:lpstr>How Emotions Affect Success</vt:lpstr>
      <vt:lpstr>How to Improve Your Emotional Intelligence</vt:lpstr>
      <vt:lpstr>Handling Stress</vt:lpstr>
      <vt:lpstr>PowerPoint Presentation</vt:lpstr>
      <vt:lpstr>Resilience</vt:lpstr>
      <vt:lpstr>PowerPoint Presentation</vt:lpstr>
      <vt:lpstr>PowerPoint Presentation</vt:lpstr>
      <vt:lpstr>PowerPoint Presentation</vt:lpstr>
      <vt:lpstr>Circles of Influence and Concern</vt:lpstr>
      <vt:lpstr>PowerPoint Presentation</vt:lpstr>
      <vt:lpstr>SEEK FIRST TO UNDERSTAND  THEN  BE UNDERSTOOD</vt:lpstr>
      <vt:lpstr>PowerPoint Presentation</vt:lpstr>
      <vt:lpstr>PowerPoint Presentation</vt:lpstr>
      <vt:lpstr>Listening…..</vt:lpstr>
      <vt:lpstr>PowerPoint Presentation</vt:lpstr>
      <vt:lpstr>Barriers to listening</vt:lpstr>
      <vt:lpstr>PowerPoint Presentation</vt:lpstr>
      <vt:lpstr>PowerPoint Presentation</vt:lpstr>
      <vt:lpstr>Ask the right questions…</vt:lpstr>
      <vt:lpstr>OPEN ENDED QUESTIONS</vt:lpstr>
      <vt:lpstr>EFFECTIVE COMMUNICATION</vt:lpstr>
      <vt:lpstr>Communication is made up of…: </vt:lpstr>
      <vt:lpstr>Understanding Others</vt:lpstr>
      <vt:lpstr>PowerPoint Presentation</vt:lpstr>
      <vt:lpstr>Common interpretations of body language </vt:lpstr>
      <vt:lpstr>Communication</vt:lpstr>
      <vt:lpstr>Green</vt:lpstr>
      <vt:lpstr>Blue</vt:lpstr>
      <vt:lpstr>Yellow</vt:lpstr>
      <vt:lpstr>Red</vt:lpstr>
      <vt:lpstr>Social Skills – Handling Relationships:</vt:lpstr>
      <vt:lpstr>PowerPoint Presentation</vt:lpstr>
      <vt:lpstr>Feedback Burger for Supervision</vt:lpstr>
      <vt:lpstr>The Change/Transition Curve</vt:lpstr>
      <vt:lpstr>Parent, Adult Child</vt:lpstr>
      <vt:lpstr>The six ego states</vt:lpstr>
      <vt:lpstr>The six ego states</vt:lpstr>
      <vt:lpstr>PowerPoint Presentation</vt:lpstr>
      <vt:lpstr>PowerPoint Presentation</vt:lpstr>
      <vt:lpstr>SEEK FIRST TO UNDERSTAND  THEN  BE UNDERSTOOD</vt:lpstr>
      <vt:lpstr>PowerPoint Presentation</vt:lpstr>
      <vt:lpstr>PowerPoint Presentation</vt:lpstr>
      <vt:lpstr>Closing Round</vt:lpstr>
    </vt:vector>
  </TitlesOfParts>
  <Company>MMU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5 Workshop</dc:title>
  <dc:creator>Tarila Zuofa</dc:creator>
  <cp:lastModifiedBy>Tsehay Jembere</cp:lastModifiedBy>
  <cp:revision>26</cp:revision>
  <dcterms:created xsi:type="dcterms:W3CDTF">2020-06-06T21:34:09Z</dcterms:created>
  <dcterms:modified xsi:type="dcterms:W3CDTF">2024-05-31T00:41:00Z</dcterms:modified>
</cp:coreProperties>
</file>