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38"/>
  </p:notesMasterIdLst>
  <p:sldIdLst>
    <p:sldId id="256" r:id="rId2"/>
    <p:sldId id="257" r:id="rId3"/>
    <p:sldId id="258" r:id="rId4"/>
    <p:sldId id="278" r:id="rId5"/>
    <p:sldId id="259" r:id="rId6"/>
    <p:sldId id="281" r:id="rId7"/>
    <p:sldId id="280" r:id="rId8"/>
    <p:sldId id="293" r:id="rId9"/>
    <p:sldId id="272" r:id="rId10"/>
    <p:sldId id="274" r:id="rId11"/>
    <p:sldId id="299" r:id="rId12"/>
    <p:sldId id="275" r:id="rId13"/>
    <p:sldId id="300" r:id="rId14"/>
    <p:sldId id="276" r:id="rId15"/>
    <p:sldId id="301" r:id="rId16"/>
    <p:sldId id="277" r:id="rId17"/>
    <p:sldId id="302" r:id="rId18"/>
    <p:sldId id="273" r:id="rId19"/>
    <p:sldId id="297" r:id="rId20"/>
    <p:sldId id="266" r:id="rId21"/>
    <p:sldId id="260" r:id="rId22"/>
    <p:sldId id="283" r:id="rId23"/>
    <p:sldId id="286" r:id="rId24"/>
    <p:sldId id="285" r:id="rId25"/>
    <p:sldId id="298" r:id="rId26"/>
    <p:sldId id="270" r:id="rId27"/>
    <p:sldId id="294" r:id="rId28"/>
    <p:sldId id="304" r:id="rId29"/>
    <p:sldId id="295" r:id="rId30"/>
    <p:sldId id="296" r:id="rId31"/>
    <p:sldId id="290" r:id="rId32"/>
    <p:sldId id="305" r:id="rId33"/>
    <p:sldId id="292" r:id="rId34"/>
    <p:sldId id="291" r:id="rId35"/>
    <p:sldId id="289" r:id="rId36"/>
    <p:sldId id="27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7719B3-1CF5-5729-0576-BB1F7DBE6455}" v="31" dt="2024-10-15T12:47:52.4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047"/>
  </p:normalViewPr>
  <p:slideViewPr>
    <p:cSldViewPr snapToGrid="0">
      <p:cViewPr>
        <p:scale>
          <a:sx n="75" d="100"/>
          <a:sy n="75" d="100"/>
        </p:scale>
        <p:origin x="942"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8BB1F-B675-4C99-BF08-A50F032A2C01}"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20833812-0941-47C4-83CD-FBDAC0E3D37D}">
      <dgm:prSet/>
      <dgm:spPr/>
      <dgm:t>
        <a:bodyPr/>
        <a:lstStyle/>
        <a:p>
          <a:r>
            <a:rPr lang="en-US"/>
            <a:t>Reflect on</a:t>
          </a:r>
        </a:p>
      </dgm:t>
    </dgm:pt>
    <dgm:pt modelId="{C5B96FCD-6436-4AE9-A2F6-ECA3B7752451}" type="parTrans" cxnId="{B7684C35-D147-49EF-91DF-045D562FBFD3}">
      <dgm:prSet/>
      <dgm:spPr/>
      <dgm:t>
        <a:bodyPr/>
        <a:lstStyle/>
        <a:p>
          <a:endParaRPr lang="en-US"/>
        </a:p>
      </dgm:t>
    </dgm:pt>
    <dgm:pt modelId="{DF651D4C-4191-4E64-82A5-128AFBC1FA7D}" type="sibTrans" cxnId="{B7684C35-D147-49EF-91DF-045D562FBFD3}">
      <dgm:prSet/>
      <dgm:spPr/>
      <dgm:t>
        <a:bodyPr/>
        <a:lstStyle/>
        <a:p>
          <a:endParaRPr lang="en-US"/>
        </a:p>
      </dgm:t>
    </dgm:pt>
    <dgm:pt modelId="{BC9B96B2-F010-4E68-997C-67633A507955}">
      <dgm:prSet/>
      <dgm:spPr/>
      <dgm:t>
        <a:bodyPr/>
        <a:lstStyle/>
        <a:p>
          <a:r>
            <a:rPr lang="en-US"/>
            <a:t>Self‑Awareness: Reflect on personal values and biases, Understand how emotions influence decisions</a:t>
          </a:r>
        </a:p>
      </dgm:t>
    </dgm:pt>
    <dgm:pt modelId="{289A17EE-BCAF-4ADD-9306-A710031A9C4F}" type="parTrans" cxnId="{A048597F-5A71-45BA-A310-6F35721D4DD6}">
      <dgm:prSet/>
      <dgm:spPr/>
      <dgm:t>
        <a:bodyPr/>
        <a:lstStyle/>
        <a:p>
          <a:endParaRPr lang="en-US"/>
        </a:p>
      </dgm:t>
    </dgm:pt>
    <dgm:pt modelId="{A426A1F3-F86D-4E7D-9624-B053D3E6231C}" type="sibTrans" cxnId="{A048597F-5A71-45BA-A310-6F35721D4DD6}">
      <dgm:prSet/>
      <dgm:spPr/>
      <dgm:t>
        <a:bodyPr/>
        <a:lstStyle/>
        <a:p>
          <a:endParaRPr lang="en-US"/>
        </a:p>
      </dgm:t>
    </dgm:pt>
    <dgm:pt modelId="{7FD1197C-715F-49B8-8C68-07AD179A48D0}">
      <dgm:prSet/>
      <dgm:spPr/>
      <dgm:t>
        <a:bodyPr/>
        <a:lstStyle/>
        <a:p>
          <a:r>
            <a:rPr lang="en-US"/>
            <a:t>Engage</a:t>
          </a:r>
        </a:p>
      </dgm:t>
    </dgm:pt>
    <dgm:pt modelId="{52DDEE0B-D3B3-4955-811D-1C276827567A}" type="parTrans" cxnId="{F98F4362-A862-4E9D-B363-CC0F711AD21B}">
      <dgm:prSet/>
      <dgm:spPr/>
      <dgm:t>
        <a:bodyPr/>
        <a:lstStyle/>
        <a:p>
          <a:endParaRPr lang="en-US"/>
        </a:p>
      </dgm:t>
    </dgm:pt>
    <dgm:pt modelId="{CD316F89-AEB0-4DDB-828F-7B0BA0FC7388}" type="sibTrans" cxnId="{F98F4362-A862-4E9D-B363-CC0F711AD21B}">
      <dgm:prSet/>
      <dgm:spPr/>
      <dgm:t>
        <a:bodyPr/>
        <a:lstStyle/>
        <a:p>
          <a:endParaRPr lang="en-US"/>
        </a:p>
      </dgm:t>
    </dgm:pt>
    <dgm:pt modelId="{62AE46F2-003F-48F7-831A-9D0D8A6B17EB}">
      <dgm:prSet/>
      <dgm:spPr/>
      <dgm:t>
        <a:bodyPr/>
        <a:lstStyle/>
        <a:p>
          <a:r>
            <a:rPr lang="en-US"/>
            <a:t>Professional Codes of Conduct: Engage with NMC, HCPC, Social Work England, CQC standards, Apply codes to real‑world practice situations</a:t>
          </a:r>
        </a:p>
      </dgm:t>
    </dgm:pt>
    <dgm:pt modelId="{0398C412-9314-40C7-ADF8-4E1A33651E1D}" type="parTrans" cxnId="{69624992-CFAB-4AAA-8DBC-0F554B2820F3}">
      <dgm:prSet/>
      <dgm:spPr/>
      <dgm:t>
        <a:bodyPr/>
        <a:lstStyle/>
        <a:p>
          <a:endParaRPr lang="en-US"/>
        </a:p>
      </dgm:t>
    </dgm:pt>
    <dgm:pt modelId="{D3302018-5281-405F-B804-235C79F9620F}" type="sibTrans" cxnId="{69624992-CFAB-4AAA-8DBC-0F554B2820F3}">
      <dgm:prSet/>
      <dgm:spPr/>
      <dgm:t>
        <a:bodyPr/>
        <a:lstStyle/>
        <a:p>
          <a:endParaRPr lang="en-US"/>
        </a:p>
      </dgm:t>
    </dgm:pt>
    <dgm:pt modelId="{97DFF6E6-D728-4E58-A0E4-7907A7D6BE88}">
      <dgm:prSet/>
      <dgm:spPr/>
      <dgm:t>
        <a:bodyPr/>
        <a:lstStyle/>
        <a:p>
          <a:r>
            <a:rPr lang="en-US"/>
            <a:t>Understand</a:t>
          </a:r>
        </a:p>
      </dgm:t>
    </dgm:pt>
    <dgm:pt modelId="{FBD3DB67-FECB-4FCA-B3F9-5EA6A570494F}" type="parTrans" cxnId="{EF3F5D4F-7DAF-49DD-AFF6-BB9E852EC603}">
      <dgm:prSet/>
      <dgm:spPr/>
      <dgm:t>
        <a:bodyPr/>
        <a:lstStyle/>
        <a:p>
          <a:endParaRPr lang="en-US"/>
        </a:p>
      </dgm:t>
    </dgm:pt>
    <dgm:pt modelId="{14486E23-1308-40D2-858C-BC0018BD8EC9}" type="sibTrans" cxnId="{EF3F5D4F-7DAF-49DD-AFF6-BB9E852EC603}">
      <dgm:prSet/>
      <dgm:spPr/>
      <dgm:t>
        <a:bodyPr/>
        <a:lstStyle/>
        <a:p>
          <a:endParaRPr lang="en-US"/>
        </a:p>
      </dgm:t>
    </dgm:pt>
    <dgm:pt modelId="{E0473D9B-BA40-43F9-9E78-458FF894FB0E}">
      <dgm:prSet/>
      <dgm:spPr/>
      <dgm:t>
        <a:bodyPr/>
        <a:lstStyle/>
        <a:p>
          <a:r>
            <a:rPr lang="en-US"/>
            <a:t>Legislation &amp; Policy Knowledge: Understand safeguarding, equality, mental capacity and data protection laws, Practise applying legislation in scenarios</a:t>
          </a:r>
        </a:p>
      </dgm:t>
    </dgm:pt>
    <dgm:pt modelId="{2D8F817C-E8B3-4EB6-A870-3BA3CD69FE3C}" type="parTrans" cxnId="{94E09FA7-0E89-466C-A4E0-52C24ECE4C61}">
      <dgm:prSet/>
      <dgm:spPr/>
      <dgm:t>
        <a:bodyPr/>
        <a:lstStyle/>
        <a:p>
          <a:endParaRPr lang="en-US"/>
        </a:p>
      </dgm:t>
    </dgm:pt>
    <dgm:pt modelId="{30D5E37B-7E84-4720-AA3E-FC42E5D7997D}" type="sibTrans" cxnId="{94E09FA7-0E89-466C-A4E0-52C24ECE4C61}">
      <dgm:prSet/>
      <dgm:spPr/>
      <dgm:t>
        <a:bodyPr/>
        <a:lstStyle/>
        <a:p>
          <a:endParaRPr lang="en-US"/>
        </a:p>
      </dgm:t>
    </dgm:pt>
    <dgm:pt modelId="{B548AF63-B32A-4590-889F-FEE81B944109}">
      <dgm:prSet/>
      <dgm:spPr/>
      <dgm:t>
        <a:bodyPr/>
        <a:lstStyle/>
        <a:p>
          <a:r>
            <a:rPr lang="en-US"/>
            <a:t>Analyse</a:t>
          </a:r>
        </a:p>
      </dgm:t>
    </dgm:pt>
    <dgm:pt modelId="{44B6EB63-D843-402F-A15C-574E09E0E85C}" type="parTrans" cxnId="{B2D3AB92-4457-4384-8E00-6886A03EA821}">
      <dgm:prSet/>
      <dgm:spPr/>
      <dgm:t>
        <a:bodyPr/>
        <a:lstStyle/>
        <a:p>
          <a:endParaRPr lang="en-US"/>
        </a:p>
      </dgm:t>
    </dgm:pt>
    <dgm:pt modelId="{051E678C-BECE-47AE-9088-9CE3E5883B08}" type="sibTrans" cxnId="{B2D3AB92-4457-4384-8E00-6886A03EA821}">
      <dgm:prSet/>
      <dgm:spPr/>
      <dgm:t>
        <a:bodyPr/>
        <a:lstStyle/>
        <a:p>
          <a:endParaRPr lang="en-US"/>
        </a:p>
      </dgm:t>
    </dgm:pt>
    <dgm:pt modelId="{8F6E5AFC-F882-47B9-919C-BDFEB0861961}">
      <dgm:prSet/>
      <dgm:spPr/>
      <dgm:t>
        <a:bodyPr/>
        <a:lstStyle/>
        <a:p>
          <a:r>
            <a:rPr lang="en-US"/>
            <a:t>Ethical Decision‑Making: Analyse dilemmas using fairness, justice, dignity &amp; autonomy, Evaluate different perspectives before deciding</a:t>
          </a:r>
        </a:p>
      </dgm:t>
    </dgm:pt>
    <dgm:pt modelId="{E0E1E175-DF0C-4934-8F99-2390462DDD04}" type="parTrans" cxnId="{C8CB7D85-89F8-4DDC-BDE0-F7EC557BA5CB}">
      <dgm:prSet/>
      <dgm:spPr/>
      <dgm:t>
        <a:bodyPr/>
        <a:lstStyle/>
        <a:p>
          <a:endParaRPr lang="en-US"/>
        </a:p>
      </dgm:t>
    </dgm:pt>
    <dgm:pt modelId="{1C182CEF-2A6A-498E-A439-AC9E55D129B6}" type="sibTrans" cxnId="{C8CB7D85-89F8-4DDC-BDE0-F7EC557BA5CB}">
      <dgm:prSet/>
      <dgm:spPr/>
      <dgm:t>
        <a:bodyPr/>
        <a:lstStyle/>
        <a:p>
          <a:endParaRPr lang="en-US"/>
        </a:p>
      </dgm:t>
    </dgm:pt>
    <dgm:pt modelId="{B0794220-AE14-48D1-8A03-A556F62F17F8}">
      <dgm:prSet/>
      <dgm:spPr/>
      <dgm:t>
        <a:bodyPr/>
        <a:lstStyle/>
        <a:p>
          <a:r>
            <a:rPr lang="en-US"/>
            <a:t>Compassionate</a:t>
          </a:r>
        </a:p>
      </dgm:t>
    </dgm:pt>
    <dgm:pt modelId="{7887F32C-F4BE-4B52-BF74-F5DC4218F88C}" type="parTrans" cxnId="{86999512-8FCE-49DD-B592-278D801B2D4D}">
      <dgm:prSet/>
      <dgm:spPr/>
      <dgm:t>
        <a:bodyPr/>
        <a:lstStyle/>
        <a:p>
          <a:endParaRPr lang="en-US"/>
        </a:p>
      </dgm:t>
    </dgm:pt>
    <dgm:pt modelId="{5D0D016B-195E-4ABA-84CB-202B20940BD1}" type="sibTrans" cxnId="{86999512-8FCE-49DD-B592-278D801B2D4D}">
      <dgm:prSet/>
      <dgm:spPr/>
      <dgm:t>
        <a:bodyPr/>
        <a:lstStyle/>
        <a:p>
          <a:endParaRPr lang="en-US"/>
        </a:p>
      </dgm:t>
    </dgm:pt>
    <dgm:pt modelId="{4F1C6A18-C1FA-41AC-8705-0ECE9A7A28FF}">
      <dgm:prSet/>
      <dgm:spPr/>
      <dgm:t>
        <a:bodyPr/>
        <a:lstStyle/>
        <a:p>
          <a:r>
            <a:rPr lang="en-US"/>
            <a:t>Compassionate Communication: Listen actively, Manage sensitive conversations professionally</a:t>
          </a:r>
        </a:p>
      </dgm:t>
    </dgm:pt>
    <dgm:pt modelId="{B5E6F0C8-10B3-4DC1-B5AB-E7B5CFF5BDCF}" type="parTrans" cxnId="{4156812D-4F5A-4B96-8E9A-C0BCC34BD0D0}">
      <dgm:prSet/>
      <dgm:spPr/>
      <dgm:t>
        <a:bodyPr/>
        <a:lstStyle/>
        <a:p>
          <a:endParaRPr lang="en-US"/>
        </a:p>
      </dgm:t>
    </dgm:pt>
    <dgm:pt modelId="{63E40E66-B8C4-452C-8CD3-E9C650C5FAF4}" type="sibTrans" cxnId="{4156812D-4F5A-4B96-8E9A-C0BCC34BD0D0}">
      <dgm:prSet/>
      <dgm:spPr/>
      <dgm:t>
        <a:bodyPr/>
        <a:lstStyle/>
        <a:p>
          <a:endParaRPr lang="en-US"/>
        </a:p>
      </dgm:t>
    </dgm:pt>
    <dgm:pt modelId="{CC7B7B73-CC2E-4A82-B00B-D26E2825197D}" type="pres">
      <dgm:prSet presAssocID="{AC88BB1F-B675-4C99-BF08-A50F032A2C01}" presName="Name0" presStyleCnt="0">
        <dgm:presLayoutVars>
          <dgm:dir/>
          <dgm:animLvl val="lvl"/>
          <dgm:resizeHandles val="exact"/>
        </dgm:presLayoutVars>
      </dgm:prSet>
      <dgm:spPr/>
    </dgm:pt>
    <dgm:pt modelId="{DB331AC0-A7C2-48FD-8162-C261F370EE2B}" type="pres">
      <dgm:prSet presAssocID="{20833812-0941-47C4-83CD-FBDAC0E3D37D}" presName="linNode" presStyleCnt="0"/>
      <dgm:spPr/>
    </dgm:pt>
    <dgm:pt modelId="{7B289393-2224-4EA0-8840-74D56F0EF1FA}" type="pres">
      <dgm:prSet presAssocID="{20833812-0941-47C4-83CD-FBDAC0E3D37D}" presName="parentText" presStyleLbl="alignNode1" presStyleIdx="0" presStyleCnt="5">
        <dgm:presLayoutVars>
          <dgm:chMax val="1"/>
          <dgm:bulletEnabled/>
        </dgm:presLayoutVars>
      </dgm:prSet>
      <dgm:spPr/>
    </dgm:pt>
    <dgm:pt modelId="{B8423FB4-AEDF-42A2-9B18-EA1DACD95F73}" type="pres">
      <dgm:prSet presAssocID="{20833812-0941-47C4-83CD-FBDAC0E3D37D}" presName="descendantText" presStyleLbl="alignAccFollowNode1" presStyleIdx="0" presStyleCnt="5">
        <dgm:presLayoutVars>
          <dgm:bulletEnabled/>
        </dgm:presLayoutVars>
      </dgm:prSet>
      <dgm:spPr/>
    </dgm:pt>
    <dgm:pt modelId="{E1AF02B2-0AB1-4D9B-8F7A-07AA02506907}" type="pres">
      <dgm:prSet presAssocID="{DF651D4C-4191-4E64-82A5-128AFBC1FA7D}" presName="sp" presStyleCnt="0"/>
      <dgm:spPr/>
    </dgm:pt>
    <dgm:pt modelId="{3FADA421-53B4-46D0-8794-B6F8BC63E9CB}" type="pres">
      <dgm:prSet presAssocID="{7FD1197C-715F-49B8-8C68-07AD179A48D0}" presName="linNode" presStyleCnt="0"/>
      <dgm:spPr/>
    </dgm:pt>
    <dgm:pt modelId="{86E0DBFE-1FCC-4A25-AEC1-3B29EB34E56B}" type="pres">
      <dgm:prSet presAssocID="{7FD1197C-715F-49B8-8C68-07AD179A48D0}" presName="parentText" presStyleLbl="alignNode1" presStyleIdx="1" presStyleCnt="5">
        <dgm:presLayoutVars>
          <dgm:chMax val="1"/>
          <dgm:bulletEnabled/>
        </dgm:presLayoutVars>
      </dgm:prSet>
      <dgm:spPr/>
    </dgm:pt>
    <dgm:pt modelId="{4E8C524F-3D5A-4CBE-BEF7-776AC1BB4425}" type="pres">
      <dgm:prSet presAssocID="{7FD1197C-715F-49B8-8C68-07AD179A48D0}" presName="descendantText" presStyleLbl="alignAccFollowNode1" presStyleIdx="1" presStyleCnt="5">
        <dgm:presLayoutVars>
          <dgm:bulletEnabled/>
        </dgm:presLayoutVars>
      </dgm:prSet>
      <dgm:spPr/>
    </dgm:pt>
    <dgm:pt modelId="{3119DD41-90F4-4AD6-BC42-6948BC760D0D}" type="pres">
      <dgm:prSet presAssocID="{CD316F89-AEB0-4DDB-828F-7B0BA0FC7388}" presName="sp" presStyleCnt="0"/>
      <dgm:spPr/>
    </dgm:pt>
    <dgm:pt modelId="{312AD52E-EE08-492C-9C77-04F26BDAFB63}" type="pres">
      <dgm:prSet presAssocID="{97DFF6E6-D728-4E58-A0E4-7907A7D6BE88}" presName="linNode" presStyleCnt="0"/>
      <dgm:spPr/>
    </dgm:pt>
    <dgm:pt modelId="{A0DB3602-456A-43CD-BF63-C6FD87FAB5AF}" type="pres">
      <dgm:prSet presAssocID="{97DFF6E6-D728-4E58-A0E4-7907A7D6BE88}" presName="parentText" presStyleLbl="alignNode1" presStyleIdx="2" presStyleCnt="5">
        <dgm:presLayoutVars>
          <dgm:chMax val="1"/>
          <dgm:bulletEnabled/>
        </dgm:presLayoutVars>
      </dgm:prSet>
      <dgm:spPr/>
    </dgm:pt>
    <dgm:pt modelId="{3891411F-AD9A-4C74-9F13-5E58FB0941F0}" type="pres">
      <dgm:prSet presAssocID="{97DFF6E6-D728-4E58-A0E4-7907A7D6BE88}" presName="descendantText" presStyleLbl="alignAccFollowNode1" presStyleIdx="2" presStyleCnt="5">
        <dgm:presLayoutVars>
          <dgm:bulletEnabled/>
        </dgm:presLayoutVars>
      </dgm:prSet>
      <dgm:spPr/>
    </dgm:pt>
    <dgm:pt modelId="{8BA4A7F7-6FD8-4A95-9AF2-66818EE5E284}" type="pres">
      <dgm:prSet presAssocID="{14486E23-1308-40D2-858C-BC0018BD8EC9}" presName="sp" presStyleCnt="0"/>
      <dgm:spPr/>
    </dgm:pt>
    <dgm:pt modelId="{B824385A-1D49-4E3E-97D5-F310197B86C1}" type="pres">
      <dgm:prSet presAssocID="{B548AF63-B32A-4590-889F-FEE81B944109}" presName="linNode" presStyleCnt="0"/>
      <dgm:spPr/>
    </dgm:pt>
    <dgm:pt modelId="{7227B424-21C4-49A8-8526-368ECA8F4740}" type="pres">
      <dgm:prSet presAssocID="{B548AF63-B32A-4590-889F-FEE81B944109}" presName="parentText" presStyleLbl="alignNode1" presStyleIdx="3" presStyleCnt="5">
        <dgm:presLayoutVars>
          <dgm:chMax val="1"/>
          <dgm:bulletEnabled/>
        </dgm:presLayoutVars>
      </dgm:prSet>
      <dgm:spPr/>
    </dgm:pt>
    <dgm:pt modelId="{25C70B7E-D593-49DC-A24E-220C572FEAEF}" type="pres">
      <dgm:prSet presAssocID="{B548AF63-B32A-4590-889F-FEE81B944109}" presName="descendantText" presStyleLbl="alignAccFollowNode1" presStyleIdx="3" presStyleCnt="5">
        <dgm:presLayoutVars>
          <dgm:bulletEnabled/>
        </dgm:presLayoutVars>
      </dgm:prSet>
      <dgm:spPr/>
    </dgm:pt>
    <dgm:pt modelId="{4F3593B4-1636-4EFB-A787-9E90CDA3C052}" type="pres">
      <dgm:prSet presAssocID="{051E678C-BECE-47AE-9088-9CE3E5883B08}" presName="sp" presStyleCnt="0"/>
      <dgm:spPr/>
    </dgm:pt>
    <dgm:pt modelId="{83A0A049-4804-4235-943B-9DD3B60A0041}" type="pres">
      <dgm:prSet presAssocID="{B0794220-AE14-48D1-8A03-A556F62F17F8}" presName="linNode" presStyleCnt="0"/>
      <dgm:spPr/>
    </dgm:pt>
    <dgm:pt modelId="{75E47084-C1E1-49E2-A81E-0AFEE3A0C9E1}" type="pres">
      <dgm:prSet presAssocID="{B0794220-AE14-48D1-8A03-A556F62F17F8}" presName="parentText" presStyleLbl="alignNode1" presStyleIdx="4" presStyleCnt="5">
        <dgm:presLayoutVars>
          <dgm:chMax val="1"/>
          <dgm:bulletEnabled/>
        </dgm:presLayoutVars>
      </dgm:prSet>
      <dgm:spPr/>
    </dgm:pt>
    <dgm:pt modelId="{22F5FC30-076A-457D-A117-1F3E61C53DFF}" type="pres">
      <dgm:prSet presAssocID="{B0794220-AE14-48D1-8A03-A556F62F17F8}" presName="descendantText" presStyleLbl="alignAccFollowNode1" presStyleIdx="4" presStyleCnt="5">
        <dgm:presLayoutVars>
          <dgm:bulletEnabled/>
        </dgm:presLayoutVars>
      </dgm:prSet>
      <dgm:spPr/>
    </dgm:pt>
  </dgm:ptLst>
  <dgm:cxnLst>
    <dgm:cxn modelId="{B1EF8A0F-8C10-4EFF-9BCD-A45725897107}" type="presOf" srcId="{8F6E5AFC-F882-47B9-919C-BDFEB0861961}" destId="{25C70B7E-D593-49DC-A24E-220C572FEAEF}" srcOrd="0" destOrd="0" presId="urn:microsoft.com/office/officeart/2016/7/layout/VerticalSolidActionList"/>
    <dgm:cxn modelId="{86999512-8FCE-49DD-B592-278D801B2D4D}" srcId="{AC88BB1F-B675-4C99-BF08-A50F032A2C01}" destId="{B0794220-AE14-48D1-8A03-A556F62F17F8}" srcOrd="4" destOrd="0" parTransId="{7887F32C-F4BE-4B52-BF74-F5DC4218F88C}" sibTransId="{5D0D016B-195E-4ABA-84CB-202B20940BD1}"/>
    <dgm:cxn modelId="{4156812D-4F5A-4B96-8E9A-C0BCC34BD0D0}" srcId="{B0794220-AE14-48D1-8A03-A556F62F17F8}" destId="{4F1C6A18-C1FA-41AC-8705-0ECE9A7A28FF}" srcOrd="0" destOrd="0" parTransId="{B5E6F0C8-10B3-4DC1-B5AB-E7B5CFF5BDCF}" sibTransId="{63E40E66-B8C4-452C-8CD3-E9C650C5FAF4}"/>
    <dgm:cxn modelId="{4B6CA133-D906-4BB3-89F8-088AF9AB7038}" type="presOf" srcId="{AC88BB1F-B675-4C99-BF08-A50F032A2C01}" destId="{CC7B7B73-CC2E-4A82-B00B-D26E2825197D}" srcOrd="0" destOrd="0" presId="urn:microsoft.com/office/officeart/2016/7/layout/VerticalSolidActionList"/>
    <dgm:cxn modelId="{B7684C35-D147-49EF-91DF-045D562FBFD3}" srcId="{AC88BB1F-B675-4C99-BF08-A50F032A2C01}" destId="{20833812-0941-47C4-83CD-FBDAC0E3D37D}" srcOrd="0" destOrd="0" parTransId="{C5B96FCD-6436-4AE9-A2F6-ECA3B7752451}" sibTransId="{DF651D4C-4191-4E64-82A5-128AFBC1FA7D}"/>
    <dgm:cxn modelId="{80571141-80F0-441D-9C75-A91BE73CEAA5}" type="presOf" srcId="{20833812-0941-47C4-83CD-FBDAC0E3D37D}" destId="{7B289393-2224-4EA0-8840-74D56F0EF1FA}" srcOrd="0" destOrd="0" presId="urn:microsoft.com/office/officeart/2016/7/layout/VerticalSolidActionList"/>
    <dgm:cxn modelId="{F98F4362-A862-4E9D-B363-CC0F711AD21B}" srcId="{AC88BB1F-B675-4C99-BF08-A50F032A2C01}" destId="{7FD1197C-715F-49B8-8C68-07AD179A48D0}" srcOrd="1" destOrd="0" parTransId="{52DDEE0B-D3B3-4955-811D-1C276827567A}" sibTransId="{CD316F89-AEB0-4DDB-828F-7B0BA0FC7388}"/>
    <dgm:cxn modelId="{0B25F26A-9E7F-4E24-8202-A304BB56A9F4}" type="presOf" srcId="{4F1C6A18-C1FA-41AC-8705-0ECE9A7A28FF}" destId="{22F5FC30-076A-457D-A117-1F3E61C53DFF}" srcOrd="0" destOrd="0" presId="urn:microsoft.com/office/officeart/2016/7/layout/VerticalSolidActionList"/>
    <dgm:cxn modelId="{4D12686C-0D19-4F76-A464-B0A452A4DF74}" type="presOf" srcId="{BC9B96B2-F010-4E68-997C-67633A507955}" destId="{B8423FB4-AEDF-42A2-9B18-EA1DACD95F73}" srcOrd="0" destOrd="0" presId="urn:microsoft.com/office/officeart/2016/7/layout/VerticalSolidActionList"/>
    <dgm:cxn modelId="{EF3F5D4F-7DAF-49DD-AFF6-BB9E852EC603}" srcId="{AC88BB1F-B675-4C99-BF08-A50F032A2C01}" destId="{97DFF6E6-D728-4E58-A0E4-7907A7D6BE88}" srcOrd="2" destOrd="0" parTransId="{FBD3DB67-FECB-4FCA-B3F9-5EA6A570494F}" sibTransId="{14486E23-1308-40D2-858C-BC0018BD8EC9}"/>
    <dgm:cxn modelId="{87E8C56F-6905-473D-9938-3B2DBD6BBC27}" type="presOf" srcId="{B548AF63-B32A-4590-889F-FEE81B944109}" destId="{7227B424-21C4-49A8-8526-368ECA8F4740}" srcOrd="0" destOrd="0" presId="urn:microsoft.com/office/officeart/2016/7/layout/VerticalSolidActionList"/>
    <dgm:cxn modelId="{7ACEEF75-72D1-4F16-9278-90F649F79917}" type="presOf" srcId="{B0794220-AE14-48D1-8A03-A556F62F17F8}" destId="{75E47084-C1E1-49E2-A81E-0AFEE3A0C9E1}" srcOrd="0" destOrd="0" presId="urn:microsoft.com/office/officeart/2016/7/layout/VerticalSolidActionList"/>
    <dgm:cxn modelId="{A048597F-5A71-45BA-A310-6F35721D4DD6}" srcId="{20833812-0941-47C4-83CD-FBDAC0E3D37D}" destId="{BC9B96B2-F010-4E68-997C-67633A507955}" srcOrd="0" destOrd="0" parTransId="{289A17EE-BCAF-4ADD-9306-A710031A9C4F}" sibTransId="{A426A1F3-F86D-4E7D-9624-B053D3E6231C}"/>
    <dgm:cxn modelId="{C8CB7D85-89F8-4DDC-BDE0-F7EC557BA5CB}" srcId="{B548AF63-B32A-4590-889F-FEE81B944109}" destId="{8F6E5AFC-F882-47B9-919C-BDFEB0861961}" srcOrd="0" destOrd="0" parTransId="{E0E1E175-DF0C-4934-8F99-2390462DDD04}" sibTransId="{1C182CEF-2A6A-498E-A439-AC9E55D129B6}"/>
    <dgm:cxn modelId="{19DE3B8A-8E06-446F-A60F-142BE88848EA}" type="presOf" srcId="{E0473D9B-BA40-43F9-9E78-458FF894FB0E}" destId="{3891411F-AD9A-4C74-9F13-5E58FB0941F0}" srcOrd="0" destOrd="0" presId="urn:microsoft.com/office/officeart/2016/7/layout/VerticalSolidActionList"/>
    <dgm:cxn modelId="{69624992-CFAB-4AAA-8DBC-0F554B2820F3}" srcId="{7FD1197C-715F-49B8-8C68-07AD179A48D0}" destId="{62AE46F2-003F-48F7-831A-9D0D8A6B17EB}" srcOrd="0" destOrd="0" parTransId="{0398C412-9314-40C7-ADF8-4E1A33651E1D}" sibTransId="{D3302018-5281-405F-B804-235C79F9620F}"/>
    <dgm:cxn modelId="{B2D3AB92-4457-4384-8E00-6886A03EA821}" srcId="{AC88BB1F-B675-4C99-BF08-A50F032A2C01}" destId="{B548AF63-B32A-4590-889F-FEE81B944109}" srcOrd="3" destOrd="0" parTransId="{44B6EB63-D843-402F-A15C-574E09E0E85C}" sibTransId="{051E678C-BECE-47AE-9088-9CE3E5883B08}"/>
    <dgm:cxn modelId="{D82F5E98-5EC6-452E-9394-29B005B48ADC}" type="presOf" srcId="{97DFF6E6-D728-4E58-A0E4-7907A7D6BE88}" destId="{A0DB3602-456A-43CD-BF63-C6FD87FAB5AF}" srcOrd="0" destOrd="0" presId="urn:microsoft.com/office/officeart/2016/7/layout/VerticalSolidActionList"/>
    <dgm:cxn modelId="{94E09FA7-0E89-466C-A4E0-52C24ECE4C61}" srcId="{97DFF6E6-D728-4E58-A0E4-7907A7D6BE88}" destId="{E0473D9B-BA40-43F9-9E78-458FF894FB0E}" srcOrd="0" destOrd="0" parTransId="{2D8F817C-E8B3-4EB6-A870-3BA3CD69FE3C}" sibTransId="{30D5E37B-7E84-4720-AA3E-FC42E5D7997D}"/>
    <dgm:cxn modelId="{61D37AB0-A6A8-4F9C-8736-2FE8E7534A4A}" type="presOf" srcId="{7FD1197C-715F-49B8-8C68-07AD179A48D0}" destId="{86E0DBFE-1FCC-4A25-AEC1-3B29EB34E56B}" srcOrd="0" destOrd="0" presId="urn:microsoft.com/office/officeart/2016/7/layout/VerticalSolidActionList"/>
    <dgm:cxn modelId="{B7D038FF-9582-4DD7-B74A-D942805723C7}" type="presOf" srcId="{62AE46F2-003F-48F7-831A-9D0D8A6B17EB}" destId="{4E8C524F-3D5A-4CBE-BEF7-776AC1BB4425}" srcOrd="0" destOrd="0" presId="urn:microsoft.com/office/officeart/2016/7/layout/VerticalSolidActionList"/>
    <dgm:cxn modelId="{FEF3A46D-7E03-451C-A9EC-8692609412A2}" type="presParOf" srcId="{CC7B7B73-CC2E-4A82-B00B-D26E2825197D}" destId="{DB331AC0-A7C2-48FD-8162-C261F370EE2B}" srcOrd="0" destOrd="0" presId="urn:microsoft.com/office/officeart/2016/7/layout/VerticalSolidActionList"/>
    <dgm:cxn modelId="{D9B76638-F940-446A-B047-CD51401C5204}" type="presParOf" srcId="{DB331AC0-A7C2-48FD-8162-C261F370EE2B}" destId="{7B289393-2224-4EA0-8840-74D56F0EF1FA}" srcOrd="0" destOrd="0" presId="urn:microsoft.com/office/officeart/2016/7/layout/VerticalSolidActionList"/>
    <dgm:cxn modelId="{245DB6F7-64B3-49F8-A97E-5A9D171082DD}" type="presParOf" srcId="{DB331AC0-A7C2-48FD-8162-C261F370EE2B}" destId="{B8423FB4-AEDF-42A2-9B18-EA1DACD95F73}" srcOrd="1" destOrd="0" presId="urn:microsoft.com/office/officeart/2016/7/layout/VerticalSolidActionList"/>
    <dgm:cxn modelId="{ABDD7DD1-C6CC-4059-B165-75D0C6C19D7C}" type="presParOf" srcId="{CC7B7B73-CC2E-4A82-B00B-D26E2825197D}" destId="{E1AF02B2-0AB1-4D9B-8F7A-07AA02506907}" srcOrd="1" destOrd="0" presId="urn:microsoft.com/office/officeart/2016/7/layout/VerticalSolidActionList"/>
    <dgm:cxn modelId="{1CBBB1BB-0AE4-452C-A760-BB6C5FA3EB89}" type="presParOf" srcId="{CC7B7B73-CC2E-4A82-B00B-D26E2825197D}" destId="{3FADA421-53B4-46D0-8794-B6F8BC63E9CB}" srcOrd="2" destOrd="0" presId="urn:microsoft.com/office/officeart/2016/7/layout/VerticalSolidActionList"/>
    <dgm:cxn modelId="{DEC0E716-BA96-4842-A574-FCB697735E98}" type="presParOf" srcId="{3FADA421-53B4-46D0-8794-B6F8BC63E9CB}" destId="{86E0DBFE-1FCC-4A25-AEC1-3B29EB34E56B}" srcOrd="0" destOrd="0" presId="urn:microsoft.com/office/officeart/2016/7/layout/VerticalSolidActionList"/>
    <dgm:cxn modelId="{7882296E-5772-409B-81F9-51822B9AA1CB}" type="presParOf" srcId="{3FADA421-53B4-46D0-8794-B6F8BC63E9CB}" destId="{4E8C524F-3D5A-4CBE-BEF7-776AC1BB4425}" srcOrd="1" destOrd="0" presId="urn:microsoft.com/office/officeart/2016/7/layout/VerticalSolidActionList"/>
    <dgm:cxn modelId="{091C1830-87A1-4371-B38C-894F509E6771}" type="presParOf" srcId="{CC7B7B73-CC2E-4A82-B00B-D26E2825197D}" destId="{3119DD41-90F4-4AD6-BC42-6948BC760D0D}" srcOrd="3" destOrd="0" presId="urn:microsoft.com/office/officeart/2016/7/layout/VerticalSolidActionList"/>
    <dgm:cxn modelId="{BA0F6013-0459-4267-A6FA-D6853D0E9346}" type="presParOf" srcId="{CC7B7B73-CC2E-4A82-B00B-D26E2825197D}" destId="{312AD52E-EE08-492C-9C77-04F26BDAFB63}" srcOrd="4" destOrd="0" presId="urn:microsoft.com/office/officeart/2016/7/layout/VerticalSolidActionList"/>
    <dgm:cxn modelId="{796D76DB-613F-4643-948F-114BA18AC475}" type="presParOf" srcId="{312AD52E-EE08-492C-9C77-04F26BDAFB63}" destId="{A0DB3602-456A-43CD-BF63-C6FD87FAB5AF}" srcOrd="0" destOrd="0" presId="urn:microsoft.com/office/officeart/2016/7/layout/VerticalSolidActionList"/>
    <dgm:cxn modelId="{5BF2003B-ABBE-487A-858E-A6596A692524}" type="presParOf" srcId="{312AD52E-EE08-492C-9C77-04F26BDAFB63}" destId="{3891411F-AD9A-4C74-9F13-5E58FB0941F0}" srcOrd="1" destOrd="0" presId="urn:microsoft.com/office/officeart/2016/7/layout/VerticalSolidActionList"/>
    <dgm:cxn modelId="{44C0B6AB-B136-4950-8D08-20ECCD8891A2}" type="presParOf" srcId="{CC7B7B73-CC2E-4A82-B00B-D26E2825197D}" destId="{8BA4A7F7-6FD8-4A95-9AF2-66818EE5E284}" srcOrd="5" destOrd="0" presId="urn:microsoft.com/office/officeart/2016/7/layout/VerticalSolidActionList"/>
    <dgm:cxn modelId="{0B29ED1B-472B-4128-BDE9-76488FC2B1E6}" type="presParOf" srcId="{CC7B7B73-CC2E-4A82-B00B-D26E2825197D}" destId="{B824385A-1D49-4E3E-97D5-F310197B86C1}" srcOrd="6" destOrd="0" presId="urn:microsoft.com/office/officeart/2016/7/layout/VerticalSolidActionList"/>
    <dgm:cxn modelId="{C2B2A03E-C5D9-4521-B03A-BC503340E23E}" type="presParOf" srcId="{B824385A-1D49-4E3E-97D5-F310197B86C1}" destId="{7227B424-21C4-49A8-8526-368ECA8F4740}" srcOrd="0" destOrd="0" presId="urn:microsoft.com/office/officeart/2016/7/layout/VerticalSolidActionList"/>
    <dgm:cxn modelId="{8F49BC58-285B-4B04-8617-2D1CD8178606}" type="presParOf" srcId="{B824385A-1D49-4E3E-97D5-F310197B86C1}" destId="{25C70B7E-D593-49DC-A24E-220C572FEAEF}" srcOrd="1" destOrd="0" presId="urn:microsoft.com/office/officeart/2016/7/layout/VerticalSolidActionList"/>
    <dgm:cxn modelId="{8E2ED567-9F66-455B-A442-C5B74C327C1D}" type="presParOf" srcId="{CC7B7B73-CC2E-4A82-B00B-D26E2825197D}" destId="{4F3593B4-1636-4EFB-A787-9E90CDA3C052}" srcOrd="7" destOrd="0" presId="urn:microsoft.com/office/officeart/2016/7/layout/VerticalSolidActionList"/>
    <dgm:cxn modelId="{876703D1-E0EC-4691-A96D-2B6C49B19C63}" type="presParOf" srcId="{CC7B7B73-CC2E-4A82-B00B-D26E2825197D}" destId="{83A0A049-4804-4235-943B-9DD3B60A0041}" srcOrd="8" destOrd="0" presId="urn:microsoft.com/office/officeart/2016/7/layout/VerticalSolidActionList"/>
    <dgm:cxn modelId="{BB3D7541-2664-4C86-B510-3A2079D24F47}" type="presParOf" srcId="{83A0A049-4804-4235-943B-9DD3B60A0041}" destId="{75E47084-C1E1-49E2-A81E-0AFEE3A0C9E1}" srcOrd="0" destOrd="0" presId="urn:microsoft.com/office/officeart/2016/7/layout/VerticalSolidActionList"/>
    <dgm:cxn modelId="{48249EC4-9771-4270-A5DE-6B345F4F70EC}" type="presParOf" srcId="{83A0A049-4804-4235-943B-9DD3B60A0041}" destId="{22F5FC30-076A-457D-A117-1F3E61C53DF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8A5E25-6A61-41A2-B679-C7472B3491BE}" type="doc">
      <dgm:prSet loTypeId="urn:microsoft.com/office/officeart/2005/8/layout/process2" loCatId="process" qsTypeId="urn:microsoft.com/office/officeart/2005/8/quickstyle/simple1" qsCatId="simple" csTypeId="urn:microsoft.com/office/officeart/2005/8/colors/accent0_3" csCatId="mainScheme"/>
      <dgm:spPr/>
      <dgm:t>
        <a:bodyPr/>
        <a:lstStyle/>
        <a:p>
          <a:endParaRPr lang="en-US"/>
        </a:p>
      </dgm:t>
    </dgm:pt>
    <dgm:pt modelId="{0B9B41DB-E893-4ADF-82FA-F9D93634E737}">
      <dgm:prSet custT="1"/>
      <dgm:spPr/>
      <dgm:t>
        <a:bodyPr/>
        <a:lstStyle/>
        <a:p>
          <a:r>
            <a:rPr lang="en-GB" sz="1800" dirty="0"/>
            <a:t>6. Speaking Up: Know whistleblowing procedures, Challenge unsafe or discriminatory practice</a:t>
          </a:r>
          <a:endParaRPr lang="en-US" sz="1800" dirty="0"/>
        </a:p>
      </dgm:t>
    </dgm:pt>
    <dgm:pt modelId="{A63B68F0-BA55-4D11-825C-21C56F8AC175}" type="parTrans" cxnId="{8C254C98-947A-4796-B073-B2316183FBC2}">
      <dgm:prSet/>
      <dgm:spPr/>
      <dgm:t>
        <a:bodyPr/>
        <a:lstStyle/>
        <a:p>
          <a:endParaRPr lang="en-US"/>
        </a:p>
      </dgm:t>
    </dgm:pt>
    <dgm:pt modelId="{9AFC9102-DBCF-40FE-A3CA-2796097FEE69}" type="sibTrans" cxnId="{8C254C98-947A-4796-B073-B2316183FBC2}">
      <dgm:prSet/>
      <dgm:spPr/>
      <dgm:t>
        <a:bodyPr/>
        <a:lstStyle/>
        <a:p>
          <a:endParaRPr lang="en-US"/>
        </a:p>
      </dgm:t>
    </dgm:pt>
    <dgm:pt modelId="{27006FF4-7A40-48B1-9819-AAC468388498}">
      <dgm:prSet custT="1"/>
      <dgm:spPr/>
      <dgm:t>
        <a:bodyPr/>
        <a:lstStyle/>
        <a:p>
          <a:r>
            <a:rPr lang="en-GB" sz="1800" dirty="0"/>
            <a:t>7. Reflective Practice: Use models (Gibbs, Rolfe, Driscoll) Reflect on placements, dilemmas, and decision-making</a:t>
          </a:r>
          <a:endParaRPr lang="en-US" sz="1800" dirty="0"/>
        </a:p>
      </dgm:t>
    </dgm:pt>
    <dgm:pt modelId="{84E8C4CF-0C15-42C1-AD3B-17798BA228AF}" type="parTrans" cxnId="{98973B6B-6184-4DE4-B399-65D327F8E8F0}">
      <dgm:prSet/>
      <dgm:spPr/>
      <dgm:t>
        <a:bodyPr/>
        <a:lstStyle/>
        <a:p>
          <a:endParaRPr lang="en-US"/>
        </a:p>
      </dgm:t>
    </dgm:pt>
    <dgm:pt modelId="{230CCF80-8AFF-4B56-BFF8-55665260927C}" type="sibTrans" cxnId="{98973B6B-6184-4DE4-B399-65D327F8E8F0}">
      <dgm:prSet/>
      <dgm:spPr/>
      <dgm:t>
        <a:bodyPr/>
        <a:lstStyle/>
        <a:p>
          <a:endParaRPr lang="en-US"/>
        </a:p>
      </dgm:t>
    </dgm:pt>
    <dgm:pt modelId="{5E75E730-D711-4E88-8EB7-13412AEC21A7}">
      <dgm:prSet custT="1"/>
      <dgm:spPr/>
      <dgm:t>
        <a:bodyPr/>
        <a:lstStyle/>
        <a:p>
          <a:r>
            <a:rPr lang="en-GB" sz="1800"/>
            <a:t>8. Observing Role Models: Learn from ethical leaders in practice, Notice how they handle conflict and uphold dignity</a:t>
          </a:r>
          <a:endParaRPr lang="en-US" sz="1800"/>
        </a:p>
      </dgm:t>
    </dgm:pt>
    <dgm:pt modelId="{FE2F982E-6721-4842-81A3-1C1B9A019ED1}" type="parTrans" cxnId="{F0374F94-B06D-4A85-835C-D4632AFB73C2}">
      <dgm:prSet/>
      <dgm:spPr/>
      <dgm:t>
        <a:bodyPr/>
        <a:lstStyle/>
        <a:p>
          <a:endParaRPr lang="en-US"/>
        </a:p>
      </dgm:t>
    </dgm:pt>
    <dgm:pt modelId="{DBC9E5D0-10DF-4AD9-9FBB-F36B5D738363}" type="sibTrans" cxnId="{F0374F94-B06D-4A85-835C-D4632AFB73C2}">
      <dgm:prSet/>
      <dgm:spPr/>
      <dgm:t>
        <a:bodyPr/>
        <a:lstStyle/>
        <a:p>
          <a:endParaRPr lang="en-US"/>
        </a:p>
      </dgm:t>
    </dgm:pt>
    <dgm:pt modelId="{068AAE39-938A-461E-825C-F8371F667FF1}">
      <dgm:prSet custT="1"/>
      <dgm:spPr/>
      <dgm:t>
        <a:bodyPr/>
        <a:lstStyle/>
        <a:p>
          <a:r>
            <a:rPr lang="en-GB" sz="1800"/>
            <a:t>9. Teamwork &amp; Collaboration: Work inclusively and respectfully, Demonstrate reliability and accountability</a:t>
          </a:r>
          <a:endParaRPr lang="en-US" sz="1800"/>
        </a:p>
      </dgm:t>
    </dgm:pt>
    <dgm:pt modelId="{BE46D27E-2A99-45E5-B60B-E7DA9535692D}" type="parTrans" cxnId="{486F58A4-45D6-4C3A-B565-F260992F7BA2}">
      <dgm:prSet/>
      <dgm:spPr/>
      <dgm:t>
        <a:bodyPr/>
        <a:lstStyle/>
        <a:p>
          <a:endParaRPr lang="en-US"/>
        </a:p>
      </dgm:t>
    </dgm:pt>
    <dgm:pt modelId="{BC394BAD-BC6E-49DE-9707-2A15DB9998E5}" type="sibTrans" cxnId="{486F58A4-45D6-4C3A-B565-F260992F7BA2}">
      <dgm:prSet/>
      <dgm:spPr/>
      <dgm:t>
        <a:bodyPr/>
        <a:lstStyle/>
        <a:p>
          <a:endParaRPr lang="en-US"/>
        </a:p>
      </dgm:t>
    </dgm:pt>
    <dgm:pt modelId="{B87B5580-7E37-45F9-86AD-A5EE016BFB83}">
      <dgm:prSet custT="1"/>
      <dgm:spPr/>
      <dgm:t>
        <a:bodyPr/>
        <a:lstStyle/>
        <a:p>
          <a:r>
            <a:rPr lang="en-GB" sz="1800" dirty="0"/>
            <a:t>10. Critical Thinking: Break down complex situations, Consider ethical, legal, and human implications</a:t>
          </a:r>
          <a:endParaRPr lang="en-US" sz="1800" dirty="0"/>
        </a:p>
      </dgm:t>
    </dgm:pt>
    <dgm:pt modelId="{579E9313-DBBC-41F4-A8FC-7CE1470FB1A3}" type="parTrans" cxnId="{C1157C63-9935-4EEC-BB2C-D33B0D8DA81F}">
      <dgm:prSet/>
      <dgm:spPr/>
      <dgm:t>
        <a:bodyPr/>
        <a:lstStyle/>
        <a:p>
          <a:endParaRPr lang="en-US"/>
        </a:p>
      </dgm:t>
    </dgm:pt>
    <dgm:pt modelId="{ACA4BD06-2BE6-465C-9D99-4C26C73E22E8}" type="sibTrans" cxnId="{C1157C63-9935-4EEC-BB2C-D33B0D8DA81F}">
      <dgm:prSet/>
      <dgm:spPr/>
      <dgm:t>
        <a:bodyPr/>
        <a:lstStyle/>
        <a:p>
          <a:endParaRPr lang="en-US"/>
        </a:p>
      </dgm:t>
    </dgm:pt>
    <dgm:pt modelId="{2F19893F-8401-465B-BF0A-53B16F0221E9}" type="pres">
      <dgm:prSet presAssocID="{C98A5E25-6A61-41A2-B679-C7472B3491BE}" presName="linearFlow" presStyleCnt="0">
        <dgm:presLayoutVars>
          <dgm:resizeHandles val="exact"/>
        </dgm:presLayoutVars>
      </dgm:prSet>
      <dgm:spPr/>
    </dgm:pt>
    <dgm:pt modelId="{2EA72D4C-0707-44C3-85A7-359893BAE784}" type="pres">
      <dgm:prSet presAssocID="{0B9B41DB-E893-4ADF-82FA-F9D93634E737}" presName="node" presStyleLbl="node1" presStyleIdx="0" presStyleCnt="5">
        <dgm:presLayoutVars>
          <dgm:bulletEnabled val="1"/>
        </dgm:presLayoutVars>
      </dgm:prSet>
      <dgm:spPr/>
    </dgm:pt>
    <dgm:pt modelId="{7EE5C7DF-A17E-4A4C-9588-7D83CB134666}" type="pres">
      <dgm:prSet presAssocID="{9AFC9102-DBCF-40FE-A3CA-2796097FEE69}" presName="sibTrans" presStyleLbl="sibTrans2D1" presStyleIdx="0" presStyleCnt="4"/>
      <dgm:spPr/>
    </dgm:pt>
    <dgm:pt modelId="{A198A61C-273E-4864-9762-E9B791828DA2}" type="pres">
      <dgm:prSet presAssocID="{9AFC9102-DBCF-40FE-A3CA-2796097FEE69}" presName="connectorText" presStyleLbl="sibTrans2D1" presStyleIdx="0" presStyleCnt="4"/>
      <dgm:spPr/>
    </dgm:pt>
    <dgm:pt modelId="{A0EEC0C4-C061-4B74-AD28-95884AE1F90C}" type="pres">
      <dgm:prSet presAssocID="{27006FF4-7A40-48B1-9819-AAC468388498}" presName="node" presStyleLbl="node1" presStyleIdx="1" presStyleCnt="5">
        <dgm:presLayoutVars>
          <dgm:bulletEnabled val="1"/>
        </dgm:presLayoutVars>
      </dgm:prSet>
      <dgm:spPr/>
    </dgm:pt>
    <dgm:pt modelId="{3FEFBFAD-285F-417F-9181-2A58558F7E07}" type="pres">
      <dgm:prSet presAssocID="{230CCF80-8AFF-4B56-BFF8-55665260927C}" presName="sibTrans" presStyleLbl="sibTrans2D1" presStyleIdx="1" presStyleCnt="4"/>
      <dgm:spPr/>
    </dgm:pt>
    <dgm:pt modelId="{62E18E52-82F2-4DDE-B885-3DBA3B2A9B48}" type="pres">
      <dgm:prSet presAssocID="{230CCF80-8AFF-4B56-BFF8-55665260927C}" presName="connectorText" presStyleLbl="sibTrans2D1" presStyleIdx="1" presStyleCnt="4"/>
      <dgm:spPr/>
    </dgm:pt>
    <dgm:pt modelId="{BCFC8865-291D-4C22-BEA1-770F04F45CB2}" type="pres">
      <dgm:prSet presAssocID="{5E75E730-D711-4E88-8EB7-13412AEC21A7}" presName="node" presStyleLbl="node1" presStyleIdx="2" presStyleCnt="5">
        <dgm:presLayoutVars>
          <dgm:bulletEnabled val="1"/>
        </dgm:presLayoutVars>
      </dgm:prSet>
      <dgm:spPr/>
    </dgm:pt>
    <dgm:pt modelId="{541A6FD1-378A-4C9A-A398-8208CDED503F}" type="pres">
      <dgm:prSet presAssocID="{DBC9E5D0-10DF-4AD9-9FBB-F36B5D738363}" presName="sibTrans" presStyleLbl="sibTrans2D1" presStyleIdx="2" presStyleCnt="4"/>
      <dgm:spPr/>
    </dgm:pt>
    <dgm:pt modelId="{957DDD83-DE6C-462F-9F6E-3128C05458CD}" type="pres">
      <dgm:prSet presAssocID="{DBC9E5D0-10DF-4AD9-9FBB-F36B5D738363}" presName="connectorText" presStyleLbl="sibTrans2D1" presStyleIdx="2" presStyleCnt="4"/>
      <dgm:spPr/>
    </dgm:pt>
    <dgm:pt modelId="{D813828B-77A8-4DA0-B3E0-28C014A56F89}" type="pres">
      <dgm:prSet presAssocID="{068AAE39-938A-461E-825C-F8371F667FF1}" presName="node" presStyleLbl="node1" presStyleIdx="3" presStyleCnt="5">
        <dgm:presLayoutVars>
          <dgm:bulletEnabled val="1"/>
        </dgm:presLayoutVars>
      </dgm:prSet>
      <dgm:spPr/>
    </dgm:pt>
    <dgm:pt modelId="{E596745F-D11C-4741-9AB6-D3DF4CD08446}" type="pres">
      <dgm:prSet presAssocID="{BC394BAD-BC6E-49DE-9707-2A15DB9998E5}" presName="sibTrans" presStyleLbl="sibTrans2D1" presStyleIdx="3" presStyleCnt="4"/>
      <dgm:spPr/>
    </dgm:pt>
    <dgm:pt modelId="{8289F871-BCBE-4036-BFA9-E4D219196412}" type="pres">
      <dgm:prSet presAssocID="{BC394BAD-BC6E-49DE-9707-2A15DB9998E5}" presName="connectorText" presStyleLbl="sibTrans2D1" presStyleIdx="3" presStyleCnt="4"/>
      <dgm:spPr/>
    </dgm:pt>
    <dgm:pt modelId="{CFCB5D41-50CA-4DDA-AAE2-A58BB8865672}" type="pres">
      <dgm:prSet presAssocID="{B87B5580-7E37-45F9-86AD-A5EE016BFB83}" presName="node" presStyleLbl="node1" presStyleIdx="4" presStyleCnt="5">
        <dgm:presLayoutVars>
          <dgm:bulletEnabled val="1"/>
        </dgm:presLayoutVars>
      </dgm:prSet>
      <dgm:spPr/>
    </dgm:pt>
  </dgm:ptLst>
  <dgm:cxnLst>
    <dgm:cxn modelId="{77697402-42E8-45A7-B937-E23DC6D6E924}" type="presOf" srcId="{BC394BAD-BC6E-49DE-9707-2A15DB9998E5}" destId="{8289F871-BCBE-4036-BFA9-E4D219196412}" srcOrd="1" destOrd="0" presId="urn:microsoft.com/office/officeart/2005/8/layout/process2"/>
    <dgm:cxn modelId="{16AC8D06-5CA7-4711-85D4-EA2637040ACA}" type="presOf" srcId="{0B9B41DB-E893-4ADF-82FA-F9D93634E737}" destId="{2EA72D4C-0707-44C3-85A7-359893BAE784}" srcOrd="0" destOrd="0" presId="urn:microsoft.com/office/officeart/2005/8/layout/process2"/>
    <dgm:cxn modelId="{9C067A1D-F54C-4FAB-9B4B-69B0A010C58C}" type="presOf" srcId="{DBC9E5D0-10DF-4AD9-9FBB-F36B5D738363}" destId="{957DDD83-DE6C-462F-9F6E-3128C05458CD}" srcOrd="1" destOrd="0" presId="urn:microsoft.com/office/officeart/2005/8/layout/process2"/>
    <dgm:cxn modelId="{BDFB3C61-ED43-49BF-9F8C-3889B478734C}" type="presOf" srcId="{C98A5E25-6A61-41A2-B679-C7472B3491BE}" destId="{2F19893F-8401-465B-BF0A-53B16F0221E9}" srcOrd="0" destOrd="0" presId="urn:microsoft.com/office/officeart/2005/8/layout/process2"/>
    <dgm:cxn modelId="{C1157C63-9935-4EEC-BB2C-D33B0D8DA81F}" srcId="{C98A5E25-6A61-41A2-B679-C7472B3491BE}" destId="{B87B5580-7E37-45F9-86AD-A5EE016BFB83}" srcOrd="4" destOrd="0" parTransId="{579E9313-DBBC-41F4-A8FC-7CE1470FB1A3}" sibTransId="{ACA4BD06-2BE6-465C-9D99-4C26C73E22E8}"/>
    <dgm:cxn modelId="{2525CE68-90C9-4C50-9F22-C5CE3EFF1056}" type="presOf" srcId="{27006FF4-7A40-48B1-9819-AAC468388498}" destId="{A0EEC0C4-C061-4B74-AD28-95884AE1F90C}" srcOrd="0" destOrd="0" presId="urn:microsoft.com/office/officeart/2005/8/layout/process2"/>
    <dgm:cxn modelId="{98973B6B-6184-4DE4-B399-65D327F8E8F0}" srcId="{C98A5E25-6A61-41A2-B679-C7472B3491BE}" destId="{27006FF4-7A40-48B1-9819-AAC468388498}" srcOrd="1" destOrd="0" parTransId="{84E8C4CF-0C15-42C1-AD3B-17798BA228AF}" sibTransId="{230CCF80-8AFF-4B56-BFF8-55665260927C}"/>
    <dgm:cxn modelId="{D74BA070-FAD6-4DE4-8CF5-F6CA00543FCC}" type="presOf" srcId="{068AAE39-938A-461E-825C-F8371F667FF1}" destId="{D813828B-77A8-4DA0-B3E0-28C014A56F89}" srcOrd="0" destOrd="0" presId="urn:microsoft.com/office/officeart/2005/8/layout/process2"/>
    <dgm:cxn modelId="{38A9EF78-8687-4071-81B9-A76BAA6B3E94}" type="presOf" srcId="{230CCF80-8AFF-4B56-BFF8-55665260927C}" destId="{62E18E52-82F2-4DDE-B885-3DBA3B2A9B48}" srcOrd="1" destOrd="0" presId="urn:microsoft.com/office/officeart/2005/8/layout/process2"/>
    <dgm:cxn modelId="{F0374F94-B06D-4A85-835C-D4632AFB73C2}" srcId="{C98A5E25-6A61-41A2-B679-C7472B3491BE}" destId="{5E75E730-D711-4E88-8EB7-13412AEC21A7}" srcOrd="2" destOrd="0" parTransId="{FE2F982E-6721-4842-81A3-1C1B9A019ED1}" sibTransId="{DBC9E5D0-10DF-4AD9-9FBB-F36B5D738363}"/>
    <dgm:cxn modelId="{486A6A96-D12F-4334-B826-D3F15F3FD03D}" type="presOf" srcId="{B87B5580-7E37-45F9-86AD-A5EE016BFB83}" destId="{CFCB5D41-50CA-4DDA-AAE2-A58BB8865672}" srcOrd="0" destOrd="0" presId="urn:microsoft.com/office/officeart/2005/8/layout/process2"/>
    <dgm:cxn modelId="{8C254C98-947A-4796-B073-B2316183FBC2}" srcId="{C98A5E25-6A61-41A2-B679-C7472B3491BE}" destId="{0B9B41DB-E893-4ADF-82FA-F9D93634E737}" srcOrd="0" destOrd="0" parTransId="{A63B68F0-BA55-4D11-825C-21C56F8AC175}" sibTransId="{9AFC9102-DBCF-40FE-A3CA-2796097FEE69}"/>
    <dgm:cxn modelId="{23A68399-7A38-40C2-84D2-6CCDAA3FD998}" type="presOf" srcId="{9AFC9102-DBCF-40FE-A3CA-2796097FEE69}" destId="{7EE5C7DF-A17E-4A4C-9588-7D83CB134666}" srcOrd="0" destOrd="0" presId="urn:microsoft.com/office/officeart/2005/8/layout/process2"/>
    <dgm:cxn modelId="{486F58A4-45D6-4C3A-B565-F260992F7BA2}" srcId="{C98A5E25-6A61-41A2-B679-C7472B3491BE}" destId="{068AAE39-938A-461E-825C-F8371F667FF1}" srcOrd="3" destOrd="0" parTransId="{BE46D27E-2A99-45E5-B60B-E7DA9535692D}" sibTransId="{BC394BAD-BC6E-49DE-9707-2A15DB9998E5}"/>
    <dgm:cxn modelId="{E2FFEFB3-47A3-46D3-8278-D8B4B535AAAB}" type="presOf" srcId="{5E75E730-D711-4E88-8EB7-13412AEC21A7}" destId="{BCFC8865-291D-4C22-BEA1-770F04F45CB2}" srcOrd="0" destOrd="0" presId="urn:microsoft.com/office/officeart/2005/8/layout/process2"/>
    <dgm:cxn modelId="{A1385ABF-6B32-4798-9D3C-F91B527B75D4}" type="presOf" srcId="{230CCF80-8AFF-4B56-BFF8-55665260927C}" destId="{3FEFBFAD-285F-417F-9181-2A58558F7E07}" srcOrd="0" destOrd="0" presId="urn:microsoft.com/office/officeart/2005/8/layout/process2"/>
    <dgm:cxn modelId="{8C3FA0E9-1C12-4CE5-B318-1AA2ECB7C702}" type="presOf" srcId="{BC394BAD-BC6E-49DE-9707-2A15DB9998E5}" destId="{E596745F-D11C-4741-9AB6-D3DF4CD08446}" srcOrd="0" destOrd="0" presId="urn:microsoft.com/office/officeart/2005/8/layout/process2"/>
    <dgm:cxn modelId="{0169D8F0-0C57-4A2F-9349-12EBF513871B}" type="presOf" srcId="{DBC9E5D0-10DF-4AD9-9FBB-F36B5D738363}" destId="{541A6FD1-378A-4C9A-A398-8208CDED503F}" srcOrd="0" destOrd="0" presId="urn:microsoft.com/office/officeart/2005/8/layout/process2"/>
    <dgm:cxn modelId="{D0DB6DFA-1391-4FB1-9EB2-FCBA6717F976}" type="presOf" srcId="{9AFC9102-DBCF-40FE-A3CA-2796097FEE69}" destId="{A198A61C-273E-4864-9762-E9B791828DA2}" srcOrd="1" destOrd="0" presId="urn:microsoft.com/office/officeart/2005/8/layout/process2"/>
    <dgm:cxn modelId="{C969E3DB-7F12-4C92-BC72-C4593333DFE2}" type="presParOf" srcId="{2F19893F-8401-465B-BF0A-53B16F0221E9}" destId="{2EA72D4C-0707-44C3-85A7-359893BAE784}" srcOrd="0" destOrd="0" presId="urn:microsoft.com/office/officeart/2005/8/layout/process2"/>
    <dgm:cxn modelId="{90BED7E3-521D-4658-9F4E-6093A18D58BE}" type="presParOf" srcId="{2F19893F-8401-465B-BF0A-53B16F0221E9}" destId="{7EE5C7DF-A17E-4A4C-9588-7D83CB134666}" srcOrd="1" destOrd="0" presId="urn:microsoft.com/office/officeart/2005/8/layout/process2"/>
    <dgm:cxn modelId="{06D3EDBF-FD5D-4A20-BDF8-57CDAACD7D6E}" type="presParOf" srcId="{7EE5C7DF-A17E-4A4C-9588-7D83CB134666}" destId="{A198A61C-273E-4864-9762-E9B791828DA2}" srcOrd="0" destOrd="0" presId="urn:microsoft.com/office/officeart/2005/8/layout/process2"/>
    <dgm:cxn modelId="{C9B777AE-D763-4B97-A21A-4F4F40A3068B}" type="presParOf" srcId="{2F19893F-8401-465B-BF0A-53B16F0221E9}" destId="{A0EEC0C4-C061-4B74-AD28-95884AE1F90C}" srcOrd="2" destOrd="0" presId="urn:microsoft.com/office/officeart/2005/8/layout/process2"/>
    <dgm:cxn modelId="{409580A3-221F-4C1F-BF27-70B57CA72FCF}" type="presParOf" srcId="{2F19893F-8401-465B-BF0A-53B16F0221E9}" destId="{3FEFBFAD-285F-417F-9181-2A58558F7E07}" srcOrd="3" destOrd="0" presId="urn:microsoft.com/office/officeart/2005/8/layout/process2"/>
    <dgm:cxn modelId="{803D85F9-CD19-42B3-BB95-2F0832ED0705}" type="presParOf" srcId="{3FEFBFAD-285F-417F-9181-2A58558F7E07}" destId="{62E18E52-82F2-4DDE-B885-3DBA3B2A9B48}" srcOrd="0" destOrd="0" presId="urn:microsoft.com/office/officeart/2005/8/layout/process2"/>
    <dgm:cxn modelId="{A5869836-731F-469E-9675-BAE6CEB2D67E}" type="presParOf" srcId="{2F19893F-8401-465B-BF0A-53B16F0221E9}" destId="{BCFC8865-291D-4C22-BEA1-770F04F45CB2}" srcOrd="4" destOrd="0" presId="urn:microsoft.com/office/officeart/2005/8/layout/process2"/>
    <dgm:cxn modelId="{8D55120C-8429-4F2A-89F5-52B7BF126D8A}" type="presParOf" srcId="{2F19893F-8401-465B-BF0A-53B16F0221E9}" destId="{541A6FD1-378A-4C9A-A398-8208CDED503F}" srcOrd="5" destOrd="0" presId="urn:microsoft.com/office/officeart/2005/8/layout/process2"/>
    <dgm:cxn modelId="{4333E2D6-7C0A-4200-99B1-E777AC58516D}" type="presParOf" srcId="{541A6FD1-378A-4C9A-A398-8208CDED503F}" destId="{957DDD83-DE6C-462F-9F6E-3128C05458CD}" srcOrd="0" destOrd="0" presId="urn:microsoft.com/office/officeart/2005/8/layout/process2"/>
    <dgm:cxn modelId="{0C882C04-1B4A-4D19-839F-2B95252215B6}" type="presParOf" srcId="{2F19893F-8401-465B-BF0A-53B16F0221E9}" destId="{D813828B-77A8-4DA0-B3E0-28C014A56F89}" srcOrd="6" destOrd="0" presId="urn:microsoft.com/office/officeart/2005/8/layout/process2"/>
    <dgm:cxn modelId="{3890A59C-CB42-4ECF-9FEA-1247E7AA76EB}" type="presParOf" srcId="{2F19893F-8401-465B-BF0A-53B16F0221E9}" destId="{E596745F-D11C-4741-9AB6-D3DF4CD08446}" srcOrd="7" destOrd="0" presId="urn:microsoft.com/office/officeart/2005/8/layout/process2"/>
    <dgm:cxn modelId="{30E85D02-F147-46D5-A4BC-46EE0A7D34E5}" type="presParOf" srcId="{E596745F-D11C-4741-9AB6-D3DF4CD08446}" destId="{8289F871-BCBE-4036-BFA9-E4D219196412}" srcOrd="0" destOrd="0" presId="urn:microsoft.com/office/officeart/2005/8/layout/process2"/>
    <dgm:cxn modelId="{02C1E87D-CD21-492B-A718-2710DFBD218E}" type="presParOf" srcId="{2F19893F-8401-465B-BF0A-53B16F0221E9}" destId="{CFCB5D41-50CA-4DDA-AAE2-A58BB8865672}"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23FB4-AEDF-42A2-9B18-EA1DACD95F73}">
      <dsp:nvSpPr>
        <dsp:cNvPr id="0" name=""/>
        <dsp:cNvSpPr/>
      </dsp:nvSpPr>
      <dsp:spPr>
        <a:xfrm>
          <a:off x="1219200" y="2384"/>
          <a:ext cx="4876800" cy="104611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623" tIns="265713" rIns="94623" bIns="265713" numCol="1" spcCol="1270" anchor="ctr" anchorCtr="0">
          <a:noAutofit/>
        </a:bodyPr>
        <a:lstStyle/>
        <a:p>
          <a:pPr marL="0" lvl="0" indent="0" algn="l" defTabSz="533400">
            <a:lnSpc>
              <a:spcPct val="90000"/>
            </a:lnSpc>
            <a:spcBef>
              <a:spcPct val="0"/>
            </a:spcBef>
            <a:spcAft>
              <a:spcPct val="35000"/>
            </a:spcAft>
            <a:buNone/>
          </a:pPr>
          <a:r>
            <a:rPr lang="en-US" sz="1200" kern="1200"/>
            <a:t>Self‑Awareness: Reflect on personal values and biases, Understand how emotions influence decisions</a:t>
          </a:r>
        </a:p>
      </dsp:txBody>
      <dsp:txXfrm>
        <a:off x="1219200" y="2384"/>
        <a:ext cx="4876800" cy="1046112"/>
      </dsp:txXfrm>
    </dsp:sp>
    <dsp:sp modelId="{7B289393-2224-4EA0-8840-74D56F0EF1FA}">
      <dsp:nvSpPr>
        <dsp:cNvPr id="0" name=""/>
        <dsp:cNvSpPr/>
      </dsp:nvSpPr>
      <dsp:spPr>
        <a:xfrm>
          <a:off x="0" y="2384"/>
          <a:ext cx="1219200" cy="104611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516" tIns="103333" rIns="64516" bIns="103333" numCol="1" spcCol="1270" anchor="ctr" anchorCtr="0">
          <a:noAutofit/>
        </a:bodyPr>
        <a:lstStyle/>
        <a:p>
          <a:pPr marL="0" lvl="0" indent="0" algn="ctr" defTabSz="666750">
            <a:lnSpc>
              <a:spcPct val="90000"/>
            </a:lnSpc>
            <a:spcBef>
              <a:spcPct val="0"/>
            </a:spcBef>
            <a:spcAft>
              <a:spcPct val="35000"/>
            </a:spcAft>
            <a:buNone/>
          </a:pPr>
          <a:r>
            <a:rPr lang="en-US" sz="1500" kern="1200"/>
            <a:t>Reflect on</a:t>
          </a:r>
        </a:p>
      </dsp:txBody>
      <dsp:txXfrm>
        <a:off x="0" y="2384"/>
        <a:ext cx="1219200" cy="1046112"/>
      </dsp:txXfrm>
    </dsp:sp>
    <dsp:sp modelId="{4E8C524F-3D5A-4CBE-BEF7-776AC1BB4425}">
      <dsp:nvSpPr>
        <dsp:cNvPr id="0" name=""/>
        <dsp:cNvSpPr/>
      </dsp:nvSpPr>
      <dsp:spPr>
        <a:xfrm>
          <a:off x="1219200" y="1111263"/>
          <a:ext cx="4876800" cy="1046112"/>
        </a:xfrm>
        <a:prstGeom prst="rect">
          <a:avLst/>
        </a:prstGeom>
        <a:solidFill>
          <a:schemeClr val="accent2">
            <a:tint val="40000"/>
            <a:alpha val="90000"/>
            <a:hueOff val="2286272"/>
            <a:satOff val="1691"/>
            <a:lumOff val="-271"/>
            <a:alphaOff val="0"/>
          </a:schemeClr>
        </a:solidFill>
        <a:ln w="12700" cap="flat" cmpd="sng" algn="ctr">
          <a:solidFill>
            <a:schemeClr val="accent2">
              <a:tint val="40000"/>
              <a:alpha val="90000"/>
              <a:hueOff val="2286272"/>
              <a:satOff val="1691"/>
              <a:lumOff val="-2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623" tIns="265713" rIns="94623" bIns="265713" numCol="1" spcCol="1270" anchor="ctr" anchorCtr="0">
          <a:noAutofit/>
        </a:bodyPr>
        <a:lstStyle/>
        <a:p>
          <a:pPr marL="0" lvl="0" indent="0" algn="l" defTabSz="533400">
            <a:lnSpc>
              <a:spcPct val="90000"/>
            </a:lnSpc>
            <a:spcBef>
              <a:spcPct val="0"/>
            </a:spcBef>
            <a:spcAft>
              <a:spcPct val="35000"/>
            </a:spcAft>
            <a:buNone/>
          </a:pPr>
          <a:r>
            <a:rPr lang="en-US" sz="1200" kern="1200"/>
            <a:t>Professional Codes of Conduct: Engage with NMC, HCPC, Social Work England, CQC standards, Apply codes to real‑world practice situations</a:t>
          </a:r>
        </a:p>
      </dsp:txBody>
      <dsp:txXfrm>
        <a:off x="1219200" y="1111263"/>
        <a:ext cx="4876800" cy="1046112"/>
      </dsp:txXfrm>
    </dsp:sp>
    <dsp:sp modelId="{86E0DBFE-1FCC-4A25-AEC1-3B29EB34E56B}">
      <dsp:nvSpPr>
        <dsp:cNvPr id="0" name=""/>
        <dsp:cNvSpPr/>
      </dsp:nvSpPr>
      <dsp:spPr>
        <a:xfrm>
          <a:off x="0" y="1111263"/>
          <a:ext cx="1219200" cy="1046112"/>
        </a:xfrm>
        <a:prstGeom prst="rect">
          <a:avLst/>
        </a:prstGeom>
        <a:solidFill>
          <a:schemeClr val="accent2">
            <a:hueOff val="2300028"/>
            <a:satOff val="2228"/>
            <a:lumOff val="-1078"/>
            <a:alphaOff val="0"/>
          </a:schemeClr>
        </a:solidFill>
        <a:ln w="12700" cap="flat" cmpd="sng" algn="ctr">
          <a:solidFill>
            <a:schemeClr val="accent2">
              <a:hueOff val="2300028"/>
              <a:satOff val="2228"/>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516" tIns="103333" rIns="64516" bIns="103333" numCol="1" spcCol="1270" anchor="ctr" anchorCtr="0">
          <a:noAutofit/>
        </a:bodyPr>
        <a:lstStyle/>
        <a:p>
          <a:pPr marL="0" lvl="0" indent="0" algn="ctr" defTabSz="666750">
            <a:lnSpc>
              <a:spcPct val="90000"/>
            </a:lnSpc>
            <a:spcBef>
              <a:spcPct val="0"/>
            </a:spcBef>
            <a:spcAft>
              <a:spcPct val="35000"/>
            </a:spcAft>
            <a:buNone/>
          </a:pPr>
          <a:r>
            <a:rPr lang="en-US" sz="1500" kern="1200"/>
            <a:t>Engage</a:t>
          </a:r>
        </a:p>
      </dsp:txBody>
      <dsp:txXfrm>
        <a:off x="0" y="1111263"/>
        <a:ext cx="1219200" cy="1046112"/>
      </dsp:txXfrm>
    </dsp:sp>
    <dsp:sp modelId="{3891411F-AD9A-4C74-9F13-5E58FB0941F0}">
      <dsp:nvSpPr>
        <dsp:cNvPr id="0" name=""/>
        <dsp:cNvSpPr/>
      </dsp:nvSpPr>
      <dsp:spPr>
        <a:xfrm>
          <a:off x="1219200" y="2220143"/>
          <a:ext cx="4876800" cy="1046112"/>
        </a:xfrm>
        <a:prstGeom prst="rect">
          <a:avLst/>
        </a:prstGeom>
        <a:solidFill>
          <a:schemeClr val="accent2">
            <a:tint val="40000"/>
            <a:alpha val="90000"/>
            <a:hueOff val="4572545"/>
            <a:satOff val="3382"/>
            <a:lumOff val="-543"/>
            <a:alphaOff val="0"/>
          </a:schemeClr>
        </a:solidFill>
        <a:ln w="12700" cap="flat" cmpd="sng" algn="ctr">
          <a:solidFill>
            <a:schemeClr val="accent2">
              <a:tint val="40000"/>
              <a:alpha val="90000"/>
              <a:hueOff val="4572545"/>
              <a:satOff val="3382"/>
              <a:lumOff val="-5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623" tIns="265713" rIns="94623" bIns="265713" numCol="1" spcCol="1270" anchor="ctr" anchorCtr="0">
          <a:noAutofit/>
        </a:bodyPr>
        <a:lstStyle/>
        <a:p>
          <a:pPr marL="0" lvl="0" indent="0" algn="l" defTabSz="533400">
            <a:lnSpc>
              <a:spcPct val="90000"/>
            </a:lnSpc>
            <a:spcBef>
              <a:spcPct val="0"/>
            </a:spcBef>
            <a:spcAft>
              <a:spcPct val="35000"/>
            </a:spcAft>
            <a:buNone/>
          </a:pPr>
          <a:r>
            <a:rPr lang="en-US" sz="1200" kern="1200"/>
            <a:t>Legislation &amp; Policy Knowledge: Understand safeguarding, equality, mental capacity and data protection laws, Practise applying legislation in scenarios</a:t>
          </a:r>
        </a:p>
      </dsp:txBody>
      <dsp:txXfrm>
        <a:off x="1219200" y="2220143"/>
        <a:ext cx="4876800" cy="1046112"/>
      </dsp:txXfrm>
    </dsp:sp>
    <dsp:sp modelId="{A0DB3602-456A-43CD-BF63-C6FD87FAB5AF}">
      <dsp:nvSpPr>
        <dsp:cNvPr id="0" name=""/>
        <dsp:cNvSpPr/>
      </dsp:nvSpPr>
      <dsp:spPr>
        <a:xfrm>
          <a:off x="0" y="2220143"/>
          <a:ext cx="1219200" cy="1046112"/>
        </a:xfrm>
        <a:prstGeom prst="rect">
          <a:avLst/>
        </a:prstGeom>
        <a:solidFill>
          <a:schemeClr val="accent2">
            <a:hueOff val="4600057"/>
            <a:satOff val="4455"/>
            <a:lumOff val="-2157"/>
            <a:alphaOff val="0"/>
          </a:schemeClr>
        </a:solidFill>
        <a:ln w="12700" cap="flat" cmpd="sng" algn="ctr">
          <a:solidFill>
            <a:schemeClr val="accent2">
              <a:hueOff val="4600057"/>
              <a:satOff val="4455"/>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516" tIns="103333" rIns="64516" bIns="103333" numCol="1" spcCol="1270" anchor="ctr" anchorCtr="0">
          <a:noAutofit/>
        </a:bodyPr>
        <a:lstStyle/>
        <a:p>
          <a:pPr marL="0" lvl="0" indent="0" algn="ctr" defTabSz="666750">
            <a:lnSpc>
              <a:spcPct val="90000"/>
            </a:lnSpc>
            <a:spcBef>
              <a:spcPct val="0"/>
            </a:spcBef>
            <a:spcAft>
              <a:spcPct val="35000"/>
            </a:spcAft>
            <a:buNone/>
          </a:pPr>
          <a:r>
            <a:rPr lang="en-US" sz="1500" kern="1200"/>
            <a:t>Understand</a:t>
          </a:r>
        </a:p>
      </dsp:txBody>
      <dsp:txXfrm>
        <a:off x="0" y="2220143"/>
        <a:ext cx="1219200" cy="1046112"/>
      </dsp:txXfrm>
    </dsp:sp>
    <dsp:sp modelId="{25C70B7E-D593-49DC-A24E-220C572FEAEF}">
      <dsp:nvSpPr>
        <dsp:cNvPr id="0" name=""/>
        <dsp:cNvSpPr/>
      </dsp:nvSpPr>
      <dsp:spPr>
        <a:xfrm>
          <a:off x="1219200" y="3329023"/>
          <a:ext cx="4876800" cy="1046112"/>
        </a:xfrm>
        <a:prstGeom prst="rect">
          <a:avLst/>
        </a:prstGeom>
        <a:solidFill>
          <a:schemeClr val="accent2">
            <a:tint val="40000"/>
            <a:alpha val="90000"/>
            <a:hueOff val="6858817"/>
            <a:satOff val="5074"/>
            <a:lumOff val="-814"/>
            <a:alphaOff val="0"/>
          </a:schemeClr>
        </a:solidFill>
        <a:ln w="12700" cap="flat" cmpd="sng" algn="ctr">
          <a:solidFill>
            <a:schemeClr val="accent2">
              <a:tint val="40000"/>
              <a:alpha val="90000"/>
              <a:hueOff val="6858817"/>
              <a:satOff val="5074"/>
              <a:lumOff val="-8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623" tIns="265713" rIns="94623" bIns="265713" numCol="1" spcCol="1270" anchor="ctr" anchorCtr="0">
          <a:noAutofit/>
        </a:bodyPr>
        <a:lstStyle/>
        <a:p>
          <a:pPr marL="0" lvl="0" indent="0" algn="l" defTabSz="533400">
            <a:lnSpc>
              <a:spcPct val="90000"/>
            </a:lnSpc>
            <a:spcBef>
              <a:spcPct val="0"/>
            </a:spcBef>
            <a:spcAft>
              <a:spcPct val="35000"/>
            </a:spcAft>
            <a:buNone/>
          </a:pPr>
          <a:r>
            <a:rPr lang="en-US" sz="1200" kern="1200"/>
            <a:t>Ethical Decision‑Making: Analyse dilemmas using fairness, justice, dignity &amp; autonomy, Evaluate different perspectives before deciding</a:t>
          </a:r>
        </a:p>
      </dsp:txBody>
      <dsp:txXfrm>
        <a:off x="1219200" y="3329023"/>
        <a:ext cx="4876800" cy="1046112"/>
      </dsp:txXfrm>
    </dsp:sp>
    <dsp:sp modelId="{7227B424-21C4-49A8-8526-368ECA8F4740}">
      <dsp:nvSpPr>
        <dsp:cNvPr id="0" name=""/>
        <dsp:cNvSpPr/>
      </dsp:nvSpPr>
      <dsp:spPr>
        <a:xfrm>
          <a:off x="0" y="3329023"/>
          <a:ext cx="1219200" cy="1046112"/>
        </a:xfrm>
        <a:prstGeom prst="rect">
          <a:avLst/>
        </a:prstGeom>
        <a:solidFill>
          <a:schemeClr val="accent2">
            <a:hueOff val="6900085"/>
            <a:satOff val="6683"/>
            <a:lumOff val="-3235"/>
            <a:alphaOff val="0"/>
          </a:schemeClr>
        </a:solidFill>
        <a:ln w="12700" cap="flat" cmpd="sng" algn="ctr">
          <a:solidFill>
            <a:schemeClr val="accent2">
              <a:hueOff val="6900085"/>
              <a:satOff val="668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516" tIns="103333" rIns="64516" bIns="103333" numCol="1" spcCol="1270" anchor="ctr" anchorCtr="0">
          <a:noAutofit/>
        </a:bodyPr>
        <a:lstStyle/>
        <a:p>
          <a:pPr marL="0" lvl="0" indent="0" algn="ctr" defTabSz="666750">
            <a:lnSpc>
              <a:spcPct val="90000"/>
            </a:lnSpc>
            <a:spcBef>
              <a:spcPct val="0"/>
            </a:spcBef>
            <a:spcAft>
              <a:spcPct val="35000"/>
            </a:spcAft>
            <a:buNone/>
          </a:pPr>
          <a:r>
            <a:rPr lang="en-US" sz="1500" kern="1200"/>
            <a:t>Analyse</a:t>
          </a:r>
        </a:p>
      </dsp:txBody>
      <dsp:txXfrm>
        <a:off x="0" y="3329023"/>
        <a:ext cx="1219200" cy="1046112"/>
      </dsp:txXfrm>
    </dsp:sp>
    <dsp:sp modelId="{22F5FC30-076A-457D-A117-1F3E61C53DFF}">
      <dsp:nvSpPr>
        <dsp:cNvPr id="0" name=""/>
        <dsp:cNvSpPr/>
      </dsp:nvSpPr>
      <dsp:spPr>
        <a:xfrm>
          <a:off x="1219200" y="4437902"/>
          <a:ext cx="4876800" cy="1046112"/>
        </a:xfrm>
        <a:prstGeom prst="rect">
          <a:avLst/>
        </a:prstGeom>
        <a:solidFill>
          <a:schemeClr val="accent2">
            <a:tint val="40000"/>
            <a:alpha val="90000"/>
            <a:hueOff val="9145089"/>
            <a:satOff val="6765"/>
            <a:lumOff val="-1086"/>
            <a:alphaOff val="0"/>
          </a:schemeClr>
        </a:solidFill>
        <a:ln w="12700" cap="flat" cmpd="sng" algn="ctr">
          <a:solidFill>
            <a:schemeClr val="accent2">
              <a:tint val="40000"/>
              <a:alpha val="90000"/>
              <a:hueOff val="9145089"/>
              <a:satOff val="6765"/>
              <a:lumOff val="-10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623" tIns="265713" rIns="94623" bIns="265713" numCol="1" spcCol="1270" anchor="ctr" anchorCtr="0">
          <a:noAutofit/>
        </a:bodyPr>
        <a:lstStyle/>
        <a:p>
          <a:pPr marL="0" lvl="0" indent="0" algn="l" defTabSz="533400">
            <a:lnSpc>
              <a:spcPct val="90000"/>
            </a:lnSpc>
            <a:spcBef>
              <a:spcPct val="0"/>
            </a:spcBef>
            <a:spcAft>
              <a:spcPct val="35000"/>
            </a:spcAft>
            <a:buNone/>
          </a:pPr>
          <a:r>
            <a:rPr lang="en-US" sz="1200" kern="1200"/>
            <a:t>Compassionate Communication: Listen actively, Manage sensitive conversations professionally</a:t>
          </a:r>
        </a:p>
      </dsp:txBody>
      <dsp:txXfrm>
        <a:off x="1219200" y="4437902"/>
        <a:ext cx="4876800" cy="1046112"/>
      </dsp:txXfrm>
    </dsp:sp>
    <dsp:sp modelId="{75E47084-C1E1-49E2-A81E-0AFEE3A0C9E1}">
      <dsp:nvSpPr>
        <dsp:cNvPr id="0" name=""/>
        <dsp:cNvSpPr/>
      </dsp:nvSpPr>
      <dsp:spPr>
        <a:xfrm>
          <a:off x="0" y="4437902"/>
          <a:ext cx="1219200" cy="1046112"/>
        </a:xfrm>
        <a:prstGeom prst="rect">
          <a:avLst/>
        </a:prstGeom>
        <a:solidFill>
          <a:schemeClr val="accent2">
            <a:hueOff val="9200113"/>
            <a:satOff val="8910"/>
            <a:lumOff val="-4314"/>
            <a:alphaOff val="0"/>
          </a:schemeClr>
        </a:solidFill>
        <a:ln w="12700" cap="flat" cmpd="sng" algn="ctr">
          <a:solidFill>
            <a:schemeClr val="accent2">
              <a:hueOff val="9200113"/>
              <a:satOff val="8910"/>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516" tIns="103333" rIns="64516" bIns="103333" numCol="1" spcCol="1270" anchor="ctr" anchorCtr="0">
          <a:noAutofit/>
        </a:bodyPr>
        <a:lstStyle/>
        <a:p>
          <a:pPr marL="0" lvl="0" indent="0" algn="ctr" defTabSz="666750">
            <a:lnSpc>
              <a:spcPct val="90000"/>
            </a:lnSpc>
            <a:spcBef>
              <a:spcPct val="0"/>
            </a:spcBef>
            <a:spcAft>
              <a:spcPct val="35000"/>
            </a:spcAft>
            <a:buNone/>
          </a:pPr>
          <a:r>
            <a:rPr lang="en-US" sz="1500" kern="1200"/>
            <a:t>Compassionate</a:t>
          </a:r>
        </a:p>
      </dsp:txBody>
      <dsp:txXfrm>
        <a:off x="0" y="4437902"/>
        <a:ext cx="1219200" cy="10461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72D4C-0707-44C3-85A7-359893BAE784}">
      <dsp:nvSpPr>
        <dsp:cNvPr id="0" name=""/>
        <dsp:cNvSpPr/>
      </dsp:nvSpPr>
      <dsp:spPr>
        <a:xfrm>
          <a:off x="3931178" y="4099"/>
          <a:ext cx="3834343" cy="9585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6. Speaking Up: Know whistleblowing procedures, Challenge unsafe or discriminatory practice</a:t>
          </a:r>
          <a:endParaRPr lang="en-US" sz="1800" kern="1200" dirty="0"/>
        </a:p>
      </dsp:txBody>
      <dsp:txXfrm>
        <a:off x="3959254" y="32175"/>
        <a:ext cx="3778191" cy="902433"/>
      </dsp:txXfrm>
    </dsp:sp>
    <dsp:sp modelId="{7EE5C7DF-A17E-4A4C-9588-7D83CB134666}">
      <dsp:nvSpPr>
        <dsp:cNvPr id="0" name=""/>
        <dsp:cNvSpPr/>
      </dsp:nvSpPr>
      <dsp:spPr>
        <a:xfrm rot="5400000">
          <a:off x="5668615" y="986650"/>
          <a:ext cx="359469" cy="43136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718942" y="1022597"/>
        <a:ext cx="258817" cy="251628"/>
      </dsp:txXfrm>
    </dsp:sp>
    <dsp:sp modelId="{A0EEC0C4-C061-4B74-AD28-95884AE1F90C}">
      <dsp:nvSpPr>
        <dsp:cNvPr id="0" name=""/>
        <dsp:cNvSpPr/>
      </dsp:nvSpPr>
      <dsp:spPr>
        <a:xfrm>
          <a:off x="3931178" y="1441978"/>
          <a:ext cx="3834343" cy="9585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7. Reflective Practice: Use models (Gibbs, Rolfe, Driscoll) Reflect on placements, dilemmas, and decision-making</a:t>
          </a:r>
          <a:endParaRPr lang="en-US" sz="1800" kern="1200" dirty="0"/>
        </a:p>
      </dsp:txBody>
      <dsp:txXfrm>
        <a:off x="3959254" y="1470054"/>
        <a:ext cx="3778191" cy="902433"/>
      </dsp:txXfrm>
    </dsp:sp>
    <dsp:sp modelId="{3FEFBFAD-285F-417F-9181-2A58558F7E07}">
      <dsp:nvSpPr>
        <dsp:cNvPr id="0" name=""/>
        <dsp:cNvSpPr/>
      </dsp:nvSpPr>
      <dsp:spPr>
        <a:xfrm rot="5400000">
          <a:off x="5668615" y="2424528"/>
          <a:ext cx="359469" cy="43136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718942" y="2460475"/>
        <a:ext cx="258817" cy="251628"/>
      </dsp:txXfrm>
    </dsp:sp>
    <dsp:sp modelId="{BCFC8865-291D-4C22-BEA1-770F04F45CB2}">
      <dsp:nvSpPr>
        <dsp:cNvPr id="0" name=""/>
        <dsp:cNvSpPr/>
      </dsp:nvSpPr>
      <dsp:spPr>
        <a:xfrm>
          <a:off x="3931178" y="2879857"/>
          <a:ext cx="3834343" cy="9585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8. Observing Role Models: Learn from ethical leaders in practice, Notice how they handle conflict and uphold dignity</a:t>
          </a:r>
          <a:endParaRPr lang="en-US" sz="1800" kern="1200"/>
        </a:p>
      </dsp:txBody>
      <dsp:txXfrm>
        <a:off x="3959254" y="2907933"/>
        <a:ext cx="3778191" cy="902433"/>
      </dsp:txXfrm>
    </dsp:sp>
    <dsp:sp modelId="{541A6FD1-378A-4C9A-A398-8208CDED503F}">
      <dsp:nvSpPr>
        <dsp:cNvPr id="0" name=""/>
        <dsp:cNvSpPr/>
      </dsp:nvSpPr>
      <dsp:spPr>
        <a:xfrm rot="5400000">
          <a:off x="5668615" y="3862407"/>
          <a:ext cx="359469" cy="43136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718942" y="3898354"/>
        <a:ext cx="258817" cy="251628"/>
      </dsp:txXfrm>
    </dsp:sp>
    <dsp:sp modelId="{D813828B-77A8-4DA0-B3E0-28C014A56F89}">
      <dsp:nvSpPr>
        <dsp:cNvPr id="0" name=""/>
        <dsp:cNvSpPr/>
      </dsp:nvSpPr>
      <dsp:spPr>
        <a:xfrm>
          <a:off x="3931178" y="4317735"/>
          <a:ext cx="3834343" cy="9585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9. Teamwork &amp; Collaboration: Work inclusively and respectfully, Demonstrate reliability and accountability</a:t>
          </a:r>
          <a:endParaRPr lang="en-US" sz="1800" kern="1200"/>
        </a:p>
      </dsp:txBody>
      <dsp:txXfrm>
        <a:off x="3959254" y="4345811"/>
        <a:ext cx="3778191" cy="902433"/>
      </dsp:txXfrm>
    </dsp:sp>
    <dsp:sp modelId="{E596745F-D11C-4741-9AB6-D3DF4CD08446}">
      <dsp:nvSpPr>
        <dsp:cNvPr id="0" name=""/>
        <dsp:cNvSpPr/>
      </dsp:nvSpPr>
      <dsp:spPr>
        <a:xfrm rot="5400000">
          <a:off x="5668615" y="5300286"/>
          <a:ext cx="359469" cy="43136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718942" y="5336233"/>
        <a:ext cx="258817" cy="251628"/>
      </dsp:txXfrm>
    </dsp:sp>
    <dsp:sp modelId="{CFCB5D41-50CA-4DDA-AAE2-A58BB8865672}">
      <dsp:nvSpPr>
        <dsp:cNvPr id="0" name=""/>
        <dsp:cNvSpPr/>
      </dsp:nvSpPr>
      <dsp:spPr>
        <a:xfrm>
          <a:off x="3931178" y="5755614"/>
          <a:ext cx="3834343" cy="9585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10. Critical Thinking: Break down complex situations, Consider ethical, legal, and human implications</a:t>
          </a:r>
          <a:endParaRPr lang="en-US" sz="1800" kern="1200" dirty="0"/>
        </a:p>
      </dsp:txBody>
      <dsp:txXfrm>
        <a:off x="3959254" y="5783690"/>
        <a:ext cx="3778191" cy="90243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0308F-ABC4-CA4A-95B7-D6AECD106146}" type="datetimeFigureOut">
              <a:rPr lang="en-US" smtClean="0"/>
              <a:t>10/21/2026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661967-DB2A-FF4E-B09A-B2E95F787D26}" type="slidenum">
              <a:rPr lang="en-US" smtClean="0"/>
              <a:t>‹#›</a:t>
            </a:fld>
            <a:endParaRPr lang="en-US"/>
          </a:p>
        </p:txBody>
      </p:sp>
    </p:spTree>
    <p:extLst>
      <p:ext uri="{BB962C8B-B14F-4D97-AF65-F5344CB8AC3E}">
        <p14:creationId xmlns:p14="http://schemas.microsoft.com/office/powerpoint/2010/main" val="3874115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Leadership in care settings requires:</a:t>
            </a:r>
          </a:p>
          <a:p>
            <a:pPr fontAlgn="t"/>
            <a:r>
              <a:rPr lang="en-GB" sz="1200" b="0" i="0" kern="1200" dirty="0">
                <a:solidFill>
                  <a:schemeClr val="tx1"/>
                </a:solidFill>
                <a:effectLst/>
                <a:latin typeface="+mn-lt"/>
                <a:ea typeface="+mn-ea"/>
                <a:cs typeface="+mn-cs"/>
              </a:rPr>
              <a:t>empathy</a:t>
            </a:r>
          </a:p>
          <a:p>
            <a:pPr fontAlgn="t"/>
            <a:r>
              <a:rPr lang="en-GB" sz="1200" b="0" i="0" kern="1200" dirty="0">
                <a:solidFill>
                  <a:schemeClr val="tx1"/>
                </a:solidFill>
                <a:effectLst/>
                <a:latin typeface="+mn-lt"/>
                <a:ea typeface="+mn-ea"/>
                <a:cs typeface="+mn-cs"/>
              </a:rPr>
              <a:t>decision‑making under pressure</a:t>
            </a:r>
          </a:p>
          <a:p>
            <a:pPr fontAlgn="t"/>
            <a:r>
              <a:rPr lang="en-GB" sz="1200" b="0" i="0" kern="1200" dirty="0">
                <a:solidFill>
                  <a:schemeClr val="tx1"/>
                </a:solidFill>
                <a:effectLst/>
                <a:latin typeface="+mn-lt"/>
                <a:ea typeface="+mn-ea"/>
                <a:cs typeface="+mn-cs"/>
              </a:rPr>
              <a:t>communication</a:t>
            </a:r>
          </a:p>
          <a:p>
            <a:pPr fontAlgn="t"/>
            <a:r>
              <a:rPr lang="en-GB" sz="1200" b="0" i="0" kern="1200" dirty="0">
                <a:solidFill>
                  <a:schemeClr val="tx1"/>
                </a:solidFill>
                <a:effectLst/>
                <a:latin typeface="+mn-lt"/>
                <a:ea typeface="+mn-ea"/>
                <a:cs typeface="+mn-cs"/>
              </a:rPr>
              <a:t>safeguarding knowledge</a:t>
            </a:r>
          </a:p>
          <a:p>
            <a:pPr fontAlgn="t"/>
            <a:r>
              <a:rPr lang="en-GB" sz="1200" b="0" i="0" kern="1200" dirty="0">
                <a:solidFill>
                  <a:schemeClr val="tx1"/>
                </a:solidFill>
                <a:effectLst/>
                <a:latin typeface="+mn-lt"/>
                <a:ea typeface="+mn-ea"/>
                <a:cs typeface="+mn-cs"/>
              </a:rPr>
              <a:t>managing conflict</a:t>
            </a:r>
          </a:p>
          <a:p>
            <a:pPr fontAlgn="t"/>
            <a:r>
              <a:rPr lang="en-GB" sz="1200" b="0" i="0" kern="1200" dirty="0">
                <a:solidFill>
                  <a:schemeClr val="tx1"/>
                </a:solidFill>
                <a:effectLst/>
                <a:latin typeface="+mn-lt"/>
                <a:ea typeface="+mn-ea"/>
                <a:cs typeface="+mn-cs"/>
              </a:rPr>
              <a:t>understanding legislation</a:t>
            </a:r>
          </a:p>
          <a:p>
            <a:pPr fontAlgn="t"/>
            <a:r>
              <a:rPr lang="en-GB" sz="1200" b="0" i="0" kern="1200" dirty="0">
                <a:solidFill>
                  <a:schemeClr val="tx1"/>
                </a:solidFill>
                <a:effectLst/>
                <a:latin typeface="+mn-lt"/>
                <a:ea typeface="+mn-ea"/>
                <a:cs typeface="+mn-cs"/>
              </a:rPr>
              <a:t>emotional intelligence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Some of these might come natural for some – some will need to be learnt</a:t>
            </a:r>
          </a:p>
          <a:p>
            <a:endParaRPr lang="en-GB" dirty="0"/>
          </a:p>
        </p:txBody>
      </p:sp>
      <p:sp>
        <p:nvSpPr>
          <p:cNvPr id="4" name="Slide Number Placeholder 3"/>
          <p:cNvSpPr>
            <a:spLocks noGrp="1"/>
          </p:cNvSpPr>
          <p:nvPr>
            <p:ph type="sldNum" sz="quarter" idx="5"/>
          </p:nvPr>
        </p:nvSpPr>
        <p:spPr/>
        <p:txBody>
          <a:bodyPr/>
          <a:lstStyle/>
          <a:p>
            <a:fld id="{23661967-DB2A-FF4E-B09A-B2E95F787D26}" type="slidenum">
              <a:rPr lang="en-US" smtClean="0"/>
              <a:t>4</a:t>
            </a:fld>
            <a:endParaRPr lang="en-US"/>
          </a:p>
        </p:txBody>
      </p:sp>
    </p:spTree>
    <p:extLst>
      <p:ext uri="{BB962C8B-B14F-4D97-AF65-F5344CB8AC3E}">
        <p14:creationId xmlns:p14="http://schemas.microsoft.com/office/powerpoint/2010/main" val="1582116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ff1"/>
              </a:rPr>
              <a:t>Leadership is typically defined by the traits, qualities and </a:t>
            </a:r>
            <a:r>
              <a:rPr lang="en-GB" b="0" i="0" u="none" strike="noStrike" dirty="0" err="1">
                <a:solidFill>
                  <a:srgbClr val="000000"/>
                </a:solidFill>
                <a:effectLst/>
                <a:latin typeface="ff1"/>
              </a:rPr>
              <a:t>behaviors</a:t>
            </a:r>
            <a:r>
              <a:rPr lang="en-GB" b="0" i="0" u="none" strike="noStrike" dirty="0">
                <a:solidFill>
                  <a:srgbClr val="000000"/>
                </a:solidFill>
                <a:effectLst/>
                <a:latin typeface="ff1"/>
              </a:rPr>
              <a:t> of a leader. What traits </a:t>
            </a:r>
          </a:p>
          <a:p>
            <a:pPr algn="l"/>
            <a:r>
              <a:rPr lang="en-GB" b="0" i="0" u="none" strike="noStrike" dirty="0">
                <a:solidFill>
                  <a:srgbClr val="000000"/>
                </a:solidFill>
                <a:effectLst/>
                <a:latin typeface="ff1"/>
              </a:rPr>
              <a:t>reflect quality leadership and which leadership theories are most closely aligned to it. “Both </a:t>
            </a:r>
          </a:p>
          <a:p>
            <a:pPr algn="l"/>
            <a:r>
              <a:rPr lang="en-GB" b="0" i="0" u="none" strike="noStrike" dirty="0">
                <a:solidFill>
                  <a:srgbClr val="000000"/>
                </a:solidFill>
                <a:effectLst/>
                <a:latin typeface="ff1"/>
              </a:rPr>
              <a:t>leadership theories and TQM have had as primary objectives the enhanced performance of </a:t>
            </a:r>
          </a:p>
          <a:p>
            <a:pPr algn="l"/>
            <a:r>
              <a:rPr lang="en-GB" b="0" i="0" u="none" strike="noStrike" dirty="0">
                <a:solidFill>
                  <a:srgbClr val="000000"/>
                </a:solidFill>
                <a:effectLst/>
                <a:latin typeface="ff1"/>
              </a:rPr>
              <a:t>organizations and increased job satisfaction for employees.” (Puffer and McCarthy, 1996, p109) </a:t>
            </a: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5</a:t>
            </a:fld>
            <a:endParaRPr lang="en-US"/>
          </a:p>
        </p:txBody>
      </p:sp>
    </p:spTree>
    <p:extLst>
      <p:ext uri="{BB962C8B-B14F-4D97-AF65-F5344CB8AC3E}">
        <p14:creationId xmlns:p14="http://schemas.microsoft.com/office/powerpoint/2010/main" val="4063960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b="0" i="0" u="none" strike="noStrike" dirty="0">
                <a:solidFill>
                  <a:srgbClr val="202122"/>
                </a:solidFill>
                <a:effectLst/>
                <a:latin typeface="Arial" panose="020B0604020202020204" pitchFamily="34" charset="0"/>
              </a:rPr>
              <a:t> </a:t>
            </a:r>
            <a:r>
              <a:rPr lang="en-GB" sz="1200" b="1" i="0" kern="1200" dirty="0">
                <a:solidFill>
                  <a:schemeClr val="tx1"/>
                </a:solidFill>
                <a:effectLst/>
                <a:latin typeface="+mn-lt"/>
                <a:ea typeface="+mn-ea"/>
                <a:cs typeface="+mn-cs"/>
              </a:rPr>
              <a:t>Focus:</a:t>
            </a:r>
            <a:r>
              <a:rPr lang="en-GB" sz="1200" b="0" i="0" kern="1200" dirty="0">
                <a:solidFill>
                  <a:schemeClr val="tx1"/>
                </a:solidFill>
                <a:effectLst/>
                <a:latin typeface="+mn-lt"/>
                <a:ea typeface="+mn-ea"/>
                <a:cs typeface="+mn-cs"/>
              </a:rPr>
              <a:t> Adapting style to the situation and staff needs.</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Typical behaviours: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Gives more direction to new staff</a:t>
            </a:r>
          </a:p>
          <a:p>
            <a:pPr fontAlgn="t"/>
            <a:r>
              <a:rPr lang="en-GB" sz="1200" b="0" i="0" kern="1200" dirty="0">
                <a:solidFill>
                  <a:schemeClr val="tx1"/>
                </a:solidFill>
                <a:effectLst/>
                <a:latin typeface="+mn-lt"/>
                <a:ea typeface="+mn-ea"/>
                <a:cs typeface="+mn-cs"/>
              </a:rPr>
              <a:t>Gives more autonomy to experienced practitioners</a:t>
            </a:r>
          </a:p>
          <a:p>
            <a:pPr fontAlgn="t"/>
            <a:r>
              <a:rPr lang="en-GB" sz="1200" b="0" i="0" kern="1200" dirty="0">
                <a:solidFill>
                  <a:schemeClr val="tx1"/>
                </a:solidFill>
                <a:effectLst/>
                <a:latin typeface="+mn-lt"/>
                <a:ea typeface="+mn-ea"/>
                <a:cs typeface="+mn-cs"/>
              </a:rPr>
              <a:t>Adjusts leadership based on risk level or urgency</a:t>
            </a:r>
          </a:p>
          <a:p>
            <a:pPr fontAlgn="t"/>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Flexible and responsive.</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Risks:</a:t>
            </a:r>
            <a:r>
              <a:rPr lang="en-GB" sz="1200" b="0" i="0" kern="1200" dirty="0">
                <a:solidFill>
                  <a:schemeClr val="tx1"/>
                </a:solidFill>
                <a:effectLst/>
                <a:latin typeface="+mn-lt"/>
                <a:ea typeface="+mn-ea"/>
                <a:cs typeface="+mn-cs"/>
              </a:rPr>
              <a:t> Requires high self‑awareness and consistency.</a:t>
            </a: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10</a:t>
            </a:fld>
            <a:endParaRPr lang="en-US"/>
          </a:p>
        </p:txBody>
      </p:sp>
    </p:spTree>
    <p:extLst>
      <p:ext uri="{BB962C8B-B14F-4D97-AF65-F5344CB8AC3E}">
        <p14:creationId xmlns:p14="http://schemas.microsoft.com/office/powerpoint/2010/main" val="535844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Individualized Consideration: Supports </a:t>
            </a:r>
            <a:r>
              <a:rPr lang="en-GB" sz="1800" dirty="0">
                <a:effectLst/>
                <a:latin typeface="FreeSerif"/>
              </a:rPr>
              <a:t> follower's needs. Can be consider a  mentor or coach to the follower and listens to the follower's concerns and needs. </a:t>
            </a:r>
            <a:endParaRPr lang="en-GB" dirty="0"/>
          </a:p>
          <a:p>
            <a:endParaRPr lang="en-GB" sz="1200" dirty="0">
              <a:effectLst/>
            </a:endParaRPr>
          </a:p>
          <a:p>
            <a:r>
              <a:rPr lang="en-GB" sz="1200" dirty="0">
                <a:effectLst/>
              </a:rPr>
              <a:t>Intellectual Stimulation: Challenges Assumptions/ risk taker, solicits people’s ideas/ Encourages creativity/ develop individuals </a:t>
            </a:r>
            <a:endParaRPr lang="en-GB" sz="1600" dirty="0"/>
          </a:p>
          <a:p>
            <a:r>
              <a:rPr lang="en-GB" sz="1200" dirty="0">
                <a:effectLst/>
              </a:rPr>
              <a:t>Inspirational Motivation: articulates vision which correlates with followers vision. Sets high standards with purpose and meaning being a driving force. </a:t>
            </a:r>
            <a:endParaRPr lang="en-GB" sz="1600" dirty="0"/>
          </a:p>
          <a:p>
            <a:r>
              <a:rPr lang="en-GB" sz="1200" dirty="0">
                <a:effectLst/>
              </a:rPr>
              <a:t>Idealized Influence: Role model and sets high ethical standards. </a:t>
            </a:r>
            <a:r>
              <a:rPr lang="en-GB" sz="1200" dirty="0" err="1">
                <a:effectLst/>
              </a:rPr>
              <a:t>Instills</a:t>
            </a:r>
            <a:r>
              <a:rPr lang="en-GB" sz="1200" dirty="0">
                <a:effectLst/>
              </a:rPr>
              <a:t> pride and generates respect.  </a:t>
            </a:r>
            <a:endParaRPr lang="en-GB" sz="1600" dirty="0"/>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12</a:t>
            </a:fld>
            <a:endParaRPr lang="en-US"/>
          </a:p>
        </p:txBody>
      </p:sp>
    </p:spTree>
    <p:extLst>
      <p:ext uri="{BB962C8B-B14F-4D97-AF65-F5344CB8AC3E}">
        <p14:creationId xmlns:p14="http://schemas.microsoft.com/office/powerpoint/2010/main" val="2348197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values structure and order. </a:t>
            </a:r>
          </a:p>
          <a:p>
            <a:r>
              <a:rPr lang="en-US" dirty="0"/>
              <a:t>Weakness of this model is that leaders can punish poor work, </a:t>
            </a:r>
            <a:r>
              <a:rPr lang="en-US" dirty="0" err="1"/>
              <a:t>behaviour</a:t>
            </a:r>
            <a:r>
              <a:rPr lang="en-US" dirty="0"/>
              <a:t>, performance. </a:t>
            </a:r>
          </a:p>
        </p:txBody>
      </p:sp>
      <p:sp>
        <p:nvSpPr>
          <p:cNvPr id="4" name="Slide Number Placeholder 3"/>
          <p:cNvSpPr>
            <a:spLocks noGrp="1"/>
          </p:cNvSpPr>
          <p:nvPr>
            <p:ph type="sldNum" sz="quarter" idx="5"/>
          </p:nvPr>
        </p:nvSpPr>
        <p:spPr/>
        <p:txBody>
          <a:bodyPr/>
          <a:lstStyle/>
          <a:p>
            <a:fld id="{23661967-DB2A-FF4E-B09A-B2E95F787D26}" type="slidenum">
              <a:rPr lang="en-US" smtClean="0"/>
              <a:t>14</a:t>
            </a:fld>
            <a:endParaRPr lang="en-US"/>
          </a:p>
        </p:txBody>
      </p:sp>
    </p:spTree>
    <p:extLst>
      <p:ext uri="{BB962C8B-B14F-4D97-AF65-F5344CB8AC3E}">
        <p14:creationId xmlns:p14="http://schemas.microsoft.com/office/powerpoint/2010/main" val="1328800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erpetua" panose="02020502060401020303" pitchFamily="18" charset="77"/>
              </a:rPr>
              <a:t>Leader’s effectiveness is contingent upon how his or her leadership style matches to the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Perpetua" panose="02020502060401020303" pitchFamily="18"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erpetua" panose="02020502060401020303" pitchFamily="18" charset="77"/>
              </a:rPr>
              <a:t>Leadership is fixed: This means if a situation requires a task-oriented leader and the person in the leadership position is relationship oriented, either the situation has to be modified or the leader has to be replaced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Perpetua" panose="02020502060401020303" pitchFamily="18"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16</a:t>
            </a:fld>
            <a:endParaRPr lang="en-US"/>
          </a:p>
        </p:txBody>
      </p:sp>
    </p:spTree>
    <p:extLst>
      <p:ext uri="{BB962C8B-B14F-4D97-AF65-F5344CB8AC3E}">
        <p14:creationId xmlns:p14="http://schemas.microsoft.com/office/powerpoint/2010/main" val="874198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Someone might be an excellent leader in stable environments but struggle in crises. Another person may thrive in high-pressure emergencies but be less effective in long-term planning roles.</a:t>
            </a:r>
          </a:p>
          <a:p>
            <a:endParaRPr lang="en-GB" dirty="0"/>
          </a:p>
        </p:txBody>
      </p:sp>
      <p:sp>
        <p:nvSpPr>
          <p:cNvPr id="4" name="Slide Number Placeholder 3"/>
          <p:cNvSpPr>
            <a:spLocks noGrp="1"/>
          </p:cNvSpPr>
          <p:nvPr>
            <p:ph type="sldNum" sz="quarter" idx="5"/>
          </p:nvPr>
        </p:nvSpPr>
        <p:spPr/>
        <p:txBody>
          <a:bodyPr/>
          <a:lstStyle/>
          <a:p>
            <a:fld id="{23661967-DB2A-FF4E-B09A-B2E95F787D26}" type="slidenum">
              <a:rPr lang="en-US" smtClean="0"/>
              <a:t>17</a:t>
            </a:fld>
            <a:endParaRPr lang="en-US"/>
          </a:p>
        </p:txBody>
      </p:sp>
    </p:spTree>
    <p:extLst>
      <p:ext uri="{BB962C8B-B14F-4D97-AF65-F5344CB8AC3E}">
        <p14:creationId xmlns:p14="http://schemas.microsoft.com/office/powerpoint/2010/main" val="4133800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Arianna Huffington: Business-women </a:t>
            </a:r>
          </a:p>
          <a:p>
            <a:r>
              <a:rPr lang="en-US" dirty="0"/>
              <a:t>Nelson Mandela: President of South Africa </a:t>
            </a:r>
          </a:p>
          <a:p>
            <a:r>
              <a:rPr lang="en-US" dirty="0"/>
              <a:t>Winston Churchill: PM of the UK</a:t>
            </a:r>
          </a:p>
          <a:p>
            <a:r>
              <a:rPr lang="en-US" dirty="0"/>
              <a:t>Martin Luther King Jr: Civil Rights Movement Activist</a:t>
            </a:r>
          </a:p>
          <a:p>
            <a:r>
              <a:rPr lang="en-US" dirty="0"/>
              <a:t>Greta Thunberg: Environment Activist </a:t>
            </a:r>
          </a:p>
          <a:p>
            <a:r>
              <a:rPr lang="en-US" dirty="0"/>
              <a:t>Whitney Wolf Heard: Creator of a Bumble: A dating platform which creates safety for women</a:t>
            </a:r>
          </a:p>
          <a:p>
            <a:r>
              <a:rPr lang="en-US" dirty="0"/>
              <a:t>Caitlin Jenner: Transgender and LGBTQ+ Activist </a:t>
            </a:r>
          </a:p>
          <a:p>
            <a:r>
              <a:rPr lang="en-US" dirty="0"/>
              <a:t>Elon Musk: Entrepreneur. </a:t>
            </a:r>
          </a:p>
          <a:p>
            <a:endParaRPr lang="en-US" dirty="0"/>
          </a:p>
          <a:p>
            <a:r>
              <a:rPr lang="en-US" dirty="0"/>
              <a:t>Students to then choose one leader and explain what qualities this person presents to be described as a leader. </a:t>
            </a:r>
          </a:p>
        </p:txBody>
      </p:sp>
      <p:sp>
        <p:nvSpPr>
          <p:cNvPr id="4" name="Slide Number Placeholder 3"/>
          <p:cNvSpPr>
            <a:spLocks noGrp="1"/>
          </p:cNvSpPr>
          <p:nvPr>
            <p:ph type="sldNum" sz="quarter" idx="5"/>
          </p:nvPr>
        </p:nvSpPr>
        <p:spPr/>
        <p:txBody>
          <a:bodyPr/>
          <a:lstStyle/>
          <a:p>
            <a:fld id="{23661967-DB2A-FF4E-B09A-B2E95F787D26}" type="slidenum">
              <a:rPr lang="en-US" smtClean="0"/>
              <a:t>18</a:t>
            </a:fld>
            <a:endParaRPr lang="en-US"/>
          </a:p>
        </p:txBody>
      </p:sp>
    </p:spTree>
    <p:extLst>
      <p:ext uri="{BB962C8B-B14F-4D97-AF65-F5344CB8AC3E}">
        <p14:creationId xmlns:p14="http://schemas.microsoft.com/office/powerpoint/2010/main" val="4236565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SWOT analysis and Reflective model can be utilized as a basis of evaluations. </a:t>
            </a:r>
          </a:p>
        </p:txBody>
      </p:sp>
      <p:sp>
        <p:nvSpPr>
          <p:cNvPr id="4" name="Slide Number Placeholder 3"/>
          <p:cNvSpPr>
            <a:spLocks noGrp="1"/>
          </p:cNvSpPr>
          <p:nvPr>
            <p:ph type="sldNum" sz="quarter" idx="5"/>
          </p:nvPr>
        </p:nvSpPr>
        <p:spPr/>
        <p:txBody>
          <a:bodyPr/>
          <a:lstStyle/>
          <a:p>
            <a:fld id="{23661967-DB2A-FF4E-B09A-B2E95F787D26}" type="slidenum">
              <a:rPr lang="en-US" smtClean="0"/>
              <a:t>20</a:t>
            </a:fld>
            <a:endParaRPr lang="en-US"/>
          </a:p>
        </p:txBody>
      </p:sp>
    </p:spTree>
    <p:extLst>
      <p:ext uri="{BB962C8B-B14F-4D97-AF65-F5344CB8AC3E}">
        <p14:creationId xmlns:p14="http://schemas.microsoft.com/office/powerpoint/2010/main" val="2474425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Should you reveal the illness to co‑workers?</a:t>
            </a:r>
          </a:p>
          <a:p>
            <a:pPr fontAlgn="t"/>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No — it violates confidentiality and your promise.</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Should you tell your boss?</a:t>
            </a:r>
          </a:p>
          <a:p>
            <a:pPr fontAlgn="t"/>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Yes, ideally with the employee’s permission, and only at a general level.</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How to handle it?</a:t>
            </a:r>
          </a:p>
          <a:p>
            <a:pPr fontAlgn="t"/>
            <a:r>
              <a:rPr lang="en-GB" sz="1200" b="0" i="0" kern="1200" dirty="0">
                <a:solidFill>
                  <a:schemeClr val="tx1"/>
                </a:solidFill>
                <a:effectLst/>
                <a:latin typeface="+mn-lt"/>
                <a:ea typeface="+mn-ea"/>
                <a:cs typeface="+mn-cs"/>
              </a:rPr>
              <a:t>Protect confidentiality absolutely.</a:t>
            </a:r>
          </a:p>
          <a:p>
            <a:pPr fontAlgn="t"/>
            <a:r>
              <a:rPr lang="en-GB" sz="1200" b="0" i="0" kern="1200" dirty="0">
                <a:solidFill>
                  <a:schemeClr val="tx1"/>
                </a:solidFill>
                <a:effectLst/>
                <a:latin typeface="+mn-lt"/>
                <a:ea typeface="+mn-ea"/>
                <a:cs typeface="+mn-cs"/>
              </a:rPr>
              <a:t>Communicate fairness to the team without sharing personal information.</a:t>
            </a:r>
          </a:p>
          <a:p>
            <a:pPr fontAlgn="t"/>
            <a:r>
              <a:rPr lang="en-GB" sz="1200" b="0" i="0" kern="1200" dirty="0">
                <a:solidFill>
                  <a:schemeClr val="tx1"/>
                </a:solidFill>
                <a:effectLst/>
                <a:latin typeface="+mn-lt"/>
                <a:ea typeface="+mn-ea"/>
                <a:cs typeface="+mn-cs"/>
              </a:rPr>
              <a:t>Encourage the employee to allow minimal disclosure to your boss.</a:t>
            </a:r>
          </a:p>
          <a:p>
            <a:pPr fontAlgn="t"/>
            <a:r>
              <a:rPr lang="en-GB" sz="1200" b="0" i="0" kern="1200" dirty="0">
                <a:solidFill>
                  <a:schemeClr val="tx1"/>
                </a:solidFill>
                <a:effectLst/>
                <a:latin typeface="+mn-lt"/>
                <a:ea typeface="+mn-ea"/>
                <a:cs typeface="+mn-cs"/>
              </a:rPr>
              <a:t>Reassure all parties that proper policies are being followed.</a:t>
            </a:r>
          </a:p>
          <a:p>
            <a:endParaRPr lang="en-GB" dirty="0"/>
          </a:p>
        </p:txBody>
      </p:sp>
      <p:sp>
        <p:nvSpPr>
          <p:cNvPr id="4" name="Slide Number Placeholder 3"/>
          <p:cNvSpPr>
            <a:spLocks noGrp="1"/>
          </p:cNvSpPr>
          <p:nvPr>
            <p:ph type="sldNum" sz="quarter" idx="5"/>
          </p:nvPr>
        </p:nvSpPr>
        <p:spPr/>
        <p:txBody>
          <a:bodyPr/>
          <a:lstStyle/>
          <a:p>
            <a:fld id="{23661967-DB2A-FF4E-B09A-B2E95F787D26}" type="slidenum">
              <a:rPr lang="en-US" smtClean="0"/>
              <a:t>24</a:t>
            </a:fld>
            <a:endParaRPr lang="en-US"/>
          </a:p>
        </p:txBody>
      </p:sp>
    </p:spTree>
    <p:extLst>
      <p:ext uri="{BB962C8B-B14F-4D97-AF65-F5344CB8AC3E}">
        <p14:creationId xmlns:p14="http://schemas.microsoft.com/office/powerpoint/2010/main" val="1145069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61967-DB2A-FF4E-B09A-B2E95F787D26}" type="slidenum">
              <a:rPr lang="en-US" smtClean="0"/>
              <a:t>25</a:t>
            </a:fld>
            <a:endParaRPr lang="en-US"/>
          </a:p>
        </p:txBody>
      </p:sp>
    </p:spTree>
    <p:extLst>
      <p:ext uri="{BB962C8B-B14F-4D97-AF65-F5344CB8AC3E}">
        <p14:creationId xmlns:p14="http://schemas.microsoft.com/office/powerpoint/2010/main" val="289920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26</a:t>
            </a:fld>
            <a:endParaRPr lang="en-US"/>
          </a:p>
        </p:txBody>
      </p:sp>
    </p:spTree>
    <p:extLst>
      <p:ext uri="{BB962C8B-B14F-4D97-AF65-F5344CB8AC3E}">
        <p14:creationId xmlns:p14="http://schemas.microsoft.com/office/powerpoint/2010/main" val="1329418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61967-DB2A-FF4E-B09A-B2E95F787D26}" type="slidenum">
              <a:rPr lang="en-US" smtClean="0"/>
              <a:t>30</a:t>
            </a:fld>
            <a:endParaRPr lang="en-US"/>
          </a:p>
        </p:txBody>
      </p:sp>
    </p:spTree>
    <p:extLst>
      <p:ext uri="{BB962C8B-B14F-4D97-AF65-F5344CB8AC3E}">
        <p14:creationId xmlns:p14="http://schemas.microsoft.com/office/powerpoint/2010/main" val="233614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10/21/2026</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163720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10/21/2026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22575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10/21/2026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23598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10/21/2026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54254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10/21/2026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23797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10/21/2026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05964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10/21/2026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3645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10/21/2026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39479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10/21/2026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85266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10/21/2026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79597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10/21/2026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0975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10/21/2026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175421545"/>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10" Type="http://schemas.openxmlformats.org/officeDocument/2006/relationships/image" Target="../media/image18.jpeg"/><Relationship Id="rId4" Type="http://schemas.openxmlformats.org/officeDocument/2006/relationships/image" Target="../media/image12.jpeg"/><Relationship Id="rId9"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W8nS8rRiCfg?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Ee2evuc8j4o"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nwpgmd.nhs.uk/sites/default/files/NHSLeadership-Framework.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sfmagazine.com/post-entry/june-2017-the-art-of-creative-leadership/" TargetMode="External"/><Relationship Id="rId2" Type="http://schemas.openxmlformats.org/officeDocument/2006/relationships/hyperlink" Target="https://www.frontiersin.org/articles/10.3389/fpsyg.2020.00314/full" TargetMode="External"/><Relationship Id="rId1" Type="http://schemas.openxmlformats.org/officeDocument/2006/relationships/slideLayout" Target="../slideLayouts/slideLayout2.xml"/><Relationship Id="rId4" Type="http://schemas.openxmlformats.org/officeDocument/2006/relationships/hyperlink" Target="https://www.emerald.com/insight/content/doi/10.1108/LHS-06-2020-0034/full/pdf?title=examining-ethical-leadership-in-health-care-organizations-and-its-impacts-on-employee-work-attitudes-an-empirical-analysis-from-Austr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5" name="Rectangle 1054">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CE79D-F639-86AD-A666-01441003B619}"/>
              </a:ext>
            </a:extLst>
          </p:cNvPr>
          <p:cNvSpPr>
            <a:spLocks noGrp="1"/>
          </p:cNvSpPr>
          <p:nvPr>
            <p:ph type="ctrTitle"/>
          </p:nvPr>
        </p:nvSpPr>
        <p:spPr>
          <a:xfrm>
            <a:off x="2057400" y="3687877"/>
            <a:ext cx="8115299" cy="2484321"/>
          </a:xfrm>
        </p:spPr>
        <p:txBody>
          <a:bodyPr>
            <a:normAutofit/>
          </a:bodyPr>
          <a:lstStyle/>
          <a:p>
            <a:r>
              <a:rPr lang="en-US" sz="4400" b="1" dirty="0">
                <a:latin typeface="Calibri" panose="020F0502020204030204" pitchFamily="34" charset="0"/>
                <a:cs typeface="Calibri" panose="020F0502020204030204" pitchFamily="34" charset="0"/>
              </a:rPr>
              <a:t>Creative and Ethical Leadership: Skills and Challenges</a:t>
            </a:r>
            <a:br>
              <a:rPr lang="en-US" sz="2500" dirty="0"/>
            </a:br>
            <a:endParaRPr lang="en-US" sz="2500" dirty="0"/>
          </a:p>
        </p:txBody>
      </p:sp>
      <p:pic>
        <p:nvPicPr>
          <p:cNvPr id="1026" name="Picture 2" descr="3 Leadership qualities every leader must master - EH">
            <a:extLst>
              <a:ext uri="{FF2B5EF4-FFF2-40B4-BE49-F238E27FC236}">
                <a16:creationId xmlns:a16="http://schemas.microsoft.com/office/drawing/2014/main" id="{0B4A3719-9E02-78EE-7BFD-02F4CE20B1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1127" y="770022"/>
            <a:ext cx="5690210" cy="282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6051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A98D3-7369-DE13-9831-F1FB7EF3F9DB}"/>
              </a:ext>
            </a:extLst>
          </p:cNvPr>
          <p:cNvSpPr>
            <a:spLocks noGrp="1"/>
          </p:cNvSpPr>
          <p:nvPr>
            <p:ph type="title"/>
          </p:nvPr>
        </p:nvSpPr>
        <p:spPr>
          <a:xfrm>
            <a:off x="1700835" y="1459193"/>
            <a:ext cx="7708288" cy="700729"/>
          </a:xfrm>
        </p:spPr>
        <p:txBody>
          <a:bodyPr vert="horz" lIns="91440" tIns="45720" rIns="91440" bIns="45720" rtlCol="0" anchor="b">
            <a:noAutofit/>
          </a:bodyPr>
          <a:lstStyle/>
          <a:p>
            <a:pPr algn="ctr"/>
            <a:r>
              <a:rPr lang="en-US" sz="4400" b="1" dirty="0">
                <a:latin typeface="Calibri" panose="020F0502020204030204" pitchFamily="34" charset="0"/>
                <a:cs typeface="Calibri" panose="020F0502020204030204" pitchFamily="34" charset="0"/>
              </a:rPr>
              <a:t>Se</a:t>
            </a:r>
            <a:r>
              <a:rPr lang="en-US" sz="4400" b="1" kern="1200" cap="all" spc="300" baseline="0" dirty="0">
                <a:solidFill>
                  <a:schemeClr val="tx2"/>
                </a:solidFill>
                <a:latin typeface="Calibri" panose="020F0502020204030204" pitchFamily="34" charset="0"/>
                <a:cs typeface="Calibri" panose="020F0502020204030204" pitchFamily="34" charset="0"/>
              </a:rPr>
              <a:t>ssion Aim and objective's </a:t>
            </a:r>
          </a:p>
        </p:txBody>
      </p:sp>
      <p:pic>
        <p:nvPicPr>
          <p:cNvPr id="7" name="Graphic 6" descr="Bullseye">
            <a:extLst>
              <a:ext uri="{FF2B5EF4-FFF2-40B4-BE49-F238E27FC236}">
                <a16:creationId xmlns:a16="http://schemas.microsoft.com/office/drawing/2014/main" id="{75E33D47-823B-CFFD-9A5D-A111FD13B51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199310" y="778350"/>
            <a:ext cx="2223727" cy="2223727"/>
          </a:xfrm>
          <a:prstGeom prst="rect">
            <a:avLst/>
          </a:prstGeom>
        </p:spPr>
      </p:pic>
      <p:sp>
        <p:nvSpPr>
          <p:cNvPr id="3" name="TextBox 2">
            <a:extLst>
              <a:ext uri="{FF2B5EF4-FFF2-40B4-BE49-F238E27FC236}">
                <a16:creationId xmlns:a16="http://schemas.microsoft.com/office/drawing/2014/main" id="{45731DF9-1ECC-8B0D-D67A-73D92DEC82F5}"/>
              </a:ext>
            </a:extLst>
          </p:cNvPr>
          <p:cNvSpPr txBox="1"/>
          <p:nvPr/>
        </p:nvSpPr>
        <p:spPr>
          <a:xfrm>
            <a:off x="685800" y="2159922"/>
            <a:ext cx="10296331" cy="6186309"/>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The aim of today’s session is as follows: </a:t>
            </a:r>
          </a:p>
          <a:p>
            <a:pPr marL="285750" indent="-285750">
              <a:buFont typeface="Arial" panose="020B0604020202020204" pitchFamily="34" charset="0"/>
              <a:buChar char="•"/>
            </a:pPr>
            <a:r>
              <a:rPr lang="en-US" sz="2800" dirty="0">
                <a:latin typeface="Calibri" panose="020F0502020204030204" pitchFamily="34" charset="0"/>
                <a:cs typeface="Calibri" panose="020F0502020204030204" pitchFamily="34" charset="0"/>
              </a:rPr>
              <a:t>To develop a critical understanding of the role of leadership</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By the end of the session, students should be able to meet the following objectives: </a:t>
            </a:r>
          </a:p>
          <a:p>
            <a:pPr marL="285750" indent="-285750">
              <a:buFont typeface="Arial" panose="020B0604020202020204" pitchFamily="34" charset="0"/>
              <a:buChar char="•"/>
            </a:pPr>
            <a:r>
              <a:rPr lang="en-US" sz="2800" dirty="0">
                <a:latin typeface="Calibri" panose="020F0502020204030204" pitchFamily="34" charset="0"/>
                <a:cs typeface="Calibri" panose="020F0502020204030204" pitchFamily="34" charset="0"/>
              </a:rPr>
              <a:t>Critically examine leadership </a:t>
            </a:r>
          </a:p>
          <a:p>
            <a:pPr marL="285750" indent="-285750">
              <a:buFont typeface="Arial" panose="020B0604020202020204" pitchFamily="34" charset="0"/>
              <a:buChar char="•"/>
            </a:pPr>
            <a:r>
              <a:rPr lang="en-US" sz="2800" dirty="0">
                <a:latin typeface="Calibri" panose="020F0502020204030204" pitchFamily="34" charset="0"/>
                <a:cs typeface="Calibri" panose="020F0502020204030204" pitchFamily="34" charset="0"/>
              </a:rPr>
              <a:t>Demonstrate ethical choices</a:t>
            </a:r>
          </a:p>
          <a:p>
            <a:pPr marL="285750" indent="-285750">
              <a:buFont typeface="Arial" panose="020B0604020202020204" pitchFamily="34" charset="0"/>
              <a:buChar char="•"/>
            </a:pPr>
            <a:r>
              <a:rPr lang="en-US" sz="2800" dirty="0">
                <a:latin typeface="Calibri" panose="020F0502020204030204" pitchFamily="34" charset="0"/>
                <a:cs typeface="Calibri" panose="020F0502020204030204" pitchFamily="34" charset="0"/>
              </a:rPr>
              <a:t>Identify leadership qualities. </a:t>
            </a:r>
          </a:p>
          <a:p>
            <a:pPr marL="285750" indent="-285750">
              <a:buFont typeface="Arial" panose="020B0604020202020204" pitchFamily="34" charset="0"/>
              <a:buChar char="•"/>
            </a:pPr>
            <a:r>
              <a:rPr lang="en-US" sz="2800" dirty="0">
                <a:latin typeface="Calibri" panose="020F0502020204030204" pitchFamily="34" charset="0"/>
                <a:cs typeface="Calibri" panose="020F0502020204030204" pitchFamily="34" charset="0"/>
              </a:rPr>
              <a:t>Understand NHS Leadership Priorities</a:t>
            </a:r>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264488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7" name="Rectangle 9226">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B5B6A-3D0E-013F-9762-947BF88D3123}"/>
              </a:ext>
            </a:extLst>
          </p:cNvPr>
          <p:cNvSpPr>
            <a:spLocks noGrp="1"/>
          </p:cNvSpPr>
          <p:nvPr>
            <p:ph type="title"/>
          </p:nvPr>
        </p:nvSpPr>
        <p:spPr>
          <a:xfrm>
            <a:off x="1284850" y="1065791"/>
            <a:ext cx="6393688" cy="813498"/>
          </a:xfrm>
        </p:spPr>
        <p:txBody>
          <a:bodyPr>
            <a:normAutofit/>
          </a:bodyPr>
          <a:lstStyle/>
          <a:p>
            <a:pPr algn="ctr"/>
            <a:r>
              <a:rPr lang="en-US" dirty="0"/>
              <a:t>module recap </a:t>
            </a:r>
          </a:p>
        </p:txBody>
      </p:sp>
      <p:sp>
        <p:nvSpPr>
          <p:cNvPr id="3" name="Content Placeholder 2">
            <a:extLst>
              <a:ext uri="{FF2B5EF4-FFF2-40B4-BE49-F238E27FC236}">
                <a16:creationId xmlns:a16="http://schemas.microsoft.com/office/drawing/2014/main" id="{FAFE9405-7395-9411-B20C-F26581EB7DA1}"/>
              </a:ext>
            </a:extLst>
          </p:cNvPr>
          <p:cNvSpPr>
            <a:spLocks noGrp="1"/>
          </p:cNvSpPr>
          <p:nvPr>
            <p:ph idx="1"/>
          </p:nvPr>
        </p:nvSpPr>
        <p:spPr>
          <a:xfrm>
            <a:off x="1284850" y="2135938"/>
            <a:ext cx="6339840" cy="3439557"/>
          </a:xfrm>
        </p:spPr>
        <p:txBody>
          <a:bodyPr>
            <a:normAutofit/>
          </a:bodyPr>
          <a:lstStyle/>
          <a:p>
            <a:r>
              <a:rPr lang="en-US" dirty="0"/>
              <a:t>Creativity Theory and Practice. </a:t>
            </a:r>
          </a:p>
          <a:p>
            <a:r>
              <a:rPr lang="en-US" dirty="0"/>
              <a:t>Divergent and Convergent Thinking. </a:t>
            </a:r>
          </a:p>
          <a:p>
            <a:r>
              <a:rPr lang="en-US" dirty="0"/>
              <a:t>Value Creation </a:t>
            </a:r>
          </a:p>
          <a:p>
            <a:r>
              <a:rPr lang="en-US" dirty="0"/>
              <a:t>Creativity and Wellbeing </a:t>
            </a:r>
          </a:p>
          <a:p>
            <a:r>
              <a:rPr lang="en-US" dirty="0"/>
              <a:t>Innovation and Technology within HSC</a:t>
            </a:r>
          </a:p>
          <a:p>
            <a:endParaRPr lang="en-US" dirty="0"/>
          </a:p>
          <a:p>
            <a:endParaRPr lang="en-US" dirty="0"/>
          </a:p>
        </p:txBody>
      </p:sp>
      <p:pic>
        <p:nvPicPr>
          <p:cNvPr id="9218" name="Picture 2" descr="8 Success Steps to a 1st Time Pass | KC Driving School">
            <a:extLst>
              <a:ext uri="{FF2B5EF4-FFF2-40B4-BE49-F238E27FC236}">
                <a16:creationId xmlns:a16="http://schemas.microsoft.com/office/drawing/2014/main" id="{7C2931D8-9911-DAB9-2841-184F3A50A5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3400" y="2432656"/>
            <a:ext cx="2705100" cy="19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287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1C51D-4E58-37D8-4E0C-DE0CB2E21023}"/>
              </a:ext>
            </a:extLst>
          </p:cNvPr>
          <p:cNvSpPr>
            <a:spLocks noGrp="1"/>
          </p:cNvSpPr>
          <p:nvPr>
            <p:ph type="title"/>
          </p:nvPr>
        </p:nvSpPr>
        <p:spPr>
          <a:xfrm>
            <a:off x="554515" y="240349"/>
            <a:ext cx="5007386" cy="1295506"/>
          </a:xfrm>
        </p:spPr>
        <p:txBody>
          <a:bodyPr>
            <a:normAutofit/>
          </a:bodyPr>
          <a:lstStyle/>
          <a:p>
            <a:pPr algn="ctr"/>
            <a:r>
              <a:rPr lang="en-US" sz="4800" b="1" dirty="0">
                <a:latin typeface="Calibri" panose="020F0502020204030204" pitchFamily="34" charset="0"/>
                <a:cs typeface="Calibri" panose="020F0502020204030204" pitchFamily="34" charset="0"/>
              </a:rPr>
              <a:t>Leadership</a:t>
            </a:r>
          </a:p>
        </p:txBody>
      </p:sp>
      <p:sp>
        <p:nvSpPr>
          <p:cNvPr id="3" name="Content Placeholder 2">
            <a:extLst>
              <a:ext uri="{FF2B5EF4-FFF2-40B4-BE49-F238E27FC236}">
                <a16:creationId xmlns:a16="http://schemas.microsoft.com/office/drawing/2014/main" id="{FB96576B-CDF8-D7B8-F974-2CC3206F58D3}"/>
              </a:ext>
            </a:extLst>
          </p:cNvPr>
          <p:cNvSpPr>
            <a:spLocks noGrp="1"/>
          </p:cNvSpPr>
          <p:nvPr>
            <p:ph idx="1"/>
          </p:nvPr>
        </p:nvSpPr>
        <p:spPr>
          <a:xfrm>
            <a:off x="253366" y="2026286"/>
            <a:ext cx="5598368" cy="4486480"/>
          </a:xfrm>
        </p:spPr>
        <p:txBody>
          <a:bodyPr>
            <a:normAutofit/>
          </a:bodyPr>
          <a:lstStyle/>
          <a:p>
            <a:pPr marL="0" indent="0">
              <a:buNone/>
            </a:pPr>
            <a:r>
              <a:rPr lang="en-US" sz="2800" dirty="0">
                <a:latin typeface="Calibri" panose="020F0502020204030204" pitchFamily="34" charset="0"/>
                <a:cs typeface="Calibri" panose="020F0502020204030204" pitchFamily="34" charset="0"/>
              </a:rPr>
              <a:t>In groups, discuss and the answer the following questions:</a:t>
            </a:r>
          </a:p>
          <a:p>
            <a:pPr lvl="1"/>
            <a:r>
              <a:rPr lang="en-US" sz="2400" dirty="0">
                <a:latin typeface="Calibri" panose="020F0502020204030204" pitchFamily="34" charset="0"/>
                <a:cs typeface="Calibri" panose="020F0502020204030204" pitchFamily="34" charset="0"/>
              </a:rPr>
              <a:t>What is leadership?</a:t>
            </a:r>
          </a:p>
          <a:p>
            <a:pPr lvl="1"/>
            <a:r>
              <a:rPr lang="en-US" sz="2400" dirty="0">
                <a:latin typeface="Calibri" panose="020F0502020204030204" pitchFamily="34" charset="0"/>
                <a:cs typeface="Calibri" panose="020F0502020204030204" pitchFamily="34" charset="0"/>
              </a:rPr>
              <a:t>What characteristics does a leader possess?</a:t>
            </a:r>
          </a:p>
          <a:p>
            <a:pPr lvl="1"/>
            <a:r>
              <a:rPr lang="en-US" sz="2400" dirty="0">
                <a:latin typeface="Calibri" panose="020F0502020204030204" pitchFamily="34" charset="0"/>
                <a:cs typeface="Calibri" panose="020F0502020204030204" pitchFamily="34" charset="0"/>
              </a:rPr>
              <a:t>Are leaders born or created?</a:t>
            </a:r>
          </a:p>
        </p:txBody>
      </p:sp>
      <p:pic>
        <p:nvPicPr>
          <p:cNvPr id="1028" name="Picture 4" descr="5 essential traits of effective everyday leadership - Insperity">
            <a:extLst>
              <a:ext uri="{FF2B5EF4-FFF2-40B4-BE49-F238E27FC236}">
                <a16:creationId xmlns:a16="http://schemas.microsoft.com/office/drawing/2014/main" id="{6E556429-5AE0-0C26-1DE2-6B3974E7F5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44" r="19526" b="-1"/>
          <a:stretch/>
        </p:blipFill>
        <p:spPr bwMode="auto">
          <a:xfrm>
            <a:off x="7377249" y="1371599"/>
            <a:ext cx="3390900" cy="411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124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1F9C5-3F61-5ADF-4019-501614D34A7D}"/>
              </a:ext>
            </a:extLst>
          </p:cNvPr>
          <p:cNvSpPr>
            <a:spLocks noGrp="1"/>
          </p:cNvSpPr>
          <p:nvPr>
            <p:ph type="title"/>
          </p:nvPr>
        </p:nvSpPr>
        <p:spPr>
          <a:xfrm>
            <a:off x="427987" y="284873"/>
            <a:ext cx="5410200" cy="595532"/>
          </a:xfrm>
        </p:spPr>
        <p:txBody>
          <a:bodyPr>
            <a:noAutofit/>
          </a:bodyPr>
          <a:lstStyle/>
          <a:p>
            <a:pPr algn="ctr"/>
            <a:r>
              <a:rPr lang="en-US" sz="4800" b="1" dirty="0">
                <a:latin typeface="Calibri" panose="020F0502020204030204" pitchFamily="34" charset="0"/>
                <a:cs typeface="Calibri" panose="020F0502020204030204" pitchFamily="34" charset="0"/>
              </a:rPr>
              <a:t>Leadership</a:t>
            </a:r>
            <a:r>
              <a:rPr lang="en-US" sz="4800" dirty="0"/>
              <a:t> </a:t>
            </a:r>
          </a:p>
        </p:txBody>
      </p:sp>
      <p:sp>
        <p:nvSpPr>
          <p:cNvPr id="3" name="Content Placeholder 2">
            <a:extLst>
              <a:ext uri="{FF2B5EF4-FFF2-40B4-BE49-F238E27FC236}">
                <a16:creationId xmlns:a16="http://schemas.microsoft.com/office/drawing/2014/main" id="{FCEEF526-B8A5-D1D2-6CBA-7F48C93486D0}"/>
              </a:ext>
            </a:extLst>
          </p:cNvPr>
          <p:cNvSpPr>
            <a:spLocks noGrp="1"/>
          </p:cNvSpPr>
          <p:nvPr>
            <p:ph idx="1"/>
          </p:nvPr>
        </p:nvSpPr>
        <p:spPr>
          <a:xfrm>
            <a:off x="0" y="970671"/>
            <a:ext cx="6781800" cy="5797061"/>
          </a:xfrm>
        </p:spPr>
        <p:txBody>
          <a:bodyPr>
            <a:normAutofit lnSpcReduction="10000"/>
          </a:bodyPr>
          <a:lstStyle/>
          <a:p>
            <a:pPr marL="0" indent="0">
              <a:lnSpc>
                <a:spcPct val="90000"/>
              </a:lnSpc>
              <a:buNone/>
            </a:pPr>
            <a:r>
              <a:rPr lang="en-US" sz="2800" dirty="0">
                <a:latin typeface="Calibri" panose="020F0502020204030204" pitchFamily="34" charset="0"/>
                <a:cs typeface="Calibri" panose="020F0502020204030204" pitchFamily="34" charset="0"/>
              </a:rPr>
              <a:t>Leadership can be generically defined by traits, qualities and behaviours. </a:t>
            </a:r>
          </a:p>
          <a:p>
            <a:pPr marL="0" indent="0">
              <a:lnSpc>
                <a:spcPct val="90000"/>
              </a:lnSpc>
              <a:buNone/>
            </a:pPr>
            <a:endParaRPr lang="en-US" sz="2800" dirty="0">
              <a:latin typeface="Calibri" panose="020F0502020204030204" pitchFamily="34" charset="0"/>
              <a:cs typeface="Calibri" panose="020F0502020204030204" pitchFamily="34" charset="0"/>
            </a:endParaRPr>
          </a:p>
          <a:p>
            <a:pPr marL="0" indent="0">
              <a:lnSpc>
                <a:spcPct val="90000"/>
              </a:lnSpc>
              <a:buNone/>
            </a:pPr>
            <a:r>
              <a:rPr lang="en-US" sz="2800" dirty="0">
                <a:latin typeface="Calibri" panose="020F0502020204030204" pitchFamily="34" charset="0"/>
                <a:cs typeface="Calibri" panose="020F0502020204030204" pitchFamily="34" charset="0"/>
              </a:rPr>
              <a:t>Fullan (2016) articulates that leadership intrinsically: </a:t>
            </a:r>
          </a:p>
          <a:p>
            <a:pPr>
              <a:lnSpc>
                <a:spcPct val="90000"/>
              </a:lnSpc>
            </a:pPr>
            <a:r>
              <a:rPr lang="en-US" sz="2800" dirty="0">
                <a:latin typeface="Calibri" panose="020F0502020204030204" pitchFamily="34" charset="0"/>
                <a:cs typeface="Calibri" panose="020F0502020204030204" pitchFamily="34" charset="0"/>
              </a:rPr>
              <a:t>Supports breakthroughs by being apart of the process that uplifts others</a:t>
            </a:r>
          </a:p>
          <a:p>
            <a:pPr>
              <a:lnSpc>
                <a:spcPct val="90000"/>
              </a:lnSpc>
            </a:pPr>
            <a:r>
              <a:rPr lang="en-US" sz="2800" dirty="0">
                <a:latin typeface="Calibri" panose="020F0502020204030204" pitchFamily="34" charset="0"/>
                <a:cs typeface="Calibri" panose="020F0502020204030204" pitchFamily="34" charset="0"/>
              </a:rPr>
              <a:t>Makes changes happen and be meaningful to individuals and groups </a:t>
            </a:r>
          </a:p>
          <a:p>
            <a:pPr marL="0" indent="0">
              <a:lnSpc>
                <a:spcPct val="90000"/>
              </a:lnSpc>
              <a:buNone/>
            </a:pPr>
            <a:endParaRPr lang="en-US" sz="2800" dirty="0">
              <a:latin typeface="Calibri" panose="020F0502020204030204" pitchFamily="34" charset="0"/>
              <a:cs typeface="Calibri" panose="020F0502020204030204" pitchFamily="34" charset="0"/>
            </a:endParaRPr>
          </a:p>
          <a:p>
            <a:pPr marL="0" indent="0">
              <a:lnSpc>
                <a:spcPct val="90000"/>
              </a:lnSpc>
              <a:buNone/>
            </a:pPr>
            <a:r>
              <a:rPr lang="en-GB" sz="2800" b="0" i="0" u="none" strike="noStrike" dirty="0">
                <a:effectLst/>
                <a:latin typeface="Calibri" panose="020F0502020204030204" pitchFamily="34" charset="0"/>
                <a:cs typeface="Calibri" panose="020F0502020204030204" pitchFamily="34" charset="0"/>
              </a:rPr>
              <a:t>“True leadership is the ability to influence people to achieve a better result for an organization or group.”</a:t>
            </a:r>
            <a:endParaRPr lang="en-US" sz="2800" dirty="0">
              <a:latin typeface="Calibri" panose="020F0502020204030204" pitchFamily="34" charset="0"/>
              <a:cs typeface="Calibri" panose="020F0502020204030204" pitchFamily="34" charset="0"/>
            </a:endParaRPr>
          </a:p>
          <a:p>
            <a:pPr marL="0" indent="0">
              <a:lnSpc>
                <a:spcPct val="90000"/>
              </a:lnSpc>
              <a:buNone/>
            </a:pPr>
            <a:endParaRPr lang="en-US" sz="2000" dirty="0"/>
          </a:p>
        </p:txBody>
      </p:sp>
      <p:pic>
        <p:nvPicPr>
          <p:cNvPr id="4098" name="Picture 2" descr="6 Best Ways to Improve Your Leadership Skills | Emeritus India">
            <a:extLst>
              <a:ext uri="{FF2B5EF4-FFF2-40B4-BE49-F238E27FC236}">
                <a16:creationId xmlns:a16="http://schemas.microsoft.com/office/drawing/2014/main" id="{435396B2-E7DF-7C59-48FB-7A70A3497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494" r="15520" b="-1"/>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43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3098">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01" name="Rectangle 3100">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7D286-8002-875C-42E1-4C28D536A655}"/>
              </a:ext>
            </a:extLst>
          </p:cNvPr>
          <p:cNvSpPr>
            <a:spLocks noGrp="1"/>
          </p:cNvSpPr>
          <p:nvPr>
            <p:ph type="title"/>
          </p:nvPr>
        </p:nvSpPr>
        <p:spPr>
          <a:xfrm>
            <a:off x="1284850" y="1065791"/>
            <a:ext cx="6393688" cy="813498"/>
          </a:xfrm>
        </p:spPr>
        <p:txBody>
          <a:bodyPr>
            <a:normAutofit/>
          </a:bodyPr>
          <a:lstStyle/>
          <a:p>
            <a:pPr algn="ctr"/>
            <a:r>
              <a:rPr lang="en-US" b="1">
                <a:latin typeface="Calibri" panose="020F0502020204030204" pitchFamily="34" charset="0"/>
                <a:cs typeface="Calibri" panose="020F0502020204030204" pitchFamily="34" charset="0"/>
              </a:rPr>
              <a:t>Leadership Qualities</a:t>
            </a:r>
          </a:p>
        </p:txBody>
      </p:sp>
      <p:sp>
        <p:nvSpPr>
          <p:cNvPr id="3" name="Content Placeholder 2">
            <a:extLst>
              <a:ext uri="{FF2B5EF4-FFF2-40B4-BE49-F238E27FC236}">
                <a16:creationId xmlns:a16="http://schemas.microsoft.com/office/drawing/2014/main" id="{E4847231-C389-5C09-928C-A6C21D42505D}"/>
              </a:ext>
            </a:extLst>
          </p:cNvPr>
          <p:cNvSpPr>
            <a:spLocks noGrp="1"/>
          </p:cNvSpPr>
          <p:nvPr>
            <p:ph idx="1"/>
          </p:nvPr>
        </p:nvSpPr>
        <p:spPr>
          <a:xfrm>
            <a:off x="1284850" y="2135938"/>
            <a:ext cx="6339840" cy="3439557"/>
          </a:xfrm>
        </p:spPr>
        <p:txBody>
          <a:bodyPr>
            <a:normAutofit/>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1" i="0" u="none" strike="noStrike" cap="none" normalizeH="0" baseline="0" dirty="0">
                <a:ln>
                  <a:noFill/>
                </a:ln>
                <a:effectLst/>
                <a:latin typeface="Calibri" panose="020F0502020204030204" pitchFamily="34" charset="0"/>
                <a:cs typeface="Calibri" panose="020F0502020204030204" pitchFamily="34" charset="0"/>
              </a:rPr>
              <a:t>Qualities </a:t>
            </a:r>
            <a:endParaRPr kumimoji="0" lang="en-US" altLang="en-US" b="0" i="0" u="none" strike="noStrike" cap="none" normalizeH="0" baseline="0" dirty="0">
              <a:ln>
                <a:noFill/>
              </a:ln>
              <a:effectLst/>
              <a:latin typeface="Calibri" panose="020F0502020204030204" pitchFamily="34" charset="0"/>
              <a:cs typeface="Calibri" panose="020F050202020403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Confidence</a:t>
            </a:r>
            <a:br>
              <a:rPr kumimoji="0" lang="en-US" altLang="en-US" b="0" i="0" u="none" strike="noStrike" cap="none" normalizeH="0" baseline="0" dirty="0">
                <a:ln>
                  <a:noFill/>
                </a:ln>
                <a:effectLst/>
                <a:latin typeface="Calibri" panose="020F0502020204030204" pitchFamily="34" charset="0"/>
                <a:cs typeface="Calibri" panose="020F0502020204030204" pitchFamily="34" charset="0"/>
              </a:rPr>
            </a:b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Toughness </a:t>
            </a:r>
            <a:r>
              <a:rPr lang="en-US" altLang="en-US" dirty="0">
                <a:latin typeface="Calibri" panose="020F0502020204030204" pitchFamily="34" charset="0"/>
                <a:cs typeface="Calibri" panose="020F0502020204030204" pitchFamily="34" charset="0"/>
              </a:rPr>
              <a:t>and </a:t>
            </a: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inspiration</a:t>
            </a:r>
            <a:br>
              <a:rPr kumimoji="0" lang="en-US" altLang="en-US" b="0" i="0" u="none" strike="noStrike" cap="none" normalizeH="0" baseline="0" dirty="0">
                <a:ln>
                  <a:noFill/>
                </a:ln>
                <a:effectLst/>
                <a:latin typeface="Calibri" panose="020F0502020204030204" pitchFamily="34" charset="0"/>
                <a:cs typeface="Calibri" panose="020F0502020204030204" pitchFamily="34" charset="0"/>
              </a:rPr>
            </a:b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Ability to communicate the vision and values</a:t>
            </a:r>
            <a:br>
              <a:rPr kumimoji="0" lang="en-US" altLang="en-US" b="0" i="0" u="none" strike="noStrike" cap="none" normalizeH="0" baseline="0" dirty="0">
                <a:ln>
                  <a:noFill/>
                </a:ln>
                <a:effectLst/>
                <a:latin typeface="Calibri" panose="020F0502020204030204" pitchFamily="34" charset="0"/>
                <a:cs typeface="Calibri" panose="020F0502020204030204" pitchFamily="34" charset="0"/>
              </a:rPr>
            </a:b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Establish the right culture in the </a:t>
            </a:r>
            <a:r>
              <a:rPr kumimoji="0" lang="en-US" altLang="en-US" b="0" i="0" u="none" strike="noStrike" cap="none" normalizeH="0" baseline="0" dirty="0" err="1">
                <a:ln>
                  <a:noFill/>
                </a:ln>
                <a:effectLst/>
                <a:latin typeface="Calibri" panose="020F0502020204030204" pitchFamily="34" charset="0"/>
                <a:cs typeface="Calibri" panose="020F0502020204030204" pitchFamily="34" charset="0"/>
              </a:rPr>
              <a:t>organisation</a:t>
            </a:r>
            <a:br>
              <a:rPr kumimoji="0" lang="en-US" altLang="en-US" b="0" i="0" u="none" strike="noStrike" cap="none" normalizeH="0" baseline="0" dirty="0">
                <a:ln>
                  <a:noFill/>
                </a:ln>
                <a:effectLst/>
                <a:latin typeface="Calibri" panose="020F0502020204030204" pitchFamily="34" charset="0"/>
                <a:cs typeface="Calibri" panose="020F0502020204030204" pitchFamily="34" charset="0"/>
              </a:rPr>
            </a:b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Honest, integrity and transparency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b="0" i="0" u="none" strike="noStrike" cap="none" normalizeH="0" baseline="0" dirty="0">
              <a:ln>
                <a:noFill/>
              </a:ln>
              <a:effectLst/>
              <a:latin typeface="Calibri" panose="020F0502020204030204" pitchFamily="34" charset="0"/>
              <a:cs typeface="Calibri" panose="020F050202020403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a:t>
            </a:r>
            <a:r>
              <a:rPr kumimoji="0" lang="en-US" altLang="en-US" b="0" i="0" u="none" strike="noStrike" cap="none" normalizeH="0" baseline="0" dirty="0" err="1">
                <a:ln>
                  <a:noFill/>
                </a:ln>
                <a:effectLst/>
                <a:latin typeface="Calibri" panose="020F0502020204030204" pitchFamily="34" charset="0"/>
                <a:cs typeface="Calibri" panose="020F0502020204030204" pitchFamily="34" charset="0"/>
              </a:rPr>
              <a:t>Muteswa</a:t>
            </a: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2016) </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Arial" panose="020B0604020202020204" pitchFamily="34" charset="0"/>
              </a:rPr>
              <a:t>                </a:t>
            </a:r>
          </a:p>
        </p:txBody>
      </p:sp>
      <p:pic>
        <p:nvPicPr>
          <p:cNvPr id="4" name="Picture 4" descr="5 essential traits of effective everyday leadership - Insperity">
            <a:extLst>
              <a:ext uri="{FF2B5EF4-FFF2-40B4-BE49-F238E27FC236}">
                <a16:creationId xmlns:a16="http://schemas.microsoft.com/office/drawing/2014/main" id="{E833A021-B9B8-6184-BA7B-6BDAFE58FC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144" r="19526" b="-1"/>
          <a:stretch/>
        </p:blipFill>
        <p:spPr bwMode="auto">
          <a:xfrm>
            <a:off x="8153400" y="1787675"/>
            <a:ext cx="2705100" cy="328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957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83F3C41-6BFB-392B-A7EC-F50E4856A69E}"/>
              </a:ext>
            </a:extLst>
          </p:cNvPr>
          <p:cNvGraphicFramePr>
            <a:graphicFrameLocks noGrp="1"/>
          </p:cNvGraphicFramePr>
          <p:nvPr>
            <p:ph idx="1"/>
            <p:extLst>
              <p:ext uri="{D42A27DB-BD31-4B8C-83A1-F6EECF244321}">
                <p14:modId xmlns:p14="http://schemas.microsoft.com/office/powerpoint/2010/main" val="51313994"/>
              </p:ext>
            </p:extLst>
          </p:nvPr>
        </p:nvGraphicFramePr>
        <p:xfrm>
          <a:off x="685800" y="685800"/>
          <a:ext cx="10820400" cy="4477043"/>
        </p:xfrm>
        <a:graphic>
          <a:graphicData uri="http://schemas.openxmlformats.org/drawingml/2006/table">
            <a:tbl>
              <a:tblPr/>
              <a:tblGrid>
                <a:gridCol w="5929115">
                  <a:extLst>
                    <a:ext uri="{9D8B030D-6E8A-4147-A177-3AD203B41FA5}">
                      <a16:colId xmlns:a16="http://schemas.microsoft.com/office/drawing/2014/main" val="509608690"/>
                    </a:ext>
                  </a:extLst>
                </a:gridCol>
                <a:gridCol w="4891285">
                  <a:extLst>
                    <a:ext uri="{9D8B030D-6E8A-4147-A177-3AD203B41FA5}">
                      <a16:colId xmlns:a16="http://schemas.microsoft.com/office/drawing/2014/main" val="3889314125"/>
                    </a:ext>
                  </a:extLst>
                </a:gridCol>
              </a:tblGrid>
              <a:tr h="1134547">
                <a:tc>
                  <a:txBody>
                    <a:bodyPr/>
                    <a:lstStyle/>
                    <a:p>
                      <a:pPr algn="l" fontAlgn="ctr">
                        <a:spcBef>
                          <a:spcPts val="0"/>
                        </a:spcBef>
                        <a:spcAft>
                          <a:spcPts val="0"/>
                        </a:spcAft>
                      </a:pPr>
                      <a:r>
                        <a:rPr lang="en-GB" sz="4000" b="1" i="0" u="none" strike="noStrike" dirty="0">
                          <a:effectLst/>
                          <a:latin typeface="Calibri" panose="020F0502020204030204" pitchFamily="34" charset="0"/>
                          <a:cs typeface="Calibri" panose="020F0502020204030204" pitchFamily="34" charset="0"/>
                        </a:rPr>
                        <a:t>Boss </a:t>
                      </a:r>
                      <a:endParaRPr lang="en-GB" sz="4000" b="0" i="0" u="none" strike="noStrike" dirty="0">
                        <a:effectLst/>
                        <a:latin typeface="Calibri" panose="020F0502020204030204" pitchFamily="34" charset="0"/>
                        <a:cs typeface="Calibri" panose="020F0502020204030204" pitchFamily="34" charset="0"/>
                      </a:endParaRPr>
                    </a:p>
                  </a:txBody>
                  <a:tcPr marL="151779" marR="151779" marT="75890" marB="75890" anchor="ctr">
                    <a:lnL w="4572"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9144" cap="flat" cmpd="sng" algn="ctr">
                      <a:solidFill>
                        <a:srgbClr val="000000"/>
                      </a:solidFill>
                      <a:prstDash val="solid"/>
                      <a:round/>
                      <a:headEnd type="none" w="med" len="med"/>
                      <a:tailEnd type="none" w="med" len="med"/>
                    </a:lnT>
                    <a:lnB w="28956"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4000" b="1" i="0" u="none" strike="noStrike" dirty="0">
                          <a:effectLst/>
                          <a:latin typeface="Calibri" panose="020F0502020204030204" pitchFamily="34" charset="0"/>
                          <a:cs typeface="Calibri" panose="020F0502020204030204" pitchFamily="34" charset="0"/>
                        </a:rPr>
                        <a:t>Leader </a:t>
                      </a:r>
                      <a:endParaRPr lang="en-GB" sz="4000" b="0" i="0" u="none" strike="noStrike" dirty="0">
                        <a:effectLst/>
                        <a:latin typeface="Calibri" panose="020F0502020204030204" pitchFamily="34" charset="0"/>
                        <a:cs typeface="Calibri" panose="020F0502020204030204" pitchFamily="34" charset="0"/>
                      </a:endParaRPr>
                    </a:p>
                  </a:txBody>
                  <a:tcPr marL="151779" marR="151779" marT="75890" marB="75890" anchor="ctr">
                    <a:lnL w="9144"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9144" cap="flat" cmpd="sng" algn="ctr">
                      <a:solidFill>
                        <a:srgbClr val="000000"/>
                      </a:solidFill>
                      <a:prstDash val="solid"/>
                      <a:round/>
                      <a:headEnd type="none" w="med" len="med"/>
                      <a:tailEnd type="none" w="med" len="med"/>
                    </a:lnT>
                    <a:lnB w="2895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4787933"/>
                  </a:ext>
                </a:extLst>
              </a:tr>
              <a:tr h="3342496">
                <a:tc>
                  <a:txBody>
                    <a:bodyPr/>
                    <a:lstStyle/>
                    <a:p>
                      <a:pPr algn="l" fontAlgn="ctr">
                        <a:spcBef>
                          <a:spcPts val="0"/>
                        </a:spcBef>
                        <a:spcAft>
                          <a:spcPts val="0"/>
                        </a:spcAft>
                      </a:pPr>
                      <a:r>
                        <a:rPr lang="en-GB" sz="2000" b="0" i="0" u="none" strike="noStrike" dirty="0">
                          <a:effectLst/>
                          <a:latin typeface="Calibri" panose="020F0502020204030204" pitchFamily="34" charset="0"/>
                          <a:cs typeface="Calibri" panose="020F0502020204030204" pitchFamily="34" charset="0"/>
                        </a:rPr>
                        <a:t>• Drives employees</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Depends on authority</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Inspires fear</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Says, “I”</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Places blame for the breakdown • Knows how it is done</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Uses people</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Takes credit</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Commands</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Says, “Go” </a:t>
                      </a:r>
                    </a:p>
                  </a:txBody>
                  <a:tcPr marL="151779" marR="151779" marT="75890" marB="75890" anchor="ctr">
                    <a:lnL w="4572"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28956" cap="flat" cmpd="sng" algn="ctr">
                      <a:solidFill>
                        <a:srgbClr val="000000"/>
                      </a:solidFill>
                      <a:prstDash val="solid"/>
                      <a:round/>
                      <a:headEnd type="none" w="med" len="med"/>
                      <a:tailEnd type="none" w="med" len="med"/>
                    </a:lnT>
                    <a:lnB w="10668"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000" b="0" i="0" u="none" strike="noStrike" dirty="0">
                          <a:effectLst/>
                          <a:latin typeface="Calibri" panose="020F0502020204030204" pitchFamily="34" charset="0"/>
                          <a:cs typeface="Calibri" panose="020F0502020204030204" pitchFamily="34" charset="0"/>
                        </a:rPr>
                        <a:t>• Coaches them • On goodwill </a:t>
                      </a:r>
                    </a:p>
                    <a:p>
                      <a:pPr algn="l" fontAlgn="ctr">
                        <a:spcBef>
                          <a:spcPts val="0"/>
                        </a:spcBef>
                        <a:spcAft>
                          <a:spcPts val="0"/>
                        </a:spcAft>
                      </a:pPr>
                      <a:r>
                        <a:rPr lang="en-GB" sz="2000" b="0" i="0" u="none" strike="noStrike" dirty="0">
                          <a:effectLst/>
                          <a:latin typeface="Calibri" panose="020F0502020204030204" pitchFamily="34" charset="0"/>
                          <a:cs typeface="Calibri" panose="020F0502020204030204" pitchFamily="34" charset="0"/>
                        </a:rPr>
                        <a:t>• Generates enthusiasm • Says, “We” </a:t>
                      </a:r>
                    </a:p>
                    <a:p>
                      <a:pPr algn="l" fontAlgn="ctr">
                        <a:spcBef>
                          <a:spcPts val="0"/>
                        </a:spcBef>
                        <a:spcAft>
                          <a:spcPts val="0"/>
                        </a:spcAft>
                      </a:pPr>
                      <a:r>
                        <a:rPr lang="en-GB" sz="2000" b="0" i="0" u="none" strike="noStrike" dirty="0">
                          <a:effectLst/>
                          <a:latin typeface="Calibri" panose="020F0502020204030204" pitchFamily="34" charset="0"/>
                          <a:cs typeface="Calibri" panose="020F0502020204030204" pitchFamily="34" charset="0"/>
                        </a:rPr>
                        <a:t>• Fixes the breakdown • Shows how it is done </a:t>
                      </a:r>
                    </a:p>
                    <a:p>
                      <a:pPr algn="l" fontAlgn="ctr">
                        <a:spcBef>
                          <a:spcPts val="0"/>
                        </a:spcBef>
                        <a:spcAft>
                          <a:spcPts val="0"/>
                        </a:spcAft>
                      </a:pPr>
                      <a:r>
                        <a:rPr lang="en-GB" sz="2000" b="0" i="0" u="none" strike="noStrike" dirty="0">
                          <a:effectLst/>
                          <a:latin typeface="Calibri" panose="020F0502020204030204" pitchFamily="34" charset="0"/>
                          <a:cs typeface="Calibri" panose="020F0502020204030204" pitchFamily="34" charset="0"/>
                        </a:rPr>
                        <a:t>• Develops people • Gives credit</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Asks</a:t>
                      </a:r>
                      <a:br>
                        <a:rPr lang="en-GB" sz="2000" b="0" i="0" u="none" strike="noStrike" dirty="0">
                          <a:effectLst/>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 Says, “Let’s go” </a:t>
                      </a:r>
                    </a:p>
                  </a:txBody>
                  <a:tcPr marL="151779" marR="151779" marT="75890" marB="75890" anchor="ctr">
                    <a:lnL w="9144"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28956" cap="flat" cmpd="sng" algn="ctr">
                      <a:solidFill>
                        <a:srgbClr val="000000"/>
                      </a:solidFill>
                      <a:prstDash val="solid"/>
                      <a:round/>
                      <a:headEnd type="none" w="med" len="med"/>
                      <a:tailEnd type="none" w="med" len="med"/>
                    </a:lnT>
                    <a:lnB w="10668"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8683202"/>
                  </a:ext>
                </a:extLst>
              </a:tr>
            </a:tbl>
          </a:graphicData>
        </a:graphic>
      </p:graphicFrame>
      <p:sp>
        <p:nvSpPr>
          <p:cNvPr id="5" name="TextBox 4">
            <a:extLst>
              <a:ext uri="{FF2B5EF4-FFF2-40B4-BE49-F238E27FC236}">
                <a16:creationId xmlns:a16="http://schemas.microsoft.com/office/drawing/2014/main" id="{87DA4C61-3D31-5EA8-0A0A-BE255A9F0FD3}"/>
              </a:ext>
            </a:extLst>
          </p:cNvPr>
          <p:cNvSpPr txBox="1"/>
          <p:nvPr/>
        </p:nvSpPr>
        <p:spPr>
          <a:xfrm>
            <a:off x="685800" y="5479311"/>
            <a:ext cx="180786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(Anderson, 2013)</a:t>
            </a:r>
          </a:p>
        </p:txBody>
      </p:sp>
    </p:spTree>
    <p:extLst>
      <p:ext uri="{BB962C8B-B14F-4D97-AF65-F5344CB8AC3E}">
        <p14:creationId xmlns:p14="http://schemas.microsoft.com/office/powerpoint/2010/main" val="2708401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485AE2-6BE9-4DCA-A6C4-83F4EEFCC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C199F73-795E-469A-AF4B-13FA2C7AB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4431"/>
            <a:ext cx="10820401"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D565A-ABF8-37D0-6AC8-FC3A12DDA3EC}"/>
              </a:ext>
            </a:extLst>
          </p:cNvPr>
          <p:cNvSpPr>
            <a:spLocks noGrp="1"/>
          </p:cNvSpPr>
          <p:nvPr>
            <p:ph type="title"/>
          </p:nvPr>
        </p:nvSpPr>
        <p:spPr>
          <a:xfrm>
            <a:off x="2057400" y="1371599"/>
            <a:ext cx="8115300" cy="2339633"/>
          </a:xfrm>
        </p:spPr>
        <p:txBody>
          <a:bodyPr vert="horz" lIns="91440" tIns="45720" rIns="91440" bIns="45720" rtlCol="0" anchor="b">
            <a:normAutofit/>
          </a:bodyPr>
          <a:lstStyle/>
          <a:p>
            <a:pPr algn="ctr"/>
            <a:r>
              <a:rPr lang="en-US" sz="4000" b="1" kern="1200" cap="all" spc="300" baseline="0">
                <a:solidFill>
                  <a:schemeClr val="tx2"/>
                </a:solidFill>
                <a:latin typeface="+mj-lt"/>
                <a:ea typeface="+mj-ea"/>
                <a:cs typeface="+mj-cs"/>
              </a:rPr>
              <a:t>Leadership quiz </a:t>
            </a:r>
          </a:p>
        </p:txBody>
      </p:sp>
      <p:sp>
        <p:nvSpPr>
          <p:cNvPr id="3" name="TextBox 2">
            <a:extLst>
              <a:ext uri="{FF2B5EF4-FFF2-40B4-BE49-F238E27FC236}">
                <a16:creationId xmlns:a16="http://schemas.microsoft.com/office/drawing/2014/main" id="{3B219B51-74B5-3F3E-B3DA-C31F6DB27E00}"/>
              </a:ext>
            </a:extLst>
          </p:cNvPr>
          <p:cNvSpPr txBox="1"/>
          <p:nvPr/>
        </p:nvSpPr>
        <p:spPr>
          <a:xfrm>
            <a:off x="2057400" y="3896751"/>
            <a:ext cx="8115300" cy="1294226"/>
          </a:xfrm>
          <a:prstGeom prst="rect">
            <a:avLst/>
          </a:prstGeom>
        </p:spPr>
        <p:txBody>
          <a:bodyPr vert="horz" lIns="91440" tIns="45720" rIns="91440" bIns="45720" rtlCol="0">
            <a:normAutofit/>
          </a:bodyPr>
          <a:lstStyle/>
          <a:p>
            <a:pPr algn="ctr">
              <a:spcBef>
                <a:spcPts val="1000"/>
              </a:spcBef>
              <a:buSzPct val="70000"/>
            </a:pPr>
            <a:r>
              <a:rPr lang="en-US" sz="2800" i="1" kern="1200">
                <a:solidFill>
                  <a:schemeClr val="tx2"/>
                </a:solidFill>
                <a:latin typeface="+mj-lt"/>
                <a:ea typeface="+mn-ea"/>
                <a:cs typeface="+mn-cs"/>
              </a:rPr>
              <a:t>Complete the Leadership Quiz found on the Moodle Page</a:t>
            </a:r>
          </a:p>
        </p:txBody>
      </p:sp>
    </p:spTree>
    <p:extLst>
      <p:ext uri="{BB962C8B-B14F-4D97-AF65-F5344CB8AC3E}">
        <p14:creationId xmlns:p14="http://schemas.microsoft.com/office/powerpoint/2010/main" val="3432759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C0913-8059-4C79-0CD1-48EBD945EF12}"/>
              </a:ext>
            </a:extLst>
          </p:cNvPr>
          <p:cNvSpPr>
            <a:spLocks noGrp="1"/>
          </p:cNvSpPr>
          <p:nvPr>
            <p:ph type="title"/>
          </p:nvPr>
        </p:nvSpPr>
        <p:spPr>
          <a:xfrm>
            <a:off x="188455" y="108521"/>
            <a:ext cx="5907545" cy="1303606"/>
          </a:xfrm>
        </p:spPr>
        <p:txBody>
          <a:bodyPr>
            <a:normAutofit/>
          </a:bodyPr>
          <a:lstStyle/>
          <a:p>
            <a:pPr algn="ctr"/>
            <a:r>
              <a:rPr lang="en-US" sz="4400" b="1" dirty="0">
                <a:latin typeface="Calibri" panose="020F0502020204030204" pitchFamily="34" charset="0"/>
                <a:cs typeface="Calibri" panose="020F0502020204030204" pitchFamily="34" charset="0"/>
              </a:rPr>
              <a:t>Leadership models </a:t>
            </a:r>
          </a:p>
        </p:txBody>
      </p:sp>
      <p:sp>
        <p:nvSpPr>
          <p:cNvPr id="3" name="Content Placeholder 2">
            <a:extLst>
              <a:ext uri="{FF2B5EF4-FFF2-40B4-BE49-F238E27FC236}">
                <a16:creationId xmlns:a16="http://schemas.microsoft.com/office/drawing/2014/main" id="{96C9E75B-2A7B-280D-F080-1012B8853C4A}"/>
              </a:ext>
            </a:extLst>
          </p:cNvPr>
          <p:cNvSpPr>
            <a:spLocks noGrp="1"/>
          </p:cNvSpPr>
          <p:nvPr>
            <p:ph idx="1"/>
          </p:nvPr>
        </p:nvSpPr>
        <p:spPr>
          <a:xfrm>
            <a:off x="263485" y="1817152"/>
            <a:ext cx="6211960" cy="4499241"/>
          </a:xfrm>
        </p:spPr>
        <p:txBody>
          <a:bodyPr>
            <a:normAutofit lnSpcReduction="10000"/>
          </a:bodyPr>
          <a:lstStyle/>
          <a:p>
            <a:pPr marL="0" indent="0">
              <a:lnSpc>
                <a:spcPct val="90000"/>
              </a:lnSpc>
              <a:buNone/>
            </a:pPr>
            <a:r>
              <a:rPr lang="en-GB" dirty="0">
                <a:latin typeface="Calibri" panose="020F0502020204030204" pitchFamily="34" charset="0"/>
                <a:cs typeface="Calibri" panose="020F0502020204030204" pitchFamily="34" charset="0"/>
              </a:rPr>
              <a:t>L</a:t>
            </a:r>
            <a:r>
              <a:rPr lang="en-GB" i="0" u="none" strike="noStrike" dirty="0">
                <a:effectLst/>
                <a:latin typeface="Calibri" panose="020F0502020204030204" pitchFamily="34" charset="0"/>
                <a:cs typeface="Calibri" panose="020F0502020204030204" pitchFamily="34" charset="0"/>
              </a:rPr>
              <a:t>eadership </a:t>
            </a:r>
            <a:r>
              <a:rPr lang="en-GB" dirty="0">
                <a:latin typeface="Calibri" panose="020F0502020204030204" pitchFamily="34" charset="0"/>
                <a:cs typeface="Calibri" panose="020F0502020204030204" pitchFamily="34" charset="0"/>
              </a:rPr>
              <a:t>M</a:t>
            </a:r>
            <a:r>
              <a:rPr lang="en-GB" i="0" u="none" strike="noStrike" dirty="0">
                <a:effectLst/>
                <a:latin typeface="Calibri" panose="020F0502020204030204" pitchFamily="34" charset="0"/>
                <a:cs typeface="Calibri" panose="020F0502020204030204" pitchFamily="34" charset="0"/>
              </a:rPr>
              <a:t>odels </a:t>
            </a:r>
            <a:r>
              <a:rPr lang="en-GB" dirty="0">
                <a:latin typeface="Calibri" panose="020F0502020204030204" pitchFamily="34" charset="0"/>
                <a:cs typeface="Calibri" panose="020F0502020204030204" pitchFamily="34" charset="0"/>
              </a:rPr>
              <a:t>are</a:t>
            </a:r>
            <a:r>
              <a:rPr lang="en-GB" i="0" u="none" strike="noStrike" dirty="0">
                <a:effectLst/>
                <a:latin typeface="Calibri" panose="020F0502020204030204" pitchFamily="34" charset="0"/>
                <a:cs typeface="Calibri" panose="020F0502020204030204" pitchFamily="34" charset="0"/>
              </a:rPr>
              <a:t> theoretical frameworks for how best to manage employees.</a:t>
            </a:r>
          </a:p>
          <a:p>
            <a:pPr marL="0" indent="0">
              <a:lnSpc>
                <a:spcPct val="90000"/>
              </a:lnSpc>
              <a:buNone/>
            </a:pPr>
            <a:r>
              <a:rPr lang="en-GB" i="0" u="none" strike="noStrike" dirty="0">
                <a:effectLst/>
                <a:latin typeface="Calibri" panose="020F0502020204030204" pitchFamily="34" charset="0"/>
                <a:cs typeface="Calibri" panose="020F0502020204030204" pitchFamily="34" charset="0"/>
              </a:rPr>
              <a:t>It typically suggests a corresponding response style to employee and organizational needs that has proven useful in that model. </a:t>
            </a:r>
          </a:p>
          <a:p>
            <a:pPr marL="0" indent="0">
              <a:lnSpc>
                <a:spcPct val="90000"/>
              </a:lnSpc>
              <a:buNone/>
            </a:pPr>
            <a:endParaRPr lang="en-US" dirty="0">
              <a:latin typeface="Calibri" panose="020F0502020204030204" pitchFamily="34" charset="0"/>
              <a:cs typeface="Calibri" panose="020F0502020204030204" pitchFamily="34" charset="0"/>
            </a:endParaRPr>
          </a:p>
          <a:p>
            <a:pPr marL="0" indent="0">
              <a:lnSpc>
                <a:spcPct val="90000"/>
              </a:lnSpc>
              <a:buNone/>
            </a:pPr>
            <a:endParaRPr lang="en-US" dirty="0">
              <a:latin typeface="Calibri" panose="020F0502020204030204" pitchFamily="34" charset="0"/>
              <a:cs typeface="Calibri" panose="020F0502020204030204" pitchFamily="34" charset="0"/>
            </a:endParaRPr>
          </a:p>
          <a:p>
            <a:pPr>
              <a:lnSpc>
                <a:spcPct val="90000"/>
              </a:lnSpc>
            </a:pPr>
            <a:r>
              <a:rPr lang="en-US" b="1" dirty="0">
                <a:latin typeface="Calibri" panose="020F0502020204030204" pitchFamily="34" charset="0"/>
                <a:cs typeface="Calibri" panose="020F0502020204030204" pitchFamily="34" charset="0"/>
              </a:rPr>
              <a:t>Situational Leadership</a:t>
            </a:r>
          </a:p>
          <a:p>
            <a:pPr>
              <a:lnSpc>
                <a:spcPct val="90000"/>
              </a:lnSpc>
            </a:pPr>
            <a:r>
              <a:rPr lang="en-US" b="1" dirty="0">
                <a:latin typeface="Calibri" panose="020F0502020204030204" pitchFamily="34" charset="0"/>
                <a:cs typeface="Calibri" panose="020F0502020204030204" pitchFamily="34" charset="0"/>
              </a:rPr>
              <a:t>Transformational Leadership </a:t>
            </a:r>
          </a:p>
          <a:p>
            <a:pPr>
              <a:lnSpc>
                <a:spcPct val="90000"/>
              </a:lnSpc>
            </a:pPr>
            <a:r>
              <a:rPr lang="en-US" b="1" dirty="0">
                <a:latin typeface="Calibri" panose="020F0502020204030204" pitchFamily="34" charset="0"/>
                <a:cs typeface="Calibri" panose="020F0502020204030204" pitchFamily="34" charset="0"/>
              </a:rPr>
              <a:t>Transactional Leadership</a:t>
            </a:r>
          </a:p>
          <a:p>
            <a:pPr>
              <a:lnSpc>
                <a:spcPct val="90000"/>
              </a:lnSpc>
            </a:pPr>
            <a:r>
              <a:rPr lang="en-US" b="1" dirty="0">
                <a:latin typeface="Calibri" panose="020F0502020204030204" pitchFamily="34" charset="0"/>
                <a:cs typeface="Calibri" panose="020F0502020204030204" pitchFamily="34" charset="0"/>
              </a:rPr>
              <a:t>Contingency Leadership</a:t>
            </a:r>
          </a:p>
        </p:txBody>
      </p:sp>
      <p:pic>
        <p:nvPicPr>
          <p:cNvPr id="5122" name="Picture 2" descr="Human-centered leadership: Five actions for the new paradigm - Chief  Learning Officer - CLO Media">
            <a:extLst>
              <a:ext uri="{FF2B5EF4-FFF2-40B4-BE49-F238E27FC236}">
                <a16:creationId xmlns:a16="http://schemas.microsoft.com/office/drawing/2014/main" id="{3FD403F2-252B-F461-9113-247D44692F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95689" y="2138842"/>
            <a:ext cx="4530189" cy="3855860"/>
          </a:xfrm>
          <a:prstGeom prst="rect">
            <a:avLst/>
          </a:prstGeom>
          <a:noFill/>
          <a:ln w="22225">
            <a:solidFill>
              <a:srgbClr val="0070C0"/>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51FFE7-6125-648B-1AF6-D357D643E5F5}"/>
              </a:ext>
            </a:extLst>
          </p:cNvPr>
          <p:cNvSpPr txBox="1"/>
          <p:nvPr/>
        </p:nvSpPr>
        <p:spPr>
          <a:xfrm>
            <a:off x="7367536" y="627882"/>
            <a:ext cx="4824464" cy="1075294"/>
          </a:xfrm>
          <a:prstGeom prst="rect">
            <a:avLst/>
          </a:prstGeom>
          <a:noFill/>
        </p:spPr>
        <p:txBody>
          <a:bodyPr wrap="square">
            <a:spAutoFit/>
          </a:bodyPr>
          <a:lstStyle/>
          <a:p>
            <a:pPr fontAlgn="t">
              <a:lnSpc>
                <a:spcPts val="1500"/>
              </a:lnSpc>
              <a:buNone/>
            </a:pPr>
            <a:r>
              <a:rPr lang="en-GB" b="0" i="0" dirty="0">
                <a:effectLst/>
                <a:latin typeface="Segoe UI" panose="020B0502040204020203" pitchFamily="34" charset="0"/>
              </a:rPr>
              <a:t>Health and social care settings rely on effective leadership to ensure safe, person‑centred, and high‑quality services. Below are the most commonly referenced leadership styles in the sector</a:t>
            </a:r>
          </a:p>
        </p:txBody>
      </p:sp>
    </p:spTree>
    <p:extLst>
      <p:ext uri="{BB962C8B-B14F-4D97-AF65-F5344CB8AC3E}">
        <p14:creationId xmlns:p14="http://schemas.microsoft.com/office/powerpoint/2010/main" val="3238216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E7498-B3A3-4091-D329-2C783F1D8385}"/>
              </a:ext>
            </a:extLst>
          </p:cNvPr>
          <p:cNvSpPr>
            <a:spLocks noGrp="1"/>
          </p:cNvSpPr>
          <p:nvPr>
            <p:ph type="title"/>
          </p:nvPr>
        </p:nvSpPr>
        <p:spPr>
          <a:xfrm>
            <a:off x="7621166" y="654961"/>
            <a:ext cx="3976785" cy="1001150"/>
          </a:xfrm>
        </p:spPr>
        <p:txBody>
          <a:bodyPr>
            <a:noAutofit/>
          </a:bodyPr>
          <a:lstStyle/>
          <a:p>
            <a:pPr algn="ctr"/>
            <a:r>
              <a:rPr lang="en-US" sz="4400" b="1" dirty="0">
                <a:latin typeface="Calibri" panose="020F0502020204030204" pitchFamily="34" charset="0"/>
                <a:cs typeface="Calibri" panose="020F0502020204030204" pitchFamily="34" charset="0"/>
              </a:rPr>
              <a:t>Situational Leadership </a:t>
            </a:r>
          </a:p>
        </p:txBody>
      </p:sp>
      <p:pic>
        <p:nvPicPr>
          <p:cNvPr id="1026" name="Picture 2" descr="The Gunter Group - SITUATIONAL LEADERSHIP">
            <a:extLst>
              <a:ext uri="{FF2B5EF4-FFF2-40B4-BE49-F238E27FC236}">
                <a16:creationId xmlns:a16="http://schemas.microsoft.com/office/drawing/2014/main" id="{867CECED-9BD7-588E-09FC-7A48F7FBCC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7" t="3402" r="2558" b="5105"/>
          <a:stretch/>
        </p:blipFill>
        <p:spPr bwMode="auto">
          <a:xfrm>
            <a:off x="-1626" y="-11310"/>
            <a:ext cx="7372810" cy="67853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324AE1B-C8EF-DAFC-9742-2CB85F8898DD}"/>
              </a:ext>
            </a:extLst>
          </p:cNvPr>
          <p:cNvSpPr>
            <a:spLocks noGrp="1"/>
          </p:cNvSpPr>
          <p:nvPr>
            <p:ph idx="1"/>
          </p:nvPr>
        </p:nvSpPr>
        <p:spPr>
          <a:xfrm>
            <a:off x="7467600" y="2006224"/>
            <a:ext cx="4724400" cy="4501662"/>
          </a:xfrm>
        </p:spPr>
        <p:txBody>
          <a:bodyPr>
            <a:normAutofit/>
          </a:bodyPr>
          <a:lstStyle/>
          <a:p>
            <a:r>
              <a:rPr lang="en-US" dirty="0">
                <a:latin typeface="Calibri" panose="020F0502020204030204" pitchFamily="34" charset="0"/>
                <a:cs typeface="Calibri" panose="020F0502020204030204" pitchFamily="34" charset="0"/>
              </a:rPr>
              <a:t>Adapting behaviours to meet the context of the situation/climate/environment </a:t>
            </a:r>
          </a:p>
          <a:p>
            <a:pPr marL="0" indent="0">
              <a:buNone/>
            </a:pPr>
            <a:endParaRPr lang="en-US" dirty="0">
              <a:latin typeface="Calibri" panose="020F0502020204030204" pitchFamily="34" charset="0"/>
              <a:cs typeface="Calibri" panose="020F0502020204030204" pitchFamily="34" charset="0"/>
            </a:endParaRPr>
          </a:p>
          <a:p>
            <a:r>
              <a:rPr lang="en-GB" b="0" i="0" u="none" strike="noStrike" dirty="0">
                <a:effectLst/>
                <a:latin typeface="Calibri" panose="020F0502020204030204" pitchFamily="34" charset="0"/>
                <a:cs typeface="Calibri" panose="020F0502020204030204" pitchFamily="34" charset="0"/>
              </a:rPr>
              <a:t>The fundamental principle of the situational leadership model suggests that there is no single “best” style of leadership. </a:t>
            </a:r>
          </a:p>
          <a:p>
            <a:endParaRPr lang="en-GB" dirty="0"/>
          </a:p>
          <a:p>
            <a:pPr marL="0" indent="0">
              <a:buNone/>
            </a:pPr>
            <a:endParaRPr lang="en-US" dirty="0"/>
          </a:p>
        </p:txBody>
      </p:sp>
    </p:spTree>
    <p:extLst>
      <p:ext uri="{BB962C8B-B14F-4D97-AF65-F5344CB8AC3E}">
        <p14:creationId xmlns:p14="http://schemas.microsoft.com/office/powerpoint/2010/main" val="231034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DF99B-514F-0382-A3E1-7DF18905949E}"/>
              </a:ext>
            </a:extLst>
          </p:cNvPr>
          <p:cNvSpPr>
            <a:spLocks noGrp="1"/>
          </p:cNvSpPr>
          <p:nvPr>
            <p:ph type="title"/>
          </p:nvPr>
        </p:nvSpPr>
        <p:spPr>
          <a:xfrm>
            <a:off x="1352550" y="0"/>
            <a:ext cx="9486900" cy="1371600"/>
          </a:xfrm>
        </p:spPr>
        <p:txBody>
          <a:bodyPr/>
          <a:lstStyle/>
          <a:p>
            <a:pPr fontAlgn="t">
              <a:lnSpc>
                <a:spcPts val="1500"/>
              </a:lnSpc>
            </a:pPr>
            <a:br>
              <a:rPr lang="en-GB" dirty="0">
                <a:latin typeface="Segoe UI" panose="020B0502040204020203" pitchFamily="34" charset="0"/>
              </a:rPr>
            </a:br>
            <a:r>
              <a:rPr lang="en-GB" b="1" dirty="0">
                <a:latin typeface="Segoe UI" panose="020B0502040204020203" pitchFamily="34" charset="0"/>
              </a:rPr>
              <a:t>Examples in Health &amp; Social Care</a:t>
            </a:r>
            <a:br>
              <a:rPr lang="en-GB" b="1" dirty="0">
                <a:latin typeface="Segoe UI" panose="020B0502040204020203" pitchFamily="34" charset="0"/>
              </a:rPr>
            </a:br>
            <a:endParaRPr lang="en-GB" dirty="0"/>
          </a:p>
        </p:txBody>
      </p:sp>
      <p:graphicFrame>
        <p:nvGraphicFramePr>
          <p:cNvPr id="5" name="Content Placeholder 4">
            <a:extLst>
              <a:ext uri="{FF2B5EF4-FFF2-40B4-BE49-F238E27FC236}">
                <a16:creationId xmlns:a16="http://schemas.microsoft.com/office/drawing/2014/main" id="{758CB8FC-D7F0-6E3B-10C0-D446A2926517}"/>
              </a:ext>
            </a:extLst>
          </p:cNvPr>
          <p:cNvGraphicFramePr>
            <a:graphicFrameLocks noGrp="1"/>
          </p:cNvGraphicFramePr>
          <p:nvPr>
            <p:ph idx="1"/>
            <p:extLst>
              <p:ext uri="{D42A27DB-BD31-4B8C-83A1-F6EECF244321}">
                <p14:modId xmlns:p14="http://schemas.microsoft.com/office/powerpoint/2010/main" val="972310004"/>
              </p:ext>
            </p:extLst>
          </p:nvPr>
        </p:nvGraphicFramePr>
        <p:xfrm>
          <a:off x="1352550" y="1771674"/>
          <a:ext cx="9486900" cy="4478655"/>
        </p:xfrm>
        <a:graphic>
          <a:graphicData uri="http://schemas.openxmlformats.org/drawingml/2006/table">
            <a:tbl>
              <a:tblPr/>
              <a:tblGrid>
                <a:gridCol w="9486900">
                  <a:extLst>
                    <a:ext uri="{9D8B030D-6E8A-4147-A177-3AD203B41FA5}">
                      <a16:colId xmlns:a16="http://schemas.microsoft.com/office/drawing/2014/main" val="941937683"/>
                    </a:ext>
                  </a:extLst>
                </a:gridCol>
              </a:tblGrid>
              <a:tr h="0">
                <a:tc>
                  <a:txBody>
                    <a:bodyPr/>
                    <a:lstStyle/>
                    <a:p>
                      <a:pPr fontAlgn="t">
                        <a:lnSpc>
                          <a:spcPts val="1500"/>
                        </a:lnSpc>
                        <a:buNone/>
                      </a:pPr>
                      <a:r>
                        <a:rPr lang="en-GB" b="0" i="0" dirty="0">
                          <a:effectLst/>
                          <a:latin typeface="Segoe UI" panose="020B0502040204020203" pitchFamily="34" charset="0"/>
                        </a:rPr>
                        <a:t>Situational leadership is useful when </a:t>
                      </a:r>
                      <a:r>
                        <a:rPr lang="en-GB" b="1" i="0" dirty="0">
                          <a:effectLst/>
                          <a:latin typeface="Segoe UI" panose="020B0502040204020203" pitchFamily="34" charset="0"/>
                        </a:rPr>
                        <a:t>staff have different skill levels</a:t>
                      </a:r>
                      <a:r>
                        <a:rPr lang="en-GB" b="0" i="0" dirty="0">
                          <a:effectLst/>
                          <a:latin typeface="Segoe UI" panose="020B0502040204020203" pitchFamily="34" charset="0"/>
                        </a:rPr>
                        <a:t> or when situations change quickly.</a:t>
                      </a:r>
                    </a:p>
                    <a:p>
                      <a:pPr fontAlgn="t">
                        <a:lnSpc>
                          <a:spcPts val="1500"/>
                        </a:lnSpc>
                        <a:buNone/>
                      </a:pPr>
                      <a:br>
                        <a:rPr lang="en-GB" b="0" i="0" dirty="0">
                          <a:effectLst/>
                          <a:latin typeface="Segoe UI" panose="020B0502040204020203" pitchFamily="34" charset="0"/>
                        </a:rPr>
                      </a:br>
                      <a:r>
                        <a:rPr lang="en-GB" b="0" i="0" dirty="0">
                          <a:effectLst/>
                          <a:latin typeface="Segoe UI" panose="020B0502040204020203" pitchFamily="34" charset="0"/>
                        </a:rPr>
                        <a:t>Leaders adapt their style depending on whether staff need </a:t>
                      </a:r>
                      <a:r>
                        <a:rPr lang="en-GB" b="1" i="0" dirty="0">
                          <a:effectLst/>
                          <a:latin typeface="Segoe UI" panose="020B0502040204020203" pitchFamily="34" charset="0"/>
                        </a:rPr>
                        <a:t>direction</a:t>
                      </a:r>
                      <a:r>
                        <a:rPr lang="en-GB" b="0" i="0" dirty="0">
                          <a:effectLst/>
                          <a:latin typeface="Segoe UI" panose="020B0502040204020203" pitchFamily="34" charset="0"/>
                        </a:rPr>
                        <a:t>, </a:t>
                      </a:r>
                      <a:r>
                        <a:rPr lang="en-GB" b="1" i="0" dirty="0">
                          <a:effectLst/>
                          <a:latin typeface="Segoe UI" panose="020B0502040204020203" pitchFamily="34" charset="0"/>
                        </a:rPr>
                        <a:t>support</a:t>
                      </a:r>
                      <a:r>
                        <a:rPr lang="en-GB" b="0" i="0" dirty="0">
                          <a:effectLst/>
                          <a:latin typeface="Segoe UI" panose="020B0502040204020203" pitchFamily="34" charset="0"/>
                        </a:rPr>
                        <a:t>, or </a:t>
                      </a:r>
                      <a:r>
                        <a:rPr lang="en-GB" b="1" i="0" dirty="0">
                          <a:effectLst/>
                          <a:latin typeface="Segoe UI" panose="020B0502040204020203" pitchFamily="34" charset="0"/>
                        </a:rPr>
                        <a:t>autonomy</a:t>
                      </a:r>
                      <a:r>
                        <a:rPr lang="en-GB" b="0" i="0" dirty="0">
                          <a:effectLst/>
                          <a:latin typeface="Segoe UI" panose="020B0502040204020203" pitchFamily="34" charset="0"/>
                        </a:rPr>
                        <a:t>.</a:t>
                      </a:r>
                    </a:p>
                    <a:p>
                      <a:pPr fontAlgn="t">
                        <a:lnSpc>
                          <a:spcPts val="1500"/>
                        </a:lnSpc>
                        <a:buNone/>
                      </a:pPr>
                      <a:endParaRPr lang="en-GB" b="0" i="0" dirty="0">
                        <a:effectLst/>
                        <a:latin typeface="Segoe UI" panose="020B0502040204020203" pitchFamily="34" charset="0"/>
                      </a:endParaRPr>
                    </a:p>
                    <a:p>
                      <a:pPr fontAlgn="t">
                        <a:lnSpc>
                          <a:spcPts val="1500"/>
                        </a:lnSpc>
                        <a:buNone/>
                      </a:pPr>
                      <a:endParaRPr lang="en-GB" b="1"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Newly qualified carers</a:t>
                      </a:r>
                      <a:r>
                        <a:rPr lang="en-GB" b="0" i="0" dirty="0">
                          <a:effectLst/>
                          <a:latin typeface="Segoe UI" panose="020B0502040204020203" pitchFamily="34" charset="0"/>
                        </a:rPr>
                        <a:t>: A manager uses a </a:t>
                      </a:r>
                      <a:r>
                        <a:rPr lang="en-GB" b="0" i="1" dirty="0">
                          <a:effectLst/>
                          <a:latin typeface="Segoe UI" panose="020B0502040204020203" pitchFamily="34" charset="0"/>
                        </a:rPr>
                        <a:t>directive</a:t>
                      </a:r>
                      <a:r>
                        <a:rPr lang="en-GB" b="0" i="0" dirty="0">
                          <a:effectLst/>
                          <a:latin typeface="Segoe UI" panose="020B0502040204020203" pitchFamily="34" charset="0"/>
                        </a:rPr>
                        <a:t> style, giving step-by-step guidance on safe moving and handling.</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Experienced nurses</a:t>
                      </a:r>
                      <a:r>
                        <a:rPr lang="en-GB" b="0" i="0" dirty="0">
                          <a:effectLst/>
                          <a:latin typeface="Segoe UI" panose="020B0502040204020203" pitchFamily="34" charset="0"/>
                        </a:rPr>
                        <a:t>: The leader uses a </a:t>
                      </a:r>
                      <a:r>
                        <a:rPr lang="en-GB" b="0" i="1" dirty="0">
                          <a:effectLst/>
                          <a:latin typeface="Segoe UI" panose="020B0502040204020203" pitchFamily="34" charset="0"/>
                        </a:rPr>
                        <a:t>delegating</a:t>
                      </a:r>
                      <a:r>
                        <a:rPr lang="en-GB" b="0" i="0" dirty="0">
                          <a:effectLst/>
                          <a:latin typeface="Segoe UI" panose="020B0502040204020203" pitchFamily="34" charset="0"/>
                        </a:rPr>
                        <a:t> style, trusting them to run a shift independently.</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During a crisis (e.g., a fall or emergency)</a:t>
                      </a:r>
                      <a:r>
                        <a:rPr lang="en-GB" b="0" i="0" dirty="0">
                          <a:effectLst/>
                          <a:latin typeface="Segoe UI" panose="020B0502040204020203" pitchFamily="34" charset="0"/>
                        </a:rPr>
                        <a:t>: The leader switches to </a:t>
                      </a:r>
                      <a:r>
                        <a:rPr lang="en-GB" b="0" i="1" dirty="0">
                          <a:effectLst/>
                          <a:latin typeface="Segoe UI" panose="020B0502040204020203" pitchFamily="34" charset="0"/>
                        </a:rPr>
                        <a:t>authoritative</a:t>
                      </a:r>
                      <a:r>
                        <a:rPr lang="en-GB" b="0" i="0" dirty="0">
                          <a:effectLst/>
                          <a:latin typeface="Segoe UI" panose="020B0502040204020203" pitchFamily="34" charset="0"/>
                        </a:rPr>
                        <a:t>, giving clear instructions to ensure safety.</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Working with a struggling apprentice</a:t>
                      </a:r>
                      <a:r>
                        <a:rPr lang="en-GB" b="0" i="0" dirty="0">
                          <a:effectLst/>
                          <a:latin typeface="Segoe UI" panose="020B0502040204020203" pitchFamily="34" charset="0"/>
                        </a:rPr>
                        <a:t>: The leader uses </a:t>
                      </a:r>
                      <a:r>
                        <a:rPr lang="en-GB" b="0" i="1" dirty="0">
                          <a:effectLst/>
                          <a:latin typeface="Segoe UI" panose="020B0502040204020203" pitchFamily="34" charset="0"/>
                        </a:rPr>
                        <a:t>coaching</a:t>
                      </a:r>
                      <a:r>
                        <a:rPr lang="en-GB" b="0" i="0" dirty="0">
                          <a:effectLst/>
                          <a:latin typeface="Segoe UI" panose="020B0502040204020203" pitchFamily="34" charset="0"/>
                        </a:rPr>
                        <a:t>, offering guidance and emotional support.</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Why it fits the sector:</a:t>
                      </a:r>
                      <a:r>
                        <a:rPr lang="en-GB" b="0" i="0" dirty="0">
                          <a:effectLst/>
                          <a:latin typeface="Segoe UI" panose="020B0502040204020203" pitchFamily="34" charset="0"/>
                        </a:rPr>
                        <a:t> Care settings change rapidly—staff skills vary, patient needs vary, and emergencies occur.</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64795683"/>
                  </a:ext>
                </a:extLst>
              </a:tr>
              <a:tr h="0">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090665496"/>
                  </a:ext>
                </a:extLst>
              </a:tr>
            </a:tbl>
          </a:graphicData>
        </a:graphic>
      </p:graphicFrame>
    </p:spTree>
    <p:extLst>
      <p:ext uri="{BB962C8B-B14F-4D97-AF65-F5344CB8AC3E}">
        <p14:creationId xmlns:p14="http://schemas.microsoft.com/office/powerpoint/2010/main" val="2368994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884BB-EC76-0B53-A4B6-45DE38F49CBF}"/>
              </a:ext>
            </a:extLst>
          </p:cNvPr>
          <p:cNvSpPr>
            <a:spLocks noGrp="1"/>
          </p:cNvSpPr>
          <p:nvPr>
            <p:ph type="title"/>
          </p:nvPr>
        </p:nvSpPr>
        <p:spPr>
          <a:xfrm>
            <a:off x="107301" y="189652"/>
            <a:ext cx="6162870" cy="1001150"/>
          </a:xfrm>
        </p:spPr>
        <p:txBody>
          <a:bodyPr>
            <a:noAutofit/>
          </a:bodyPr>
          <a:lstStyle/>
          <a:p>
            <a:pPr algn="ctr"/>
            <a:r>
              <a:rPr lang="en-US" sz="4400" b="1" dirty="0">
                <a:latin typeface="Calibri" panose="020F0502020204030204" pitchFamily="34" charset="0"/>
                <a:cs typeface="Calibri" panose="020F0502020204030204" pitchFamily="34" charset="0"/>
              </a:rPr>
              <a:t>transformational leadership </a:t>
            </a:r>
          </a:p>
        </p:txBody>
      </p:sp>
      <p:sp>
        <p:nvSpPr>
          <p:cNvPr id="3" name="Content Placeholder 2">
            <a:extLst>
              <a:ext uri="{FF2B5EF4-FFF2-40B4-BE49-F238E27FC236}">
                <a16:creationId xmlns:a16="http://schemas.microsoft.com/office/drawing/2014/main" id="{130AAE24-41A3-05B4-3EBE-22C98315F7EF}"/>
              </a:ext>
            </a:extLst>
          </p:cNvPr>
          <p:cNvSpPr>
            <a:spLocks noGrp="1"/>
          </p:cNvSpPr>
          <p:nvPr>
            <p:ph idx="1"/>
          </p:nvPr>
        </p:nvSpPr>
        <p:spPr>
          <a:xfrm>
            <a:off x="0" y="1160036"/>
            <a:ext cx="6781799" cy="5856850"/>
          </a:xfrm>
        </p:spPr>
        <p:txBody>
          <a:bodyPr>
            <a:normAutofit fontScale="92500" lnSpcReduction="10000"/>
          </a:bodyPr>
          <a:lstStyle/>
          <a:p>
            <a:pPr marL="0" indent="0">
              <a:lnSpc>
                <a:spcPct val="90000"/>
              </a:lnSpc>
              <a:buNone/>
            </a:pPr>
            <a:r>
              <a:rPr lang="en-GB" sz="2600" b="0" i="0" u="none" strike="noStrike" dirty="0">
                <a:effectLst/>
                <a:latin typeface="Calibri" panose="020F0502020204030204" pitchFamily="34" charset="0"/>
                <a:cs typeface="Calibri" panose="020F0502020204030204" pitchFamily="34" charset="0"/>
              </a:rPr>
              <a:t>According to Bass, Avolio and Atwater (1996) transformational leadership comprises of four attributes: </a:t>
            </a:r>
          </a:p>
          <a:p>
            <a:pPr>
              <a:lnSpc>
                <a:spcPct val="90000"/>
              </a:lnSpc>
            </a:pPr>
            <a:r>
              <a:rPr lang="en-GB" sz="2200" b="0" i="0" u="none" strike="noStrike" dirty="0">
                <a:effectLst/>
                <a:latin typeface="Calibri" panose="020F0502020204030204" pitchFamily="34" charset="0"/>
                <a:cs typeface="Calibri" panose="020F0502020204030204" pitchFamily="34" charset="0"/>
              </a:rPr>
              <a:t>Charismatic (Highly liked) </a:t>
            </a:r>
          </a:p>
          <a:p>
            <a:pPr>
              <a:lnSpc>
                <a:spcPct val="90000"/>
              </a:lnSpc>
            </a:pPr>
            <a:r>
              <a:rPr lang="en-GB" sz="2200" b="0" i="0" u="none" strike="noStrike" dirty="0">
                <a:effectLst/>
                <a:latin typeface="Calibri" panose="020F0502020204030204" pitchFamily="34" charset="0"/>
                <a:cs typeface="Calibri" panose="020F0502020204030204" pitchFamily="34" charset="0"/>
              </a:rPr>
              <a:t>Inspirational (Optimistic and goal orientated) </a:t>
            </a:r>
          </a:p>
          <a:p>
            <a:pPr>
              <a:lnSpc>
                <a:spcPct val="90000"/>
              </a:lnSpc>
            </a:pPr>
            <a:r>
              <a:rPr lang="en-GB" sz="2200" b="0" i="0" u="none" strike="noStrike" dirty="0">
                <a:effectLst/>
                <a:latin typeface="Calibri" panose="020F0502020204030204" pitchFamily="34" charset="0"/>
                <a:cs typeface="Calibri" panose="020F0502020204030204" pitchFamily="34" charset="0"/>
              </a:rPr>
              <a:t>Intellectually simulating (critical thinking and problem solving are encouraged)</a:t>
            </a:r>
          </a:p>
          <a:p>
            <a:pPr>
              <a:lnSpc>
                <a:spcPct val="90000"/>
              </a:lnSpc>
            </a:pPr>
            <a:r>
              <a:rPr lang="en-GB" sz="2200" b="0" i="0" u="none" strike="noStrike" dirty="0">
                <a:effectLst/>
                <a:latin typeface="Calibri" panose="020F0502020204030204" pitchFamily="34" charset="0"/>
                <a:cs typeface="Calibri" panose="020F0502020204030204" pitchFamily="34" charset="0"/>
              </a:rPr>
              <a:t>Considerate. </a:t>
            </a:r>
          </a:p>
          <a:p>
            <a:pPr>
              <a:lnSpc>
                <a:spcPct val="90000"/>
              </a:lnSpc>
            </a:pPr>
            <a:endParaRPr lang="en-GB" sz="2600" dirty="0">
              <a:latin typeface="Calibri" panose="020F0502020204030204" pitchFamily="34" charset="0"/>
              <a:cs typeface="Calibri" panose="020F0502020204030204" pitchFamily="34" charset="0"/>
            </a:endParaRPr>
          </a:p>
          <a:p>
            <a:pPr marL="0" indent="0">
              <a:lnSpc>
                <a:spcPct val="90000"/>
              </a:lnSpc>
              <a:buNone/>
            </a:pPr>
            <a:r>
              <a:rPr lang="en-GB" sz="2600" b="0" i="0" u="none" strike="noStrike" dirty="0">
                <a:effectLst/>
                <a:latin typeface="Calibri" panose="020F0502020204030204" pitchFamily="34" charset="0"/>
                <a:cs typeface="Calibri" panose="020F0502020204030204" pitchFamily="34" charset="0"/>
              </a:rPr>
              <a:t>This model of leadership encourages meaningful change. But there are four levels of transformational leader</a:t>
            </a:r>
            <a:r>
              <a:rPr lang="en-GB" sz="2600" dirty="0">
                <a:latin typeface="Calibri" panose="020F0502020204030204" pitchFamily="34" charset="0"/>
                <a:cs typeface="Calibri" panose="020F0502020204030204" pitchFamily="34" charset="0"/>
              </a:rPr>
              <a:t>ship: </a:t>
            </a:r>
          </a:p>
          <a:p>
            <a:pPr>
              <a:lnSpc>
                <a:spcPct val="90000"/>
              </a:lnSpc>
            </a:pPr>
            <a:r>
              <a:rPr lang="en-GB" sz="2200" dirty="0">
                <a:effectLst/>
                <a:latin typeface="Calibri" panose="020F0502020204030204" pitchFamily="34" charset="0"/>
                <a:cs typeface="Calibri" panose="020F0502020204030204" pitchFamily="34" charset="0"/>
              </a:rPr>
              <a:t>Individualized Consideration </a:t>
            </a:r>
          </a:p>
          <a:p>
            <a:pPr>
              <a:lnSpc>
                <a:spcPct val="90000"/>
              </a:lnSpc>
            </a:pPr>
            <a:r>
              <a:rPr lang="en-GB" sz="2200" dirty="0">
                <a:effectLst/>
                <a:latin typeface="Calibri" panose="020F0502020204030204" pitchFamily="34" charset="0"/>
                <a:cs typeface="Calibri" panose="020F0502020204030204" pitchFamily="34" charset="0"/>
              </a:rPr>
              <a:t>Intellectual Stimulation </a:t>
            </a:r>
            <a:endParaRPr lang="en-GB" sz="2200" dirty="0">
              <a:latin typeface="Calibri" panose="020F0502020204030204" pitchFamily="34" charset="0"/>
              <a:cs typeface="Calibri" panose="020F0502020204030204" pitchFamily="34" charset="0"/>
            </a:endParaRPr>
          </a:p>
          <a:p>
            <a:pPr>
              <a:lnSpc>
                <a:spcPct val="90000"/>
              </a:lnSpc>
            </a:pPr>
            <a:r>
              <a:rPr lang="en-GB" sz="2200" dirty="0">
                <a:effectLst/>
                <a:latin typeface="Calibri" panose="020F0502020204030204" pitchFamily="34" charset="0"/>
                <a:cs typeface="Calibri" panose="020F0502020204030204" pitchFamily="34" charset="0"/>
              </a:rPr>
              <a:t>Inspirational Motivation </a:t>
            </a:r>
            <a:endParaRPr lang="en-GB" sz="2200" dirty="0">
              <a:latin typeface="Calibri" panose="020F0502020204030204" pitchFamily="34" charset="0"/>
              <a:cs typeface="Calibri" panose="020F0502020204030204" pitchFamily="34" charset="0"/>
            </a:endParaRPr>
          </a:p>
          <a:p>
            <a:pPr>
              <a:lnSpc>
                <a:spcPct val="90000"/>
              </a:lnSpc>
            </a:pPr>
            <a:r>
              <a:rPr lang="en-GB" sz="2200" dirty="0">
                <a:effectLst/>
                <a:latin typeface="Calibri" panose="020F0502020204030204" pitchFamily="34" charset="0"/>
                <a:cs typeface="Calibri" panose="020F0502020204030204" pitchFamily="34" charset="0"/>
              </a:rPr>
              <a:t>Idealized Influence </a:t>
            </a:r>
            <a:endParaRPr lang="en-GB" sz="2200" dirty="0">
              <a:latin typeface="Calibri" panose="020F0502020204030204" pitchFamily="34" charset="0"/>
              <a:cs typeface="Calibri" panose="020F0502020204030204" pitchFamily="34" charset="0"/>
            </a:endParaRPr>
          </a:p>
          <a:p>
            <a:pPr>
              <a:lnSpc>
                <a:spcPct val="90000"/>
              </a:lnSpc>
            </a:pPr>
            <a:endParaRPr lang="en-GB" sz="1500" dirty="0"/>
          </a:p>
          <a:p>
            <a:pPr>
              <a:lnSpc>
                <a:spcPct val="90000"/>
              </a:lnSpc>
            </a:pPr>
            <a:endParaRPr lang="en-GB" sz="1500" dirty="0">
              <a:latin typeface="Georgia" panose="02040502050405020303" pitchFamily="18" charset="0"/>
            </a:endParaRPr>
          </a:p>
          <a:p>
            <a:pPr marL="0" indent="0">
              <a:lnSpc>
                <a:spcPct val="90000"/>
              </a:lnSpc>
              <a:buNone/>
            </a:pPr>
            <a:endParaRPr lang="en-GB" sz="1500" b="0" i="0" u="none" strike="noStrike" dirty="0">
              <a:effectLst/>
            </a:endParaRPr>
          </a:p>
        </p:txBody>
      </p:sp>
      <p:sp>
        <p:nvSpPr>
          <p:cNvPr id="2064" name="Rectangle 2063">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ransformational Leadership explained with leaders examples">
            <a:extLst>
              <a:ext uri="{FF2B5EF4-FFF2-40B4-BE49-F238E27FC236}">
                <a16:creationId xmlns:a16="http://schemas.microsoft.com/office/drawing/2014/main" id="{2699EDFB-3124-ADB1-F727-790DE16D0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38" r="10556" b="-2"/>
          <a:stretch/>
        </p:blipFill>
        <p:spPr bwMode="auto">
          <a:xfrm>
            <a:off x="7467600" y="1147931"/>
            <a:ext cx="4055245" cy="456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26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AA7DF-0F23-9E2A-C630-91CB9F051013}"/>
              </a:ext>
            </a:extLst>
          </p:cNvPr>
          <p:cNvSpPr>
            <a:spLocks noGrp="1"/>
          </p:cNvSpPr>
          <p:nvPr>
            <p:ph type="title"/>
          </p:nvPr>
        </p:nvSpPr>
        <p:spPr/>
        <p:txBody>
          <a:bodyPr/>
          <a:lstStyle/>
          <a:p>
            <a:r>
              <a:rPr lang="en-GB" b="1" dirty="0">
                <a:latin typeface="Segoe UI" panose="020B0502040204020203" pitchFamily="34" charset="0"/>
              </a:rPr>
              <a:t>Examples in Health &amp; Social Care</a:t>
            </a:r>
            <a:br>
              <a:rPr lang="en-GB" b="1" dirty="0">
                <a:latin typeface="Segoe UI" panose="020B0502040204020203" pitchFamily="34" charset="0"/>
              </a:rPr>
            </a:br>
            <a:endParaRPr lang="en-GB" dirty="0"/>
          </a:p>
        </p:txBody>
      </p:sp>
      <p:graphicFrame>
        <p:nvGraphicFramePr>
          <p:cNvPr id="4" name="Content Placeholder 3">
            <a:extLst>
              <a:ext uri="{FF2B5EF4-FFF2-40B4-BE49-F238E27FC236}">
                <a16:creationId xmlns:a16="http://schemas.microsoft.com/office/drawing/2014/main" id="{A4BE5310-3B52-2DC1-E6BF-FFE3743AC68F}"/>
              </a:ext>
            </a:extLst>
          </p:cNvPr>
          <p:cNvGraphicFramePr>
            <a:graphicFrameLocks noGrp="1"/>
          </p:cNvGraphicFramePr>
          <p:nvPr>
            <p:ph idx="1"/>
            <p:extLst>
              <p:ext uri="{D42A27DB-BD31-4B8C-83A1-F6EECF244321}">
                <p14:modId xmlns:p14="http://schemas.microsoft.com/office/powerpoint/2010/main" val="3301850655"/>
              </p:ext>
            </p:extLst>
          </p:nvPr>
        </p:nvGraphicFramePr>
        <p:xfrm>
          <a:off x="1145512" y="2054888"/>
          <a:ext cx="10074729" cy="4299902"/>
        </p:xfrm>
        <a:graphic>
          <a:graphicData uri="http://schemas.openxmlformats.org/drawingml/2006/table">
            <a:tbl>
              <a:tblPr/>
              <a:tblGrid>
                <a:gridCol w="10074729">
                  <a:extLst>
                    <a:ext uri="{9D8B030D-6E8A-4147-A177-3AD203B41FA5}">
                      <a16:colId xmlns:a16="http://schemas.microsoft.com/office/drawing/2014/main" val="717202564"/>
                    </a:ext>
                  </a:extLst>
                </a:gridCol>
              </a:tblGrid>
              <a:tr h="3853883">
                <a:tc>
                  <a:txBody>
                    <a:bodyPr/>
                    <a:lstStyle/>
                    <a:p>
                      <a:pPr fontAlgn="t">
                        <a:lnSpc>
                          <a:spcPts val="1500"/>
                        </a:lnSpc>
                        <a:buNone/>
                      </a:pPr>
                      <a:r>
                        <a:rPr lang="en-GB" b="0" i="0" dirty="0">
                          <a:effectLst/>
                          <a:latin typeface="Segoe UI" panose="020B0502040204020203" pitchFamily="34" charset="0"/>
                        </a:rPr>
                        <a:t>Transformational leadership is ideal when the goal is to </a:t>
                      </a:r>
                      <a:r>
                        <a:rPr lang="en-GB" b="1" i="0" dirty="0">
                          <a:effectLst/>
                          <a:latin typeface="Segoe UI" panose="020B0502040204020203" pitchFamily="34" charset="0"/>
                        </a:rPr>
                        <a:t>improve culture, raise standards, or motivate teams</a:t>
                      </a:r>
                      <a:r>
                        <a:rPr lang="en-GB" b="0" i="0" dirty="0">
                          <a:effectLst/>
                          <a:latin typeface="Segoe UI" panose="020B0502040204020203" pitchFamily="34" charset="0"/>
                        </a:rPr>
                        <a:t>.</a:t>
                      </a:r>
                    </a:p>
                    <a:p>
                      <a:pPr fontAlgn="t">
                        <a:lnSpc>
                          <a:spcPts val="1500"/>
                        </a:lnSpc>
                        <a:buNone/>
                      </a:pPr>
                      <a:br>
                        <a:rPr lang="en-GB" b="0" i="0" dirty="0">
                          <a:effectLst/>
                          <a:latin typeface="Segoe UI" panose="020B0502040204020203" pitchFamily="34" charset="0"/>
                        </a:rPr>
                      </a:br>
                      <a:r>
                        <a:rPr lang="en-GB" b="0" i="0" dirty="0">
                          <a:effectLst/>
                          <a:latin typeface="Segoe UI" panose="020B0502040204020203" pitchFamily="34" charset="0"/>
                        </a:rPr>
                        <a:t>Leaders inspire, encourage innovation, and promote long-term growth.</a:t>
                      </a:r>
                    </a:p>
                    <a:p>
                      <a:pPr fontAlgn="t">
                        <a:lnSpc>
                          <a:spcPts val="1500"/>
                        </a:lnSpc>
                        <a:buFont typeface="Arial" panose="020B0604020202020204" pitchFamily="34" charset="0"/>
                        <a:buChar char="•"/>
                      </a:pPr>
                      <a:endParaRPr lang="en-GB" b="1"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Improving a care home’s CQC rating</a:t>
                      </a:r>
                      <a:r>
                        <a:rPr lang="en-GB" b="0" i="0" dirty="0">
                          <a:effectLst/>
                          <a:latin typeface="Segoe UI" panose="020B0502040204020203" pitchFamily="34" charset="0"/>
                        </a:rPr>
                        <a:t>: A manager motivates staff with a shared vision of high-quality, person‑centred care.</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Implementing new digital care plans</a:t>
                      </a:r>
                      <a:r>
                        <a:rPr lang="en-GB" b="0" i="0" dirty="0">
                          <a:effectLst/>
                          <a:latin typeface="Segoe UI" panose="020B0502040204020203" pitchFamily="34" charset="0"/>
                        </a:rPr>
                        <a:t>: A leader inspires staff to embrace the new system and trains “digital champions.”</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Encouraging reflective practice</a:t>
                      </a:r>
                      <a:r>
                        <a:rPr lang="en-GB" b="0" i="0" dirty="0">
                          <a:effectLst/>
                          <a:latin typeface="Segoe UI" panose="020B0502040204020203" pitchFamily="34" charset="0"/>
                        </a:rPr>
                        <a:t>: A transformational leader motivates staff to learn from incidents and make improvements.</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Reducing burnout</a:t>
                      </a:r>
                      <a:r>
                        <a:rPr lang="en-GB" b="0" i="0" dirty="0">
                          <a:effectLst/>
                          <a:latin typeface="Segoe UI" panose="020B0502040204020203" pitchFamily="34" charset="0"/>
                        </a:rPr>
                        <a:t>: The leader promotes wellbeing initiatives and empowers staff to contribute ideas.</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53320672"/>
                  </a:ext>
                </a:extLst>
              </a:tr>
              <a:tr h="446019">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187383958"/>
                  </a:ext>
                </a:extLst>
              </a:tr>
            </a:tbl>
          </a:graphicData>
        </a:graphic>
      </p:graphicFrame>
    </p:spTree>
    <p:extLst>
      <p:ext uri="{BB962C8B-B14F-4D97-AF65-F5344CB8AC3E}">
        <p14:creationId xmlns:p14="http://schemas.microsoft.com/office/powerpoint/2010/main" val="2292983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3089">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844C8-6B39-1180-3C62-CD3EBA4198C8}"/>
              </a:ext>
            </a:extLst>
          </p:cNvPr>
          <p:cNvSpPr>
            <a:spLocks noGrp="1"/>
          </p:cNvSpPr>
          <p:nvPr>
            <p:ph type="title"/>
          </p:nvPr>
        </p:nvSpPr>
        <p:spPr>
          <a:xfrm>
            <a:off x="554515" y="240349"/>
            <a:ext cx="5007386" cy="1295506"/>
          </a:xfrm>
        </p:spPr>
        <p:txBody>
          <a:bodyPr>
            <a:noAutofit/>
          </a:bodyPr>
          <a:lstStyle/>
          <a:p>
            <a:pPr algn="ctr"/>
            <a:r>
              <a:rPr lang="en-US" sz="4400" b="1" dirty="0">
                <a:latin typeface="Calibri" panose="020F0502020204030204" pitchFamily="34" charset="0"/>
                <a:cs typeface="Calibri" panose="020F0502020204030204" pitchFamily="34" charset="0"/>
              </a:rPr>
              <a:t>transactional leadership </a:t>
            </a:r>
          </a:p>
        </p:txBody>
      </p:sp>
      <p:sp>
        <p:nvSpPr>
          <p:cNvPr id="3" name="Content Placeholder 2">
            <a:extLst>
              <a:ext uri="{FF2B5EF4-FFF2-40B4-BE49-F238E27FC236}">
                <a16:creationId xmlns:a16="http://schemas.microsoft.com/office/drawing/2014/main" id="{7497B1D3-4C33-0E74-0A39-369194C5FE5A}"/>
              </a:ext>
            </a:extLst>
          </p:cNvPr>
          <p:cNvSpPr>
            <a:spLocks noGrp="1"/>
          </p:cNvSpPr>
          <p:nvPr>
            <p:ph idx="1"/>
          </p:nvPr>
        </p:nvSpPr>
        <p:spPr>
          <a:xfrm>
            <a:off x="0" y="1833054"/>
            <a:ext cx="5906278" cy="5024945"/>
          </a:xfrm>
        </p:spPr>
        <p:txBody>
          <a:bodyPr>
            <a:normAutofit fontScale="92500" lnSpcReduction="20000"/>
          </a:bodyPr>
          <a:lstStyle/>
          <a:p>
            <a:pPr marL="0" indent="0">
              <a:lnSpc>
                <a:spcPct val="90000"/>
              </a:lnSpc>
              <a:buNone/>
            </a:pPr>
            <a:r>
              <a:rPr lang="en-US" sz="3000" dirty="0">
                <a:latin typeface="Calibri" panose="020F0502020204030204" pitchFamily="34" charset="0"/>
                <a:cs typeface="Calibri" panose="020F0502020204030204" pitchFamily="34" charset="0"/>
              </a:rPr>
              <a:t>Transactional leadership can be considered as ‘managerial leadership’ because it concerns itself with: </a:t>
            </a:r>
          </a:p>
          <a:p>
            <a:pPr lvl="1">
              <a:lnSpc>
                <a:spcPct val="90000"/>
              </a:lnSpc>
            </a:pPr>
            <a:r>
              <a:rPr lang="en-US" sz="2600" dirty="0">
                <a:latin typeface="Calibri" panose="020F0502020204030204" pitchFamily="34" charset="0"/>
                <a:cs typeface="Calibri" panose="020F0502020204030204" pitchFamily="34" charset="0"/>
              </a:rPr>
              <a:t>Supervision</a:t>
            </a:r>
          </a:p>
          <a:p>
            <a:pPr lvl="1">
              <a:lnSpc>
                <a:spcPct val="90000"/>
              </a:lnSpc>
            </a:pPr>
            <a:r>
              <a:rPr lang="en-US" sz="2600" dirty="0">
                <a:latin typeface="Calibri" panose="020F0502020204030204" pitchFamily="34" charset="0"/>
                <a:cs typeface="Calibri" panose="020F0502020204030204" pitchFamily="34" charset="0"/>
              </a:rPr>
              <a:t>Organization </a:t>
            </a:r>
          </a:p>
          <a:p>
            <a:pPr lvl="1">
              <a:lnSpc>
                <a:spcPct val="90000"/>
              </a:lnSpc>
            </a:pPr>
            <a:r>
              <a:rPr lang="en-US" sz="2600" dirty="0">
                <a:latin typeface="Calibri" panose="020F0502020204030204" pitchFamily="34" charset="0"/>
                <a:cs typeface="Calibri" panose="020F0502020204030204" pitchFamily="34" charset="0"/>
              </a:rPr>
              <a:t>Performance  </a:t>
            </a:r>
          </a:p>
          <a:p>
            <a:pPr marL="0" indent="0">
              <a:lnSpc>
                <a:spcPct val="90000"/>
              </a:lnSpc>
              <a:buNone/>
            </a:pPr>
            <a:endParaRPr lang="en-US" sz="3000" dirty="0">
              <a:latin typeface="Calibri" panose="020F0502020204030204" pitchFamily="34" charset="0"/>
              <a:cs typeface="Calibri" panose="020F0502020204030204" pitchFamily="34" charset="0"/>
            </a:endParaRPr>
          </a:p>
          <a:p>
            <a:pPr marL="0" indent="0">
              <a:lnSpc>
                <a:spcPct val="90000"/>
              </a:lnSpc>
              <a:buNone/>
            </a:pPr>
            <a:r>
              <a:rPr lang="en-US" sz="3000" dirty="0">
                <a:latin typeface="Calibri" panose="020F0502020204030204" pitchFamily="34" charset="0"/>
                <a:cs typeface="Calibri" panose="020F0502020204030204" pitchFamily="34" charset="0"/>
              </a:rPr>
              <a:t>Transaction Leadership focuses on processes based on exchange: </a:t>
            </a:r>
          </a:p>
          <a:p>
            <a:pPr lvl="1">
              <a:lnSpc>
                <a:spcPct val="90000"/>
              </a:lnSpc>
            </a:pPr>
            <a:r>
              <a:rPr lang="en-US" sz="2600" dirty="0">
                <a:latin typeface="Calibri" panose="020F0502020204030204" pitchFamily="34" charset="0"/>
                <a:cs typeface="Calibri" panose="020F0502020204030204" pitchFamily="34" charset="0"/>
              </a:rPr>
              <a:t>leader offers rewards for the desired behaviours and performance on completed tasks. </a:t>
            </a:r>
          </a:p>
          <a:p>
            <a:pPr lvl="1">
              <a:lnSpc>
                <a:spcPct val="90000"/>
              </a:lnSpc>
            </a:pPr>
            <a:r>
              <a:rPr lang="en-US" sz="2600" dirty="0">
                <a:latin typeface="Calibri" panose="020F0502020204030204" pitchFamily="34" charset="0"/>
                <a:cs typeface="Calibri" panose="020F0502020204030204" pitchFamily="34" charset="0"/>
              </a:rPr>
              <a:t>Focuses upon the lower levels of </a:t>
            </a:r>
            <a:r>
              <a:rPr lang="en-US" sz="2600" dirty="0">
                <a:solidFill>
                  <a:srgbClr val="FF0000"/>
                </a:solidFill>
                <a:latin typeface="Calibri" panose="020F0502020204030204" pitchFamily="34" charset="0"/>
                <a:cs typeface="Calibri" panose="020F0502020204030204" pitchFamily="34" charset="0"/>
              </a:rPr>
              <a:t>Maslow’s Hierarchy of Needs</a:t>
            </a:r>
          </a:p>
          <a:p>
            <a:pPr>
              <a:lnSpc>
                <a:spcPct val="90000"/>
              </a:lnSpc>
            </a:pPr>
            <a:endParaRPr lang="en-US" sz="1700" dirty="0"/>
          </a:p>
          <a:p>
            <a:pPr>
              <a:lnSpc>
                <a:spcPct val="90000"/>
              </a:lnSpc>
            </a:pPr>
            <a:endParaRPr lang="en-US" sz="1700" dirty="0"/>
          </a:p>
          <a:p>
            <a:pPr marL="0" indent="0">
              <a:lnSpc>
                <a:spcPct val="90000"/>
              </a:lnSpc>
              <a:buNone/>
            </a:pPr>
            <a:endParaRPr lang="en-US" sz="1700" dirty="0"/>
          </a:p>
        </p:txBody>
      </p:sp>
      <p:pic>
        <p:nvPicPr>
          <p:cNvPr id="3076" name="Picture 4" descr="Maslow's Hierarchy of Needs | Simply Psychology">
            <a:extLst>
              <a:ext uri="{FF2B5EF4-FFF2-40B4-BE49-F238E27FC236}">
                <a16:creationId xmlns:a16="http://schemas.microsoft.com/office/drawing/2014/main" id="{6B5E847D-4ED7-39EA-23BE-0140F15A43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39" t="3505" r="11337" b="4760"/>
          <a:stretch/>
        </p:blipFill>
        <p:spPr bwMode="auto">
          <a:xfrm>
            <a:off x="5906278" y="0"/>
            <a:ext cx="630712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696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058C-E471-FDCE-E999-9C033490A53C}"/>
              </a:ext>
            </a:extLst>
          </p:cNvPr>
          <p:cNvSpPr>
            <a:spLocks noGrp="1"/>
          </p:cNvSpPr>
          <p:nvPr>
            <p:ph type="title"/>
          </p:nvPr>
        </p:nvSpPr>
        <p:spPr/>
        <p:txBody>
          <a:bodyPr/>
          <a:lstStyle/>
          <a:p>
            <a:r>
              <a:rPr lang="en-GB" b="1" dirty="0">
                <a:latin typeface="Segoe UI" panose="020B0502040204020203" pitchFamily="34" charset="0"/>
              </a:rPr>
              <a:t>Examples in Health &amp; Social Care</a:t>
            </a:r>
            <a:br>
              <a:rPr lang="en-GB" b="1" dirty="0">
                <a:latin typeface="Segoe UI" panose="020B0502040204020203" pitchFamily="34" charset="0"/>
              </a:rPr>
            </a:br>
            <a:endParaRPr lang="en-GB" dirty="0"/>
          </a:p>
        </p:txBody>
      </p:sp>
      <p:graphicFrame>
        <p:nvGraphicFramePr>
          <p:cNvPr id="4" name="Content Placeholder 3">
            <a:extLst>
              <a:ext uri="{FF2B5EF4-FFF2-40B4-BE49-F238E27FC236}">
                <a16:creationId xmlns:a16="http://schemas.microsoft.com/office/drawing/2014/main" id="{B49FB8F3-01AA-DC79-D2C5-52E7F5622BA9}"/>
              </a:ext>
            </a:extLst>
          </p:cNvPr>
          <p:cNvGraphicFramePr>
            <a:graphicFrameLocks noGrp="1"/>
          </p:cNvGraphicFramePr>
          <p:nvPr>
            <p:ph idx="1"/>
            <p:extLst>
              <p:ext uri="{D42A27DB-BD31-4B8C-83A1-F6EECF244321}">
                <p14:modId xmlns:p14="http://schemas.microsoft.com/office/powerpoint/2010/main" val="2052151741"/>
              </p:ext>
            </p:extLst>
          </p:nvPr>
        </p:nvGraphicFramePr>
        <p:xfrm>
          <a:off x="1256044" y="2057400"/>
          <a:ext cx="9913955" cy="4417970"/>
        </p:xfrm>
        <a:graphic>
          <a:graphicData uri="http://schemas.openxmlformats.org/drawingml/2006/table">
            <a:tbl>
              <a:tblPr/>
              <a:tblGrid>
                <a:gridCol w="9913955">
                  <a:extLst>
                    <a:ext uri="{9D8B030D-6E8A-4147-A177-3AD203B41FA5}">
                      <a16:colId xmlns:a16="http://schemas.microsoft.com/office/drawing/2014/main" val="115893795"/>
                    </a:ext>
                  </a:extLst>
                </a:gridCol>
              </a:tblGrid>
              <a:tr h="3959704">
                <a:tc>
                  <a:txBody>
                    <a:bodyPr/>
                    <a:lstStyle/>
                    <a:p>
                      <a:pPr fontAlgn="t">
                        <a:lnSpc>
                          <a:spcPts val="1500"/>
                        </a:lnSpc>
                        <a:buNone/>
                      </a:pPr>
                      <a:r>
                        <a:rPr lang="en-GB" b="0" i="0" dirty="0">
                          <a:effectLst/>
                          <a:latin typeface="Segoe UI" panose="020B0502040204020203" pitchFamily="34" charset="0"/>
                        </a:rPr>
                        <a:t>Transactional leadership is appropriate when tasks are </a:t>
                      </a:r>
                      <a:r>
                        <a:rPr lang="en-GB" b="1" i="0" dirty="0">
                          <a:effectLst/>
                          <a:latin typeface="Segoe UI" panose="020B0502040204020203" pitchFamily="34" charset="0"/>
                        </a:rPr>
                        <a:t>routine</a:t>
                      </a:r>
                      <a:r>
                        <a:rPr lang="en-GB" b="0" i="0" dirty="0">
                          <a:effectLst/>
                          <a:latin typeface="Segoe UI" panose="020B0502040204020203" pitchFamily="34" charset="0"/>
                        </a:rPr>
                        <a:t>, </a:t>
                      </a:r>
                      <a:r>
                        <a:rPr lang="en-GB" b="1" i="0" dirty="0">
                          <a:effectLst/>
                          <a:latin typeface="Segoe UI" panose="020B0502040204020203" pitchFamily="34" charset="0"/>
                        </a:rPr>
                        <a:t>regulated</a:t>
                      </a:r>
                      <a:r>
                        <a:rPr lang="en-GB" b="0" i="0" dirty="0">
                          <a:effectLst/>
                          <a:latin typeface="Segoe UI" panose="020B0502040204020203" pitchFamily="34" charset="0"/>
                        </a:rPr>
                        <a:t>, or require </a:t>
                      </a:r>
                      <a:r>
                        <a:rPr lang="en-GB" b="1" i="0" dirty="0">
                          <a:effectLst/>
                          <a:latin typeface="Segoe UI" panose="020B0502040204020203" pitchFamily="34" charset="0"/>
                        </a:rPr>
                        <a:t>strict compliance</a:t>
                      </a:r>
                      <a:r>
                        <a:rPr lang="en-GB" b="0" i="0" dirty="0">
                          <a:effectLst/>
                          <a:latin typeface="Segoe UI" panose="020B0502040204020203" pitchFamily="34" charset="0"/>
                        </a:rPr>
                        <a:t>.</a:t>
                      </a:r>
                    </a:p>
                    <a:p>
                      <a:pPr fontAlgn="t">
                        <a:lnSpc>
                          <a:spcPts val="1500"/>
                        </a:lnSpc>
                        <a:buNone/>
                      </a:pPr>
                      <a:br>
                        <a:rPr lang="en-GB" b="0" i="0" dirty="0">
                          <a:effectLst/>
                          <a:latin typeface="Segoe UI" panose="020B0502040204020203" pitchFamily="34" charset="0"/>
                        </a:rPr>
                      </a:br>
                      <a:r>
                        <a:rPr lang="en-GB" b="0" i="0" dirty="0">
                          <a:effectLst/>
                          <a:latin typeface="Segoe UI" panose="020B0502040204020203" pitchFamily="34" charset="0"/>
                        </a:rPr>
                        <a:t>It focuses on performance targets, policies, and reward-based systems.</a:t>
                      </a:r>
                    </a:p>
                    <a:p>
                      <a:pPr fontAlgn="t">
                        <a:lnSpc>
                          <a:spcPts val="1500"/>
                        </a:lnSpc>
                        <a:buNone/>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Ensuring staff complete mandatory training</a:t>
                      </a:r>
                      <a:r>
                        <a:rPr lang="en-GB" b="0" i="0" dirty="0">
                          <a:effectLst/>
                          <a:latin typeface="Segoe UI" panose="020B0502040204020203" pitchFamily="34" charset="0"/>
                        </a:rPr>
                        <a:t> (e.g., safeguarding, medication).</a:t>
                      </a:r>
                      <a:br>
                        <a:rPr lang="en-GB" b="0" i="0" dirty="0">
                          <a:effectLst/>
                          <a:latin typeface="Segoe UI" panose="020B0502040204020203" pitchFamily="34" charset="0"/>
                        </a:rPr>
                      </a:br>
                      <a:r>
                        <a:rPr lang="en-GB" b="0" i="0" dirty="0">
                          <a:effectLst/>
                          <a:latin typeface="Segoe UI" panose="020B0502040204020203" pitchFamily="34" charset="0"/>
                        </a:rPr>
                        <a:t>Rewards = recognition or rota preferences; Consequence = being removed from shifts.</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Following infection control procedures</a:t>
                      </a:r>
                      <a:r>
                        <a:rPr lang="en-GB" b="0" i="0" dirty="0">
                          <a:effectLst/>
                          <a:latin typeface="Segoe UI" panose="020B0502040204020203" pitchFamily="34" charset="0"/>
                        </a:rPr>
                        <a:t>: Leaders monitor hand washing, PPE use, and clear fail/succeed performance.</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Meeting staffing levels or punctuality standards</a:t>
                      </a:r>
                      <a:r>
                        <a:rPr lang="en-GB" b="0" i="0" dirty="0">
                          <a:effectLst/>
                          <a:latin typeface="Segoe UI" panose="020B0502040204020203" pitchFamily="34" charset="0"/>
                        </a:rPr>
                        <a:t>: Leaders use structured rules and consequences.</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Completing care documentation on time</a:t>
                      </a:r>
                      <a:r>
                        <a:rPr lang="en-GB" b="0" i="0" dirty="0">
                          <a:effectLst/>
                          <a:latin typeface="Segoe UI" panose="020B0502040204020203" pitchFamily="34" charset="0"/>
                        </a:rPr>
                        <a:t>: Leaders check templates and provide feedback based on accuracy.</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25404284"/>
                  </a:ext>
                </a:extLst>
              </a:tr>
              <a:tr h="458266">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657552540"/>
                  </a:ext>
                </a:extLst>
              </a:tr>
            </a:tbl>
          </a:graphicData>
        </a:graphic>
      </p:graphicFrame>
    </p:spTree>
    <p:extLst>
      <p:ext uri="{BB962C8B-B14F-4D97-AF65-F5344CB8AC3E}">
        <p14:creationId xmlns:p14="http://schemas.microsoft.com/office/powerpoint/2010/main" val="2398220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A112D-98FC-FADB-F7AC-169695C69D8A}"/>
              </a:ext>
            </a:extLst>
          </p:cNvPr>
          <p:cNvSpPr>
            <a:spLocks noGrp="1"/>
          </p:cNvSpPr>
          <p:nvPr>
            <p:ph type="title"/>
          </p:nvPr>
        </p:nvSpPr>
        <p:spPr>
          <a:xfrm>
            <a:off x="-12727" y="173836"/>
            <a:ext cx="6794527" cy="646675"/>
          </a:xfrm>
        </p:spPr>
        <p:txBody>
          <a:bodyPr>
            <a:noAutofit/>
          </a:bodyPr>
          <a:lstStyle/>
          <a:p>
            <a:pPr algn="ctr"/>
            <a:r>
              <a:rPr lang="en-US" sz="3600" b="1" dirty="0">
                <a:latin typeface="Calibri" panose="020F0502020204030204" pitchFamily="34" charset="0"/>
                <a:cs typeface="Calibri" panose="020F0502020204030204" pitchFamily="34" charset="0"/>
              </a:rPr>
              <a:t>contingency leadership </a:t>
            </a:r>
          </a:p>
        </p:txBody>
      </p:sp>
      <p:sp>
        <p:nvSpPr>
          <p:cNvPr id="16" name="Content Placeholder 2">
            <a:extLst>
              <a:ext uri="{FF2B5EF4-FFF2-40B4-BE49-F238E27FC236}">
                <a16:creationId xmlns:a16="http://schemas.microsoft.com/office/drawing/2014/main" id="{01291485-6838-44F8-943A-11E1004E4CCA}"/>
              </a:ext>
            </a:extLst>
          </p:cNvPr>
          <p:cNvSpPr>
            <a:spLocks noGrp="1"/>
          </p:cNvSpPr>
          <p:nvPr>
            <p:ph idx="1"/>
          </p:nvPr>
        </p:nvSpPr>
        <p:spPr>
          <a:xfrm>
            <a:off x="83976" y="994347"/>
            <a:ext cx="6710552" cy="5733024"/>
          </a:xfrm>
        </p:spPr>
        <p:txBody>
          <a:bodyPr>
            <a:normAutofit fontScale="92500" lnSpcReduction="10000"/>
          </a:bodyPr>
          <a:lstStyle/>
          <a:p>
            <a:pPr marL="0" indent="0">
              <a:lnSpc>
                <a:spcPct val="90000"/>
              </a:lnSpc>
              <a:buNone/>
            </a:pPr>
            <a:r>
              <a:rPr lang="en-GB" b="1" dirty="0">
                <a:effectLst/>
                <a:latin typeface="Calibri" panose="020F0502020204030204" pitchFamily="34" charset="0"/>
                <a:cs typeface="Calibri" panose="020F0502020204030204" pitchFamily="34" charset="0"/>
              </a:rPr>
              <a:t>Fred Fielder advanced the first theory using the contingency approach, the contingency theory of effectiveness in 1960’s</a:t>
            </a:r>
          </a:p>
          <a:p>
            <a:pPr lvl="1">
              <a:lnSpc>
                <a:spcPct val="90000"/>
              </a:lnSpc>
            </a:pPr>
            <a:r>
              <a:rPr lang="en-GB" dirty="0">
                <a:latin typeface="Calibri" panose="020F0502020204030204" pitchFamily="34" charset="0"/>
                <a:cs typeface="Calibri" panose="020F0502020204030204" pitchFamily="34" charset="0"/>
              </a:rPr>
              <a:t>This model comprises of two important factors: </a:t>
            </a:r>
          </a:p>
          <a:p>
            <a:pPr lvl="1">
              <a:lnSpc>
                <a:spcPct val="90000"/>
              </a:lnSpc>
            </a:pPr>
            <a:r>
              <a:rPr lang="en-GB" dirty="0">
                <a:latin typeface="Calibri" panose="020F0502020204030204" pitchFamily="34" charset="0"/>
                <a:cs typeface="Calibri" panose="020F0502020204030204" pitchFamily="34" charset="0"/>
              </a:rPr>
              <a:t>L</a:t>
            </a:r>
            <a:r>
              <a:rPr lang="en-GB" dirty="0">
                <a:effectLst/>
                <a:latin typeface="Calibri" panose="020F0502020204030204" pitchFamily="34" charset="0"/>
                <a:cs typeface="Calibri" panose="020F0502020204030204" pitchFamily="34" charset="0"/>
              </a:rPr>
              <a:t>eader's task or relations motivations </a:t>
            </a:r>
          </a:p>
          <a:p>
            <a:pPr lvl="1">
              <a:lnSpc>
                <a:spcPct val="90000"/>
              </a:lnSpc>
            </a:pPr>
            <a:r>
              <a:rPr lang="en-GB" dirty="0">
                <a:latin typeface="Calibri" panose="020F0502020204030204" pitchFamily="34" charset="0"/>
                <a:cs typeface="Calibri" panose="020F0502020204030204" pitchFamily="34" charset="0"/>
              </a:rPr>
              <a:t>A</a:t>
            </a:r>
            <a:r>
              <a:rPr lang="en-GB" dirty="0">
                <a:effectLst/>
                <a:latin typeface="Calibri" panose="020F0502020204030204" pitchFamily="34" charset="0"/>
                <a:cs typeface="Calibri" panose="020F0502020204030204" pitchFamily="34" charset="0"/>
              </a:rPr>
              <a:t>spects of the situation</a:t>
            </a:r>
          </a:p>
          <a:p>
            <a:pPr marL="0" indent="0">
              <a:lnSpc>
                <a:spcPct val="90000"/>
              </a:lnSpc>
              <a:buNone/>
            </a:pPr>
            <a:endParaRPr lang="en-GB" dirty="0">
              <a:effectLst/>
              <a:latin typeface="Calibri" panose="020F0502020204030204" pitchFamily="34" charset="0"/>
              <a:cs typeface="Calibri" panose="020F0502020204030204" pitchFamily="34" charset="0"/>
            </a:endParaRPr>
          </a:p>
          <a:p>
            <a:pPr marL="0" indent="0">
              <a:lnSpc>
                <a:spcPct val="90000"/>
              </a:lnSpc>
              <a:buNone/>
            </a:pPr>
            <a:r>
              <a:rPr lang="en-GB" dirty="0">
                <a:effectLst/>
                <a:latin typeface="Calibri" panose="020F0502020204030204" pitchFamily="34" charset="0"/>
                <a:cs typeface="Calibri" panose="020F0502020204030204" pitchFamily="34" charset="0"/>
              </a:rPr>
              <a:t> </a:t>
            </a:r>
            <a:r>
              <a:rPr lang="en-GB" b="1" dirty="0">
                <a:effectLst/>
                <a:latin typeface="Calibri" panose="020F0502020204030204" pitchFamily="34" charset="0"/>
                <a:cs typeface="Calibri" panose="020F0502020204030204" pitchFamily="34" charset="0"/>
              </a:rPr>
              <a:t>Leadership is effective when style fits the situation </a:t>
            </a:r>
          </a:p>
          <a:p>
            <a:pPr marL="0" indent="0">
              <a:lnSpc>
                <a:spcPct val="90000"/>
              </a:lnSpc>
              <a:buNone/>
            </a:pPr>
            <a:endParaRPr lang="en-GB" dirty="0">
              <a:latin typeface="Calibri" panose="020F0502020204030204" pitchFamily="34" charset="0"/>
              <a:cs typeface="Calibri" panose="020F0502020204030204" pitchFamily="34" charset="0"/>
            </a:endParaRPr>
          </a:p>
          <a:p>
            <a:pPr marL="0" indent="0">
              <a:lnSpc>
                <a:spcPct val="90000"/>
              </a:lnSpc>
              <a:buNone/>
            </a:pPr>
            <a:r>
              <a:rPr lang="en-GB" b="1" dirty="0">
                <a:effectLst/>
                <a:latin typeface="Calibri" panose="020F0502020204030204" pitchFamily="34" charset="0"/>
                <a:cs typeface="Calibri" panose="020F0502020204030204" pitchFamily="34" charset="0"/>
              </a:rPr>
              <a:t>Defining the Situation: Fiedler has identified three contingency or situational dimensions: </a:t>
            </a:r>
          </a:p>
          <a:p>
            <a:pPr lvl="1">
              <a:lnSpc>
                <a:spcPct val="90000"/>
              </a:lnSpc>
            </a:pPr>
            <a:r>
              <a:rPr lang="en-GB" dirty="0">
                <a:effectLst/>
                <a:latin typeface="Calibri" panose="020F0502020204030204" pitchFamily="34" charset="0"/>
                <a:cs typeface="Calibri" panose="020F0502020204030204" pitchFamily="34" charset="0"/>
              </a:rPr>
              <a:t>Leader–member relations is the degree of confidence, trust, and respect members have in their leader. </a:t>
            </a:r>
          </a:p>
          <a:p>
            <a:pPr lvl="1">
              <a:lnSpc>
                <a:spcPct val="90000"/>
              </a:lnSpc>
            </a:pPr>
            <a:r>
              <a:rPr lang="en-GB" dirty="0">
                <a:effectLst/>
                <a:latin typeface="Calibri" panose="020F0502020204030204" pitchFamily="34" charset="0"/>
                <a:cs typeface="Calibri" panose="020F0502020204030204" pitchFamily="34" charset="0"/>
              </a:rPr>
              <a:t>Task structure is the degree to which the job assignments are procedurized (that is, structured or unstructured). </a:t>
            </a:r>
          </a:p>
          <a:p>
            <a:pPr lvl="1">
              <a:lnSpc>
                <a:spcPct val="90000"/>
              </a:lnSpc>
            </a:pPr>
            <a:r>
              <a:rPr lang="en-GB" dirty="0">
                <a:effectLst/>
                <a:latin typeface="Calibri" panose="020F0502020204030204" pitchFamily="34" charset="0"/>
                <a:cs typeface="Calibri" panose="020F0502020204030204" pitchFamily="34" charset="0"/>
              </a:rPr>
              <a:t>Position power is the degree of influence a leader has overpower variables such as hiring, firing, discipline, promotions, and salary increases. </a:t>
            </a:r>
          </a:p>
          <a:p>
            <a:pPr marL="0" indent="0">
              <a:lnSpc>
                <a:spcPct val="90000"/>
              </a:lnSpc>
              <a:buNone/>
            </a:pPr>
            <a:endParaRPr lang="en-GB" sz="1300" dirty="0">
              <a:effectLst/>
            </a:endParaRPr>
          </a:p>
          <a:p>
            <a:pPr marL="0" indent="0">
              <a:lnSpc>
                <a:spcPct val="90000"/>
              </a:lnSpc>
              <a:buNone/>
            </a:pPr>
            <a:endParaRPr lang="en-GB" sz="1300" dirty="0">
              <a:effectLst/>
            </a:endParaRPr>
          </a:p>
          <a:p>
            <a:pPr>
              <a:lnSpc>
                <a:spcPct val="90000"/>
              </a:lnSpc>
            </a:pPr>
            <a:endParaRPr lang="en-GB" sz="1300" dirty="0"/>
          </a:p>
          <a:p>
            <a:pPr>
              <a:lnSpc>
                <a:spcPct val="90000"/>
              </a:lnSpc>
            </a:pPr>
            <a:endParaRPr lang="en-GB" sz="1300" dirty="0">
              <a:effectLst/>
            </a:endParaRPr>
          </a:p>
          <a:p>
            <a:pPr>
              <a:lnSpc>
                <a:spcPct val="90000"/>
              </a:lnSpc>
            </a:pPr>
            <a:endParaRPr lang="en-US" sz="1300" dirty="0"/>
          </a:p>
        </p:txBody>
      </p:sp>
      <p:pic>
        <p:nvPicPr>
          <p:cNvPr id="7" name="Graphic 6" descr="Baseball">
            <a:extLst>
              <a:ext uri="{FF2B5EF4-FFF2-40B4-BE49-F238E27FC236}">
                <a16:creationId xmlns:a16="http://schemas.microsoft.com/office/drawing/2014/main" id="{A7191F5F-48DA-5297-62EA-42B75F57A0E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0328" y="1416064"/>
            <a:ext cx="4025872" cy="4025872"/>
          </a:xfrm>
          <a:prstGeom prst="rect">
            <a:avLst/>
          </a:prstGeom>
        </p:spPr>
      </p:pic>
    </p:spTree>
    <p:extLst>
      <p:ext uri="{BB962C8B-B14F-4D97-AF65-F5344CB8AC3E}">
        <p14:creationId xmlns:p14="http://schemas.microsoft.com/office/powerpoint/2010/main" val="3021720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B89D5-17BA-F274-632F-AC5ACBC33A07}"/>
              </a:ext>
            </a:extLst>
          </p:cNvPr>
          <p:cNvSpPr>
            <a:spLocks noGrp="1"/>
          </p:cNvSpPr>
          <p:nvPr>
            <p:ph type="title"/>
          </p:nvPr>
        </p:nvSpPr>
        <p:spPr>
          <a:xfrm>
            <a:off x="1502229" y="0"/>
            <a:ext cx="9486900" cy="1371600"/>
          </a:xfrm>
        </p:spPr>
        <p:txBody>
          <a:bodyPr/>
          <a:lstStyle/>
          <a:p>
            <a:r>
              <a:rPr lang="en-GB" b="1" dirty="0">
                <a:latin typeface="Segoe UI" panose="020B0502040204020203" pitchFamily="34" charset="0"/>
              </a:rPr>
              <a:t>Examples in Health &amp; Social Care</a:t>
            </a:r>
            <a:br>
              <a:rPr lang="en-GB" b="1" dirty="0">
                <a:latin typeface="Segoe UI" panose="020B0502040204020203" pitchFamily="34" charset="0"/>
              </a:rPr>
            </a:br>
            <a:endParaRPr lang="en-GB" dirty="0"/>
          </a:p>
        </p:txBody>
      </p:sp>
      <p:graphicFrame>
        <p:nvGraphicFramePr>
          <p:cNvPr id="4" name="Content Placeholder 3">
            <a:extLst>
              <a:ext uri="{FF2B5EF4-FFF2-40B4-BE49-F238E27FC236}">
                <a16:creationId xmlns:a16="http://schemas.microsoft.com/office/drawing/2014/main" id="{C510CA41-BF35-0AA7-DA0F-294C28C70097}"/>
              </a:ext>
            </a:extLst>
          </p:cNvPr>
          <p:cNvGraphicFramePr>
            <a:graphicFrameLocks noGrp="1"/>
          </p:cNvGraphicFramePr>
          <p:nvPr>
            <p:ph idx="1"/>
            <p:extLst>
              <p:ext uri="{D42A27DB-BD31-4B8C-83A1-F6EECF244321}">
                <p14:modId xmlns:p14="http://schemas.microsoft.com/office/powerpoint/2010/main" val="1036603692"/>
              </p:ext>
            </p:extLst>
          </p:nvPr>
        </p:nvGraphicFramePr>
        <p:xfrm>
          <a:off x="1148024" y="1703195"/>
          <a:ext cx="9934052" cy="5336154"/>
        </p:xfrm>
        <a:graphic>
          <a:graphicData uri="http://schemas.openxmlformats.org/drawingml/2006/table">
            <a:tbl>
              <a:tblPr/>
              <a:tblGrid>
                <a:gridCol w="9934052">
                  <a:extLst>
                    <a:ext uri="{9D8B030D-6E8A-4147-A177-3AD203B41FA5}">
                      <a16:colId xmlns:a16="http://schemas.microsoft.com/office/drawing/2014/main" val="2381463549"/>
                    </a:ext>
                  </a:extLst>
                </a:gridCol>
              </a:tblGrid>
              <a:tr h="3853883">
                <a:tc>
                  <a:txBody>
                    <a:bodyPr/>
                    <a:lstStyle/>
                    <a:p>
                      <a:pPr fontAlgn="t">
                        <a:lnSpc>
                          <a:spcPts val="1500"/>
                        </a:lnSpc>
                        <a:buNone/>
                      </a:pPr>
                      <a:r>
                        <a:rPr lang="en-GB" b="0" i="0" dirty="0">
                          <a:effectLst/>
                          <a:latin typeface="Segoe UI" panose="020B0502040204020203" pitchFamily="34" charset="0"/>
                        </a:rPr>
                        <a:t>Contingency leadership means the “best” leadership style depends on the </a:t>
                      </a:r>
                      <a:r>
                        <a:rPr lang="en-GB" b="1" i="0" dirty="0">
                          <a:effectLst/>
                          <a:latin typeface="Segoe UI" panose="020B0502040204020203" pitchFamily="34" charset="0"/>
                        </a:rPr>
                        <a:t>environment</a:t>
                      </a:r>
                      <a:r>
                        <a:rPr lang="en-GB" b="0" i="0" dirty="0">
                          <a:effectLst/>
                          <a:latin typeface="Segoe UI" panose="020B0502040204020203" pitchFamily="34" charset="0"/>
                        </a:rPr>
                        <a:t>, </a:t>
                      </a:r>
                      <a:r>
                        <a:rPr lang="en-GB" b="1" i="0" dirty="0">
                          <a:effectLst/>
                          <a:latin typeface="Segoe UI" panose="020B0502040204020203" pitchFamily="34" charset="0"/>
                        </a:rPr>
                        <a:t>task</a:t>
                      </a:r>
                      <a:r>
                        <a:rPr lang="en-GB" b="0" i="0" dirty="0">
                          <a:effectLst/>
                          <a:latin typeface="Segoe UI" panose="020B0502040204020203" pitchFamily="34" charset="0"/>
                        </a:rPr>
                        <a:t>, and </a:t>
                      </a:r>
                      <a:r>
                        <a:rPr lang="en-GB" b="1" i="0" dirty="0">
                          <a:effectLst/>
                          <a:latin typeface="Segoe UI" panose="020B0502040204020203" pitchFamily="34" charset="0"/>
                        </a:rPr>
                        <a:t>team dynamics</a:t>
                      </a:r>
                      <a:r>
                        <a:rPr lang="en-GB" b="0" i="0" dirty="0">
                          <a:effectLst/>
                          <a:latin typeface="Segoe UI" panose="020B0502040204020203"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b="0" i="0" dirty="0">
                          <a:effectLst/>
                          <a:latin typeface="Segoe UI" panose="020B0502040204020203" pitchFamily="34" charset="0"/>
                        </a:rPr>
                      </a:br>
                      <a:r>
                        <a:rPr lang="en-GB" b="0" i="0" dirty="0">
                          <a:effectLst/>
                          <a:latin typeface="Segoe UI" panose="020B0502040204020203" pitchFamily="34" charset="0"/>
                        </a:rPr>
                        <a:t>There is </a:t>
                      </a:r>
                      <a:r>
                        <a:rPr lang="en-GB" b="0" i="1" dirty="0">
                          <a:effectLst/>
                          <a:latin typeface="Segoe UI" panose="020B0502040204020203" pitchFamily="34" charset="0"/>
                        </a:rPr>
                        <a:t>no one-size-fits-all</a:t>
                      </a:r>
                      <a:r>
                        <a:rPr lang="en-GB" b="0" i="0" dirty="0">
                          <a:effectLst/>
                          <a:latin typeface="Segoe UI" panose="020B0502040204020203" pitchFamily="34" charset="0"/>
                        </a:rPr>
                        <a:t> approach </a:t>
                      </a:r>
                      <a:r>
                        <a:rPr lang="en-GB" b="1" i="0" u="sng" dirty="0">
                          <a:effectLst/>
                          <a:latin typeface="Segoe UI" panose="020B0502040204020203" pitchFamily="34" charset="0"/>
                        </a:rPr>
                        <a:t>AND</a:t>
                      </a:r>
                      <a:r>
                        <a:rPr lang="en-GB" b="0" i="0" dirty="0">
                          <a:effectLst/>
                          <a:latin typeface="Segoe UI" panose="020B0502040204020203" pitchFamily="34" charset="0"/>
                        </a:rPr>
                        <a:t> </a:t>
                      </a:r>
                      <a:r>
                        <a:rPr lang="en-GB" sz="1800" dirty="0">
                          <a:effectLst/>
                          <a:latin typeface="Segoe UI" panose="020B0502040204020203" pitchFamily="34" charset="0"/>
                          <a:cs typeface="Segoe UI" panose="020B0502040204020203" pitchFamily="34" charset="0"/>
                        </a:rPr>
                        <a:t>Leader’s effectiveness is contingent upon how his or her leadership style matches to the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cs typeface="Segoe UI" panose="020B0502040204020203" pitchFamily="34" charset="0"/>
                        </a:rPr>
                        <a:t>This means if a situation requires a task-oriented leader and the person in the leadership position is relationship oriented, either the situation has to be modified or the leader has to be replaced </a:t>
                      </a:r>
                    </a:p>
                    <a:p>
                      <a:pPr fontAlgn="t">
                        <a:lnSpc>
                          <a:spcPts val="1500"/>
                        </a:lnSpc>
                        <a:buNone/>
                      </a:pPr>
                      <a:endParaRPr lang="en-GB" b="0" i="0" dirty="0">
                        <a:effectLst/>
                        <a:latin typeface="Segoe UI" panose="020B0502040204020203" pitchFamily="34" charset="0"/>
                      </a:endParaRPr>
                    </a:p>
                    <a:p>
                      <a:pPr fontAlgn="t">
                        <a:lnSpc>
                          <a:spcPts val="1500"/>
                        </a:lnSpc>
                        <a:buNone/>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During a safeguarding concern</a:t>
                      </a:r>
                      <a:r>
                        <a:rPr lang="en-GB" b="0" i="0" dirty="0">
                          <a:effectLst/>
                          <a:latin typeface="Segoe UI" panose="020B0502040204020203" pitchFamily="34" charset="0"/>
                        </a:rPr>
                        <a:t>: A more </a:t>
                      </a:r>
                      <a:r>
                        <a:rPr lang="en-GB" b="0" i="1" dirty="0">
                          <a:effectLst/>
                          <a:latin typeface="Segoe UI" panose="020B0502040204020203" pitchFamily="34" charset="0"/>
                        </a:rPr>
                        <a:t>directive</a:t>
                      </a:r>
                      <a:r>
                        <a:rPr lang="en-GB" b="0" i="0" dirty="0">
                          <a:effectLst/>
                          <a:latin typeface="Segoe UI" panose="020B0502040204020203" pitchFamily="34" charset="0"/>
                        </a:rPr>
                        <a:t> style is needed due to risk, policy requirements, and urgency.</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With a well-established senior team</a:t>
                      </a:r>
                      <a:r>
                        <a:rPr lang="en-GB" b="0" i="0" dirty="0">
                          <a:effectLst/>
                          <a:latin typeface="Segoe UI" panose="020B0502040204020203" pitchFamily="34" charset="0"/>
                        </a:rPr>
                        <a:t>: A </a:t>
                      </a:r>
                      <a:r>
                        <a:rPr lang="en-GB" b="0" i="1" dirty="0">
                          <a:effectLst/>
                          <a:latin typeface="Segoe UI" panose="020B0502040204020203" pitchFamily="34" charset="0"/>
                        </a:rPr>
                        <a:t>participative</a:t>
                      </a:r>
                      <a:r>
                        <a:rPr lang="en-GB" b="0" i="0" dirty="0">
                          <a:effectLst/>
                          <a:latin typeface="Segoe UI" panose="020B0502040204020203" pitchFamily="34" charset="0"/>
                        </a:rPr>
                        <a:t> style works best, involving them in decision‑making.</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In multi-disciplinary teams (MDTs)</a:t>
                      </a:r>
                      <a:r>
                        <a:rPr lang="en-GB" b="0" i="0" dirty="0">
                          <a:effectLst/>
                          <a:latin typeface="Segoe UI" panose="020B0502040204020203" pitchFamily="34" charset="0"/>
                        </a:rPr>
                        <a:t>: The leader adjusts style depending on who is present (GPs, social workers, therapists).</a:t>
                      </a:r>
                    </a:p>
                    <a:p>
                      <a:pPr fontAlgn="t">
                        <a:lnSpc>
                          <a:spcPts val="1500"/>
                        </a:lnSpc>
                        <a:buFont typeface="Arial" panose="020B0604020202020204" pitchFamily="34" charset="0"/>
                        <a:buChar char="•"/>
                      </a:pP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1" i="0" dirty="0">
                          <a:effectLst/>
                          <a:latin typeface="Segoe UI" panose="020B0502040204020203" pitchFamily="34" charset="0"/>
                        </a:rPr>
                        <a:t>If the team is under pressure (e.g., short staffing)</a:t>
                      </a:r>
                      <a:r>
                        <a:rPr lang="en-GB" b="0" i="0" dirty="0">
                          <a:effectLst/>
                          <a:latin typeface="Segoe UI" panose="020B0502040204020203" pitchFamily="34" charset="0"/>
                        </a:rPr>
                        <a:t>: The leader may take a more controlling approach temporarily.</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224283690"/>
                  </a:ext>
                </a:extLst>
              </a:tr>
              <a:tr h="446019">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403010888"/>
                  </a:ext>
                </a:extLst>
              </a:tr>
            </a:tbl>
          </a:graphicData>
        </a:graphic>
      </p:graphicFrame>
    </p:spTree>
    <p:extLst>
      <p:ext uri="{BB962C8B-B14F-4D97-AF65-F5344CB8AC3E}">
        <p14:creationId xmlns:p14="http://schemas.microsoft.com/office/powerpoint/2010/main" val="1697817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99480-8E91-7E9B-A2D2-E9134D746F7C}"/>
              </a:ext>
            </a:extLst>
          </p:cNvPr>
          <p:cNvSpPr>
            <a:spLocks noGrp="1"/>
          </p:cNvSpPr>
          <p:nvPr>
            <p:ph type="title"/>
          </p:nvPr>
        </p:nvSpPr>
        <p:spPr>
          <a:xfrm>
            <a:off x="1128615" y="351554"/>
            <a:ext cx="9486900" cy="541421"/>
          </a:xfrm>
        </p:spPr>
        <p:txBody>
          <a:bodyPr>
            <a:noAutofit/>
          </a:bodyPr>
          <a:lstStyle/>
          <a:p>
            <a:pPr algn="ctr"/>
            <a:r>
              <a:rPr lang="en-US" sz="4400" b="1" dirty="0">
                <a:latin typeface="Calibri" panose="020F0502020204030204" pitchFamily="34" charset="0"/>
                <a:cs typeface="Calibri" panose="020F0502020204030204" pitchFamily="34" charset="0"/>
              </a:rPr>
              <a:t>Examples of Leaders</a:t>
            </a:r>
          </a:p>
        </p:txBody>
      </p:sp>
      <p:pic>
        <p:nvPicPr>
          <p:cNvPr id="3074" name="Picture 2" descr="Martin Luther King Jr. - Wikipedia">
            <a:extLst>
              <a:ext uri="{FF2B5EF4-FFF2-40B4-BE49-F238E27FC236}">
                <a16:creationId xmlns:a16="http://schemas.microsoft.com/office/drawing/2014/main" id="{FB45E169-38AA-9C14-9EF0-D2FD35CA8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9232" y="1243033"/>
            <a:ext cx="16256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lson Mandela - Quotes, Spouse &amp; Death - Biography">
            <a:extLst>
              <a:ext uri="{FF2B5EF4-FFF2-40B4-BE49-F238E27FC236}">
                <a16:creationId xmlns:a16="http://schemas.microsoft.com/office/drawing/2014/main" id="{A650FB22-C0D8-1D88-98B1-61C0285D7C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23" y="1243033"/>
            <a:ext cx="24384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istory of Sir Winston Churchill - GOV.UK">
            <a:extLst>
              <a:ext uri="{FF2B5EF4-FFF2-40B4-BE49-F238E27FC236}">
                <a16:creationId xmlns:a16="http://schemas.microsoft.com/office/drawing/2014/main" id="{22F554CB-0480-09BE-CDB1-E9365FCF51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13910" y="1243032"/>
            <a:ext cx="3429000" cy="249914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lon Musk - Wikipedia">
            <a:extLst>
              <a:ext uri="{FF2B5EF4-FFF2-40B4-BE49-F238E27FC236}">
                <a16:creationId xmlns:a16="http://schemas.microsoft.com/office/drawing/2014/main" id="{1A3C5075-E5BF-DF3F-7BAE-EDA6065BFD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123" y="4031489"/>
            <a:ext cx="2610853" cy="249914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rianna Huffington (@ariannahuff) / Twitter">
            <a:extLst>
              <a:ext uri="{FF2B5EF4-FFF2-40B4-BE49-F238E27FC236}">
                <a16:creationId xmlns:a16="http://schemas.microsoft.com/office/drawing/2014/main" id="{A4E842CE-FB22-96C1-01D5-A9D84C2738F4}"/>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5751676" y="4031490"/>
            <a:ext cx="2610853" cy="249914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he tech billionaire who is putting women first - BBC News">
            <a:extLst>
              <a:ext uri="{FF2B5EF4-FFF2-40B4-BE49-F238E27FC236}">
                <a16:creationId xmlns:a16="http://schemas.microsoft.com/office/drawing/2014/main" id="{8D38ABD6-EDE4-E781-3CAD-22ABFA537D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3619" y="1243033"/>
            <a:ext cx="3519991" cy="2499140"/>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Greta Thunberg - Wikipedia">
            <a:extLst>
              <a:ext uri="{FF2B5EF4-FFF2-40B4-BE49-F238E27FC236}">
                <a16:creationId xmlns:a16="http://schemas.microsoft.com/office/drawing/2014/main" id="{9D40D9D1-4E5B-7DC9-4C10-ADBF9EC7A0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92257" y="4031490"/>
            <a:ext cx="2610853" cy="2499141"/>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Caitlyn Jenner | Biography, Olympics, Governor, &amp; Facts | Britannica">
            <a:extLst>
              <a:ext uri="{FF2B5EF4-FFF2-40B4-BE49-F238E27FC236}">
                <a16:creationId xmlns:a16="http://schemas.microsoft.com/office/drawing/2014/main" id="{E5862094-001F-1A75-8B24-63642CA56FC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43934" y="4031490"/>
            <a:ext cx="3279360" cy="2499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779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B2C3E-188A-5AE8-C66F-BF55F450519F}"/>
              </a:ext>
            </a:extLst>
          </p:cNvPr>
          <p:cNvSpPr>
            <a:spLocks noGrp="1"/>
          </p:cNvSpPr>
          <p:nvPr>
            <p:ph type="title"/>
          </p:nvPr>
        </p:nvSpPr>
        <p:spPr>
          <a:xfrm>
            <a:off x="279400" y="-241300"/>
            <a:ext cx="12573000" cy="1371600"/>
          </a:xfrm>
        </p:spPr>
        <p:txBody>
          <a:bodyPr>
            <a:normAutofit fontScale="90000"/>
          </a:bodyPr>
          <a:lstStyle/>
          <a:p>
            <a:br>
              <a:rPr lang="en-GB" dirty="0"/>
            </a:br>
            <a:r>
              <a:rPr lang="en-GB" b="1" dirty="0"/>
              <a:t>Sajid Javid | Health and Social Care Leadership Review</a:t>
            </a:r>
            <a:endParaRPr lang="en-GB" dirty="0"/>
          </a:p>
        </p:txBody>
      </p:sp>
      <p:pic>
        <p:nvPicPr>
          <p:cNvPr id="4" name="Online Media 3" title="Sajid Javid | Health and Social Care Leadership Review">
            <a:hlinkClick r:id="" action="ppaction://media"/>
            <a:extLst>
              <a:ext uri="{FF2B5EF4-FFF2-40B4-BE49-F238E27FC236}">
                <a16:creationId xmlns:a16="http://schemas.microsoft.com/office/drawing/2014/main" id="{3FE58B73-14BC-482D-4A60-5012A0B8F90A}"/>
              </a:ext>
            </a:extLst>
          </p:cNvPr>
          <p:cNvPicPr>
            <a:picLocks noRot="1" noChangeAspect="1"/>
          </p:cNvPicPr>
          <p:nvPr>
            <a:videoFile r:link="rId1"/>
          </p:nvPr>
        </p:nvPicPr>
        <p:blipFill>
          <a:blip r:embed="rId3"/>
          <a:stretch>
            <a:fillRect/>
          </a:stretch>
        </p:blipFill>
        <p:spPr>
          <a:xfrm>
            <a:off x="972344" y="1130300"/>
            <a:ext cx="10247312" cy="5789745"/>
          </a:xfrm>
          <a:prstGeom prst="rect">
            <a:avLst/>
          </a:prstGeom>
        </p:spPr>
      </p:pic>
    </p:spTree>
    <p:extLst>
      <p:ext uri="{BB962C8B-B14F-4D97-AF65-F5344CB8AC3E}">
        <p14:creationId xmlns:p14="http://schemas.microsoft.com/office/powerpoint/2010/main" val="239771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C4D4-4092-DA6A-19F7-38979D5FE481}"/>
              </a:ext>
            </a:extLst>
          </p:cNvPr>
          <p:cNvSpPr>
            <a:spLocks noGrp="1"/>
          </p:cNvSpPr>
          <p:nvPr>
            <p:ph type="title"/>
          </p:nvPr>
        </p:nvSpPr>
        <p:spPr>
          <a:xfrm>
            <a:off x="192881" y="246194"/>
            <a:ext cx="6196013" cy="523654"/>
          </a:xfrm>
        </p:spPr>
        <p:txBody>
          <a:bodyPr>
            <a:noAutofit/>
          </a:bodyPr>
          <a:lstStyle/>
          <a:p>
            <a:pPr algn="ctr"/>
            <a:r>
              <a:rPr lang="en-US" sz="4400" b="1" dirty="0">
                <a:latin typeface="Calibri" panose="020F0502020204030204" pitchFamily="34" charset="0"/>
                <a:cs typeface="Calibri" panose="020F0502020204030204" pitchFamily="34" charset="0"/>
              </a:rPr>
              <a:t>Creative Leadership </a:t>
            </a:r>
          </a:p>
        </p:txBody>
      </p:sp>
      <p:sp>
        <p:nvSpPr>
          <p:cNvPr id="3" name="Content Placeholder 2">
            <a:extLst>
              <a:ext uri="{FF2B5EF4-FFF2-40B4-BE49-F238E27FC236}">
                <a16:creationId xmlns:a16="http://schemas.microsoft.com/office/drawing/2014/main" id="{0352E65D-0948-8502-3F67-D295440313ED}"/>
              </a:ext>
            </a:extLst>
          </p:cNvPr>
          <p:cNvSpPr>
            <a:spLocks noGrp="1"/>
          </p:cNvSpPr>
          <p:nvPr>
            <p:ph idx="1"/>
          </p:nvPr>
        </p:nvSpPr>
        <p:spPr>
          <a:xfrm>
            <a:off x="0" y="993781"/>
            <a:ext cx="6781800" cy="6088152"/>
          </a:xfrm>
        </p:spPr>
        <p:txBody>
          <a:bodyPr>
            <a:normAutofit/>
          </a:bodyPr>
          <a:lstStyle/>
          <a:p>
            <a:pPr marL="0" indent="0">
              <a:lnSpc>
                <a:spcPct val="90000"/>
              </a:lnSpc>
              <a:buNone/>
            </a:pPr>
            <a:r>
              <a:rPr lang="en-US" sz="2000" dirty="0">
                <a:latin typeface="Calibri" panose="020F0502020204030204" pitchFamily="34" charset="0"/>
                <a:cs typeface="Calibri" panose="020F0502020204030204" pitchFamily="34" charset="0"/>
              </a:rPr>
              <a:t>Research indicates that creativity is central in leadership. </a:t>
            </a:r>
          </a:p>
          <a:p>
            <a:pPr marL="0" indent="0">
              <a:lnSpc>
                <a:spcPct val="90000"/>
              </a:lnSpc>
              <a:buNone/>
            </a:pPr>
            <a:r>
              <a:rPr lang="en-US" sz="2000" dirty="0">
                <a:latin typeface="Calibri" panose="020F0502020204030204" pitchFamily="34" charset="0"/>
                <a:cs typeface="Calibri" panose="020F0502020204030204" pitchFamily="34" charset="0"/>
              </a:rPr>
              <a:t>Creative leadership can be described as the intent of deliberately engaging Imagination to guide a group to achieve a goal (Buller, 2015); or: </a:t>
            </a:r>
          </a:p>
          <a:p>
            <a:pPr marL="0" indent="0">
              <a:lnSpc>
                <a:spcPct val="90000"/>
              </a:lnSpc>
              <a:buNone/>
            </a:pPr>
            <a:r>
              <a:rPr lang="en-GB" sz="2000" b="0" i="0" u="none" strike="noStrike" dirty="0">
                <a:effectLst/>
                <a:latin typeface="Calibri" panose="020F0502020204030204" pitchFamily="34" charset="0"/>
                <a:cs typeface="Calibri" panose="020F0502020204030204" pitchFamily="34" charset="0"/>
              </a:rPr>
              <a:t>The ability to create and  innovative solutions especially in the face of structurally complex or changing situations.</a:t>
            </a:r>
          </a:p>
          <a:p>
            <a:pPr marL="0" indent="0">
              <a:lnSpc>
                <a:spcPct val="90000"/>
              </a:lnSpc>
              <a:buNone/>
            </a:pPr>
            <a:endParaRPr lang="en-GB" sz="2000" i="0" u="none" strike="noStrike" dirty="0">
              <a:effectLst/>
              <a:latin typeface="Calibri" panose="020F0502020204030204" pitchFamily="34" charset="0"/>
              <a:cs typeface="Calibri" panose="020F0502020204030204" pitchFamily="34" charset="0"/>
            </a:endParaRPr>
          </a:p>
          <a:p>
            <a:pPr marL="0" indent="0">
              <a:lnSpc>
                <a:spcPct val="90000"/>
              </a:lnSpc>
              <a:buNone/>
            </a:pPr>
            <a:r>
              <a:rPr lang="en-GB" sz="2000" i="0" u="none" strike="noStrike" dirty="0">
                <a:effectLst/>
                <a:latin typeface="Calibri" panose="020F0502020204030204" pitchFamily="34" charset="0"/>
                <a:cs typeface="Calibri" panose="020F0502020204030204" pitchFamily="34" charset="0"/>
              </a:rPr>
              <a:t>Amer (2017) identifies the following art of creative leadership</a:t>
            </a:r>
            <a:r>
              <a:rPr lang="en-GB" sz="2000" dirty="0">
                <a:latin typeface="Calibri" panose="020F0502020204030204" pitchFamily="34" charset="0"/>
                <a:cs typeface="Calibri" panose="020F0502020204030204" pitchFamily="34" charset="0"/>
              </a:rPr>
              <a:t>: </a:t>
            </a:r>
          </a:p>
          <a:p>
            <a:pPr lvl="1">
              <a:lnSpc>
                <a:spcPct val="90000"/>
              </a:lnSpc>
            </a:pPr>
            <a:r>
              <a:rPr lang="en-GB" sz="1800" b="0" i="0" u="none" strike="noStrike" dirty="0">
                <a:effectLst/>
                <a:latin typeface="Calibri" panose="020F0502020204030204" pitchFamily="34" charset="0"/>
                <a:cs typeface="Calibri" panose="020F0502020204030204" pitchFamily="34" charset="0"/>
              </a:rPr>
              <a:t>Every team member is unique and diverse skills foster a good workplace. </a:t>
            </a:r>
          </a:p>
          <a:p>
            <a:pPr lvl="1">
              <a:lnSpc>
                <a:spcPct val="90000"/>
              </a:lnSpc>
            </a:pPr>
            <a:r>
              <a:rPr lang="en-GB" sz="1800" b="0" i="0" u="none" strike="noStrike" dirty="0">
                <a:effectLst/>
                <a:latin typeface="Calibri" panose="020F0502020204030204" pitchFamily="34" charset="0"/>
                <a:cs typeface="Calibri" panose="020F0502020204030204" pitchFamily="34" charset="0"/>
              </a:rPr>
              <a:t>To maintain engagement.  </a:t>
            </a:r>
          </a:p>
          <a:p>
            <a:pPr lvl="1">
              <a:lnSpc>
                <a:spcPct val="90000"/>
              </a:lnSpc>
            </a:pPr>
            <a:r>
              <a:rPr lang="en-GB" sz="1800" b="0" i="0" u="none" strike="noStrike" dirty="0">
                <a:effectLst/>
                <a:latin typeface="Calibri" panose="020F0502020204030204" pitchFamily="34" charset="0"/>
                <a:cs typeface="Calibri" panose="020F0502020204030204" pitchFamily="34" charset="0"/>
              </a:rPr>
              <a:t>Communication and unafraid of criticism</a:t>
            </a:r>
          </a:p>
          <a:p>
            <a:pPr lvl="1">
              <a:lnSpc>
                <a:spcPct val="90000"/>
              </a:lnSpc>
            </a:pPr>
            <a:r>
              <a:rPr lang="en-GB" sz="1800" dirty="0">
                <a:latin typeface="Calibri" panose="020F0502020204030204" pitchFamily="34" charset="0"/>
                <a:cs typeface="Calibri" panose="020F0502020204030204" pitchFamily="34" charset="0"/>
              </a:rPr>
              <a:t>I</a:t>
            </a:r>
            <a:r>
              <a:rPr lang="en-GB" sz="1800" b="0" i="0" u="none" strike="noStrike" dirty="0">
                <a:effectLst/>
                <a:latin typeface="Calibri" panose="020F0502020204030204" pitchFamily="34" charset="0"/>
                <a:cs typeface="Calibri" panose="020F0502020204030204" pitchFamily="34" charset="0"/>
              </a:rPr>
              <a:t>nnovation is a mindset that improves over time. </a:t>
            </a:r>
          </a:p>
          <a:p>
            <a:pPr lvl="1">
              <a:lnSpc>
                <a:spcPct val="90000"/>
              </a:lnSpc>
            </a:pPr>
            <a:r>
              <a:rPr lang="en-GB" sz="1800" b="0" i="0" u="none" strike="noStrike" dirty="0">
                <a:effectLst/>
                <a:latin typeface="Calibri" panose="020F0502020204030204" pitchFamily="34" charset="0"/>
                <a:cs typeface="Calibri" panose="020F0502020204030204" pitchFamily="34" charset="0"/>
              </a:rPr>
              <a:t>Productivity (aim, target, and performance) matters more than long hours. </a:t>
            </a:r>
          </a:p>
          <a:p>
            <a:pPr lvl="1">
              <a:lnSpc>
                <a:spcPct val="90000"/>
              </a:lnSpc>
            </a:pPr>
            <a:r>
              <a:rPr lang="en-GB" sz="1800" b="0" i="0" u="none" strike="noStrike" dirty="0">
                <a:effectLst/>
                <a:latin typeface="Calibri" panose="020F0502020204030204" pitchFamily="34" charset="0"/>
                <a:cs typeface="Calibri" panose="020F0502020204030204" pitchFamily="34" charset="0"/>
              </a:rPr>
              <a:t>A strong leader addresses a problem early. </a:t>
            </a:r>
          </a:p>
          <a:p>
            <a:pPr lvl="1">
              <a:lnSpc>
                <a:spcPct val="90000"/>
              </a:lnSpc>
            </a:pPr>
            <a:r>
              <a:rPr lang="en-GB" sz="1800" b="0" i="0" u="none" strike="noStrike" dirty="0">
                <a:effectLst/>
                <a:latin typeface="Calibri" panose="020F0502020204030204" pitchFamily="34" charset="0"/>
                <a:cs typeface="Calibri" panose="020F0502020204030204" pitchFamily="34" charset="0"/>
              </a:rPr>
              <a:t>Utilisation of evaluation and reflection.</a:t>
            </a:r>
          </a:p>
          <a:p>
            <a:pPr marL="0" indent="0">
              <a:lnSpc>
                <a:spcPct val="90000"/>
              </a:lnSpc>
              <a:buNone/>
            </a:pPr>
            <a:endParaRPr lang="en-US" sz="1300" dirty="0"/>
          </a:p>
        </p:txBody>
      </p:sp>
      <p:pic>
        <p:nvPicPr>
          <p:cNvPr id="5122" name="Picture 2" descr="David Irvine - 5 Steps to Creative Leadership">
            <a:extLst>
              <a:ext uri="{FF2B5EF4-FFF2-40B4-BE49-F238E27FC236}">
                <a16:creationId xmlns:a16="http://schemas.microsoft.com/office/drawing/2014/main" id="{39B928AB-D4F4-8C33-EABC-2B93911EA1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36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44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0">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702B7-D6AB-4BB2-0DEE-7F21A642CB9B}"/>
              </a:ext>
            </a:extLst>
          </p:cNvPr>
          <p:cNvSpPr>
            <a:spLocks noGrp="1"/>
          </p:cNvSpPr>
          <p:nvPr>
            <p:ph type="title"/>
          </p:nvPr>
        </p:nvSpPr>
        <p:spPr>
          <a:xfrm>
            <a:off x="281760" y="479381"/>
            <a:ext cx="5814239" cy="556918"/>
          </a:xfrm>
        </p:spPr>
        <p:txBody>
          <a:bodyPr>
            <a:noAutofit/>
          </a:bodyPr>
          <a:lstStyle/>
          <a:p>
            <a:pPr algn="ctr"/>
            <a:r>
              <a:rPr lang="en-US" sz="4400" b="1" dirty="0">
                <a:latin typeface="Calibri" panose="020F0502020204030204" pitchFamily="34" charset="0"/>
                <a:cs typeface="Calibri" panose="020F0502020204030204" pitchFamily="34" charset="0"/>
              </a:rPr>
              <a:t>Ethical Leadership </a:t>
            </a:r>
          </a:p>
        </p:txBody>
      </p:sp>
      <p:sp>
        <p:nvSpPr>
          <p:cNvPr id="3" name="Content Placeholder 2">
            <a:extLst>
              <a:ext uri="{FF2B5EF4-FFF2-40B4-BE49-F238E27FC236}">
                <a16:creationId xmlns:a16="http://schemas.microsoft.com/office/drawing/2014/main" id="{0BF61E85-75F6-3BF5-E572-610C037F3A8D}"/>
              </a:ext>
            </a:extLst>
          </p:cNvPr>
          <p:cNvSpPr>
            <a:spLocks noGrp="1"/>
          </p:cNvSpPr>
          <p:nvPr>
            <p:ph idx="1"/>
          </p:nvPr>
        </p:nvSpPr>
        <p:spPr>
          <a:xfrm>
            <a:off x="116219" y="1207469"/>
            <a:ext cx="6549361" cy="5479360"/>
          </a:xfrm>
        </p:spPr>
        <p:txBody>
          <a:bodyPr>
            <a:normAutofit fontScale="92500" lnSpcReduction="10000"/>
          </a:bodyPr>
          <a:lstStyle/>
          <a:p>
            <a:pPr marL="0" indent="0">
              <a:lnSpc>
                <a:spcPct val="90000"/>
              </a:lnSpc>
              <a:buNone/>
            </a:pPr>
            <a:r>
              <a:rPr lang="en-US" sz="2600" dirty="0">
                <a:latin typeface="Calibri" panose="020F0502020204030204" pitchFamily="34" charset="0"/>
                <a:cs typeface="Calibri" panose="020F0502020204030204" pitchFamily="34" charset="0"/>
              </a:rPr>
              <a:t>Firstly, </a:t>
            </a:r>
            <a:r>
              <a:rPr lang="en-US" sz="2600" dirty="0">
                <a:solidFill>
                  <a:srgbClr val="0070C0"/>
                </a:solidFill>
                <a:latin typeface="Calibri" panose="020F0502020204030204" pitchFamily="34" charset="0"/>
                <a:cs typeface="Calibri" panose="020F0502020204030204" pitchFamily="34" charset="0"/>
              </a:rPr>
              <a:t>ethics</a:t>
            </a:r>
            <a:r>
              <a:rPr lang="en-US" sz="2600" dirty="0">
                <a:latin typeface="Calibri" panose="020F0502020204030204" pitchFamily="34" charset="0"/>
                <a:cs typeface="Calibri" panose="020F0502020204030204" pitchFamily="34" charset="0"/>
              </a:rPr>
              <a:t> can be defined as the </a:t>
            </a:r>
            <a:r>
              <a:rPr lang="en-GB" sz="2600" b="0" i="0" u="none" strike="noStrike" dirty="0">
                <a:effectLst/>
                <a:latin typeface="Calibri" panose="020F0502020204030204" pitchFamily="34" charset="0"/>
                <a:cs typeface="Calibri" panose="020F0502020204030204" pitchFamily="34" charset="0"/>
              </a:rPr>
              <a:t>moral principles that govern a person's behaviour or the conducting of an activity.</a:t>
            </a:r>
          </a:p>
          <a:p>
            <a:pPr marL="0" indent="0">
              <a:lnSpc>
                <a:spcPct val="90000"/>
              </a:lnSpc>
              <a:buNone/>
            </a:pPr>
            <a:r>
              <a:rPr lang="en-GB" sz="2600" dirty="0">
                <a:latin typeface="Calibri" panose="020F0502020204030204" pitchFamily="34" charset="0"/>
                <a:cs typeface="Calibri" panose="020F0502020204030204" pitchFamily="34" charset="0"/>
              </a:rPr>
              <a:t>In the context of philosophy, </a:t>
            </a:r>
            <a:r>
              <a:rPr lang="en-GB" sz="2600" dirty="0">
                <a:solidFill>
                  <a:srgbClr val="FF0000"/>
                </a:solidFill>
                <a:latin typeface="Calibri" panose="020F0502020204030204" pitchFamily="34" charset="0"/>
                <a:cs typeface="Calibri" panose="020F0502020204030204" pitchFamily="34" charset="0"/>
              </a:rPr>
              <a:t>axiology</a:t>
            </a:r>
            <a:r>
              <a:rPr lang="en-GB" sz="2600" dirty="0">
                <a:latin typeface="Calibri" panose="020F0502020204030204" pitchFamily="34" charset="0"/>
                <a:cs typeface="Calibri" panose="020F0502020204030204" pitchFamily="34" charset="0"/>
              </a:rPr>
              <a:t> is a branch of philosophy that concerns itself with:</a:t>
            </a:r>
          </a:p>
          <a:p>
            <a:pPr lvl="1">
              <a:lnSpc>
                <a:spcPct val="90000"/>
              </a:lnSpc>
            </a:pPr>
            <a:r>
              <a:rPr lang="en-GB" sz="2200" dirty="0">
                <a:latin typeface="Calibri" panose="020F0502020204030204" pitchFamily="34" charset="0"/>
                <a:cs typeface="Calibri" panose="020F0502020204030204" pitchFamily="34" charset="0"/>
              </a:rPr>
              <a:t>What is right or wrong</a:t>
            </a:r>
          </a:p>
          <a:p>
            <a:pPr lvl="1">
              <a:lnSpc>
                <a:spcPct val="90000"/>
              </a:lnSpc>
            </a:pPr>
            <a:r>
              <a:rPr lang="en-GB" sz="2200" dirty="0">
                <a:latin typeface="Calibri" panose="020F0502020204030204" pitchFamily="34" charset="0"/>
                <a:cs typeface="Calibri" panose="020F0502020204030204" pitchFamily="34" charset="0"/>
              </a:rPr>
              <a:t>What is good or bad</a:t>
            </a:r>
          </a:p>
          <a:p>
            <a:pPr marL="0" indent="0">
              <a:lnSpc>
                <a:spcPct val="90000"/>
              </a:lnSpc>
              <a:buNone/>
            </a:pPr>
            <a:r>
              <a:rPr lang="en-GB" dirty="0">
                <a:latin typeface="Calibri" panose="020F0502020204030204" pitchFamily="34" charset="0"/>
                <a:cs typeface="Calibri" panose="020F0502020204030204" pitchFamily="34" charset="0"/>
              </a:rPr>
              <a:t>In the context of leadership, ethics is a conscious practice of ensuring that behaviours are inline with set values and principles. These may include: </a:t>
            </a:r>
          </a:p>
          <a:p>
            <a:pPr lvl="1">
              <a:lnSpc>
                <a:spcPct val="90000"/>
              </a:lnSpc>
            </a:pPr>
            <a:r>
              <a:rPr lang="en-GB" sz="2200" dirty="0">
                <a:latin typeface="Calibri" panose="020F0502020204030204" pitchFamily="34" charset="0"/>
                <a:cs typeface="Calibri" panose="020F0502020204030204" pitchFamily="34" charset="0"/>
              </a:rPr>
              <a:t>Integrity </a:t>
            </a:r>
          </a:p>
          <a:p>
            <a:pPr lvl="1">
              <a:lnSpc>
                <a:spcPct val="90000"/>
              </a:lnSpc>
            </a:pPr>
            <a:r>
              <a:rPr lang="en-GB" sz="2200" dirty="0">
                <a:latin typeface="Calibri" panose="020F0502020204030204" pitchFamily="34" charset="0"/>
                <a:cs typeface="Calibri" panose="020F0502020204030204" pitchFamily="34" charset="0"/>
              </a:rPr>
              <a:t>Respect</a:t>
            </a:r>
          </a:p>
          <a:p>
            <a:pPr lvl="1">
              <a:lnSpc>
                <a:spcPct val="90000"/>
              </a:lnSpc>
            </a:pPr>
            <a:r>
              <a:rPr lang="en-GB" sz="2200" dirty="0">
                <a:latin typeface="Calibri" panose="020F0502020204030204" pitchFamily="34" charset="0"/>
                <a:cs typeface="Calibri" panose="020F0502020204030204" pitchFamily="34" charset="0"/>
              </a:rPr>
              <a:t>Trust </a:t>
            </a:r>
          </a:p>
          <a:p>
            <a:pPr lvl="1">
              <a:lnSpc>
                <a:spcPct val="90000"/>
              </a:lnSpc>
            </a:pPr>
            <a:r>
              <a:rPr lang="en-GB" sz="2200" dirty="0">
                <a:latin typeface="Calibri" panose="020F0502020204030204" pitchFamily="34" charset="0"/>
                <a:cs typeface="Calibri" panose="020F0502020204030204" pitchFamily="34" charset="0"/>
              </a:rPr>
              <a:t>Fairness</a:t>
            </a:r>
          </a:p>
          <a:p>
            <a:pPr lvl="1">
              <a:lnSpc>
                <a:spcPct val="90000"/>
              </a:lnSpc>
            </a:pPr>
            <a:r>
              <a:rPr lang="en-GB" sz="2200" dirty="0">
                <a:latin typeface="Calibri" panose="020F0502020204030204" pitchFamily="34" charset="0"/>
                <a:cs typeface="Calibri" panose="020F0502020204030204" pitchFamily="34" charset="0"/>
              </a:rPr>
              <a:t>Transparency</a:t>
            </a:r>
          </a:p>
          <a:p>
            <a:pPr lvl="1">
              <a:lnSpc>
                <a:spcPct val="90000"/>
              </a:lnSpc>
            </a:pPr>
            <a:r>
              <a:rPr lang="en-GB" sz="2200" dirty="0">
                <a:latin typeface="Calibri" panose="020F0502020204030204" pitchFamily="34" charset="0"/>
                <a:cs typeface="Calibri" panose="020F0502020204030204" pitchFamily="34" charset="0"/>
              </a:rPr>
              <a:t>Honesty </a:t>
            </a:r>
            <a:endParaRPr lang="en-US" sz="2200" dirty="0">
              <a:latin typeface="Calibri" panose="020F0502020204030204" pitchFamily="34" charset="0"/>
              <a:cs typeface="Calibri" panose="020F0502020204030204" pitchFamily="34" charset="0"/>
            </a:endParaRPr>
          </a:p>
        </p:txBody>
      </p:sp>
      <p:pic>
        <p:nvPicPr>
          <p:cNvPr id="6146" name="Picture 2" descr="Why Ethical Leadership Is Important">
            <a:extLst>
              <a:ext uri="{FF2B5EF4-FFF2-40B4-BE49-F238E27FC236}">
                <a16:creationId xmlns:a16="http://schemas.microsoft.com/office/drawing/2014/main" id="{2B11F270-B692-A3D3-44BC-CEBF0C82F2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52618" y="861937"/>
            <a:ext cx="5223163" cy="4492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555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52A3-2028-B51C-6133-3EBB652D1C98}"/>
              </a:ext>
            </a:extLst>
          </p:cNvPr>
          <p:cNvSpPr>
            <a:spLocks noGrp="1"/>
          </p:cNvSpPr>
          <p:nvPr>
            <p:ph type="title"/>
          </p:nvPr>
        </p:nvSpPr>
        <p:spPr>
          <a:xfrm>
            <a:off x="1063301" y="1453314"/>
            <a:ext cx="9486900" cy="671945"/>
          </a:xfrm>
        </p:spPr>
        <p:txBody>
          <a:bodyPr>
            <a:noAutofit/>
          </a:bodyPr>
          <a:lstStyle/>
          <a:p>
            <a:pPr algn="ctr"/>
            <a:r>
              <a:rPr lang="en-US" sz="6600" b="1" dirty="0">
                <a:latin typeface="Calibri" panose="020F0502020204030204" pitchFamily="34" charset="0"/>
                <a:cs typeface="Calibri" panose="020F0502020204030204" pitchFamily="34" charset="0"/>
              </a:rPr>
              <a:t>Ethical Leadership </a:t>
            </a:r>
          </a:p>
        </p:txBody>
      </p:sp>
      <p:sp>
        <p:nvSpPr>
          <p:cNvPr id="3" name="Content Placeholder 2">
            <a:extLst>
              <a:ext uri="{FF2B5EF4-FFF2-40B4-BE49-F238E27FC236}">
                <a16:creationId xmlns:a16="http://schemas.microsoft.com/office/drawing/2014/main" id="{29FF1EC3-BC80-50CF-02E4-77AED49E61E7}"/>
              </a:ext>
            </a:extLst>
          </p:cNvPr>
          <p:cNvSpPr>
            <a:spLocks noGrp="1"/>
          </p:cNvSpPr>
          <p:nvPr>
            <p:ph idx="1"/>
          </p:nvPr>
        </p:nvSpPr>
        <p:spPr>
          <a:xfrm>
            <a:off x="2182974" y="2945134"/>
            <a:ext cx="7632831" cy="2144715"/>
          </a:xfrm>
        </p:spPr>
        <p:txBody>
          <a:bodyPr/>
          <a:lstStyle/>
          <a:p>
            <a:pPr marL="0" indent="0">
              <a:buNone/>
            </a:pPr>
            <a:r>
              <a:rPr lang="en-US" dirty="0">
                <a:solidFill>
                  <a:schemeClr val="tx1"/>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Please watch the following video about ethical leadership</a:t>
            </a:r>
          </a:p>
          <a:p>
            <a:pPr marL="0" indent="0">
              <a:buNone/>
            </a:pPr>
            <a:endParaRPr lang="en-US" dirty="0">
              <a:solidFill>
                <a:schemeClr val="tx1"/>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endParaRPr>
          </a:p>
          <a:p>
            <a:pPr marL="0" indent="0">
              <a:buNone/>
            </a:pPr>
            <a:r>
              <a:rPr lang="en-US" dirty="0">
                <a:solidFill>
                  <a:srgbClr val="92872F"/>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https://www.youtube.com/watch?v=Ee2evuc8j4o</a:t>
            </a:r>
            <a:r>
              <a:rPr lang="en-US" dirty="0">
                <a:solidFill>
                  <a:srgbClr val="92872F"/>
                </a:solidFill>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16795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224B-DE7B-95F9-090D-969C4985F41C}"/>
              </a:ext>
            </a:extLst>
          </p:cNvPr>
          <p:cNvSpPr>
            <a:spLocks noGrp="1"/>
          </p:cNvSpPr>
          <p:nvPr>
            <p:ph type="title"/>
          </p:nvPr>
        </p:nvSpPr>
        <p:spPr>
          <a:xfrm>
            <a:off x="1352550" y="97972"/>
            <a:ext cx="9486900" cy="1371600"/>
          </a:xfrm>
        </p:spPr>
        <p:txBody>
          <a:bodyPr>
            <a:normAutofit/>
          </a:bodyPr>
          <a:lstStyle/>
          <a:p>
            <a:pPr algn="ctr"/>
            <a:r>
              <a:rPr lang="en-GB" sz="5400" b="1" dirty="0">
                <a:latin typeface="Calibri" panose="020F0502020204030204" pitchFamily="34" charset="0"/>
                <a:cs typeface="Calibri" panose="020F0502020204030204" pitchFamily="34" charset="0"/>
              </a:rPr>
              <a:t>Ethical leadership </a:t>
            </a:r>
          </a:p>
        </p:txBody>
      </p:sp>
      <p:sp>
        <p:nvSpPr>
          <p:cNvPr id="3" name="Content Placeholder 2">
            <a:extLst>
              <a:ext uri="{FF2B5EF4-FFF2-40B4-BE49-F238E27FC236}">
                <a16:creationId xmlns:a16="http://schemas.microsoft.com/office/drawing/2014/main" id="{7481C1CF-5DD8-4991-1C8F-6D6AC2E5542E}"/>
              </a:ext>
            </a:extLst>
          </p:cNvPr>
          <p:cNvSpPr>
            <a:spLocks noGrp="1"/>
          </p:cNvSpPr>
          <p:nvPr>
            <p:ph idx="1"/>
          </p:nvPr>
        </p:nvSpPr>
        <p:spPr>
          <a:xfrm>
            <a:off x="152400" y="1807788"/>
            <a:ext cx="11876314" cy="4952239"/>
          </a:xfrm>
        </p:spPr>
        <p:txBody>
          <a:bodyPr>
            <a:normAutofit/>
          </a:bodyPr>
          <a:lstStyle/>
          <a:p>
            <a:r>
              <a:rPr lang="en-GB" dirty="0">
                <a:latin typeface="Calibri" panose="020F0502020204030204" pitchFamily="34" charset="0"/>
                <a:cs typeface="Calibri" panose="020F0502020204030204" pitchFamily="34" charset="0"/>
              </a:rPr>
              <a:t>Healthcare providers are expected to assume responsibility for society, promoting public health and respecting rights and dignity of patients. </a:t>
            </a:r>
          </a:p>
          <a:p>
            <a:r>
              <a:rPr lang="en-GB" dirty="0">
                <a:latin typeface="Calibri" panose="020F0502020204030204" pitchFamily="34" charset="0"/>
                <a:cs typeface="Calibri" panose="020F0502020204030204" pitchFamily="34" charset="0"/>
              </a:rPr>
              <a:t>Ethical  scandals and moral debates have triggered a rising concern about the ethics, integrity and social responsibility of health care organizations Ethical Leaders Shape the environment</a:t>
            </a:r>
          </a:p>
          <a:p>
            <a:r>
              <a:rPr lang="en-GB" dirty="0">
                <a:latin typeface="Calibri" panose="020F0502020204030204" pitchFamily="34" charset="0"/>
                <a:cs typeface="Calibri" panose="020F0502020204030204" pitchFamily="34" charset="0"/>
              </a:rPr>
              <a:t>Ethical Leadership is linked to burnout </a:t>
            </a:r>
          </a:p>
          <a:p>
            <a:r>
              <a:rPr lang="en-GB" dirty="0">
                <a:latin typeface="Calibri" panose="020F0502020204030204" pitchFamily="34" charset="0"/>
                <a:cs typeface="Calibri" panose="020F0502020204030204" pitchFamily="34" charset="0"/>
              </a:rPr>
              <a:t>Job satisfaction increases when ethical leadership is present.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(Franczukowska et al., 2021) </a:t>
            </a:r>
          </a:p>
          <a:p>
            <a:pPr marL="0" indent="0">
              <a:buNone/>
            </a:pPr>
            <a:endParaRPr lang="en-GB" dirty="0"/>
          </a:p>
        </p:txBody>
      </p:sp>
    </p:spTree>
    <p:extLst>
      <p:ext uri="{BB962C8B-B14F-4D97-AF65-F5344CB8AC3E}">
        <p14:creationId xmlns:p14="http://schemas.microsoft.com/office/powerpoint/2010/main" val="2187505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A6743-A480-0591-F890-D3438A2BE38D}"/>
              </a:ext>
            </a:extLst>
          </p:cNvPr>
          <p:cNvSpPr>
            <a:spLocks noGrp="1"/>
          </p:cNvSpPr>
          <p:nvPr>
            <p:ph type="title"/>
          </p:nvPr>
        </p:nvSpPr>
        <p:spPr>
          <a:xfrm>
            <a:off x="992154" y="177282"/>
            <a:ext cx="10251233" cy="685800"/>
          </a:xfrm>
        </p:spPr>
        <p:txBody>
          <a:bodyPr>
            <a:noAutofit/>
          </a:bodyPr>
          <a:lstStyle/>
          <a:p>
            <a:pPr algn="ctr"/>
            <a:r>
              <a:rPr lang="en-GB" sz="4000" b="1">
                <a:latin typeface="Calibri" panose="020F0502020204030204" pitchFamily="34" charset="0"/>
                <a:cs typeface="Calibri" panose="020F0502020204030204" pitchFamily="34" charset="0"/>
              </a:rPr>
              <a:t>Case Study: Tell the truth Activity </a:t>
            </a:r>
            <a:endParaRPr lang="en-GB" sz="4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65AB02C-0679-5E10-5228-E7016D881AB3}"/>
              </a:ext>
            </a:extLst>
          </p:cNvPr>
          <p:cNvSpPr>
            <a:spLocks noGrp="1"/>
          </p:cNvSpPr>
          <p:nvPr>
            <p:ph idx="1"/>
          </p:nvPr>
        </p:nvSpPr>
        <p:spPr>
          <a:xfrm>
            <a:off x="177282" y="936172"/>
            <a:ext cx="11812555" cy="5921828"/>
          </a:xfrm>
        </p:spPr>
        <p:txBody>
          <a:bodyPr>
            <a:normAutofit fontScale="92500"/>
          </a:bodyPr>
          <a:lstStyle/>
          <a:p>
            <a:pPr marL="0" indent="0" algn="just">
              <a:buNone/>
            </a:pPr>
            <a:r>
              <a:rPr lang="en-GB" dirty="0">
                <a:latin typeface="Calibri" panose="020F0502020204030204" pitchFamily="34" charset="0"/>
                <a:cs typeface="Calibri" panose="020F0502020204030204" pitchFamily="34" charset="0"/>
              </a:rPr>
              <a:t>One of your employees has just been diagnosed with a treatable form of cancer. He has confided in you about the status of his health. He has also asked you not to say a word to anyone because he considers his health to be a personal matter. Over the next few months, this employee is absent frequently, especially during his radiation treatments. His absences are not a major problem for the company because his duties involve direct computer work which he can do while at home. However, some of your other employees have asked you what's wrong with him. You politely decline to discuss his situation. As a result, the other employees think that their co-worker is getting special treatment and are ready to go to your boss to complain. You are confident that if they only knew of the employee's illness, they would understand. But you promised him not to reveal the reason for his absence. At the same time, it would create unnecessary and unhelpful problems for him if other employees complain about him.</a:t>
            </a:r>
          </a:p>
          <a:p>
            <a:pPr marL="0" indent="0" algn="just">
              <a:buNone/>
            </a:pPr>
            <a:r>
              <a:rPr lang="en-GB" b="1" dirty="0">
                <a:latin typeface="Calibri" panose="020F0502020204030204" pitchFamily="34" charset="0"/>
                <a:cs typeface="Calibri" panose="020F0502020204030204" pitchFamily="34" charset="0"/>
              </a:rPr>
              <a:t> Discuss the following questions:</a:t>
            </a:r>
          </a:p>
          <a:p>
            <a:r>
              <a:rPr lang="en-GB" dirty="0">
                <a:latin typeface="Calibri" panose="020F0502020204030204" pitchFamily="34" charset="0"/>
                <a:cs typeface="Calibri" panose="020F0502020204030204" pitchFamily="34" charset="0"/>
              </a:rPr>
              <a:t>Should you reveal to your employees the reason for their co-worker's absence? Why or why not?</a:t>
            </a:r>
          </a:p>
          <a:p>
            <a:r>
              <a:rPr lang="en-GB" dirty="0">
                <a:latin typeface="Calibri" panose="020F0502020204030204" pitchFamily="34" charset="0"/>
                <a:cs typeface="Calibri" panose="020F0502020204030204" pitchFamily="34" charset="0"/>
              </a:rPr>
              <a:t>Should you explain to your boss what is really going on?</a:t>
            </a:r>
          </a:p>
          <a:p>
            <a:r>
              <a:rPr lang="en-GB" dirty="0">
                <a:latin typeface="Calibri" panose="020F0502020204030204" pitchFamily="34" charset="0"/>
                <a:cs typeface="Calibri" panose="020F0502020204030204" pitchFamily="34" charset="0"/>
              </a:rPr>
              <a:t>How would you handle this situation?</a:t>
            </a:r>
          </a:p>
          <a:p>
            <a:endParaRPr lang="en-GB" dirty="0"/>
          </a:p>
        </p:txBody>
      </p:sp>
    </p:spTree>
    <p:extLst>
      <p:ext uri="{BB962C8B-B14F-4D97-AF65-F5344CB8AC3E}">
        <p14:creationId xmlns:p14="http://schemas.microsoft.com/office/powerpoint/2010/main" val="1305654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0E33B-C56B-39EF-731F-45A537F46D7C}"/>
              </a:ext>
            </a:extLst>
          </p:cNvPr>
          <p:cNvSpPr>
            <a:spLocks noGrp="1"/>
          </p:cNvSpPr>
          <p:nvPr>
            <p:ph type="title"/>
          </p:nvPr>
        </p:nvSpPr>
        <p:spPr>
          <a:xfrm>
            <a:off x="797442" y="1371600"/>
            <a:ext cx="3870251" cy="4114800"/>
          </a:xfrm>
        </p:spPr>
        <p:txBody>
          <a:bodyPr anchor="ctr">
            <a:normAutofit/>
          </a:bodyPr>
          <a:lstStyle/>
          <a:p>
            <a:pPr algn="ctr"/>
            <a:r>
              <a:rPr lang="en-GB" dirty="0">
                <a:solidFill>
                  <a:schemeClr val="bg1"/>
                </a:solidFill>
              </a:rPr>
              <a:t>Leadership &amp; managing ethical dilemmas</a:t>
            </a:r>
          </a:p>
        </p:txBody>
      </p:sp>
      <p:sp>
        <p:nvSpPr>
          <p:cNvPr id="3" name="Content Placeholder 2">
            <a:extLst>
              <a:ext uri="{FF2B5EF4-FFF2-40B4-BE49-F238E27FC236}">
                <a16:creationId xmlns:a16="http://schemas.microsoft.com/office/drawing/2014/main" id="{CED484FE-CF6D-47FC-13F5-81F13BD7FA00}"/>
              </a:ext>
            </a:extLst>
          </p:cNvPr>
          <p:cNvSpPr>
            <a:spLocks noGrp="1"/>
          </p:cNvSpPr>
          <p:nvPr>
            <p:ph idx="1"/>
          </p:nvPr>
        </p:nvSpPr>
        <p:spPr>
          <a:xfrm>
            <a:off x="6096000" y="568842"/>
            <a:ext cx="5426845" cy="5773479"/>
          </a:xfrm>
        </p:spPr>
        <p:txBody>
          <a:bodyPr anchor="ctr">
            <a:normAutofit/>
          </a:bodyPr>
          <a:lstStyle/>
          <a:p>
            <a:pPr>
              <a:lnSpc>
                <a:spcPct val="90000"/>
              </a:lnSpc>
            </a:pPr>
            <a:r>
              <a:rPr lang="en-GB" sz="2000" dirty="0">
                <a:latin typeface="Arial" panose="020B0604020202020204" pitchFamily="34" charset="0"/>
                <a:cs typeface="Arial" panose="020B0604020202020204" pitchFamily="34" charset="0"/>
              </a:rPr>
              <a:t>Autonomy vs. Safety</a:t>
            </a:r>
          </a:p>
          <a:p>
            <a:pPr>
              <a:lnSpc>
                <a:spcPct val="90000"/>
              </a:lnSpc>
            </a:pPr>
            <a:r>
              <a:rPr lang="en-GB" sz="2000" dirty="0">
                <a:latin typeface="Arial" panose="020B0604020202020204" pitchFamily="34" charset="0"/>
                <a:cs typeface="Arial" panose="020B0604020202020204" pitchFamily="34" charset="0"/>
              </a:rPr>
              <a:t>Confidentiality vs. Safeguarding</a:t>
            </a:r>
          </a:p>
          <a:p>
            <a:pPr>
              <a:lnSpc>
                <a:spcPct val="90000"/>
              </a:lnSpc>
            </a:pPr>
            <a:r>
              <a:rPr lang="en-GB" sz="2000" dirty="0">
                <a:latin typeface="Arial" panose="020B0604020202020204" pitchFamily="34" charset="0"/>
                <a:cs typeface="Arial" panose="020B0604020202020204" pitchFamily="34" charset="0"/>
              </a:rPr>
              <a:t>Limited Resources and Fairness</a:t>
            </a:r>
          </a:p>
          <a:p>
            <a:pPr>
              <a:lnSpc>
                <a:spcPct val="90000"/>
              </a:lnSpc>
            </a:pPr>
            <a:r>
              <a:rPr lang="en-GB" sz="2000" dirty="0">
                <a:latin typeface="Arial" panose="020B0604020202020204" pitchFamily="34" charset="0"/>
                <a:cs typeface="Arial" panose="020B0604020202020204" pitchFamily="34" charset="0"/>
              </a:rPr>
              <a:t>Consent and Capacity</a:t>
            </a:r>
          </a:p>
          <a:p>
            <a:pPr>
              <a:lnSpc>
                <a:spcPct val="90000"/>
              </a:lnSpc>
            </a:pPr>
            <a:r>
              <a:rPr lang="en-GB" sz="2000" dirty="0">
                <a:latin typeface="Arial" panose="020B0604020202020204" pitchFamily="34" charset="0"/>
                <a:cs typeface="Arial" panose="020B0604020202020204" pitchFamily="34" charset="0"/>
              </a:rPr>
              <a:t>Professional Boundaries</a:t>
            </a:r>
          </a:p>
          <a:p>
            <a:pPr>
              <a:lnSpc>
                <a:spcPct val="90000"/>
              </a:lnSpc>
            </a:pPr>
            <a:r>
              <a:rPr lang="en-GB" sz="2000" dirty="0">
                <a:latin typeface="Arial" panose="020B0604020202020204" pitchFamily="34" charset="0"/>
                <a:cs typeface="Arial" panose="020B0604020202020204" pitchFamily="34" charset="0"/>
              </a:rPr>
              <a:t>Cultural or Religious Beliefs vs. Clinical Recommendations</a:t>
            </a:r>
          </a:p>
          <a:p>
            <a:pPr>
              <a:lnSpc>
                <a:spcPct val="90000"/>
              </a:lnSpc>
            </a:pPr>
            <a:r>
              <a:rPr lang="en-GB" sz="2000" dirty="0">
                <a:latin typeface="Arial" panose="020B0604020202020204" pitchFamily="34" charset="0"/>
                <a:cs typeface="Arial" panose="020B0604020202020204" pitchFamily="34" charset="0"/>
              </a:rPr>
              <a:t>End‑of‑Life Decisions</a:t>
            </a:r>
          </a:p>
          <a:p>
            <a:pPr>
              <a:lnSpc>
                <a:spcPct val="90000"/>
              </a:lnSpc>
            </a:pPr>
            <a:r>
              <a:rPr lang="en-GB" sz="2000" dirty="0">
                <a:latin typeface="Arial" panose="020B0604020202020204" pitchFamily="34" charset="0"/>
                <a:cs typeface="Arial" panose="020B0604020202020204" pitchFamily="34" charset="0"/>
              </a:rPr>
              <a:t>Truth‑Telling vs. Emotional Impact</a:t>
            </a:r>
          </a:p>
          <a:p>
            <a:pPr>
              <a:lnSpc>
                <a:spcPct val="90000"/>
              </a:lnSpc>
            </a:pPr>
            <a:r>
              <a:rPr lang="en-GB" sz="2000" dirty="0">
                <a:latin typeface="Arial" panose="020B0604020202020204" pitchFamily="34" charset="0"/>
                <a:cs typeface="Arial" panose="020B0604020202020204" pitchFamily="34" charset="0"/>
              </a:rPr>
              <a:t>Reporting Poor Practice (Whistleblowing)</a:t>
            </a:r>
          </a:p>
          <a:p>
            <a:pPr>
              <a:lnSpc>
                <a:spcPct val="90000"/>
              </a:lnSpc>
            </a:pPr>
            <a:r>
              <a:rPr lang="en-GB" sz="2000" dirty="0">
                <a:latin typeface="Arial" panose="020B0604020202020204" pitchFamily="34" charset="0"/>
                <a:cs typeface="Arial" panose="020B0604020202020204" pitchFamily="34" charset="0"/>
              </a:rPr>
              <a:t>Privacy vs. Monitoring for Safety</a:t>
            </a:r>
          </a:p>
          <a:p>
            <a:pPr>
              <a:lnSpc>
                <a:spcPct val="90000"/>
              </a:lnSpc>
            </a:pPr>
            <a:r>
              <a:rPr lang="en-GB" sz="2000" dirty="0">
                <a:latin typeface="Arial" panose="020B0604020202020204" pitchFamily="34" charset="0"/>
                <a:cs typeface="Arial" panose="020B0604020202020204" pitchFamily="34" charset="0"/>
              </a:rPr>
              <a:t>Prioritising Service Users’ Needs vs. Staff Wellbeing</a:t>
            </a:r>
          </a:p>
          <a:p>
            <a:pPr>
              <a:lnSpc>
                <a:spcPct val="90000"/>
              </a:lnSpc>
            </a:pPr>
            <a:r>
              <a:rPr lang="en-GB" sz="2000" dirty="0">
                <a:latin typeface="Arial" panose="020B0604020202020204" pitchFamily="34" charset="0"/>
                <a:cs typeface="Arial" panose="020B0604020202020204" pitchFamily="34" charset="0"/>
              </a:rPr>
              <a:t>Family Preferences vs. Service User Wishes</a:t>
            </a:r>
          </a:p>
        </p:txBody>
      </p:sp>
    </p:spTree>
    <p:extLst>
      <p:ext uri="{BB962C8B-B14F-4D97-AF65-F5344CB8AC3E}">
        <p14:creationId xmlns:p14="http://schemas.microsoft.com/office/powerpoint/2010/main" val="1163365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98782-594A-916A-11BD-B49BFD9A3039}"/>
              </a:ext>
            </a:extLst>
          </p:cNvPr>
          <p:cNvSpPr>
            <a:spLocks noGrp="1"/>
          </p:cNvSpPr>
          <p:nvPr>
            <p:ph type="title"/>
          </p:nvPr>
        </p:nvSpPr>
        <p:spPr>
          <a:xfrm>
            <a:off x="533155" y="433873"/>
            <a:ext cx="3696190" cy="5486400"/>
          </a:xfrm>
        </p:spPr>
        <p:txBody>
          <a:bodyPr anchor="ctr">
            <a:normAutofit/>
          </a:bodyPr>
          <a:lstStyle/>
          <a:p>
            <a:pPr algn="ctr"/>
            <a:r>
              <a:rPr lang="en-US" sz="4800" b="1" dirty="0">
                <a:latin typeface="Calibri" panose="020F0502020204030204" pitchFamily="34" charset="0"/>
                <a:cs typeface="Calibri" panose="020F0502020204030204" pitchFamily="34" charset="0"/>
              </a:rPr>
              <a:t>Ethical Leadership in Health and Social Care</a:t>
            </a:r>
          </a:p>
        </p:txBody>
      </p:sp>
      <p:pic>
        <p:nvPicPr>
          <p:cNvPr id="8194" name="Picture 2" descr="6 Essential Things to Include in Your Company's Code of Ethics | i-Sight">
            <a:extLst>
              <a:ext uri="{FF2B5EF4-FFF2-40B4-BE49-F238E27FC236}">
                <a16:creationId xmlns:a16="http://schemas.microsoft.com/office/drawing/2014/main" id="{ADEBDBF4-7FB7-F0A5-2F4B-DA7369A639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23" r="10554"/>
          <a:stretch/>
        </p:blipFill>
        <p:spPr bwMode="auto">
          <a:xfrm>
            <a:off x="5711226" y="782239"/>
            <a:ext cx="5600186" cy="32097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1CA3181-4FF3-7C21-B7AC-2EFDBE2EE019}"/>
              </a:ext>
            </a:extLst>
          </p:cNvPr>
          <p:cNvSpPr>
            <a:spLocks noGrp="1"/>
          </p:cNvSpPr>
          <p:nvPr>
            <p:ph idx="1"/>
          </p:nvPr>
        </p:nvSpPr>
        <p:spPr>
          <a:xfrm>
            <a:off x="5344657" y="4193036"/>
            <a:ext cx="6265185" cy="1727237"/>
          </a:xfrm>
        </p:spPr>
        <p:txBody>
          <a:bodyPr>
            <a:normAutofit/>
          </a:bodyPr>
          <a:lstStyle/>
          <a:p>
            <a:pPr marL="0" indent="0" algn="ctr">
              <a:buNone/>
            </a:pPr>
            <a:r>
              <a:rPr lang="en-US" dirty="0">
                <a:latin typeface="Calibri" panose="020F0502020204030204" pitchFamily="34" charset="0"/>
                <a:cs typeface="Calibri" panose="020F0502020204030204" pitchFamily="34" charset="0"/>
              </a:rPr>
              <a:t>Building upon your understanding of ethics (knowing what’s right or wrong), complete the </a:t>
            </a:r>
            <a:r>
              <a:rPr lang="en-GB" dirty="0">
                <a:latin typeface="Calibri" panose="020F0502020204030204" pitchFamily="34" charset="0"/>
                <a:cs typeface="Calibri" panose="020F0502020204030204" pitchFamily="34" charset="0"/>
              </a:rPr>
              <a:t>Ethical Leadership Case Study Worksheet</a:t>
            </a:r>
          </a:p>
          <a:p>
            <a:pPr marL="0" indent="0" algn="ctr">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25352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6F1C8-EFAE-80CB-0104-02A44020E730}"/>
              </a:ext>
            </a:extLst>
          </p:cNvPr>
          <p:cNvSpPr>
            <a:spLocks noGrp="1"/>
          </p:cNvSpPr>
          <p:nvPr>
            <p:ph type="title"/>
          </p:nvPr>
        </p:nvSpPr>
        <p:spPr>
          <a:xfrm>
            <a:off x="698528" y="239150"/>
            <a:ext cx="5397472" cy="1303606"/>
          </a:xfrm>
        </p:spPr>
        <p:txBody>
          <a:bodyPr>
            <a:normAutofit/>
          </a:bodyPr>
          <a:lstStyle/>
          <a:p>
            <a:pPr algn="ctr"/>
            <a:r>
              <a:rPr lang="en-GB" sz="3600" b="1" dirty="0"/>
              <a:t>The Importance</a:t>
            </a:r>
          </a:p>
        </p:txBody>
      </p:sp>
      <p:sp>
        <p:nvSpPr>
          <p:cNvPr id="3" name="Content Placeholder 2">
            <a:extLst>
              <a:ext uri="{FF2B5EF4-FFF2-40B4-BE49-F238E27FC236}">
                <a16:creationId xmlns:a16="http://schemas.microsoft.com/office/drawing/2014/main" id="{F13D2B7A-60E2-EE30-C3E9-CB6F5FDEFF81}"/>
              </a:ext>
            </a:extLst>
          </p:cNvPr>
          <p:cNvSpPr>
            <a:spLocks noGrp="1"/>
          </p:cNvSpPr>
          <p:nvPr>
            <p:ph idx="1"/>
          </p:nvPr>
        </p:nvSpPr>
        <p:spPr>
          <a:xfrm>
            <a:off x="685801" y="1817152"/>
            <a:ext cx="5485227" cy="4499241"/>
          </a:xfrm>
        </p:spPr>
        <p:txBody>
          <a:bodyPr>
            <a:normAutofit fontScale="92500"/>
          </a:bodyPr>
          <a:lstStyle/>
          <a:p>
            <a:pPr>
              <a:lnSpc>
                <a:spcPct val="90000"/>
              </a:lnSpc>
            </a:pPr>
            <a:r>
              <a:rPr lang="en-GB" dirty="0">
                <a:latin typeface="Arial" panose="020B0604020202020204" pitchFamily="34" charset="0"/>
                <a:cs typeface="Arial" panose="020B0604020202020204" pitchFamily="34" charset="0"/>
              </a:rPr>
              <a:t>Ethical leadership is the foundation of safe, dignified, person‑centred care.</a:t>
            </a:r>
          </a:p>
          <a:p>
            <a:pPr>
              <a:lnSpc>
                <a:spcPct val="90000"/>
              </a:lnSpc>
            </a:pPr>
            <a:r>
              <a:rPr lang="en-GB" dirty="0">
                <a:latin typeface="Arial" panose="020B0604020202020204" pitchFamily="34" charset="0"/>
                <a:cs typeface="Arial" panose="020B0604020202020204" pitchFamily="34" charset="0"/>
              </a:rPr>
              <a:t>Ethical leaders prevent harm, promote best practice, and ensure staff consistently follow safety standards</a:t>
            </a:r>
          </a:p>
          <a:p>
            <a:pPr>
              <a:lnSpc>
                <a:spcPct val="90000"/>
              </a:lnSpc>
            </a:pPr>
            <a:r>
              <a:rPr lang="en-GB" dirty="0">
                <a:latin typeface="Arial" panose="020B0604020202020204" pitchFamily="34" charset="0"/>
                <a:cs typeface="Arial" panose="020B0604020202020204" pitchFamily="34" charset="0"/>
              </a:rPr>
              <a:t>Families, service users, and staff need leaders who act with honesty, fairness, and consistency to maintain trust.</a:t>
            </a:r>
          </a:p>
          <a:p>
            <a:pPr>
              <a:lnSpc>
                <a:spcPct val="90000"/>
              </a:lnSpc>
            </a:pPr>
            <a:r>
              <a:rPr lang="en-GB" dirty="0">
                <a:latin typeface="Arial" panose="020B0604020202020204" pitchFamily="34" charset="0"/>
                <a:cs typeface="Arial" panose="020B0604020202020204" pitchFamily="34" charset="0"/>
              </a:rPr>
              <a:t>Ethical leadership creates a workplace where: people feel respected, concerns can be raised openly, bullying and discrimination are actively challenged and discouraged</a:t>
            </a:r>
          </a:p>
        </p:txBody>
      </p:sp>
      <p:pic>
        <p:nvPicPr>
          <p:cNvPr id="2050" name="Picture 2" descr="Core ethical principles underpinning any decision making process in... |  Download Scientific Diagram">
            <a:extLst>
              <a:ext uri="{FF2B5EF4-FFF2-40B4-BE49-F238E27FC236}">
                <a16:creationId xmlns:a16="http://schemas.microsoft.com/office/drawing/2014/main" id="{6688F0A3-E88B-102D-0D05-AC8C45C030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0328" y="1343526"/>
            <a:ext cx="4025872" cy="41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95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5C954-3D7D-1240-3CB0-A27EC17AD3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700500-10C3-7E3A-AEE1-5F261060C77C}"/>
              </a:ext>
            </a:extLst>
          </p:cNvPr>
          <p:cNvSpPr>
            <a:spLocks noGrp="1"/>
          </p:cNvSpPr>
          <p:nvPr>
            <p:ph type="title"/>
          </p:nvPr>
        </p:nvSpPr>
        <p:spPr>
          <a:xfrm>
            <a:off x="698528" y="239150"/>
            <a:ext cx="5397472" cy="1303606"/>
          </a:xfrm>
        </p:spPr>
        <p:txBody>
          <a:bodyPr>
            <a:normAutofit/>
          </a:bodyPr>
          <a:lstStyle/>
          <a:p>
            <a:pPr algn="ctr"/>
            <a:r>
              <a:rPr lang="en-GB" sz="3600" b="1" dirty="0"/>
              <a:t>The Importance</a:t>
            </a:r>
          </a:p>
        </p:txBody>
      </p:sp>
      <p:sp>
        <p:nvSpPr>
          <p:cNvPr id="3" name="Content Placeholder 2">
            <a:extLst>
              <a:ext uri="{FF2B5EF4-FFF2-40B4-BE49-F238E27FC236}">
                <a16:creationId xmlns:a16="http://schemas.microsoft.com/office/drawing/2014/main" id="{85E2E0E4-6733-139B-638C-2C552A973E49}"/>
              </a:ext>
            </a:extLst>
          </p:cNvPr>
          <p:cNvSpPr>
            <a:spLocks noGrp="1"/>
          </p:cNvSpPr>
          <p:nvPr>
            <p:ph idx="1"/>
          </p:nvPr>
        </p:nvSpPr>
        <p:spPr>
          <a:xfrm>
            <a:off x="685801" y="1817152"/>
            <a:ext cx="5485227" cy="4499241"/>
          </a:xfrm>
        </p:spPr>
        <p:txBody>
          <a:bodyPr>
            <a:normAutofit/>
          </a:bodyPr>
          <a:lstStyle/>
          <a:p>
            <a:pPr>
              <a:lnSpc>
                <a:spcPct val="90000"/>
              </a:lnSpc>
            </a:pPr>
            <a:r>
              <a:rPr lang="en-GB" dirty="0">
                <a:latin typeface="Arial" panose="020B0604020202020204" pitchFamily="34" charset="0"/>
                <a:cs typeface="Arial" panose="020B0604020202020204" pitchFamily="34" charset="0"/>
              </a:rPr>
              <a:t>Staff often mirror the behaviour of senior colleagues. Ethical leaders demonstrate dignity, fairness, and respect in everyday actions</a:t>
            </a:r>
          </a:p>
          <a:p>
            <a:pPr>
              <a:lnSpc>
                <a:spcPct val="90000"/>
              </a:lnSpc>
            </a:pPr>
            <a:r>
              <a:rPr lang="en-GB" dirty="0">
                <a:latin typeface="Arial" panose="020B0604020202020204" pitchFamily="34" charset="0"/>
                <a:cs typeface="Arial" panose="020B0604020202020204" pitchFamily="34" charset="0"/>
              </a:rPr>
              <a:t>Ethical decision‑making helps organisations stay compliant with: safeguarding policies, quality (CQC) and human rights legislation and data protection laws, professional codes of conduct (NMC, HCPC, Social Work England)</a:t>
            </a:r>
          </a:p>
          <a:p>
            <a:pPr>
              <a:lnSpc>
                <a:spcPct val="90000"/>
              </a:lnSpc>
            </a:pPr>
            <a:endParaRPr lang="en-GB" dirty="0">
              <a:latin typeface="Arial" panose="020B0604020202020204" pitchFamily="34" charset="0"/>
              <a:cs typeface="Arial" panose="020B0604020202020204" pitchFamily="34" charset="0"/>
            </a:endParaRPr>
          </a:p>
        </p:txBody>
      </p:sp>
      <p:pic>
        <p:nvPicPr>
          <p:cNvPr id="2050" name="Picture 2" descr="Core ethical principles underpinning any decision making process in... |  Download Scientific Diagram">
            <a:extLst>
              <a:ext uri="{FF2B5EF4-FFF2-40B4-BE49-F238E27FC236}">
                <a16:creationId xmlns:a16="http://schemas.microsoft.com/office/drawing/2014/main" id="{578C6B9C-34A2-8D93-1A99-80D4296820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0328" y="1343526"/>
            <a:ext cx="4025872" cy="41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7008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D283D-E344-0E69-A608-20405CDB7D81}"/>
              </a:ext>
            </a:extLst>
          </p:cNvPr>
          <p:cNvSpPr>
            <a:spLocks noGrp="1"/>
          </p:cNvSpPr>
          <p:nvPr>
            <p:ph type="title"/>
          </p:nvPr>
        </p:nvSpPr>
        <p:spPr>
          <a:xfrm>
            <a:off x="1371600" y="1371600"/>
            <a:ext cx="2705100" cy="4114800"/>
          </a:xfrm>
        </p:spPr>
        <p:txBody>
          <a:bodyPr anchor="ctr">
            <a:normAutofit/>
          </a:bodyPr>
          <a:lstStyle/>
          <a:p>
            <a:pPr algn="ctr"/>
            <a:r>
              <a:rPr lang="en-GB" sz="2200" dirty="0">
                <a:solidFill>
                  <a:schemeClr val="bg2"/>
                </a:solidFill>
                <a:latin typeface="Arial" panose="020B0604020202020204" pitchFamily="34" charset="0"/>
                <a:cs typeface="Arial" panose="020B0604020202020204" pitchFamily="34" charset="0"/>
              </a:rPr>
              <a:t>Building Ethical Management Skills in Health &amp; Social Care</a:t>
            </a:r>
          </a:p>
        </p:txBody>
      </p:sp>
      <p:graphicFrame>
        <p:nvGraphicFramePr>
          <p:cNvPr id="11" name="Content Placeholder 2">
            <a:extLst>
              <a:ext uri="{FF2B5EF4-FFF2-40B4-BE49-F238E27FC236}">
                <a16:creationId xmlns:a16="http://schemas.microsoft.com/office/drawing/2014/main" id="{867F0A35-7227-E979-95B5-C62A6391A416}"/>
              </a:ext>
            </a:extLst>
          </p:cNvPr>
          <p:cNvGraphicFramePr/>
          <p:nvPr>
            <p:extLst>
              <p:ext uri="{D42A27DB-BD31-4B8C-83A1-F6EECF244321}">
                <p14:modId xmlns:p14="http://schemas.microsoft.com/office/powerpoint/2010/main" val="641522112"/>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3747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D277F-CBCA-7278-FD5D-56304D07DCD1}"/>
              </a:ext>
            </a:extLst>
          </p:cNvPr>
          <p:cNvSpPr>
            <a:spLocks noGrp="1"/>
          </p:cNvSpPr>
          <p:nvPr>
            <p:ph type="title"/>
          </p:nvPr>
        </p:nvSpPr>
        <p:spPr>
          <a:xfrm>
            <a:off x="1371600" y="1371600"/>
            <a:ext cx="2705100" cy="4114800"/>
          </a:xfrm>
        </p:spPr>
        <p:txBody>
          <a:bodyPr anchor="ctr">
            <a:normAutofit/>
          </a:bodyPr>
          <a:lstStyle/>
          <a:p>
            <a:pPr algn="ctr"/>
            <a:r>
              <a:rPr lang="en-GB" sz="2200">
                <a:solidFill>
                  <a:schemeClr val="bg2"/>
                </a:solidFill>
                <a:latin typeface="Arial" panose="020B0604020202020204" pitchFamily="34" charset="0"/>
                <a:cs typeface="Arial" panose="020B0604020202020204" pitchFamily="34" charset="0"/>
              </a:rPr>
              <a:t>Building Ethical Management Skills in Health &amp; Social Care</a:t>
            </a:r>
            <a:endParaRPr lang="en-GB" sz="2200">
              <a:solidFill>
                <a:schemeClr val="bg2"/>
              </a:solidFill>
            </a:endParaRPr>
          </a:p>
        </p:txBody>
      </p:sp>
      <p:graphicFrame>
        <p:nvGraphicFramePr>
          <p:cNvPr id="14" name="Content Placeholder 2">
            <a:extLst>
              <a:ext uri="{FF2B5EF4-FFF2-40B4-BE49-F238E27FC236}">
                <a16:creationId xmlns:a16="http://schemas.microsoft.com/office/drawing/2014/main" id="{C1E95E7C-80D6-2C15-709D-0C63342B8E58}"/>
              </a:ext>
            </a:extLst>
          </p:cNvPr>
          <p:cNvGraphicFramePr>
            <a:graphicFrameLocks noGrp="1"/>
          </p:cNvGraphicFramePr>
          <p:nvPr>
            <p:ph idx="1"/>
            <p:extLst>
              <p:ext uri="{D42A27DB-BD31-4B8C-83A1-F6EECF244321}">
                <p14:modId xmlns:p14="http://schemas.microsoft.com/office/powerpoint/2010/main" val="1982687381"/>
              </p:ext>
            </p:extLst>
          </p:nvPr>
        </p:nvGraphicFramePr>
        <p:xfrm>
          <a:off x="2679700" y="69850"/>
          <a:ext cx="11696700" cy="6718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7280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3A43F-D25D-094F-3C17-DD66C389D725}"/>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3100" kern="1200" cap="all" spc="300" baseline="0">
                <a:solidFill>
                  <a:schemeClr val="bg2"/>
                </a:solidFill>
                <a:latin typeface="+mj-lt"/>
                <a:ea typeface="+mj-ea"/>
                <a:cs typeface="+mj-cs"/>
              </a:rPr>
              <a:t>Nhs leadership framework</a:t>
            </a:r>
          </a:p>
        </p:txBody>
      </p:sp>
      <p:sp>
        <p:nvSpPr>
          <p:cNvPr id="3" name="Content Placeholder 2">
            <a:extLst>
              <a:ext uri="{FF2B5EF4-FFF2-40B4-BE49-F238E27FC236}">
                <a16:creationId xmlns:a16="http://schemas.microsoft.com/office/drawing/2014/main" id="{8BD4D640-64D6-F141-6C20-9F1DFF0098D4}"/>
              </a:ext>
            </a:extLst>
          </p:cNvPr>
          <p:cNvSpPr>
            <a:spLocks noGrp="1"/>
          </p:cNvSpPr>
          <p:nvPr>
            <p:ph idx="1"/>
          </p:nvPr>
        </p:nvSpPr>
        <p:spPr>
          <a:xfrm>
            <a:off x="928468" y="4114800"/>
            <a:ext cx="2991729" cy="2057400"/>
          </a:xfrm>
        </p:spPr>
        <p:txBody>
          <a:bodyPr vert="horz" lIns="91440" tIns="45720" rIns="91440" bIns="45720" rtlCol="0">
            <a:normAutofit/>
          </a:bodyPr>
          <a:lstStyle/>
          <a:p>
            <a:pPr marL="0" indent="0" algn="ctr">
              <a:buNone/>
            </a:pPr>
            <a:r>
              <a:rPr lang="en-US" i="1" kern="1200" dirty="0">
                <a:solidFill>
                  <a:schemeClr val="bg1"/>
                </a:solidFill>
                <a:latin typeface="+mj-lt"/>
                <a:ea typeface="+mn-ea"/>
                <a:cs typeface="+mn-cs"/>
              </a:rPr>
              <a:t>Access via the Moodle page – Lets explore </a:t>
            </a:r>
            <a:r>
              <a:rPr lang="en-US" i="1" kern="1200">
                <a:solidFill>
                  <a:schemeClr val="bg1"/>
                </a:solidFill>
                <a:latin typeface="+mj-lt"/>
                <a:ea typeface="+mn-ea"/>
                <a:cs typeface="+mn-cs"/>
              </a:rPr>
              <a:t>the Framework</a:t>
            </a:r>
            <a:endParaRPr lang="en-US" i="1" kern="1200" dirty="0">
              <a:solidFill>
                <a:schemeClr val="bg1"/>
              </a:solidFill>
              <a:latin typeface="+mj-lt"/>
              <a:ea typeface="+mn-ea"/>
              <a:cs typeface="+mn-cs"/>
            </a:endParaRPr>
          </a:p>
        </p:txBody>
      </p:sp>
      <p:pic>
        <p:nvPicPr>
          <p:cNvPr id="5" name="Picture 4">
            <a:extLst>
              <a:ext uri="{FF2B5EF4-FFF2-40B4-BE49-F238E27FC236}">
                <a16:creationId xmlns:a16="http://schemas.microsoft.com/office/drawing/2014/main" id="{EB7E99A4-8846-DFB0-73ED-9B4898CF39AF}"/>
              </a:ext>
            </a:extLst>
          </p:cNvPr>
          <p:cNvPicPr>
            <a:picLocks noChangeAspect="1"/>
          </p:cNvPicPr>
          <p:nvPr/>
        </p:nvPicPr>
        <p:blipFill>
          <a:blip r:embed="rId2"/>
          <a:stretch>
            <a:fillRect/>
          </a:stretch>
        </p:blipFill>
        <p:spPr>
          <a:xfrm>
            <a:off x="6524244" y="685801"/>
            <a:ext cx="3867911" cy="5486399"/>
          </a:xfrm>
          <a:prstGeom prst="rect">
            <a:avLst/>
          </a:prstGeom>
        </p:spPr>
      </p:pic>
    </p:spTree>
    <p:extLst>
      <p:ext uri="{BB962C8B-B14F-4D97-AF65-F5344CB8AC3E}">
        <p14:creationId xmlns:p14="http://schemas.microsoft.com/office/powerpoint/2010/main" val="1078329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DDC04-7385-4B27-D1AE-03D875F7B97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259D06E-2A7F-1204-F004-15ACF7ADFBBF}"/>
              </a:ext>
            </a:extLst>
          </p:cNvPr>
          <p:cNvPicPr>
            <a:picLocks noChangeAspect="1"/>
          </p:cNvPicPr>
          <p:nvPr/>
        </p:nvPicPr>
        <p:blipFill>
          <a:blip r:embed="rId2"/>
          <a:stretch>
            <a:fillRect/>
          </a:stretch>
        </p:blipFill>
        <p:spPr>
          <a:xfrm>
            <a:off x="6524244" y="685801"/>
            <a:ext cx="3867911" cy="5486399"/>
          </a:xfrm>
          <a:prstGeom prst="rect">
            <a:avLst/>
          </a:prstGeom>
        </p:spPr>
      </p:pic>
      <p:sp>
        <p:nvSpPr>
          <p:cNvPr id="7" name="TextBox 6">
            <a:extLst>
              <a:ext uri="{FF2B5EF4-FFF2-40B4-BE49-F238E27FC236}">
                <a16:creationId xmlns:a16="http://schemas.microsoft.com/office/drawing/2014/main" id="{44338BB8-AF5F-A792-9841-E94CC01FB794}"/>
              </a:ext>
            </a:extLst>
          </p:cNvPr>
          <p:cNvSpPr txBox="1"/>
          <p:nvPr/>
        </p:nvSpPr>
        <p:spPr>
          <a:xfrm>
            <a:off x="609600" y="901700"/>
            <a:ext cx="5575300" cy="569386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NHS Leadership Framework was developed by the NHS Leadership Academy to describe the leadership behaviours expected of staff working across the NHS, regardless of role or seniority.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It was designed around the principle that leadership is everyone's responsibility, not just that of managers.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0124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8E40-8B48-603F-0855-8E10D8B14230}"/>
              </a:ext>
            </a:extLst>
          </p:cNvPr>
          <p:cNvSpPr>
            <a:spLocks noGrp="1"/>
          </p:cNvSpPr>
          <p:nvPr>
            <p:ph type="title"/>
          </p:nvPr>
        </p:nvSpPr>
        <p:spPr>
          <a:xfrm>
            <a:off x="523461" y="-374374"/>
            <a:ext cx="9486900" cy="1371600"/>
          </a:xfrm>
        </p:spPr>
        <p:txBody>
          <a:bodyPr/>
          <a:lstStyle/>
          <a:p>
            <a:r>
              <a:rPr lang="en-GB"/>
              <a:t>KEY dOMAINS</a:t>
            </a:r>
            <a:endParaRPr lang="en-GB" dirty="0"/>
          </a:p>
        </p:txBody>
      </p:sp>
      <p:sp>
        <p:nvSpPr>
          <p:cNvPr id="3" name="Content Placeholder 2">
            <a:extLst>
              <a:ext uri="{FF2B5EF4-FFF2-40B4-BE49-F238E27FC236}">
                <a16:creationId xmlns:a16="http://schemas.microsoft.com/office/drawing/2014/main" id="{FAAECD8E-05FF-C38E-9984-79AC1FFBDACE}"/>
              </a:ext>
            </a:extLst>
          </p:cNvPr>
          <p:cNvSpPr>
            <a:spLocks noGrp="1"/>
          </p:cNvSpPr>
          <p:nvPr>
            <p:ph idx="1"/>
          </p:nvPr>
        </p:nvSpPr>
        <p:spPr>
          <a:xfrm>
            <a:off x="593863" y="1338469"/>
            <a:ext cx="11004274" cy="5377071"/>
          </a:xfrm>
        </p:spPr>
        <p:txBody>
          <a:bodyPr>
            <a:normAutofit fontScale="40000" lnSpcReduction="20000"/>
          </a:bodyPr>
          <a:lstStyle/>
          <a:p>
            <a:r>
              <a:rPr lang="en-GB" sz="2900" b="1" dirty="0">
                <a:latin typeface="Arial" panose="020B0604020202020204" pitchFamily="34" charset="0"/>
                <a:cs typeface="Arial" panose="020B0604020202020204" pitchFamily="34" charset="0"/>
              </a:rPr>
              <a:t>1</a:t>
            </a:r>
            <a:r>
              <a:rPr lang="en-GB" sz="4300" b="1" dirty="0">
                <a:latin typeface="Arial" panose="020B0604020202020204" pitchFamily="34" charset="0"/>
                <a:cs typeface="Arial" panose="020B0604020202020204" pitchFamily="34" charset="0"/>
              </a:rPr>
              <a:t>. Demonstrating Personal Qualities</a:t>
            </a:r>
          </a:p>
          <a:p>
            <a:r>
              <a:rPr lang="en-GB" sz="4300" dirty="0">
                <a:latin typeface="Arial" panose="020B0604020202020204" pitchFamily="34" charset="0"/>
                <a:cs typeface="Arial" panose="020B0604020202020204" pitchFamily="34" charset="0"/>
              </a:rPr>
              <a:t>Be self-aware, manage yourself well, keep learning, and act with integrity.</a:t>
            </a:r>
          </a:p>
          <a:p>
            <a:r>
              <a:rPr lang="en-GB" sz="4300" b="1" dirty="0">
                <a:latin typeface="Arial" panose="020B0604020202020204" pitchFamily="34" charset="0"/>
                <a:cs typeface="Arial" panose="020B0604020202020204" pitchFamily="34" charset="0"/>
              </a:rPr>
              <a:t>2. Working with Others</a:t>
            </a:r>
          </a:p>
          <a:p>
            <a:r>
              <a:rPr lang="en-GB" sz="4300" dirty="0">
                <a:latin typeface="Arial" panose="020B0604020202020204" pitchFamily="34" charset="0"/>
                <a:cs typeface="Arial" panose="020B0604020202020204" pitchFamily="34" charset="0"/>
              </a:rPr>
              <a:t>Build relationships, encourage contributions, work in teams, and develop networks.</a:t>
            </a:r>
          </a:p>
          <a:p>
            <a:r>
              <a:rPr lang="en-GB" sz="4300" b="1" dirty="0">
                <a:latin typeface="Arial" panose="020B0604020202020204" pitchFamily="34" charset="0"/>
                <a:cs typeface="Arial" panose="020B0604020202020204" pitchFamily="34" charset="0"/>
              </a:rPr>
              <a:t>3. Managing Services</a:t>
            </a:r>
          </a:p>
          <a:p>
            <a:r>
              <a:rPr lang="en-GB" sz="4300" dirty="0">
                <a:latin typeface="Arial" panose="020B0604020202020204" pitchFamily="34" charset="0"/>
                <a:cs typeface="Arial" panose="020B0604020202020204" pitchFamily="34" charset="0"/>
              </a:rPr>
              <a:t>Plan effectively, manage people and resources, and hold yourself and others accountable.</a:t>
            </a:r>
          </a:p>
          <a:p>
            <a:r>
              <a:rPr lang="en-GB" sz="4300" b="1" dirty="0">
                <a:latin typeface="Arial" panose="020B0604020202020204" pitchFamily="34" charset="0"/>
                <a:cs typeface="Arial" panose="020B0604020202020204" pitchFamily="34" charset="0"/>
              </a:rPr>
              <a:t>4. Improving Services</a:t>
            </a:r>
          </a:p>
          <a:p>
            <a:r>
              <a:rPr lang="en-GB" sz="4300" dirty="0">
                <a:latin typeface="Arial" panose="020B0604020202020204" pitchFamily="34" charset="0"/>
                <a:cs typeface="Arial" panose="020B0604020202020204" pitchFamily="34" charset="0"/>
              </a:rPr>
              <a:t>Focus on patient safety, evaluate critically, encourage innovation, and lead transformation.</a:t>
            </a:r>
          </a:p>
          <a:p>
            <a:r>
              <a:rPr lang="en-GB" sz="4300" b="1" dirty="0">
                <a:latin typeface="Arial" panose="020B0604020202020204" pitchFamily="34" charset="0"/>
                <a:cs typeface="Arial" panose="020B0604020202020204" pitchFamily="34" charset="0"/>
              </a:rPr>
              <a:t>5. Setting Direction</a:t>
            </a:r>
          </a:p>
          <a:p>
            <a:r>
              <a:rPr lang="en-GB" sz="4300" dirty="0">
                <a:latin typeface="Arial" panose="020B0604020202020204" pitchFamily="34" charset="0"/>
                <a:cs typeface="Arial" panose="020B0604020202020204" pitchFamily="34" charset="0"/>
              </a:rPr>
              <a:t>Understand the context for change, use evidence, make informed decisions, and evaluate impact.</a:t>
            </a:r>
          </a:p>
          <a:p>
            <a:r>
              <a:rPr lang="en-GB" sz="4300" b="1" dirty="0">
                <a:latin typeface="Arial" panose="020B0604020202020204" pitchFamily="34" charset="0"/>
                <a:cs typeface="Arial" panose="020B0604020202020204" pitchFamily="34" charset="0"/>
              </a:rPr>
              <a:t>6. Creating the Vision</a:t>
            </a:r>
          </a:p>
          <a:p>
            <a:r>
              <a:rPr lang="en-GB" sz="4300" dirty="0">
                <a:latin typeface="Arial" panose="020B0604020202020204" pitchFamily="34" charset="0"/>
                <a:cs typeface="Arial" panose="020B0604020202020204" pitchFamily="34" charset="0"/>
              </a:rPr>
              <a:t>Develop and communicate a compelling vision, influence others, and embody the values of the organisation.</a:t>
            </a:r>
          </a:p>
          <a:p>
            <a:r>
              <a:rPr lang="en-GB" sz="4300" b="1" dirty="0">
                <a:latin typeface="Arial" panose="020B0604020202020204" pitchFamily="34" charset="0"/>
                <a:cs typeface="Arial" panose="020B0604020202020204" pitchFamily="34" charset="0"/>
              </a:rPr>
              <a:t>7. Delivering the Strategy</a:t>
            </a:r>
          </a:p>
          <a:p>
            <a:r>
              <a:rPr lang="en-GB" sz="4300" dirty="0">
                <a:latin typeface="Arial" panose="020B0604020202020204" pitchFamily="34" charset="0"/>
                <a:cs typeface="Arial" panose="020B0604020202020204" pitchFamily="34" charset="0"/>
              </a:rPr>
              <a:t>Translate vision into action, align resources, manage risks, and ensure sustainable outcomes.</a:t>
            </a:r>
          </a:p>
          <a:p>
            <a:endParaRPr lang="en-GB" dirty="0"/>
          </a:p>
        </p:txBody>
      </p:sp>
      <p:pic>
        <p:nvPicPr>
          <p:cNvPr id="8194" name="Picture 2" descr="NHS Leadership Academy (@NhsLeadershipAcademy) • Facebook">
            <a:extLst>
              <a:ext uri="{FF2B5EF4-FFF2-40B4-BE49-F238E27FC236}">
                <a16:creationId xmlns:a16="http://schemas.microsoft.com/office/drawing/2014/main" id="{A5B7490C-49CE-9DC2-05B8-72F5A7C805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7010" y="311426"/>
            <a:ext cx="2471530" cy="2471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23987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39592-9FFC-AC44-C9E9-A0525B37351A}"/>
              </a:ext>
            </a:extLst>
          </p:cNvPr>
          <p:cNvSpPr>
            <a:spLocks noGrp="1"/>
          </p:cNvSpPr>
          <p:nvPr>
            <p:ph type="title"/>
          </p:nvPr>
        </p:nvSpPr>
        <p:spPr>
          <a:xfrm>
            <a:off x="1057413" y="182769"/>
            <a:ext cx="9486900" cy="1371600"/>
          </a:xfrm>
        </p:spPr>
        <p:txBody>
          <a:bodyPr/>
          <a:lstStyle/>
          <a:p>
            <a:r>
              <a:rPr lang="en-GB" b="1" dirty="0"/>
              <a:t>NHS Leadership Framework: Current Updates</a:t>
            </a:r>
            <a:endParaRPr lang="en-GB" dirty="0"/>
          </a:p>
        </p:txBody>
      </p:sp>
      <p:sp>
        <p:nvSpPr>
          <p:cNvPr id="3" name="Content Placeholder 2">
            <a:extLst>
              <a:ext uri="{FF2B5EF4-FFF2-40B4-BE49-F238E27FC236}">
                <a16:creationId xmlns:a16="http://schemas.microsoft.com/office/drawing/2014/main" id="{A21490C2-0361-3209-7F8A-A5CDD2F157A6}"/>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NHS Leadership Framework is still relevant, but has recently being updated and replaced by a new Management and Leadership Framework (July 2026) as part of NHS reforms.</a:t>
            </a:r>
          </a:p>
          <a:p>
            <a:r>
              <a:rPr lang="en-GB" dirty="0">
                <a:latin typeface="Arial" panose="020B0604020202020204" pitchFamily="34" charset="0"/>
                <a:cs typeface="Arial" panose="020B0604020202020204" pitchFamily="34" charset="0"/>
              </a:rPr>
              <a:t>NHS England is currently undergoing a major transformation (The organisation that ran and managed the NHS in England)</a:t>
            </a:r>
          </a:p>
          <a:p>
            <a:r>
              <a:rPr lang="en-GB" dirty="0">
                <a:latin typeface="Arial" panose="020B0604020202020204" pitchFamily="34" charset="0"/>
                <a:cs typeface="Arial" panose="020B0604020202020204" pitchFamily="34" charset="0"/>
              </a:rPr>
              <a:t>NHS England currently remains operational, but the Government intends to abolish it and transfer its functions to the Department of Health and Social Care. The NHS itself will continue to exist and deliver healthcare services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38696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4EBDE-049F-D41D-471A-932380012789}"/>
              </a:ext>
            </a:extLst>
          </p:cNvPr>
          <p:cNvSpPr>
            <a:spLocks noGrp="1"/>
          </p:cNvSpPr>
          <p:nvPr>
            <p:ph type="title"/>
          </p:nvPr>
        </p:nvSpPr>
        <p:spPr>
          <a:xfrm>
            <a:off x="-861450" y="875756"/>
            <a:ext cx="6393688" cy="813498"/>
          </a:xfrm>
        </p:spPr>
        <p:txBody>
          <a:bodyPr>
            <a:normAutofit/>
          </a:bodyPr>
          <a:lstStyle/>
          <a:p>
            <a:pPr algn="ctr"/>
            <a:r>
              <a:rPr lang="en-US" b="1" dirty="0">
                <a:latin typeface="Calibri"/>
                <a:cs typeface="Calibri"/>
              </a:rPr>
              <a:t>Task 7</a:t>
            </a:r>
            <a:endParaRPr lang="en-US"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0DBD770-537F-E206-A536-56ED151B3B6E}"/>
              </a:ext>
            </a:extLst>
          </p:cNvPr>
          <p:cNvSpPr>
            <a:spLocks noGrp="1"/>
          </p:cNvSpPr>
          <p:nvPr>
            <p:ph idx="1"/>
          </p:nvPr>
        </p:nvSpPr>
        <p:spPr>
          <a:xfrm>
            <a:off x="1284850" y="2074155"/>
            <a:ext cx="9578768" cy="3501340"/>
          </a:xfrm>
        </p:spPr>
        <p:txBody>
          <a:bodyPr vert="horz" lIns="91440" tIns="45720" rIns="91440" bIns="45720" rtlCol="0" anchor="t">
            <a:normAutofit fontScale="92500" lnSpcReduction="20000"/>
          </a:bodyPr>
          <a:lstStyle/>
          <a:p>
            <a:pPr>
              <a:lnSpc>
                <a:spcPct val="90000"/>
              </a:lnSpc>
            </a:pPr>
            <a:r>
              <a:rPr lang="en-GB" sz="3000" b="1" dirty="0">
                <a:latin typeface="Calibri"/>
                <a:ea typeface="+mj-lt"/>
                <a:cs typeface="+mj-lt"/>
              </a:rPr>
              <a:t>Task 7 - NHS </a:t>
            </a:r>
            <a:r>
              <a:rPr lang="en-GB" sz="3000" b="1" i="0" u="none" strike="noStrike" dirty="0">
                <a:effectLst/>
                <a:latin typeface="Calibri"/>
                <a:ea typeface="+mj-lt"/>
                <a:cs typeface="+mj-lt"/>
              </a:rPr>
              <a:t>Leadership </a:t>
            </a:r>
            <a:r>
              <a:rPr lang="en-GB" sz="3000" b="1" dirty="0">
                <a:latin typeface="Calibri"/>
                <a:ea typeface="+mj-lt"/>
                <a:cs typeface="+mj-lt"/>
              </a:rPr>
              <a:t>Framework Analysis </a:t>
            </a:r>
            <a:endParaRPr lang="en-GB" sz="3000" b="1" dirty="0">
              <a:effectLst/>
              <a:latin typeface="Calibri"/>
              <a:ea typeface="+mj-lt"/>
              <a:cs typeface="+mj-lt"/>
            </a:endParaRPr>
          </a:p>
          <a:p>
            <a:pPr>
              <a:lnSpc>
                <a:spcPct val="90000"/>
              </a:lnSpc>
            </a:pPr>
            <a:r>
              <a:rPr lang="en-GB" sz="3000" dirty="0">
                <a:latin typeface="Calibri"/>
                <a:ea typeface="+mj-lt"/>
                <a:cs typeface="+mj-lt"/>
              </a:rPr>
              <a:t>Write a short summary (150 words) explaining the key components </a:t>
            </a:r>
            <a:r>
              <a:rPr lang="en-GB" sz="3000" dirty="0">
                <a:effectLst/>
                <a:latin typeface="Calibri"/>
                <a:ea typeface="+mj-lt"/>
                <a:cs typeface="+mj-lt"/>
              </a:rPr>
              <a:t>of the </a:t>
            </a:r>
            <a:r>
              <a:rPr lang="en-GB" sz="3000" dirty="0">
                <a:latin typeface="Calibri"/>
                <a:ea typeface="+mj-lt"/>
                <a:cs typeface="+mj-lt"/>
              </a:rPr>
              <a:t>NHS </a:t>
            </a:r>
            <a:r>
              <a:rPr lang="en-GB" sz="3000" dirty="0">
                <a:effectLst/>
                <a:latin typeface="Calibri"/>
                <a:ea typeface="+mj-lt"/>
                <a:cs typeface="+mj-lt"/>
              </a:rPr>
              <a:t>Leadership </a:t>
            </a:r>
            <a:r>
              <a:rPr lang="en-GB" sz="3000" dirty="0">
                <a:latin typeface="Calibri"/>
                <a:ea typeface="+mj-lt"/>
                <a:cs typeface="+mj-lt"/>
              </a:rPr>
              <a:t>Framework</a:t>
            </a:r>
            <a:r>
              <a:rPr lang="en-GB" sz="3000" dirty="0">
                <a:effectLst/>
                <a:latin typeface="Calibri"/>
                <a:ea typeface="+mj-lt"/>
                <a:cs typeface="+mj-lt"/>
              </a:rPr>
              <a:t>. </a:t>
            </a:r>
            <a:r>
              <a:rPr lang="en-GB" sz="3000" dirty="0">
                <a:latin typeface="Calibri"/>
                <a:ea typeface="+mj-lt"/>
                <a:cs typeface="+mj-lt"/>
              </a:rPr>
              <a:t>Then</a:t>
            </a:r>
            <a:r>
              <a:rPr lang="en-GB" sz="3000" b="0" u="none" strike="noStrike" dirty="0">
                <a:effectLst/>
                <a:latin typeface="Calibri"/>
                <a:ea typeface="+mj-lt"/>
                <a:cs typeface="+mj-lt"/>
              </a:rPr>
              <a:t>, </a:t>
            </a:r>
            <a:r>
              <a:rPr lang="en-GB" sz="3000" dirty="0">
                <a:latin typeface="Calibri"/>
                <a:ea typeface="+mj-lt"/>
                <a:cs typeface="+mj-lt"/>
              </a:rPr>
              <a:t>choose one component </a:t>
            </a:r>
            <a:r>
              <a:rPr lang="en-GB" sz="3000" b="0" u="none" strike="noStrike" dirty="0">
                <a:effectLst/>
                <a:latin typeface="Calibri"/>
                <a:ea typeface="+mj-lt"/>
                <a:cs typeface="+mj-lt"/>
              </a:rPr>
              <a:t>and </a:t>
            </a:r>
            <a:r>
              <a:rPr lang="en-GB" sz="3000" dirty="0">
                <a:latin typeface="Calibri"/>
                <a:ea typeface="+mj-lt"/>
                <a:cs typeface="+mj-lt"/>
              </a:rPr>
              <a:t>describe </a:t>
            </a:r>
            <a:r>
              <a:rPr lang="en-GB" sz="3000" b="0" u="none" strike="noStrike" dirty="0">
                <a:effectLst/>
                <a:latin typeface="Calibri"/>
                <a:ea typeface="+mj-lt"/>
                <a:cs typeface="+mj-lt"/>
              </a:rPr>
              <a:t>(</a:t>
            </a:r>
            <a:r>
              <a:rPr lang="en-GB" sz="3000" dirty="0">
                <a:latin typeface="Calibri"/>
                <a:ea typeface="+mj-lt"/>
                <a:cs typeface="+mj-lt"/>
              </a:rPr>
              <a:t>100 words</a:t>
            </a:r>
            <a:r>
              <a:rPr lang="en-GB" sz="3000" b="0" u="none" strike="noStrike" dirty="0">
                <a:effectLst/>
                <a:latin typeface="Calibri"/>
                <a:ea typeface="+mj-lt"/>
                <a:cs typeface="+mj-lt"/>
              </a:rPr>
              <a:t>) </a:t>
            </a:r>
            <a:r>
              <a:rPr lang="en-GB" sz="3000" dirty="0">
                <a:latin typeface="Calibri"/>
                <a:ea typeface="+mj-lt"/>
                <a:cs typeface="+mj-lt"/>
              </a:rPr>
              <a:t>how </a:t>
            </a:r>
            <a:r>
              <a:rPr lang="en-GB" sz="3000" b="0" u="none" strike="noStrike" dirty="0">
                <a:effectLst/>
                <a:latin typeface="Calibri"/>
                <a:ea typeface="+mj-lt"/>
                <a:cs typeface="+mj-lt"/>
              </a:rPr>
              <a:t>a </a:t>
            </a:r>
            <a:r>
              <a:rPr lang="en-GB" sz="3000" dirty="0">
                <a:latin typeface="Calibri"/>
                <a:ea typeface="+mj-lt"/>
                <a:cs typeface="+mj-lt"/>
              </a:rPr>
              <a:t>leader might use it to encourage creativity </a:t>
            </a:r>
            <a:r>
              <a:rPr lang="en-GB" sz="3000" b="0" u="none" strike="noStrike" dirty="0">
                <a:effectLst/>
                <a:latin typeface="Calibri"/>
                <a:ea typeface="+mj-lt"/>
                <a:cs typeface="+mj-lt"/>
              </a:rPr>
              <a:t>and </a:t>
            </a:r>
            <a:r>
              <a:rPr lang="en-GB" sz="3000" dirty="0">
                <a:latin typeface="Calibri"/>
                <a:ea typeface="+mj-lt"/>
                <a:cs typeface="+mj-lt"/>
              </a:rPr>
              <a:t>improve care </a:t>
            </a:r>
            <a:r>
              <a:rPr lang="en-GB" sz="3000" dirty="0">
                <a:effectLst/>
                <a:latin typeface="Calibri"/>
                <a:ea typeface="+mj-lt"/>
                <a:cs typeface="+mj-lt"/>
              </a:rPr>
              <a:t>in </a:t>
            </a:r>
            <a:r>
              <a:rPr lang="en-GB" sz="3000" dirty="0">
                <a:latin typeface="Calibri"/>
                <a:ea typeface="+mj-lt"/>
                <a:cs typeface="+mj-lt"/>
              </a:rPr>
              <a:t>the NHS </a:t>
            </a:r>
            <a:r>
              <a:rPr lang="en-GB" sz="3000" b="0" u="none" strike="noStrike" dirty="0">
                <a:effectLst/>
                <a:latin typeface="Calibri"/>
                <a:ea typeface="+mj-lt"/>
                <a:cs typeface="+mj-lt"/>
              </a:rPr>
              <a:t>(</a:t>
            </a:r>
            <a:r>
              <a:rPr lang="en-GB" sz="3000" dirty="0">
                <a:latin typeface="Calibri"/>
                <a:ea typeface="+mj-lt"/>
                <a:cs typeface="+mj-lt"/>
              </a:rPr>
              <a:t>2 sources</a:t>
            </a:r>
            <a:r>
              <a:rPr lang="en-GB" sz="3000" b="0" u="none" strike="noStrike" dirty="0">
                <a:effectLst/>
                <a:latin typeface="Calibri"/>
                <a:ea typeface="+mj-lt"/>
                <a:cs typeface="+mj-lt"/>
              </a:rPr>
              <a:t>).</a:t>
            </a:r>
            <a:r>
              <a:rPr lang="en-GB" sz="3000" b="0" i="0" u="none" strike="noStrike" dirty="0">
                <a:effectLst/>
                <a:latin typeface="Calibri"/>
                <a:ea typeface="+mj-lt"/>
                <a:cs typeface="+mj-lt"/>
              </a:rPr>
              <a:t> </a:t>
            </a:r>
            <a:endParaRPr lang="en-GB" sz="3000" dirty="0">
              <a:latin typeface="Calibri"/>
              <a:ea typeface="+mj-lt"/>
              <a:cs typeface="+mj-lt"/>
            </a:endParaRPr>
          </a:p>
          <a:p>
            <a:pPr>
              <a:lnSpc>
                <a:spcPct val="90000"/>
              </a:lnSpc>
            </a:pPr>
            <a:r>
              <a:rPr lang="en-GB" sz="3000" dirty="0">
                <a:latin typeface="Calibri"/>
                <a:ea typeface="+mj-lt"/>
                <a:cs typeface="+mj-lt"/>
              </a:rPr>
              <a:t>Please refer to week 7 </a:t>
            </a:r>
            <a:r>
              <a:rPr lang="en-GB" sz="3000" dirty="0">
                <a:effectLst/>
                <a:latin typeface="Calibri"/>
                <a:ea typeface="+mj-lt"/>
                <a:cs typeface="+mj-lt"/>
              </a:rPr>
              <a:t>content</a:t>
            </a:r>
            <a:endParaRPr lang="en-GB" sz="3000" dirty="0">
              <a:latin typeface="Calibri"/>
              <a:ea typeface="+mj-lt"/>
              <a:cs typeface="+mj-lt"/>
            </a:endParaRPr>
          </a:p>
          <a:p>
            <a:pPr>
              <a:lnSpc>
                <a:spcPct val="90000"/>
              </a:lnSpc>
            </a:pPr>
            <a:r>
              <a:rPr lang="en-GB" sz="2200" dirty="0">
                <a:hlinkClick r:id="rId2"/>
              </a:rPr>
              <a:t>65589 Leadership </a:t>
            </a:r>
            <a:r>
              <a:rPr lang="en-GB" sz="2200" dirty="0" err="1">
                <a:hlinkClick r:id="rId2"/>
              </a:rPr>
              <a:t>Framework_Layout</a:t>
            </a:r>
            <a:r>
              <a:rPr lang="en-GB" sz="2200" dirty="0">
                <a:hlinkClick r:id="rId2"/>
              </a:rPr>
              <a:t> 1</a:t>
            </a:r>
            <a:endParaRPr lang="en-GB" sz="2200" dirty="0"/>
          </a:p>
          <a:p>
            <a:pPr>
              <a:lnSpc>
                <a:spcPct val="90000"/>
              </a:lnSpc>
            </a:pPr>
            <a:br>
              <a:rPr lang="en-GB" sz="1700" dirty="0">
                <a:effectLst/>
                <a:latin typeface="Times" pitchFamily="2" charset="0"/>
              </a:rPr>
            </a:br>
            <a:endParaRPr lang="en-GB" sz="1700" dirty="0"/>
          </a:p>
          <a:p>
            <a:pPr>
              <a:lnSpc>
                <a:spcPct val="90000"/>
              </a:lnSpc>
            </a:pPr>
            <a:endParaRPr lang="en-GB" sz="1700" dirty="0"/>
          </a:p>
          <a:p>
            <a:pPr>
              <a:lnSpc>
                <a:spcPct val="90000"/>
              </a:lnSpc>
            </a:pPr>
            <a:endParaRPr lang="en-GB" sz="1700" dirty="0">
              <a:effectLst/>
            </a:endParaRPr>
          </a:p>
          <a:p>
            <a:pPr>
              <a:lnSpc>
                <a:spcPct val="90000"/>
              </a:lnSpc>
            </a:pPr>
            <a:endParaRPr lang="en-GB" sz="1700" b="0" i="0" u="none" strike="noStrike" dirty="0">
              <a:effectLst/>
              <a:latin typeface="ff2"/>
            </a:endParaRPr>
          </a:p>
          <a:p>
            <a:pPr>
              <a:lnSpc>
                <a:spcPct val="90000"/>
              </a:lnSpc>
            </a:pPr>
            <a:endParaRPr lang="en-US" sz="1700" dirty="0"/>
          </a:p>
        </p:txBody>
      </p:sp>
    </p:spTree>
    <p:extLst>
      <p:ext uri="{BB962C8B-B14F-4D97-AF65-F5344CB8AC3E}">
        <p14:creationId xmlns:p14="http://schemas.microsoft.com/office/powerpoint/2010/main" val="258040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EBDE-049F-D41D-471A-932380012789}"/>
              </a:ext>
            </a:extLst>
          </p:cNvPr>
          <p:cNvSpPr>
            <a:spLocks noGrp="1"/>
          </p:cNvSpPr>
          <p:nvPr>
            <p:ph type="title"/>
          </p:nvPr>
        </p:nvSpPr>
        <p:spPr>
          <a:xfrm>
            <a:off x="1188720" y="326966"/>
            <a:ext cx="9486900" cy="594360"/>
          </a:xfrm>
        </p:spPr>
        <p:txBody>
          <a:bodyPr>
            <a:noAutofit/>
          </a:bodyPr>
          <a:lstStyle/>
          <a:p>
            <a:pPr algn="ctr"/>
            <a:r>
              <a:rPr lang="en-US" sz="4400" b="1" dirty="0">
                <a:latin typeface="Calibri" panose="020F0502020204030204" pitchFamily="34" charset="0"/>
                <a:cs typeface="Calibri" panose="020F0502020204030204" pitchFamily="34" charset="0"/>
              </a:rPr>
              <a:t>Reference List </a:t>
            </a:r>
          </a:p>
        </p:txBody>
      </p:sp>
      <p:sp>
        <p:nvSpPr>
          <p:cNvPr id="3" name="Content Placeholder 2">
            <a:extLst>
              <a:ext uri="{FF2B5EF4-FFF2-40B4-BE49-F238E27FC236}">
                <a16:creationId xmlns:a16="http://schemas.microsoft.com/office/drawing/2014/main" id="{20DBD770-537F-E206-A536-56ED151B3B6E}"/>
              </a:ext>
            </a:extLst>
          </p:cNvPr>
          <p:cNvSpPr>
            <a:spLocks noGrp="1"/>
          </p:cNvSpPr>
          <p:nvPr>
            <p:ph idx="1"/>
          </p:nvPr>
        </p:nvSpPr>
        <p:spPr>
          <a:xfrm>
            <a:off x="196948" y="1100551"/>
            <a:ext cx="11873132" cy="5757449"/>
          </a:xfrm>
        </p:spPr>
        <p:txBody>
          <a:bodyPr>
            <a:normAutofit fontScale="92500" lnSpcReduction="10000"/>
          </a:bodyPr>
          <a:lstStyle/>
          <a:p>
            <a:r>
              <a:rPr lang="en-GB" sz="1600" b="0" i="0" u="none" strike="noStrike" dirty="0">
                <a:solidFill>
                  <a:srgbClr val="555555"/>
                </a:solidFill>
                <a:effectLst/>
                <a:latin typeface="Calibri" panose="020F0502020204030204" pitchFamily="34" charset="0"/>
                <a:cs typeface="Calibri" panose="020F0502020204030204" pitchFamily="34" charset="0"/>
              </a:rPr>
              <a:t>Fullan, M (2016) </a:t>
            </a:r>
            <a:r>
              <a:rPr lang="en-GB" sz="1600" b="0" i="1" u="none" strike="noStrike" dirty="0">
                <a:solidFill>
                  <a:srgbClr val="555555"/>
                </a:solidFill>
                <a:effectLst/>
                <a:latin typeface="Calibri" panose="020F0502020204030204" pitchFamily="34" charset="0"/>
                <a:cs typeface="Calibri" panose="020F0502020204030204" pitchFamily="34" charset="0"/>
              </a:rPr>
              <a:t>Indelible Leadership : Always Leave Them Learning </a:t>
            </a:r>
            <a:r>
              <a:rPr lang="en-GB" sz="1600" b="0" i="0" u="none" strike="noStrike" dirty="0">
                <a:solidFill>
                  <a:srgbClr val="555555"/>
                </a:solidFill>
                <a:effectLst/>
                <a:latin typeface="Calibri" panose="020F0502020204030204" pitchFamily="34" charset="0"/>
                <a:cs typeface="Calibri" panose="020F0502020204030204" pitchFamily="34" charset="0"/>
              </a:rPr>
              <a:t>Thousand Oaks: Corwin Press.</a:t>
            </a:r>
          </a:p>
          <a:p>
            <a:r>
              <a:rPr lang="en-GB" sz="1600" b="0" i="0" u="none" strike="noStrike" dirty="0" err="1">
                <a:solidFill>
                  <a:srgbClr val="666666"/>
                </a:solidFill>
                <a:effectLst/>
                <a:latin typeface="Calibri" panose="020F0502020204030204" pitchFamily="34" charset="0"/>
                <a:cs typeface="Calibri" panose="020F0502020204030204" pitchFamily="34" charset="0"/>
              </a:rPr>
              <a:t>Hongyun</a:t>
            </a:r>
            <a:r>
              <a:rPr lang="en-GB" sz="1600" b="0" i="0" u="none" strike="noStrike" dirty="0">
                <a:solidFill>
                  <a:srgbClr val="666666"/>
                </a:solidFill>
                <a:effectLst/>
                <a:latin typeface="Calibri" panose="020F0502020204030204" pitchFamily="34" charset="0"/>
                <a:cs typeface="Calibri" panose="020F0502020204030204" pitchFamily="34" charset="0"/>
              </a:rPr>
              <a:t> Tian et al. (2020) “The Impact of Transformational Leadership on Employee Retention: Mediation and Moderation Through Organizational Citizenship </a:t>
            </a:r>
            <a:r>
              <a:rPr lang="en-GB" sz="1600" b="0" i="0" u="none" strike="noStrike" dirty="0" err="1">
                <a:solidFill>
                  <a:srgbClr val="666666"/>
                </a:solidFill>
                <a:effectLst/>
                <a:latin typeface="Calibri" panose="020F0502020204030204" pitchFamily="34" charset="0"/>
                <a:cs typeface="Calibri" panose="020F0502020204030204" pitchFamily="34" charset="0"/>
              </a:rPr>
              <a:t>Behavior</a:t>
            </a:r>
            <a:r>
              <a:rPr lang="en-GB" sz="1600" b="0" i="0" u="none" strike="noStrike" dirty="0">
                <a:solidFill>
                  <a:srgbClr val="666666"/>
                </a:solidFill>
                <a:effectLst/>
                <a:latin typeface="Calibri" panose="020F0502020204030204" pitchFamily="34" charset="0"/>
                <a:cs typeface="Calibri" panose="020F0502020204030204" pitchFamily="34" charset="0"/>
              </a:rPr>
              <a:t> and Communication,” </a:t>
            </a:r>
            <a:r>
              <a:rPr lang="en-GB" sz="1600" b="0" i="1" u="none" strike="noStrike" dirty="0">
                <a:solidFill>
                  <a:srgbClr val="666666"/>
                </a:solidFill>
                <a:effectLst/>
                <a:latin typeface="Calibri" panose="020F0502020204030204" pitchFamily="34" charset="0"/>
                <a:cs typeface="Calibri" panose="020F0502020204030204" pitchFamily="34" charset="0"/>
              </a:rPr>
              <a:t>Frontiers in Psychology</a:t>
            </a:r>
            <a:r>
              <a:rPr lang="en-GB" sz="1600" dirty="0">
                <a:solidFill>
                  <a:srgbClr val="666666"/>
                </a:solidFill>
                <a:latin typeface="Calibri" panose="020F0502020204030204" pitchFamily="34" charset="0"/>
                <a:cs typeface="Calibri" panose="020F0502020204030204" pitchFamily="34" charset="0"/>
              </a:rPr>
              <a:t>: </a:t>
            </a:r>
            <a:r>
              <a:rPr lang="en-GB" sz="1600" b="0" i="0" u="sng" dirty="0">
                <a:solidFill>
                  <a:srgbClr val="00677F"/>
                </a:solidFill>
                <a:effectLst/>
                <a:latin typeface="Calibri" panose="020F0502020204030204" pitchFamily="34" charset="0"/>
                <a:cs typeface="Calibri" panose="020F0502020204030204" pitchFamily="34" charset="0"/>
                <a:hlinkClick r:id="rId2"/>
              </a:rPr>
              <a:t>https://www.frontiersin.org/articles/10.3389/fpsyg.2020.00314/full</a:t>
            </a:r>
            <a:r>
              <a:rPr lang="en-GB" sz="1600" b="0" i="0" u="none" strike="noStrike" dirty="0">
                <a:solidFill>
                  <a:srgbClr val="666666"/>
                </a:solidFill>
                <a:effectLst/>
                <a:latin typeface="Calibri" panose="020F0502020204030204" pitchFamily="34" charset="0"/>
                <a:cs typeface="Calibri" panose="020F0502020204030204" pitchFamily="34" charset="0"/>
              </a:rPr>
              <a:t> </a:t>
            </a:r>
          </a:p>
          <a:p>
            <a:r>
              <a:rPr lang="en-GB" sz="1600" dirty="0">
                <a:solidFill>
                  <a:srgbClr val="000000"/>
                </a:solidFill>
                <a:latin typeface="Calibri" panose="020F0502020204030204" pitchFamily="34" charset="0"/>
                <a:cs typeface="Calibri" panose="020F0502020204030204" pitchFamily="34" charset="0"/>
              </a:rPr>
              <a:t>Henry, C.B (2012) ‘</a:t>
            </a:r>
            <a:r>
              <a:rPr lang="en-GB" sz="1600" b="0" i="0" u="none" strike="noStrike" dirty="0">
                <a:solidFill>
                  <a:srgbClr val="000000"/>
                </a:solidFill>
                <a:effectLst/>
                <a:latin typeface="Calibri" panose="020F0502020204030204" pitchFamily="34" charset="0"/>
                <a:cs typeface="Calibri" panose="020F0502020204030204" pitchFamily="34" charset="0"/>
              </a:rPr>
              <a:t>Leadership Models for Effective Change Management’. </a:t>
            </a:r>
            <a:r>
              <a:rPr lang="en-GB" sz="1600" dirty="0">
                <a:solidFill>
                  <a:srgbClr val="000000"/>
                </a:solidFill>
                <a:latin typeface="Calibri" panose="020F0502020204030204" pitchFamily="34" charset="0"/>
                <a:cs typeface="Calibri" panose="020F0502020204030204" pitchFamily="34" charset="0"/>
              </a:rPr>
              <a:t> </a:t>
            </a:r>
            <a:r>
              <a:rPr lang="en-GB" sz="1600" i="1" dirty="0">
                <a:solidFill>
                  <a:srgbClr val="000000"/>
                </a:solidFill>
                <a:latin typeface="Calibri" panose="020F0502020204030204" pitchFamily="34" charset="0"/>
                <a:cs typeface="Calibri" panose="020F0502020204030204" pitchFamily="34" charset="0"/>
              </a:rPr>
              <a:t>In</a:t>
            </a:r>
            <a:r>
              <a:rPr lang="en-GB" sz="1600" b="0" i="1" u="none" strike="noStrike" dirty="0">
                <a:solidFill>
                  <a:srgbClr val="000000"/>
                </a:solidFill>
                <a:effectLst/>
                <a:latin typeface="Calibri" panose="020F0502020204030204" pitchFamily="34" charset="0"/>
                <a:cs typeface="Calibri" panose="020F0502020204030204" pitchFamily="34" charset="0"/>
              </a:rPr>
              <a:t>ternational Journal of Computer Science and Management Research </a:t>
            </a:r>
            <a:r>
              <a:rPr lang="en-GB" sz="1600" b="0" i="0" u="none" strike="noStrike" dirty="0">
                <a:solidFill>
                  <a:srgbClr val="000000"/>
                </a:solidFill>
                <a:effectLst/>
                <a:latin typeface="Calibri" panose="020F0502020204030204" pitchFamily="34" charset="0"/>
                <a:cs typeface="Calibri" panose="020F0502020204030204" pitchFamily="34" charset="0"/>
              </a:rPr>
              <a:t>(1) 4. </a:t>
            </a:r>
          </a:p>
          <a:p>
            <a:r>
              <a:rPr lang="en-GB" sz="1600" dirty="0">
                <a:effectLst/>
                <a:latin typeface="Calibri" panose="020F0502020204030204" pitchFamily="34" charset="0"/>
                <a:cs typeface="Calibri" panose="020F0502020204030204" pitchFamily="34" charset="0"/>
              </a:rPr>
              <a:t>Anderson, A.R. (2013), </a:t>
            </a:r>
            <a:r>
              <a:rPr lang="en-GB" sz="1600" i="1" dirty="0">
                <a:effectLst/>
                <a:latin typeface="Calibri" panose="020F0502020204030204" pitchFamily="34" charset="0"/>
                <a:cs typeface="Calibri" panose="020F0502020204030204" pitchFamily="34" charset="0"/>
              </a:rPr>
              <a:t>Good Leaders Are Invaluable To A Company. Bad Leaders Will Destroy It. </a:t>
            </a:r>
            <a:r>
              <a:rPr lang="en-GB" sz="1600" dirty="0">
                <a:effectLst/>
                <a:latin typeface="Calibri" panose="020F0502020204030204" pitchFamily="34" charset="0"/>
                <a:cs typeface="Calibri" panose="020F0502020204030204" pitchFamily="34" charset="0"/>
              </a:rPr>
              <a:t>Available at: </a:t>
            </a:r>
            <a:r>
              <a:rPr lang="en-GB" sz="1600" dirty="0">
                <a:solidFill>
                  <a:srgbClr val="0000FF"/>
                </a:solidFill>
                <a:effectLst/>
                <a:latin typeface="Calibri" panose="020F0502020204030204" pitchFamily="34" charset="0"/>
                <a:cs typeface="Calibri" panose="020F0502020204030204" pitchFamily="34" charset="0"/>
              </a:rPr>
              <a:t>www.forbes.com/sites/amyanderson/2013/01/14/good-leaders-are-invaluable-to-a-company-bad- leaders-will-destroy-it/ </a:t>
            </a:r>
            <a:r>
              <a:rPr lang="en-GB" sz="1600" dirty="0">
                <a:effectLst/>
                <a:latin typeface="Calibri" panose="020F0502020204030204" pitchFamily="34" charset="0"/>
                <a:cs typeface="Calibri" panose="020F0502020204030204" pitchFamily="34" charset="0"/>
              </a:rPr>
              <a:t>(Accessed: 4</a:t>
            </a:r>
            <a:r>
              <a:rPr lang="en-GB" sz="1600" baseline="30000" dirty="0">
                <a:latin typeface="Calibri" panose="020F0502020204030204" pitchFamily="34" charset="0"/>
                <a:cs typeface="Calibri" panose="020F0502020204030204" pitchFamily="34" charset="0"/>
              </a:rPr>
              <a:t> </a:t>
            </a:r>
            <a:r>
              <a:rPr lang="en-GB" sz="1600" dirty="0">
                <a:effectLst/>
                <a:latin typeface="Calibri" panose="020F0502020204030204" pitchFamily="34" charset="0"/>
                <a:cs typeface="Calibri" panose="020F0502020204030204" pitchFamily="34" charset="0"/>
              </a:rPr>
              <a:t>January 2024).</a:t>
            </a:r>
            <a:endParaRPr lang="en-GB" sz="1600" dirty="0">
              <a:solidFill>
                <a:srgbClr val="0000FF"/>
              </a:solidFill>
              <a:effectLst/>
              <a:latin typeface="Calibri" panose="020F0502020204030204" pitchFamily="34" charset="0"/>
              <a:cs typeface="Calibri" panose="020F0502020204030204" pitchFamily="34" charset="0"/>
            </a:endParaRPr>
          </a:p>
          <a:p>
            <a:r>
              <a:rPr lang="en-GB" sz="1600" dirty="0">
                <a:effectLst/>
                <a:latin typeface="Calibri" panose="020F0502020204030204" pitchFamily="34" charset="0"/>
                <a:cs typeface="Calibri" panose="020F0502020204030204" pitchFamily="34" charset="0"/>
              </a:rPr>
              <a:t>Rudolph. P. T. Muteswa</a:t>
            </a:r>
            <a:r>
              <a:rPr lang="en-GB" sz="1600" dirty="0">
                <a:latin typeface="Calibri" panose="020F0502020204030204" pitchFamily="34" charset="0"/>
                <a:cs typeface="Calibri" panose="020F0502020204030204" pitchFamily="34" charset="0"/>
              </a:rPr>
              <a:t> (2016) </a:t>
            </a:r>
            <a:r>
              <a:rPr lang="en-GB" sz="1600" dirty="0">
                <a:effectLst/>
                <a:latin typeface="Calibri" panose="020F0502020204030204" pitchFamily="34" charset="0"/>
                <a:cs typeface="Calibri" panose="020F0502020204030204" pitchFamily="34" charset="0"/>
              </a:rPr>
              <a:t>Qualities of a Good Leader and the Benefits of Good Leadership to an Organization: A Conceptual Study </a:t>
            </a:r>
            <a:r>
              <a:rPr lang="en-GB" sz="1600" dirty="0">
                <a:latin typeface="Calibri" panose="020F0502020204030204" pitchFamily="34" charset="0"/>
                <a:cs typeface="Calibri" panose="020F0502020204030204" pitchFamily="34" charset="0"/>
              </a:rPr>
              <a:t>(8) 24. </a:t>
            </a:r>
            <a:r>
              <a:rPr lang="en-GB" sz="1600" i="1" dirty="0">
                <a:effectLst/>
                <a:latin typeface="Calibri" panose="020F0502020204030204" pitchFamily="34" charset="0"/>
                <a:cs typeface="Calibri" panose="020F0502020204030204" pitchFamily="34" charset="0"/>
              </a:rPr>
              <a:t>European Journal of Business and Management</a:t>
            </a:r>
            <a:r>
              <a:rPr lang="en-GB" sz="1600" dirty="0">
                <a:effectLst/>
                <a:latin typeface="Calibri" panose="020F0502020204030204" pitchFamily="34" charset="0"/>
                <a:cs typeface="Calibri" panose="020F0502020204030204" pitchFamily="34" charset="0"/>
              </a:rPr>
              <a:t>. p</a:t>
            </a:r>
            <a:r>
              <a:rPr lang="en-GB" sz="1600" dirty="0">
                <a:latin typeface="Calibri" panose="020F0502020204030204" pitchFamily="34" charset="0"/>
                <a:cs typeface="Calibri" panose="020F0502020204030204" pitchFamily="34" charset="0"/>
              </a:rPr>
              <a:t>p.</a:t>
            </a:r>
            <a:r>
              <a:rPr lang="en-GB" sz="1600" dirty="0">
                <a:effectLst/>
                <a:latin typeface="Calibri" panose="020F0502020204030204" pitchFamily="34" charset="0"/>
                <a:cs typeface="Calibri" panose="020F0502020204030204" pitchFamily="34" charset="0"/>
              </a:rPr>
              <a:t>2222-2839.</a:t>
            </a:r>
          </a:p>
          <a:p>
            <a:pPr algn="l"/>
            <a:r>
              <a:rPr lang="en-GB" sz="1600" b="0" i="0" u="none" strike="noStrike" dirty="0">
                <a:solidFill>
                  <a:srgbClr val="000000"/>
                </a:solidFill>
                <a:effectLst/>
                <a:latin typeface="Calibri" panose="020F0502020204030204" pitchFamily="34" charset="0"/>
                <a:cs typeface="Calibri" panose="020F0502020204030204" pitchFamily="34" charset="0"/>
              </a:rPr>
              <a:t>Puffer, S.M. and McCarthy, D.J. (1996) A framework for leadership in a TQM context  </a:t>
            </a:r>
            <a:r>
              <a:rPr lang="en-GB" sz="1600" b="0" i="1" u="none" strike="noStrike" dirty="0">
                <a:solidFill>
                  <a:srgbClr val="000000"/>
                </a:solidFill>
                <a:effectLst/>
                <a:latin typeface="Calibri" panose="020F0502020204030204" pitchFamily="34" charset="0"/>
                <a:cs typeface="Calibri" panose="020F0502020204030204" pitchFamily="34" charset="0"/>
              </a:rPr>
              <a:t>Journal of Quality Management</a:t>
            </a:r>
            <a:r>
              <a:rPr lang="en-GB" sz="1600" i="1" dirty="0">
                <a:solidFill>
                  <a:srgbClr val="000000"/>
                </a:solidFill>
                <a:latin typeface="Calibri" panose="020F0502020204030204" pitchFamily="34" charset="0"/>
                <a:cs typeface="Calibri" panose="020F0502020204030204" pitchFamily="34" charset="0"/>
              </a:rPr>
              <a:t> </a:t>
            </a:r>
            <a:r>
              <a:rPr lang="en-GB" sz="1600" b="0" i="0" u="none" strike="noStrike" dirty="0">
                <a:solidFill>
                  <a:srgbClr val="000000"/>
                </a:solidFill>
                <a:effectLst/>
                <a:latin typeface="Calibri" panose="020F0502020204030204" pitchFamily="34" charset="0"/>
                <a:cs typeface="Calibri" panose="020F0502020204030204" pitchFamily="34" charset="0"/>
              </a:rPr>
              <a:t>Vol.1, No.1, pp109-130</a:t>
            </a:r>
          </a:p>
          <a:p>
            <a:pPr algn="l"/>
            <a:r>
              <a:rPr lang="en-GB" sz="1600" b="0" i="0" u="none" strike="noStrike" dirty="0">
                <a:solidFill>
                  <a:srgbClr val="000000"/>
                </a:solidFill>
                <a:effectLst/>
                <a:latin typeface="Calibri" panose="020F0502020204030204" pitchFamily="34" charset="0"/>
                <a:cs typeface="Calibri" panose="020F0502020204030204" pitchFamily="34" charset="0"/>
              </a:rPr>
              <a:t>Bass, B. M., Avolio, B. J., &amp; Atwater, L. (1996). The transformational and transactional leadership of men and women. </a:t>
            </a:r>
            <a:r>
              <a:rPr lang="en-GB" sz="1600" b="0" i="1" u="none" strike="noStrike" dirty="0">
                <a:solidFill>
                  <a:srgbClr val="000000"/>
                </a:solidFill>
                <a:effectLst/>
                <a:latin typeface="Calibri" panose="020F0502020204030204" pitchFamily="34" charset="0"/>
                <a:cs typeface="Calibri" panose="020F0502020204030204" pitchFamily="34" charset="0"/>
              </a:rPr>
              <a:t>Applied Psychology: An International Review, 45</a:t>
            </a:r>
            <a:r>
              <a:rPr lang="en-GB" sz="1600" b="0" i="0" u="none" strike="noStrike" dirty="0">
                <a:solidFill>
                  <a:srgbClr val="000000"/>
                </a:solidFill>
                <a:effectLst/>
                <a:latin typeface="Calibri" panose="020F0502020204030204" pitchFamily="34" charset="0"/>
                <a:cs typeface="Calibri" panose="020F0502020204030204" pitchFamily="34" charset="0"/>
              </a:rPr>
              <a:t>, pp.5–34.</a:t>
            </a:r>
          </a:p>
          <a:p>
            <a:r>
              <a:rPr lang="en-GB" sz="1600" dirty="0">
                <a:effectLst/>
                <a:latin typeface="Calibri" panose="020F0502020204030204" pitchFamily="34" charset="0"/>
                <a:cs typeface="Calibri" panose="020F0502020204030204" pitchFamily="34" charset="0"/>
              </a:rPr>
              <a:t>Buller, J. L (2015) </a:t>
            </a:r>
            <a:r>
              <a:rPr lang="en-GB" sz="1600" i="1" dirty="0">
                <a:effectLst/>
                <a:latin typeface="Calibri" panose="020F0502020204030204" pitchFamily="34" charset="0"/>
                <a:cs typeface="Calibri" panose="020F0502020204030204" pitchFamily="34" charset="0"/>
              </a:rPr>
              <a:t>Change Leadership in Higher Education. </a:t>
            </a:r>
            <a:r>
              <a:rPr lang="en-GB" sz="1600" dirty="0">
                <a:effectLst/>
                <a:latin typeface="Calibri" panose="020F0502020204030204" pitchFamily="34" charset="0"/>
                <a:cs typeface="Calibri" panose="020F0502020204030204" pitchFamily="34" charset="0"/>
              </a:rPr>
              <a:t>San Francisco</a:t>
            </a:r>
            <a:r>
              <a:rPr lang="en-GB" sz="1600" dirty="0">
                <a:latin typeface="Calibri" panose="020F0502020204030204" pitchFamily="34" charset="0"/>
                <a:cs typeface="Calibri" panose="020F0502020204030204" pitchFamily="34" charset="0"/>
              </a:rPr>
              <a:t>: </a:t>
            </a:r>
            <a:r>
              <a:rPr lang="en-GB" sz="1600" dirty="0">
                <a:effectLst/>
                <a:latin typeface="Calibri" panose="020F0502020204030204" pitchFamily="34" charset="0"/>
                <a:cs typeface="Calibri" panose="020F0502020204030204" pitchFamily="34" charset="0"/>
              </a:rPr>
              <a:t>John Wiley &amp; Sons Ltd</a:t>
            </a:r>
            <a:r>
              <a:rPr lang="en-GB" sz="1600" dirty="0">
                <a:latin typeface="Calibri" panose="020F0502020204030204" pitchFamily="34" charset="0"/>
                <a:cs typeface="Calibri" panose="020F0502020204030204" pitchFamily="34" charset="0"/>
              </a:rPr>
              <a:t>.</a:t>
            </a:r>
            <a:endParaRPr lang="en-GB" sz="1600" dirty="0">
              <a:effectLst/>
              <a:latin typeface="Calibri" panose="020F0502020204030204" pitchFamily="34" charset="0"/>
              <a:cs typeface="Calibri" panose="020F0502020204030204" pitchFamily="34" charset="0"/>
            </a:endParaRPr>
          </a:p>
          <a:p>
            <a:pPr algn="l"/>
            <a:r>
              <a:rPr lang="en-GB" sz="1600" b="0" i="0" u="none" strike="noStrike" dirty="0">
                <a:solidFill>
                  <a:srgbClr val="000000"/>
                </a:solidFill>
                <a:effectLst/>
                <a:latin typeface="Calibri" panose="020F0502020204030204" pitchFamily="34" charset="0"/>
                <a:cs typeface="Calibri" panose="020F0502020204030204" pitchFamily="34" charset="0"/>
              </a:rPr>
              <a:t>Amer, W. (2017), The art of creative leadership</a:t>
            </a:r>
            <a:r>
              <a:rPr lang="en-GB" sz="1600" dirty="0">
                <a:solidFill>
                  <a:srgbClr val="000000"/>
                </a:solidFill>
                <a:latin typeface="Calibri" panose="020F0502020204030204" pitchFamily="34" charset="0"/>
                <a:cs typeface="Calibri" panose="020F0502020204030204" pitchFamily="34" charset="0"/>
              </a:rPr>
              <a:t> Available at: </a:t>
            </a:r>
            <a:r>
              <a:rPr lang="en-GB" sz="1600" b="0" i="0" u="none" strike="noStrike" dirty="0">
                <a:solidFill>
                  <a:srgbClr val="000000"/>
                </a:solidFill>
                <a:effectLst/>
                <a:latin typeface="Calibri" panose="020F0502020204030204" pitchFamily="34" charset="0"/>
                <a:cs typeface="Calibri" panose="020F0502020204030204" pitchFamily="34" charset="0"/>
                <a:hlinkClick r:id="rId3"/>
              </a:rPr>
              <a:t>https://sfmagazine.com/post-entry/june-2017-the-art-of-creative-leadership/</a:t>
            </a:r>
            <a:r>
              <a:rPr lang="en-GB" sz="1600" b="0" i="0" u="none" strike="noStrike" dirty="0">
                <a:solidFill>
                  <a:srgbClr val="000000"/>
                </a:solidFill>
                <a:effectLst/>
                <a:latin typeface="Calibri" panose="020F0502020204030204" pitchFamily="34" charset="0"/>
                <a:cs typeface="Calibri" panose="020F0502020204030204" pitchFamily="34" charset="0"/>
              </a:rPr>
              <a:t> (Accessed: 4 January 2024). </a:t>
            </a:r>
          </a:p>
          <a:p>
            <a:pPr algn="l"/>
            <a:r>
              <a:rPr lang="en-GB" sz="1600" b="0" i="0" u="none" strike="noStrike" dirty="0">
                <a:solidFill>
                  <a:srgbClr val="000000"/>
                </a:solidFill>
                <a:effectLst/>
                <a:latin typeface="Calibri" panose="020F0502020204030204" pitchFamily="34" charset="0"/>
                <a:cs typeface="Calibri" panose="020F0502020204030204" pitchFamily="34" charset="0"/>
              </a:rPr>
              <a:t>Franczukowska, A. A., </a:t>
            </a:r>
            <a:r>
              <a:rPr lang="en-GB" sz="1600" b="0" i="0" u="none" strike="noStrike" dirty="0" err="1">
                <a:solidFill>
                  <a:srgbClr val="000000"/>
                </a:solidFill>
                <a:effectLst/>
                <a:latin typeface="Calibri" panose="020F0502020204030204" pitchFamily="34" charset="0"/>
                <a:cs typeface="Calibri" panose="020F0502020204030204" pitchFamily="34" charset="0"/>
              </a:rPr>
              <a:t>Krczal</a:t>
            </a:r>
            <a:r>
              <a:rPr lang="en-GB" sz="1600" b="0" i="0" u="none" strike="noStrike" dirty="0">
                <a:solidFill>
                  <a:srgbClr val="000000"/>
                </a:solidFill>
                <a:effectLst/>
                <a:latin typeface="Calibri" panose="020F0502020204030204" pitchFamily="34" charset="0"/>
                <a:cs typeface="Calibri" panose="020F0502020204030204" pitchFamily="34" charset="0"/>
              </a:rPr>
              <a:t>, E., Knapp, C. and Baumgartner, M (2021) </a:t>
            </a:r>
            <a:r>
              <a:rPr lang="en-GB" sz="1600" i="1" dirty="0">
                <a:effectLst/>
                <a:latin typeface="Calibri" panose="020F0502020204030204" pitchFamily="34" charset="0"/>
                <a:cs typeface="Calibri" panose="020F0502020204030204" pitchFamily="34" charset="0"/>
              </a:rPr>
              <a:t>Examining ethical leadership in health care organizations and its impacts on employee work attitudes: an empirical analysis from Austria.</a:t>
            </a:r>
            <a:r>
              <a:rPr lang="en-GB" sz="1600" dirty="0">
                <a:effectLst/>
                <a:latin typeface="Calibri" panose="020F0502020204030204" pitchFamily="34" charset="0"/>
                <a:cs typeface="Calibri" panose="020F0502020204030204" pitchFamily="34" charset="0"/>
              </a:rPr>
              <a:t> Available at: </a:t>
            </a:r>
            <a:r>
              <a:rPr lang="en-GB" sz="1600" dirty="0">
                <a:effectLst/>
                <a:latin typeface="Calibri" panose="020F0502020204030204" pitchFamily="34" charset="0"/>
                <a:cs typeface="Calibri" panose="020F0502020204030204" pitchFamily="34" charset="0"/>
                <a:hlinkClick r:id="rId4"/>
              </a:rPr>
              <a:t>https://www.emerald.com/insight/content/doi/10.1108/LHS-06-2020-0034/full/pdf?title=examining-ethical-leadership-in-health-care-organizations-and-its-impacts-on-employee-work-attitudes-an-empirical-analysis-from-Austria</a:t>
            </a:r>
            <a:r>
              <a:rPr lang="en-GB" sz="1600" dirty="0">
                <a:effectLst/>
                <a:latin typeface="Calibri" panose="020F0502020204030204" pitchFamily="34" charset="0"/>
                <a:cs typeface="Calibri" panose="020F0502020204030204" pitchFamily="34" charset="0"/>
              </a:rPr>
              <a:t>. (Accessed: 4 January 2024)</a:t>
            </a:r>
            <a:br>
              <a:rPr lang="en-GB" sz="1800" dirty="0">
                <a:effectLst/>
                <a:latin typeface="Times" pitchFamily="2" charset="0"/>
              </a:rPr>
            </a:br>
            <a:endParaRPr lang="en-GB" dirty="0"/>
          </a:p>
          <a:p>
            <a:endParaRPr lang="en-GB" dirty="0"/>
          </a:p>
          <a:p>
            <a:endParaRPr lang="en-GB" dirty="0">
              <a:effectLst/>
            </a:endParaRPr>
          </a:p>
          <a:p>
            <a:endParaRPr lang="en-GB" b="0" i="0" u="none" strike="noStrike" dirty="0">
              <a:solidFill>
                <a:srgbClr val="000000"/>
              </a:solidFill>
              <a:effectLst/>
              <a:latin typeface="ff2"/>
            </a:endParaRPr>
          </a:p>
          <a:p>
            <a:endParaRPr lang="en-US" dirty="0"/>
          </a:p>
        </p:txBody>
      </p:sp>
    </p:spTree>
    <p:extLst>
      <p:ext uri="{BB962C8B-B14F-4D97-AF65-F5344CB8AC3E}">
        <p14:creationId xmlns:p14="http://schemas.microsoft.com/office/powerpoint/2010/main" val="2271848717"/>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3552</Words>
  <Application>Microsoft Office PowerPoint</Application>
  <PresentationFormat>Widescreen</PresentationFormat>
  <Paragraphs>347</Paragraphs>
  <Slides>36</Slides>
  <Notes>13</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36</vt:i4>
      </vt:variant>
    </vt:vector>
  </HeadingPairs>
  <TitlesOfParts>
    <vt:vector size="48" baseType="lpstr">
      <vt:lpstr>ff1</vt:lpstr>
      <vt:lpstr>ff2</vt:lpstr>
      <vt:lpstr>FreeSerif</vt:lpstr>
      <vt:lpstr>Arial</vt:lpstr>
      <vt:lpstr>Calibri</vt:lpstr>
      <vt:lpstr>Georgia</vt:lpstr>
      <vt:lpstr>Gill Sans MT</vt:lpstr>
      <vt:lpstr>Goudy Old Style</vt:lpstr>
      <vt:lpstr>Perpetua</vt:lpstr>
      <vt:lpstr>Segoe UI</vt:lpstr>
      <vt:lpstr>Times</vt:lpstr>
      <vt:lpstr>ClassicFrameVTI</vt:lpstr>
      <vt:lpstr>Creative and Ethical Leadership: Skills and Challenges </vt:lpstr>
      <vt:lpstr>Session Aim and objective's </vt:lpstr>
      <vt:lpstr>module recap </vt:lpstr>
      <vt:lpstr>Leadership</vt:lpstr>
      <vt:lpstr>Leadership </vt:lpstr>
      <vt:lpstr>Leadership Qualities</vt:lpstr>
      <vt:lpstr>PowerPoint Presentation</vt:lpstr>
      <vt:lpstr>Leadership quiz </vt:lpstr>
      <vt:lpstr>Leadership models </vt:lpstr>
      <vt:lpstr>Situational Leadership </vt:lpstr>
      <vt:lpstr> Examples in Health &amp; Social Care </vt:lpstr>
      <vt:lpstr>transformational leadership </vt:lpstr>
      <vt:lpstr>Examples in Health &amp; Social Care </vt:lpstr>
      <vt:lpstr>transactional leadership </vt:lpstr>
      <vt:lpstr>Examples in Health &amp; Social Care </vt:lpstr>
      <vt:lpstr>contingency leadership </vt:lpstr>
      <vt:lpstr>Examples in Health &amp; Social Care </vt:lpstr>
      <vt:lpstr>Examples of Leaders</vt:lpstr>
      <vt:lpstr> Sajid Javid | Health and Social Care Leadership Review</vt:lpstr>
      <vt:lpstr>Creative Leadership </vt:lpstr>
      <vt:lpstr>Ethical Leadership </vt:lpstr>
      <vt:lpstr>Ethical Leadership </vt:lpstr>
      <vt:lpstr>Ethical leadership </vt:lpstr>
      <vt:lpstr>Case Study: Tell the truth Activity </vt:lpstr>
      <vt:lpstr>Leadership &amp; managing ethical dilemmas</vt:lpstr>
      <vt:lpstr>Ethical Leadership in Health and Social Care</vt:lpstr>
      <vt:lpstr>The Importance</vt:lpstr>
      <vt:lpstr>The Importance</vt:lpstr>
      <vt:lpstr>Building Ethical Management Skills in Health &amp; Social Care</vt:lpstr>
      <vt:lpstr>Building Ethical Management Skills in Health &amp; Social Care</vt:lpstr>
      <vt:lpstr>Nhs leadership framework</vt:lpstr>
      <vt:lpstr>PowerPoint Presentation</vt:lpstr>
      <vt:lpstr>KEY dOMAINS</vt:lpstr>
      <vt:lpstr>NHS Leadership Framework: Current Updates</vt:lpstr>
      <vt:lpstr>Task 7</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and Ethical Leadership: Skills and Challenges</dc:title>
  <dc:creator>Jonathan Wyatt (P144511)</dc:creator>
  <cp:lastModifiedBy>Parese Ahmed</cp:lastModifiedBy>
  <cp:revision>31</cp:revision>
  <dcterms:created xsi:type="dcterms:W3CDTF">2022-10-18T12:25:49Z</dcterms:created>
  <dcterms:modified xsi:type="dcterms:W3CDTF">2026-10-21T21:07:35Z</dcterms:modified>
</cp:coreProperties>
</file>