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3"/>
  </p:notesMasterIdLst>
  <p:handoutMasterIdLst>
    <p:handoutMasterId r:id="rId14"/>
  </p:handoutMasterIdLst>
  <p:sldIdLst>
    <p:sldId id="274" r:id="rId3"/>
    <p:sldId id="288" r:id="rId4"/>
    <p:sldId id="298" r:id="rId5"/>
    <p:sldId id="268" r:id="rId6"/>
    <p:sldId id="295" r:id="rId7"/>
    <p:sldId id="286" r:id="rId8"/>
    <p:sldId id="285" r:id="rId9"/>
    <p:sldId id="297" r:id="rId10"/>
    <p:sldId id="299" r:id="rId11"/>
    <p:sldId id="29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94XC11uQdz7sHvKMvVJoA==" hashData="6uk/0WouWKPsnVktQs8JHDN4n+NKOXrTD9ZNWh+gevOlrGR9Dtzss4VuQ+FToN7+JXR3HYgHtHqYWVgSzuus8g=="/>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1141"/>
    <a:srgbClr val="42516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2" autoAdjust="0"/>
    <p:restoredTop sz="53023" autoAdjust="0"/>
  </p:normalViewPr>
  <p:slideViewPr>
    <p:cSldViewPr snapToGrid="0">
      <p:cViewPr varScale="1">
        <p:scale>
          <a:sx n="30" d="100"/>
          <a:sy n="30" d="100"/>
        </p:scale>
        <p:origin x="2056" y="28"/>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555B8D-EDBF-4370-AAEE-4F3E84464244}"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GB"/>
        </a:p>
      </dgm:t>
    </dgm:pt>
    <dgm:pt modelId="{4E507A32-6AA9-4473-AD06-6F8F2849B2B8}">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Summary Offence occurs</a:t>
          </a:r>
        </a:p>
      </dgm:t>
    </dgm:pt>
    <dgm:pt modelId="{BE4832AB-8267-4C6A-9C7F-3F3539BA626A}" type="parTrans" cxnId="{CA43E041-23F4-46B2-8EBD-663C5C5C5AD4}">
      <dgm:prSet/>
      <dgm:spPr/>
      <dgm:t>
        <a:bodyPr/>
        <a:lstStyle/>
        <a:p>
          <a:endParaRPr lang="en-GB"/>
        </a:p>
      </dgm:t>
    </dgm:pt>
    <dgm:pt modelId="{19456F1B-FC00-4C96-80B1-7CBDC898192D}" type="sibTrans" cxnId="{CA43E041-23F4-46B2-8EBD-663C5C5C5AD4}">
      <dgm:prSet/>
      <dgm:spPr>
        <a:solidFill>
          <a:schemeClr val="accent2">
            <a:lumMod val="75000"/>
          </a:schemeClr>
        </a:solidFill>
        <a:ln>
          <a:solidFill>
            <a:schemeClr val="tx1"/>
          </a:solidFill>
        </a:ln>
      </dgm:spPr>
      <dgm:t>
        <a:bodyPr/>
        <a:lstStyle/>
        <a:p>
          <a:endParaRPr lang="en-GB"/>
        </a:p>
      </dgm:t>
    </dgm:pt>
    <dgm:pt modelId="{C95A5432-CE25-4A5E-8D95-05225B67BBCE}">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Report Offender (‘now’ caution)</a:t>
          </a:r>
        </a:p>
      </dgm:t>
    </dgm:pt>
    <dgm:pt modelId="{883168F8-BC1B-4EAE-BF90-E059732AC940}" type="parTrans" cxnId="{62C4473E-AADA-4D77-9D0B-2B322FAF7837}">
      <dgm:prSet/>
      <dgm:spPr/>
      <dgm:t>
        <a:bodyPr/>
        <a:lstStyle/>
        <a:p>
          <a:endParaRPr lang="en-GB"/>
        </a:p>
      </dgm:t>
    </dgm:pt>
    <dgm:pt modelId="{43E292D1-AB61-439C-85FE-2875BC52F848}" type="sibTrans" cxnId="{62C4473E-AADA-4D77-9D0B-2B322FAF7837}">
      <dgm:prSet/>
      <dgm:spPr>
        <a:solidFill>
          <a:schemeClr val="accent2">
            <a:lumMod val="75000"/>
          </a:schemeClr>
        </a:solidFill>
        <a:ln>
          <a:solidFill>
            <a:schemeClr val="tx1"/>
          </a:solidFill>
        </a:ln>
      </dgm:spPr>
      <dgm:t>
        <a:bodyPr/>
        <a:lstStyle/>
        <a:p>
          <a:endParaRPr lang="en-GB"/>
        </a:p>
      </dgm:t>
    </dgm:pt>
    <dgm:pt modelId="{117FA09A-1864-4E22-B6B8-DAA040B69AC6}">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Complete process file</a:t>
          </a:r>
        </a:p>
      </dgm:t>
    </dgm:pt>
    <dgm:pt modelId="{73A51A31-8DD0-4C53-A088-FBEA17261045}" type="parTrans" cxnId="{699E2D6C-3748-472F-9177-984DC873C985}">
      <dgm:prSet/>
      <dgm:spPr/>
      <dgm:t>
        <a:bodyPr/>
        <a:lstStyle/>
        <a:p>
          <a:endParaRPr lang="en-GB"/>
        </a:p>
      </dgm:t>
    </dgm:pt>
    <dgm:pt modelId="{881BF372-BC5E-4914-A1AE-5FDEAA2ABEB9}" type="sibTrans" cxnId="{699E2D6C-3748-472F-9177-984DC873C985}">
      <dgm:prSet/>
      <dgm:spPr>
        <a:solidFill>
          <a:schemeClr val="accent2">
            <a:lumMod val="75000"/>
          </a:schemeClr>
        </a:solidFill>
        <a:ln>
          <a:solidFill>
            <a:schemeClr val="tx1"/>
          </a:solidFill>
        </a:ln>
      </dgm:spPr>
      <dgm:t>
        <a:bodyPr/>
        <a:lstStyle/>
        <a:p>
          <a:endParaRPr lang="en-GB"/>
        </a:p>
      </dgm:t>
    </dgm:pt>
    <dgm:pt modelId="{EABF0960-E077-4628-ACFD-B624F2013F3F}">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Decision made to prosecute</a:t>
          </a:r>
        </a:p>
      </dgm:t>
    </dgm:pt>
    <dgm:pt modelId="{966C7687-09F0-4F87-A111-634DDAB11320}" type="parTrans" cxnId="{45E06949-1B78-4017-A698-ED5CB72D81C5}">
      <dgm:prSet/>
      <dgm:spPr/>
      <dgm:t>
        <a:bodyPr/>
        <a:lstStyle/>
        <a:p>
          <a:endParaRPr lang="en-GB"/>
        </a:p>
      </dgm:t>
    </dgm:pt>
    <dgm:pt modelId="{21F341D1-B615-4278-BBE6-039EC5C45FFD}" type="sibTrans" cxnId="{45E06949-1B78-4017-A698-ED5CB72D81C5}">
      <dgm:prSet/>
      <dgm:spPr>
        <a:solidFill>
          <a:schemeClr val="accent2">
            <a:lumMod val="75000"/>
          </a:schemeClr>
        </a:solidFill>
        <a:ln>
          <a:solidFill>
            <a:schemeClr val="tx1"/>
          </a:solidFill>
        </a:ln>
      </dgm:spPr>
      <dgm:t>
        <a:bodyPr/>
        <a:lstStyle/>
        <a:p>
          <a:endParaRPr lang="en-GB"/>
        </a:p>
      </dgm:t>
    </dgm:pt>
    <dgm:pt modelId="{A7DD4C77-BED4-46EA-86B6-352DC7D645D5}">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Information laid for summons</a:t>
          </a:r>
        </a:p>
      </dgm:t>
    </dgm:pt>
    <dgm:pt modelId="{E0060003-F08D-45A7-9EB9-0C72FE9F53C4}" type="parTrans" cxnId="{0F1D0E9D-5C8D-4BBA-93FB-5F1E41256795}">
      <dgm:prSet/>
      <dgm:spPr/>
      <dgm:t>
        <a:bodyPr/>
        <a:lstStyle/>
        <a:p>
          <a:endParaRPr lang="en-GB"/>
        </a:p>
      </dgm:t>
    </dgm:pt>
    <dgm:pt modelId="{96C446FF-98F1-4C56-81D7-00C31EC1345D}" type="sibTrans" cxnId="{0F1D0E9D-5C8D-4BBA-93FB-5F1E41256795}">
      <dgm:prSet/>
      <dgm:spPr>
        <a:solidFill>
          <a:schemeClr val="accent2">
            <a:lumMod val="75000"/>
          </a:schemeClr>
        </a:solidFill>
        <a:ln>
          <a:solidFill>
            <a:schemeClr val="tx1"/>
          </a:solidFill>
        </a:ln>
      </dgm:spPr>
      <dgm:t>
        <a:bodyPr/>
        <a:lstStyle/>
        <a:p>
          <a:endParaRPr lang="en-GB"/>
        </a:p>
      </dgm:t>
    </dgm:pt>
    <dgm:pt modelId="{40F03CEE-6EDD-4ED1-9A54-D55D100B3B27}">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Summons issued</a:t>
          </a:r>
        </a:p>
      </dgm:t>
    </dgm:pt>
    <dgm:pt modelId="{89084556-8B88-4AE2-AE9F-632DD640C178}" type="parTrans" cxnId="{77ED3EE0-B232-45F9-8CA3-979A75CA7BB0}">
      <dgm:prSet/>
      <dgm:spPr/>
      <dgm:t>
        <a:bodyPr/>
        <a:lstStyle/>
        <a:p>
          <a:endParaRPr lang="en-GB"/>
        </a:p>
      </dgm:t>
    </dgm:pt>
    <dgm:pt modelId="{0D607DF8-9224-4130-B09C-63448675A140}" type="sibTrans" cxnId="{77ED3EE0-B232-45F9-8CA3-979A75CA7BB0}">
      <dgm:prSet/>
      <dgm:spPr/>
      <dgm:t>
        <a:bodyPr/>
        <a:lstStyle/>
        <a:p>
          <a:endParaRPr lang="en-GB"/>
        </a:p>
      </dgm:t>
    </dgm:pt>
    <dgm:pt modelId="{1A725027-C18E-4D23-AF60-959E7FE54427}" type="pres">
      <dgm:prSet presAssocID="{94555B8D-EDBF-4370-AAEE-4F3E84464244}" presName="diagram" presStyleCnt="0">
        <dgm:presLayoutVars>
          <dgm:dir/>
          <dgm:resizeHandles val="exact"/>
        </dgm:presLayoutVars>
      </dgm:prSet>
      <dgm:spPr/>
    </dgm:pt>
    <dgm:pt modelId="{3A80B985-FD68-44D0-BD0B-3850DD8AB9B2}" type="pres">
      <dgm:prSet presAssocID="{4E507A32-6AA9-4473-AD06-6F8F2849B2B8}" presName="node" presStyleLbl="node1" presStyleIdx="0" presStyleCnt="6">
        <dgm:presLayoutVars>
          <dgm:bulletEnabled val="1"/>
        </dgm:presLayoutVars>
      </dgm:prSet>
      <dgm:spPr/>
    </dgm:pt>
    <dgm:pt modelId="{9F793A34-C223-4BCF-B9BE-B9607B59B005}" type="pres">
      <dgm:prSet presAssocID="{19456F1B-FC00-4C96-80B1-7CBDC898192D}" presName="sibTrans" presStyleLbl="sibTrans2D1" presStyleIdx="0" presStyleCnt="5"/>
      <dgm:spPr/>
    </dgm:pt>
    <dgm:pt modelId="{711B7746-4472-4529-B49D-23107CB6D831}" type="pres">
      <dgm:prSet presAssocID="{19456F1B-FC00-4C96-80B1-7CBDC898192D}" presName="connectorText" presStyleLbl="sibTrans2D1" presStyleIdx="0" presStyleCnt="5"/>
      <dgm:spPr/>
    </dgm:pt>
    <dgm:pt modelId="{82D6A246-3558-4115-B0B2-50E58654A252}" type="pres">
      <dgm:prSet presAssocID="{C95A5432-CE25-4A5E-8D95-05225B67BBCE}" presName="node" presStyleLbl="node1" presStyleIdx="1" presStyleCnt="6">
        <dgm:presLayoutVars>
          <dgm:bulletEnabled val="1"/>
        </dgm:presLayoutVars>
      </dgm:prSet>
      <dgm:spPr/>
    </dgm:pt>
    <dgm:pt modelId="{6D1D0367-2DC4-4154-ACD5-D1D7BB92A557}" type="pres">
      <dgm:prSet presAssocID="{43E292D1-AB61-439C-85FE-2875BC52F848}" presName="sibTrans" presStyleLbl="sibTrans2D1" presStyleIdx="1" presStyleCnt="5"/>
      <dgm:spPr/>
    </dgm:pt>
    <dgm:pt modelId="{60D85751-D910-49CA-AAE9-0162AC320E34}" type="pres">
      <dgm:prSet presAssocID="{43E292D1-AB61-439C-85FE-2875BC52F848}" presName="connectorText" presStyleLbl="sibTrans2D1" presStyleIdx="1" presStyleCnt="5"/>
      <dgm:spPr/>
    </dgm:pt>
    <dgm:pt modelId="{BEEEC8F4-33D3-4D7B-9A3B-F48DA05EEA8D}" type="pres">
      <dgm:prSet presAssocID="{117FA09A-1864-4E22-B6B8-DAA040B69AC6}" presName="node" presStyleLbl="node1" presStyleIdx="2" presStyleCnt="6">
        <dgm:presLayoutVars>
          <dgm:bulletEnabled val="1"/>
        </dgm:presLayoutVars>
      </dgm:prSet>
      <dgm:spPr/>
    </dgm:pt>
    <dgm:pt modelId="{CB68A835-ED89-401D-A0CF-53646CC77C1F}" type="pres">
      <dgm:prSet presAssocID="{881BF372-BC5E-4914-A1AE-5FDEAA2ABEB9}" presName="sibTrans" presStyleLbl="sibTrans2D1" presStyleIdx="2" presStyleCnt="5"/>
      <dgm:spPr/>
    </dgm:pt>
    <dgm:pt modelId="{FAA53B9A-A807-4DA2-A8BE-B778C37E781B}" type="pres">
      <dgm:prSet presAssocID="{881BF372-BC5E-4914-A1AE-5FDEAA2ABEB9}" presName="connectorText" presStyleLbl="sibTrans2D1" presStyleIdx="2" presStyleCnt="5"/>
      <dgm:spPr/>
    </dgm:pt>
    <dgm:pt modelId="{531EE029-D460-46B2-B3FE-012964789ED3}" type="pres">
      <dgm:prSet presAssocID="{EABF0960-E077-4628-ACFD-B624F2013F3F}" presName="node" presStyleLbl="node1" presStyleIdx="3" presStyleCnt="6">
        <dgm:presLayoutVars>
          <dgm:bulletEnabled val="1"/>
        </dgm:presLayoutVars>
      </dgm:prSet>
      <dgm:spPr/>
    </dgm:pt>
    <dgm:pt modelId="{1CC59367-FC77-45D0-9E4B-79F195C47425}" type="pres">
      <dgm:prSet presAssocID="{21F341D1-B615-4278-BBE6-039EC5C45FFD}" presName="sibTrans" presStyleLbl="sibTrans2D1" presStyleIdx="3" presStyleCnt="5"/>
      <dgm:spPr/>
    </dgm:pt>
    <dgm:pt modelId="{DD3091FE-C579-403B-AECD-0F085FDCF721}" type="pres">
      <dgm:prSet presAssocID="{21F341D1-B615-4278-BBE6-039EC5C45FFD}" presName="connectorText" presStyleLbl="sibTrans2D1" presStyleIdx="3" presStyleCnt="5"/>
      <dgm:spPr/>
    </dgm:pt>
    <dgm:pt modelId="{2A6D7FCA-2187-4E50-B399-8F66A2CF05FB}" type="pres">
      <dgm:prSet presAssocID="{A7DD4C77-BED4-46EA-86B6-352DC7D645D5}" presName="node" presStyleLbl="node1" presStyleIdx="4" presStyleCnt="6">
        <dgm:presLayoutVars>
          <dgm:bulletEnabled val="1"/>
        </dgm:presLayoutVars>
      </dgm:prSet>
      <dgm:spPr/>
    </dgm:pt>
    <dgm:pt modelId="{D62110F2-F39C-4204-8803-EC4A259206FF}" type="pres">
      <dgm:prSet presAssocID="{96C446FF-98F1-4C56-81D7-00C31EC1345D}" presName="sibTrans" presStyleLbl="sibTrans2D1" presStyleIdx="4" presStyleCnt="5"/>
      <dgm:spPr/>
    </dgm:pt>
    <dgm:pt modelId="{74E50814-EC21-43C4-942B-303949B2BE50}" type="pres">
      <dgm:prSet presAssocID="{96C446FF-98F1-4C56-81D7-00C31EC1345D}" presName="connectorText" presStyleLbl="sibTrans2D1" presStyleIdx="4" presStyleCnt="5"/>
      <dgm:spPr/>
    </dgm:pt>
    <dgm:pt modelId="{083EAD1E-9571-44B8-8D7B-4FD2D4BA8020}" type="pres">
      <dgm:prSet presAssocID="{40F03CEE-6EDD-4ED1-9A54-D55D100B3B27}" presName="node" presStyleLbl="node1" presStyleIdx="5" presStyleCnt="6">
        <dgm:presLayoutVars>
          <dgm:bulletEnabled val="1"/>
        </dgm:presLayoutVars>
      </dgm:prSet>
      <dgm:spPr/>
    </dgm:pt>
  </dgm:ptLst>
  <dgm:cxnLst>
    <dgm:cxn modelId="{13496700-909B-4C36-858F-3C30F4321E05}" type="presOf" srcId="{21F341D1-B615-4278-BBE6-039EC5C45FFD}" destId="{DD3091FE-C579-403B-AECD-0F085FDCF721}" srcOrd="1" destOrd="0" presId="urn:microsoft.com/office/officeart/2005/8/layout/process5"/>
    <dgm:cxn modelId="{CD21980F-D65E-4912-8251-DAF5DE01494B}" type="presOf" srcId="{19456F1B-FC00-4C96-80B1-7CBDC898192D}" destId="{9F793A34-C223-4BCF-B9BE-B9607B59B005}" srcOrd="0" destOrd="0" presId="urn:microsoft.com/office/officeart/2005/8/layout/process5"/>
    <dgm:cxn modelId="{870CA91E-D74E-497F-97C8-0F48E00993C7}" type="presOf" srcId="{117FA09A-1864-4E22-B6B8-DAA040B69AC6}" destId="{BEEEC8F4-33D3-4D7B-9A3B-F48DA05EEA8D}" srcOrd="0" destOrd="0" presId="urn:microsoft.com/office/officeart/2005/8/layout/process5"/>
    <dgm:cxn modelId="{09D76222-2156-4224-8EB5-BA0A54573CEC}" type="presOf" srcId="{40F03CEE-6EDD-4ED1-9A54-D55D100B3B27}" destId="{083EAD1E-9571-44B8-8D7B-4FD2D4BA8020}" srcOrd="0" destOrd="0" presId="urn:microsoft.com/office/officeart/2005/8/layout/process5"/>
    <dgm:cxn modelId="{92E65631-8D69-48DC-B793-5406A7AC83E7}" type="presOf" srcId="{EABF0960-E077-4628-ACFD-B624F2013F3F}" destId="{531EE029-D460-46B2-B3FE-012964789ED3}" srcOrd="0" destOrd="0" presId="urn:microsoft.com/office/officeart/2005/8/layout/process5"/>
    <dgm:cxn modelId="{B449973D-B83F-4C71-959B-E7672D62B689}" type="presOf" srcId="{881BF372-BC5E-4914-A1AE-5FDEAA2ABEB9}" destId="{FAA53B9A-A807-4DA2-A8BE-B778C37E781B}" srcOrd="1" destOrd="0" presId="urn:microsoft.com/office/officeart/2005/8/layout/process5"/>
    <dgm:cxn modelId="{62C4473E-AADA-4D77-9D0B-2B322FAF7837}" srcId="{94555B8D-EDBF-4370-AAEE-4F3E84464244}" destId="{C95A5432-CE25-4A5E-8D95-05225B67BBCE}" srcOrd="1" destOrd="0" parTransId="{883168F8-BC1B-4EAE-BF90-E059732AC940}" sibTransId="{43E292D1-AB61-439C-85FE-2875BC52F848}"/>
    <dgm:cxn modelId="{CA43E041-23F4-46B2-8EBD-663C5C5C5AD4}" srcId="{94555B8D-EDBF-4370-AAEE-4F3E84464244}" destId="{4E507A32-6AA9-4473-AD06-6F8F2849B2B8}" srcOrd="0" destOrd="0" parTransId="{BE4832AB-8267-4C6A-9C7F-3F3539BA626A}" sibTransId="{19456F1B-FC00-4C96-80B1-7CBDC898192D}"/>
    <dgm:cxn modelId="{974F5A66-D0EA-4005-BEED-9960A9951C81}" type="presOf" srcId="{21F341D1-B615-4278-BBE6-039EC5C45FFD}" destId="{1CC59367-FC77-45D0-9E4B-79F195C47425}" srcOrd="0" destOrd="0" presId="urn:microsoft.com/office/officeart/2005/8/layout/process5"/>
    <dgm:cxn modelId="{45E06949-1B78-4017-A698-ED5CB72D81C5}" srcId="{94555B8D-EDBF-4370-AAEE-4F3E84464244}" destId="{EABF0960-E077-4628-ACFD-B624F2013F3F}" srcOrd="3" destOrd="0" parTransId="{966C7687-09F0-4F87-A111-634DDAB11320}" sibTransId="{21F341D1-B615-4278-BBE6-039EC5C45FFD}"/>
    <dgm:cxn modelId="{699E2D6C-3748-472F-9177-984DC873C985}" srcId="{94555B8D-EDBF-4370-AAEE-4F3E84464244}" destId="{117FA09A-1864-4E22-B6B8-DAA040B69AC6}" srcOrd="2" destOrd="0" parTransId="{73A51A31-8DD0-4C53-A088-FBEA17261045}" sibTransId="{881BF372-BC5E-4914-A1AE-5FDEAA2ABEB9}"/>
    <dgm:cxn modelId="{40F92470-0E91-4E55-B2F9-1A0AB67A32F8}" type="presOf" srcId="{881BF372-BC5E-4914-A1AE-5FDEAA2ABEB9}" destId="{CB68A835-ED89-401D-A0CF-53646CC77C1F}" srcOrd="0" destOrd="0" presId="urn:microsoft.com/office/officeart/2005/8/layout/process5"/>
    <dgm:cxn modelId="{F141AD89-2DE9-4512-8B47-4A2A4C060658}" type="presOf" srcId="{94555B8D-EDBF-4370-AAEE-4F3E84464244}" destId="{1A725027-C18E-4D23-AF60-959E7FE54427}" srcOrd="0" destOrd="0" presId="urn:microsoft.com/office/officeart/2005/8/layout/process5"/>
    <dgm:cxn modelId="{0F1D0E9D-5C8D-4BBA-93FB-5F1E41256795}" srcId="{94555B8D-EDBF-4370-AAEE-4F3E84464244}" destId="{A7DD4C77-BED4-46EA-86B6-352DC7D645D5}" srcOrd="4" destOrd="0" parTransId="{E0060003-F08D-45A7-9EB9-0C72FE9F53C4}" sibTransId="{96C446FF-98F1-4C56-81D7-00C31EC1345D}"/>
    <dgm:cxn modelId="{9BB40AAB-011B-4A99-A05F-49A7D82DEC81}" type="presOf" srcId="{43E292D1-AB61-439C-85FE-2875BC52F848}" destId="{6D1D0367-2DC4-4154-ACD5-D1D7BB92A557}" srcOrd="0" destOrd="0" presId="urn:microsoft.com/office/officeart/2005/8/layout/process5"/>
    <dgm:cxn modelId="{E270C1AB-8A40-4D24-AF7F-76EAEF1AF347}" type="presOf" srcId="{A7DD4C77-BED4-46EA-86B6-352DC7D645D5}" destId="{2A6D7FCA-2187-4E50-B399-8F66A2CF05FB}" srcOrd="0" destOrd="0" presId="urn:microsoft.com/office/officeart/2005/8/layout/process5"/>
    <dgm:cxn modelId="{E6CD39C3-126E-4E61-8B98-937D5D0BF9FA}" type="presOf" srcId="{C95A5432-CE25-4A5E-8D95-05225B67BBCE}" destId="{82D6A246-3558-4115-B0B2-50E58654A252}" srcOrd="0" destOrd="0" presId="urn:microsoft.com/office/officeart/2005/8/layout/process5"/>
    <dgm:cxn modelId="{778C96CB-6267-4BFA-8DC9-9BF651D31521}" type="presOf" srcId="{43E292D1-AB61-439C-85FE-2875BC52F848}" destId="{60D85751-D910-49CA-AAE9-0162AC320E34}" srcOrd="1" destOrd="0" presId="urn:microsoft.com/office/officeart/2005/8/layout/process5"/>
    <dgm:cxn modelId="{2036E0CF-1AC4-41F7-84A7-22FF5BBAEB1D}" type="presOf" srcId="{96C446FF-98F1-4C56-81D7-00C31EC1345D}" destId="{D62110F2-F39C-4204-8803-EC4A259206FF}" srcOrd="0" destOrd="0" presId="urn:microsoft.com/office/officeart/2005/8/layout/process5"/>
    <dgm:cxn modelId="{27FE6BD3-94AA-4E25-97BD-1E163F7F2E10}" type="presOf" srcId="{96C446FF-98F1-4C56-81D7-00C31EC1345D}" destId="{74E50814-EC21-43C4-942B-303949B2BE50}" srcOrd="1" destOrd="0" presId="urn:microsoft.com/office/officeart/2005/8/layout/process5"/>
    <dgm:cxn modelId="{77ED3EE0-B232-45F9-8CA3-979A75CA7BB0}" srcId="{94555B8D-EDBF-4370-AAEE-4F3E84464244}" destId="{40F03CEE-6EDD-4ED1-9A54-D55D100B3B27}" srcOrd="5" destOrd="0" parTransId="{89084556-8B88-4AE2-AE9F-632DD640C178}" sibTransId="{0D607DF8-9224-4130-B09C-63448675A140}"/>
    <dgm:cxn modelId="{D10813E5-6AF9-4EC9-BFAD-6F79E75D7BA6}" type="presOf" srcId="{19456F1B-FC00-4C96-80B1-7CBDC898192D}" destId="{711B7746-4472-4529-B49D-23107CB6D831}" srcOrd="1" destOrd="0" presId="urn:microsoft.com/office/officeart/2005/8/layout/process5"/>
    <dgm:cxn modelId="{8B9BA5EC-38A9-4D09-BF8D-873CD905547D}" type="presOf" srcId="{4E507A32-6AA9-4473-AD06-6F8F2849B2B8}" destId="{3A80B985-FD68-44D0-BD0B-3850DD8AB9B2}" srcOrd="0" destOrd="0" presId="urn:microsoft.com/office/officeart/2005/8/layout/process5"/>
    <dgm:cxn modelId="{ADB22A8E-3615-4521-A289-D6B8A3BC72AD}" type="presParOf" srcId="{1A725027-C18E-4D23-AF60-959E7FE54427}" destId="{3A80B985-FD68-44D0-BD0B-3850DD8AB9B2}" srcOrd="0" destOrd="0" presId="urn:microsoft.com/office/officeart/2005/8/layout/process5"/>
    <dgm:cxn modelId="{4AB67B65-882C-4247-A4E9-ACDCA47583B3}" type="presParOf" srcId="{1A725027-C18E-4D23-AF60-959E7FE54427}" destId="{9F793A34-C223-4BCF-B9BE-B9607B59B005}" srcOrd="1" destOrd="0" presId="urn:microsoft.com/office/officeart/2005/8/layout/process5"/>
    <dgm:cxn modelId="{992A252D-7126-4450-9ABB-57134F91C66B}" type="presParOf" srcId="{9F793A34-C223-4BCF-B9BE-B9607B59B005}" destId="{711B7746-4472-4529-B49D-23107CB6D831}" srcOrd="0" destOrd="0" presId="urn:microsoft.com/office/officeart/2005/8/layout/process5"/>
    <dgm:cxn modelId="{04DF7DA6-1C11-48EC-8FB3-B2834DA9C95B}" type="presParOf" srcId="{1A725027-C18E-4D23-AF60-959E7FE54427}" destId="{82D6A246-3558-4115-B0B2-50E58654A252}" srcOrd="2" destOrd="0" presId="urn:microsoft.com/office/officeart/2005/8/layout/process5"/>
    <dgm:cxn modelId="{1A3082A1-D950-4811-89FE-98A748EE3231}" type="presParOf" srcId="{1A725027-C18E-4D23-AF60-959E7FE54427}" destId="{6D1D0367-2DC4-4154-ACD5-D1D7BB92A557}" srcOrd="3" destOrd="0" presId="urn:microsoft.com/office/officeart/2005/8/layout/process5"/>
    <dgm:cxn modelId="{5600C8A5-68E6-45BC-B1EC-24DE00B3C7CA}" type="presParOf" srcId="{6D1D0367-2DC4-4154-ACD5-D1D7BB92A557}" destId="{60D85751-D910-49CA-AAE9-0162AC320E34}" srcOrd="0" destOrd="0" presId="urn:microsoft.com/office/officeart/2005/8/layout/process5"/>
    <dgm:cxn modelId="{463604FF-5093-4826-B8FE-405FC7F785A6}" type="presParOf" srcId="{1A725027-C18E-4D23-AF60-959E7FE54427}" destId="{BEEEC8F4-33D3-4D7B-9A3B-F48DA05EEA8D}" srcOrd="4" destOrd="0" presId="urn:microsoft.com/office/officeart/2005/8/layout/process5"/>
    <dgm:cxn modelId="{95E88BD1-140B-4569-9A3D-7644401482A3}" type="presParOf" srcId="{1A725027-C18E-4D23-AF60-959E7FE54427}" destId="{CB68A835-ED89-401D-A0CF-53646CC77C1F}" srcOrd="5" destOrd="0" presId="urn:microsoft.com/office/officeart/2005/8/layout/process5"/>
    <dgm:cxn modelId="{BCCB6CE3-7446-4EF9-84E8-06AB348DBC1C}" type="presParOf" srcId="{CB68A835-ED89-401D-A0CF-53646CC77C1F}" destId="{FAA53B9A-A807-4DA2-A8BE-B778C37E781B}" srcOrd="0" destOrd="0" presId="urn:microsoft.com/office/officeart/2005/8/layout/process5"/>
    <dgm:cxn modelId="{1670B8A9-AEEE-4447-9913-68F0F7623171}" type="presParOf" srcId="{1A725027-C18E-4D23-AF60-959E7FE54427}" destId="{531EE029-D460-46B2-B3FE-012964789ED3}" srcOrd="6" destOrd="0" presId="urn:microsoft.com/office/officeart/2005/8/layout/process5"/>
    <dgm:cxn modelId="{A10867DF-269D-4C16-9D64-91ED9386E4E7}" type="presParOf" srcId="{1A725027-C18E-4D23-AF60-959E7FE54427}" destId="{1CC59367-FC77-45D0-9E4B-79F195C47425}" srcOrd="7" destOrd="0" presId="urn:microsoft.com/office/officeart/2005/8/layout/process5"/>
    <dgm:cxn modelId="{35CB1275-7D23-4225-9FD9-44610726A532}" type="presParOf" srcId="{1CC59367-FC77-45D0-9E4B-79F195C47425}" destId="{DD3091FE-C579-403B-AECD-0F085FDCF721}" srcOrd="0" destOrd="0" presId="urn:microsoft.com/office/officeart/2005/8/layout/process5"/>
    <dgm:cxn modelId="{5BB8BF92-94E5-466F-8FA5-DDAA8C79FB7F}" type="presParOf" srcId="{1A725027-C18E-4D23-AF60-959E7FE54427}" destId="{2A6D7FCA-2187-4E50-B399-8F66A2CF05FB}" srcOrd="8" destOrd="0" presId="urn:microsoft.com/office/officeart/2005/8/layout/process5"/>
    <dgm:cxn modelId="{80FBDEE7-63AD-46BE-B5D0-C0D040F131E3}" type="presParOf" srcId="{1A725027-C18E-4D23-AF60-959E7FE54427}" destId="{D62110F2-F39C-4204-8803-EC4A259206FF}" srcOrd="9" destOrd="0" presId="urn:microsoft.com/office/officeart/2005/8/layout/process5"/>
    <dgm:cxn modelId="{20C1AB77-1CAB-4FB5-9C46-1257AB4AFDE2}" type="presParOf" srcId="{D62110F2-F39C-4204-8803-EC4A259206FF}" destId="{74E50814-EC21-43C4-942B-303949B2BE50}" srcOrd="0" destOrd="0" presId="urn:microsoft.com/office/officeart/2005/8/layout/process5"/>
    <dgm:cxn modelId="{9A15FA6C-4BC8-4A28-8B0E-16ADDB3BFD93}" type="presParOf" srcId="{1A725027-C18E-4D23-AF60-959E7FE54427}" destId="{083EAD1E-9571-44B8-8D7B-4FD2D4BA8020}" srcOrd="10"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5279571-56A0-49C8-B79C-3AB91A8004CA}" type="doc">
      <dgm:prSet loTypeId="urn:microsoft.com/office/officeart/2005/8/layout/process2" loCatId="process" qsTypeId="urn:microsoft.com/office/officeart/2005/8/quickstyle/simple1" qsCatId="simple" csTypeId="urn:microsoft.com/office/officeart/2005/8/colors/accent1_2" csCatId="accent1" phldr="1"/>
      <dgm:spPr/>
    </dgm:pt>
    <dgm:pt modelId="{38667696-3239-41E4-9A96-CF456EED18C3}">
      <dgm:prSet phldrT="[Text]" custT="1"/>
      <dgm:spPr>
        <a:solidFill>
          <a:schemeClr val="accent2">
            <a:lumMod val="20000"/>
            <a:lumOff val="80000"/>
          </a:schemeClr>
        </a:solidFill>
        <a:ln>
          <a:solidFill>
            <a:schemeClr val="tx1"/>
          </a:solidFill>
        </a:ln>
      </dgm:spPr>
      <dgm:t>
        <a:bodyPr/>
        <a:lstStyle/>
        <a:p>
          <a:r>
            <a:rPr lang="en-GB" sz="2400" dirty="0">
              <a:solidFill>
                <a:schemeClr val="tx1"/>
              </a:solidFill>
            </a:rPr>
            <a:t>Posting it to the last known or usual place of abode or any other address given by the person for this purpose</a:t>
          </a:r>
        </a:p>
      </dgm:t>
    </dgm:pt>
    <dgm:pt modelId="{45E26C18-9C62-45F2-AB00-8953B7107E1A}" type="parTrans" cxnId="{7DB65598-3C85-433B-8DAC-6165E684424C}">
      <dgm:prSet/>
      <dgm:spPr/>
      <dgm:t>
        <a:bodyPr/>
        <a:lstStyle/>
        <a:p>
          <a:endParaRPr lang="en-GB"/>
        </a:p>
      </dgm:t>
    </dgm:pt>
    <dgm:pt modelId="{36F5E6FA-784F-4BAD-9A9C-AA40A9BCF90C}" type="sibTrans" cxnId="{7DB65598-3C85-433B-8DAC-6165E684424C}">
      <dgm:prSet/>
      <dgm:spPr>
        <a:solidFill>
          <a:schemeClr val="accent2">
            <a:lumMod val="75000"/>
          </a:schemeClr>
        </a:solidFill>
        <a:ln>
          <a:solidFill>
            <a:schemeClr val="tx1"/>
          </a:solidFill>
        </a:ln>
      </dgm:spPr>
      <dgm:t>
        <a:bodyPr/>
        <a:lstStyle/>
        <a:p>
          <a:endParaRPr lang="en-GB"/>
        </a:p>
      </dgm:t>
    </dgm:pt>
    <dgm:pt modelId="{05929093-790E-48E1-8EBB-4C844CC3FFC7}">
      <dgm:prSet phldrT="[Text]" custT="1"/>
      <dgm:spPr>
        <a:solidFill>
          <a:schemeClr val="accent2">
            <a:lumMod val="40000"/>
            <a:lumOff val="60000"/>
          </a:schemeClr>
        </a:solidFill>
        <a:ln>
          <a:solidFill>
            <a:schemeClr val="tx1"/>
          </a:solidFill>
        </a:ln>
      </dgm:spPr>
      <dgm:t>
        <a:bodyPr/>
        <a:lstStyle/>
        <a:p>
          <a:r>
            <a:rPr lang="en-GB" sz="2400" dirty="0">
              <a:solidFill>
                <a:schemeClr val="tx1"/>
              </a:solidFill>
            </a:rPr>
            <a:t>Personal service</a:t>
          </a:r>
        </a:p>
      </dgm:t>
    </dgm:pt>
    <dgm:pt modelId="{08FD71A7-E2ED-45A1-9AB1-CEE728D9A5CA}" type="parTrans" cxnId="{9C8CE506-F5AE-4C46-AB68-084521067D15}">
      <dgm:prSet/>
      <dgm:spPr/>
      <dgm:t>
        <a:bodyPr/>
        <a:lstStyle/>
        <a:p>
          <a:endParaRPr lang="en-GB"/>
        </a:p>
      </dgm:t>
    </dgm:pt>
    <dgm:pt modelId="{A76CBFC0-540E-4597-BFDB-DD1B2ECD1D16}" type="sibTrans" cxnId="{9C8CE506-F5AE-4C46-AB68-084521067D15}">
      <dgm:prSet/>
      <dgm:spPr>
        <a:solidFill>
          <a:schemeClr val="accent2">
            <a:lumMod val="75000"/>
          </a:schemeClr>
        </a:solidFill>
        <a:ln>
          <a:solidFill>
            <a:schemeClr val="tx1"/>
          </a:solidFill>
        </a:ln>
      </dgm:spPr>
      <dgm:t>
        <a:bodyPr/>
        <a:lstStyle/>
        <a:p>
          <a:endParaRPr lang="en-GB"/>
        </a:p>
      </dgm:t>
    </dgm:pt>
    <dgm:pt modelId="{07DA1C06-844A-42F6-952F-279FE62C9755}">
      <dgm:prSet phldrT="[Text]" custT="1"/>
      <dgm:spPr>
        <a:solidFill>
          <a:schemeClr val="accent2">
            <a:lumMod val="60000"/>
            <a:lumOff val="40000"/>
          </a:schemeClr>
        </a:solidFill>
        <a:ln>
          <a:solidFill>
            <a:schemeClr val="tx1"/>
          </a:solidFill>
        </a:ln>
      </dgm:spPr>
      <dgm:t>
        <a:bodyPr/>
        <a:lstStyle/>
        <a:p>
          <a:r>
            <a:rPr lang="en-GB" sz="2400" dirty="0">
              <a:solidFill>
                <a:schemeClr val="tx1"/>
              </a:solidFill>
            </a:rPr>
            <a:t>Leaving it with another person at his/her last known or usual place of abode</a:t>
          </a:r>
        </a:p>
      </dgm:t>
    </dgm:pt>
    <dgm:pt modelId="{C61498B0-8527-4887-A979-AACF0489860F}" type="parTrans" cxnId="{7E4ED6CC-28B9-450D-827C-256AA0B7F433}">
      <dgm:prSet/>
      <dgm:spPr/>
      <dgm:t>
        <a:bodyPr/>
        <a:lstStyle/>
        <a:p>
          <a:endParaRPr lang="en-GB"/>
        </a:p>
      </dgm:t>
    </dgm:pt>
    <dgm:pt modelId="{9B9227DB-685A-4D6C-BC38-23DBAF221665}" type="sibTrans" cxnId="{7E4ED6CC-28B9-450D-827C-256AA0B7F433}">
      <dgm:prSet/>
      <dgm:spPr/>
      <dgm:t>
        <a:bodyPr/>
        <a:lstStyle/>
        <a:p>
          <a:endParaRPr lang="en-GB"/>
        </a:p>
      </dgm:t>
    </dgm:pt>
    <dgm:pt modelId="{48A03538-658F-4BFF-BB4C-A40730A97038}" type="pres">
      <dgm:prSet presAssocID="{25279571-56A0-49C8-B79C-3AB91A8004CA}" presName="linearFlow" presStyleCnt="0">
        <dgm:presLayoutVars>
          <dgm:resizeHandles val="exact"/>
        </dgm:presLayoutVars>
      </dgm:prSet>
      <dgm:spPr/>
    </dgm:pt>
    <dgm:pt modelId="{8B23D055-E1A3-472C-9C0C-234429792CE3}" type="pres">
      <dgm:prSet presAssocID="{38667696-3239-41E4-9A96-CF456EED18C3}" presName="node" presStyleLbl="node1" presStyleIdx="0" presStyleCnt="3" custScaleX="179470">
        <dgm:presLayoutVars>
          <dgm:bulletEnabled val="1"/>
        </dgm:presLayoutVars>
      </dgm:prSet>
      <dgm:spPr/>
    </dgm:pt>
    <dgm:pt modelId="{C6AA8AF8-F6F4-4CAD-A1E7-E8C940BA510C}" type="pres">
      <dgm:prSet presAssocID="{36F5E6FA-784F-4BAD-9A9C-AA40A9BCF90C}" presName="sibTrans" presStyleLbl="sibTrans2D1" presStyleIdx="0" presStyleCnt="2"/>
      <dgm:spPr/>
    </dgm:pt>
    <dgm:pt modelId="{28934B24-7155-43C2-8B53-450C4D9C7F69}" type="pres">
      <dgm:prSet presAssocID="{36F5E6FA-784F-4BAD-9A9C-AA40A9BCF90C}" presName="connectorText" presStyleLbl="sibTrans2D1" presStyleIdx="0" presStyleCnt="2"/>
      <dgm:spPr/>
    </dgm:pt>
    <dgm:pt modelId="{5684428E-20AD-4C6E-ADE3-B7C9B8581602}" type="pres">
      <dgm:prSet presAssocID="{05929093-790E-48E1-8EBB-4C844CC3FFC7}" presName="node" presStyleLbl="node1" presStyleIdx="1" presStyleCnt="3" custScaleX="156706">
        <dgm:presLayoutVars>
          <dgm:bulletEnabled val="1"/>
        </dgm:presLayoutVars>
      </dgm:prSet>
      <dgm:spPr/>
    </dgm:pt>
    <dgm:pt modelId="{CEB7DDD0-3CBE-4063-928E-09C3CB594C09}" type="pres">
      <dgm:prSet presAssocID="{A76CBFC0-540E-4597-BFDB-DD1B2ECD1D16}" presName="sibTrans" presStyleLbl="sibTrans2D1" presStyleIdx="1" presStyleCnt="2"/>
      <dgm:spPr/>
    </dgm:pt>
    <dgm:pt modelId="{0F36CD52-F2B4-417C-A047-B3EBB43377F6}" type="pres">
      <dgm:prSet presAssocID="{A76CBFC0-540E-4597-BFDB-DD1B2ECD1D16}" presName="connectorText" presStyleLbl="sibTrans2D1" presStyleIdx="1" presStyleCnt="2"/>
      <dgm:spPr/>
    </dgm:pt>
    <dgm:pt modelId="{5FBB906B-6566-4E86-B31A-071700FE49EE}" type="pres">
      <dgm:prSet presAssocID="{07DA1C06-844A-42F6-952F-279FE62C9755}" presName="node" presStyleLbl="node1" presStyleIdx="2" presStyleCnt="3" custScaleX="170040">
        <dgm:presLayoutVars>
          <dgm:bulletEnabled val="1"/>
        </dgm:presLayoutVars>
      </dgm:prSet>
      <dgm:spPr/>
    </dgm:pt>
  </dgm:ptLst>
  <dgm:cxnLst>
    <dgm:cxn modelId="{9C8CE506-F5AE-4C46-AB68-084521067D15}" srcId="{25279571-56A0-49C8-B79C-3AB91A8004CA}" destId="{05929093-790E-48E1-8EBB-4C844CC3FFC7}" srcOrd="1" destOrd="0" parTransId="{08FD71A7-E2ED-45A1-9AB1-CEE728D9A5CA}" sibTransId="{A76CBFC0-540E-4597-BFDB-DD1B2ECD1D16}"/>
    <dgm:cxn modelId="{5EB6873D-EFE2-467A-9355-75854CCD504C}" type="presOf" srcId="{36F5E6FA-784F-4BAD-9A9C-AA40A9BCF90C}" destId="{C6AA8AF8-F6F4-4CAD-A1E7-E8C940BA510C}" srcOrd="0" destOrd="0" presId="urn:microsoft.com/office/officeart/2005/8/layout/process2"/>
    <dgm:cxn modelId="{5FE6566B-5B07-403A-AC5E-EEFEAD2B9E97}" type="presOf" srcId="{25279571-56A0-49C8-B79C-3AB91A8004CA}" destId="{48A03538-658F-4BFF-BB4C-A40730A97038}" srcOrd="0" destOrd="0" presId="urn:microsoft.com/office/officeart/2005/8/layout/process2"/>
    <dgm:cxn modelId="{2136676E-D41A-48AA-BC06-743B44C9045C}" type="presOf" srcId="{A76CBFC0-540E-4597-BFDB-DD1B2ECD1D16}" destId="{CEB7DDD0-3CBE-4063-928E-09C3CB594C09}" srcOrd="0" destOrd="0" presId="urn:microsoft.com/office/officeart/2005/8/layout/process2"/>
    <dgm:cxn modelId="{11702353-B7EC-4579-995A-D11340194BC7}" type="presOf" srcId="{A76CBFC0-540E-4597-BFDB-DD1B2ECD1D16}" destId="{0F36CD52-F2B4-417C-A047-B3EBB43377F6}" srcOrd="1" destOrd="0" presId="urn:microsoft.com/office/officeart/2005/8/layout/process2"/>
    <dgm:cxn modelId="{7DB65598-3C85-433B-8DAC-6165E684424C}" srcId="{25279571-56A0-49C8-B79C-3AB91A8004CA}" destId="{38667696-3239-41E4-9A96-CF456EED18C3}" srcOrd="0" destOrd="0" parTransId="{45E26C18-9C62-45F2-AB00-8953B7107E1A}" sibTransId="{36F5E6FA-784F-4BAD-9A9C-AA40A9BCF90C}"/>
    <dgm:cxn modelId="{C6C9A2A0-234A-4600-A169-37D83369AE3E}" type="presOf" srcId="{38667696-3239-41E4-9A96-CF456EED18C3}" destId="{8B23D055-E1A3-472C-9C0C-234429792CE3}" srcOrd="0" destOrd="0" presId="urn:microsoft.com/office/officeart/2005/8/layout/process2"/>
    <dgm:cxn modelId="{A72284B7-DA9B-4F0A-935F-435C73844EAA}" type="presOf" srcId="{36F5E6FA-784F-4BAD-9A9C-AA40A9BCF90C}" destId="{28934B24-7155-43C2-8B53-450C4D9C7F69}" srcOrd="1" destOrd="0" presId="urn:microsoft.com/office/officeart/2005/8/layout/process2"/>
    <dgm:cxn modelId="{7E4ED6CC-28B9-450D-827C-256AA0B7F433}" srcId="{25279571-56A0-49C8-B79C-3AB91A8004CA}" destId="{07DA1C06-844A-42F6-952F-279FE62C9755}" srcOrd="2" destOrd="0" parTransId="{C61498B0-8527-4887-A979-AACF0489860F}" sibTransId="{9B9227DB-685A-4D6C-BC38-23DBAF221665}"/>
    <dgm:cxn modelId="{576D72D3-576B-4094-A770-656454723216}" type="presOf" srcId="{07DA1C06-844A-42F6-952F-279FE62C9755}" destId="{5FBB906B-6566-4E86-B31A-071700FE49EE}" srcOrd="0" destOrd="0" presId="urn:microsoft.com/office/officeart/2005/8/layout/process2"/>
    <dgm:cxn modelId="{105B23E2-CDAC-46B7-8DE7-5DF8E0ACD51A}" type="presOf" srcId="{05929093-790E-48E1-8EBB-4C844CC3FFC7}" destId="{5684428E-20AD-4C6E-ADE3-B7C9B8581602}" srcOrd="0" destOrd="0" presId="urn:microsoft.com/office/officeart/2005/8/layout/process2"/>
    <dgm:cxn modelId="{97191B09-69FA-4EE4-8C87-1183334747A9}" type="presParOf" srcId="{48A03538-658F-4BFF-BB4C-A40730A97038}" destId="{8B23D055-E1A3-472C-9C0C-234429792CE3}" srcOrd="0" destOrd="0" presId="urn:microsoft.com/office/officeart/2005/8/layout/process2"/>
    <dgm:cxn modelId="{3183265D-DA64-4E93-AFC7-DD5C22AA0942}" type="presParOf" srcId="{48A03538-658F-4BFF-BB4C-A40730A97038}" destId="{C6AA8AF8-F6F4-4CAD-A1E7-E8C940BA510C}" srcOrd="1" destOrd="0" presId="urn:microsoft.com/office/officeart/2005/8/layout/process2"/>
    <dgm:cxn modelId="{383796AE-61BF-4311-A6F8-303C18F10A2F}" type="presParOf" srcId="{C6AA8AF8-F6F4-4CAD-A1E7-E8C940BA510C}" destId="{28934B24-7155-43C2-8B53-450C4D9C7F69}" srcOrd="0" destOrd="0" presId="urn:microsoft.com/office/officeart/2005/8/layout/process2"/>
    <dgm:cxn modelId="{25EE86BC-696A-4CDF-B70E-22C4D2E1EB4E}" type="presParOf" srcId="{48A03538-658F-4BFF-BB4C-A40730A97038}" destId="{5684428E-20AD-4C6E-ADE3-B7C9B8581602}" srcOrd="2" destOrd="0" presId="urn:microsoft.com/office/officeart/2005/8/layout/process2"/>
    <dgm:cxn modelId="{4BFCF93B-A534-403A-9575-9A310ACE88A6}" type="presParOf" srcId="{48A03538-658F-4BFF-BB4C-A40730A97038}" destId="{CEB7DDD0-3CBE-4063-928E-09C3CB594C09}" srcOrd="3" destOrd="0" presId="urn:microsoft.com/office/officeart/2005/8/layout/process2"/>
    <dgm:cxn modelId="{B912551B-2801-46C0-90BC-74C51210B600}" type="presParOf" srcId="{CEB7DDD0-3CBE-4063-928E-09C3CB594C09}" destId="{0F36CD52-F2B4-417C-A047-B3EBB43377F6}" srcOrd="0" destOrd="0" presId="urn:microsoft.com/office/officeart/2005/8/layout/process2"/>
    <dgm:cxn modelId="{87557641-FE8F-4B26-AEA2-4FA49970B07C}" type="presParOf" srcId="{48A03538-658F-4BFF-BB4C-A40730A97038}" destId="{5FBB906B-6566-4E86-B31A-071700FE49EE}" srcOrd="4"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80B985-FD68-44D0-BD0B-3850DD8AB9B2}">
      <dsp:nvSpPr>
        <dsp:cNvPr id="0" name=""/>
        <dsp:cNvSpPr/>
      </dsp:nvSpPr>
      <dsp:spPr>
        <a:xfrm>
          <a:off x="9521" y="494749"/>
          <a:ext cx="2845882" cy="1707529"/>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Summary Offence occurs</a:t>
          </a:r>
        </a:p>
      </dsp:txBody>
      <dsp:txXfrm>
        <a:off x="59533" y="544761"/>
        <a:ext cx="2745858" cy="1607505"/>
      </dsp:txXfrm>
    </dsp:sp>
    <dsp:sp modelId="{9F793A34-C223-4BCF-B9BE-B9607B59B005}">
      <dsp:nvSpPr>
        <dsp:cNvPr id="0" name=""/>
        <dsp:cNvSpPr/>
      </dsp:nvSpPr>
      <dsp:spPr>
        <a:xfrm>
          <a:off x="3105841" y="995624"/>
          <a:ext cx="603327" cy="705778"/>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a:off x="3105841" y="1136780"/>
        <a:ext cx="422329" cy="423466"/>
      </dsp:txXfrm>
    </dsp:sp>
    <dsp:sp modelId="{82D6A246-3558-4115-B0B2-50E58654A252}">
      <dsp:nvSpPr>
        <dsp:cNvPr id="0" name=""/>
        <dsp:cNvSpPr/>
      </dsp:nvSpPr>
      <dsp:spPr>
        <a:xfrm>
          <a:off x="3993756" y="494749"/>
          <a:ext cx="2845882" cy="1707529"/>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Report Offender (‘now’ caution)</a:t>
          </a:r>
        </a:p>
      </dsp:txBody>
      <dsp:txXfrm>
        <a:off x="4043768" y="544761"/>
        <a:ext cx="2745858" cy="1607505"/>
      </dsp:txXfrm>
    </dsp:sp>
    <dsp:sp modelId="{6D1D0367-2DC4-4154-ACD5-D1D7BB92A557}">
      <dsp:nvSpPr>
        <dsp:cNvPr id="0" name=""/>
        <dsp:cNvSpPr/>
      </dsp:nvSpPr>
      <dsp:spPr>
        <a:xfrm>
          <a:off x="7090076" y="995624"/>
          <a:ext cx="603327" cy="705778"/>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a:off x="7090076" y="1136780"/>
        <a:ext cx="422329" cy="423466"/>
      </dsp:txXfrm>
    </dsp:sp>
    <dsp:sp modelId="{BEEEC8F4-33D3-4D7B-9A3B-F48DA05EEA8D}">
      <dsp:nvSpPr>
        <dsp:cNvPr id="0" name=""/>
        <dsp:cNvSpPr/>
      </dsp:nvSpPr>
      <dsp:spPr>
        <a:xfrm>
          <a:off x="7977991" y="494749"/>
          <a:ext cx="2845882" cy="1707529"/>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Complete process file</a:t>
          </a:r>
        </a:p>
      </dsp:txBody>
      <dsp:txXfrm>
        <a:off x="8028003" y="544761"/>
        <a:ext cx="2745858" cy="1607505"/>
      </dsp:txXfrm>
    </dsp:sp>
    <dsp:sp modelId="{CB68A835-ED89-401D-A0CF-53646CC77C1F}">
      <dsp:nvSpPr>
        <dsp:cNvPr id="0" name=""/>
        <dsp:cNvSpPr/>
      </dsp:nvSpPr>
      <dsp:spPr>
        <a:xfrm rot="5400000">
          <a:off x="9099268" y="2401490"/>
          <a:ext cx="603327" cy="705778"/>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rot="-5400000">
        <a:off x="9189199" y="2452715"/>
        <a:ext cx="423466" cy="422329"/>
      </dsp:txXfrm>
    </dsp:sp>
    <dsp:sp modelId="{531EE029-D460-46B2-B3FE-012964789ED3}">
      <dsp:nvSpPr>
        <dsp:cNvPr id="0" name=""/>
        <dsp:cNvSpPr/>
      </dsp:nvSpPr>
      <dsp:spPr>
        <a:xfrm>
          <a:off x="7977991" y="3340631"/>
          <a:ext cx="2845882" cy="1707529"/>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Decision made to prosecute</a:t>
          </a:r>
        </a:p>
      </dsp:txBody>
      <dsp:txXfrm>
        <a:off x="8028003" y="3390643"/>
        <a:ext cx="2745858" cy="1607505"/>
      </dsp:txXfrm>
    </dsp:sp>
    <dsp:sp modelId="{1CC59367-FC77-45D0-9E4B-79F195C47425}">
      <dsp:nvSpPr>
        <dsp:cNvPr id="0" name=""/>
        <dsp:cNvSpPr/>
      </dsp:nvSpPr>
      <dsp:spPr>
        <a:xfrm rot="10800000">
          <a:off x="7124226" y="3841506"/>
          <a:ext cx="603327" cy="705778"/>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rot="10800000">
        <a:off x="7305224" y="3982662"/>
        <a:ext cx="422329" cy="423466"/>
      </dsp:txXfrm>
    </dsp:sp>
    <dsp:sp modelId="{2A6D7FCA-2187-4E50-B399-8F66A2CF05FB}">
      <dsp:nvSpPr>
        <dsp:cNvPr id="0" name=""/>
        <dsp:cNvSpPr/>
      </dsp:nvSpPr>
      <dsp:spPr>
        <a:xfrm>
          <a:off x="3993756" y="3340631"/>
          <a:ext cx="2845882" cy="1707529"/>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Information laid for summons</a:t>
          </a:r>
        </a:p>
      </dsp:txBody>
      <dsp:txXfrm>
        <a:off x="4043768" y="3390643"/>
        <a:ext cx="2745858" cy="1607505"/>
      </dsp:txXfrm>
    </dsp:sp>
    <dsp:sp modelId="{D62110F2-F39C-4204-8803-EC4A259206FF}">
      <dsp:nvSpPr>
        <dsp:cNvPr id="0" name=""/>
        <dsp:cNvSpPr/>
      </dsp:nvSpPr>
      <dsp:spPr>
        <a:xfrm rot="10800000">
          <a:off x="3139991" y="3841506"/>
          <a:ext cx="603327" cy="705778"/>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endParaRPr lang="en-GB" sz="3000" kern="1200"/>
        </a:p>
      </dsp:txBody>
      <dsp:txXfrm rot="10800000">
        <a:off x="3320989" y="3982662"/>
        <a:ext cx="422329" cy="423466"/>
      </dsp:txXfrm>
    </dsp:sp>
    <dsp:sp modelId="{083EAD1E-9571-44B8-8D7B-4FD2D4BA8020}">
      <dsp:nvSpPr>
        <dsp:cNvPr id="0" name=""/>
        <dsp:cNvSpPr/>
      </dsp:nvSpPr>
      <dsp:spPr>
        <a:xfrm>
          <a:off x="9521" y="3340631"/>
          <a:ext cx="2845882" cy="1707529"/>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Summons issued</a:t>
          </a:r>
        </a:p>
      </dsp:txBody>
      <dsp:txXfrm>
        <a:off x="59533" y="3390643"/>
        <a:ext cx="2745858" cy="160750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23D055-E1A3-472C-9C0C-234429792CE3}">
      <dsp:nvSpPr>
        <dsp:cNvPr id="0" name=""/>
        <dsp:cNvSpPr/>
      </dsp:nvSpPr>
      <dsp:spPr>
        <a:xfrm>
          <a:off x="-225380" y="2336"/>
          <a:ext cx="8578760" cy="1195013"/>
        </a:xfrm>
        <a:prstGeom prst="roundRect">
          <a:avLst>
            <a:gd name="adj" fmla="val 10000"/>
          </a:avLst>
        </a:prstGeom>
        <a:solidFill>
          <a:schemeClr val="accent2">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Posting it to the last known or usual place of abode or any other address given by the person for this purpose</a:t>
          </a:r>
        </a:p>
      </dsp:txBody>
      <dsp:txXfrm>
        <a:off x="-190379" y="37337"/>
        <a:ext cx="8508758" cy="1125011"/>
      </dsp:txXfrm>
    </dsp:sp>
    <dsp:sp modelId="{C6AA8AF8-F6F4-4CAD-A1E7-E8C940BA510C}">
      <dsp:nvSpPr>
        <dsp:cNvPr id="0" name=""/>
        <dsp:cNvSpPr/>
      </dsp:nvSpPr>
      <dsp:spPr>
        <a:xfrm rot="5400000">
          <a:off x="3839935" y="1227224"/>
          <a:ext cx="448129" cy="537755"/>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rot="-5400000">
        <a:off x="3902674" y="1272037"/>
        <a:ext cx="322653" cy="313690"/>
      </dsp:txXfrm>
    </dsp:sp>
    <dsp:sp modelId="{5684428E-20AD-4C6E-ADE3-B7C9B8581602}">
      <dsp:nvSpPr>
        <dsp:cNvPr id="0" name=""/>
        <dsp:cNvSpPr/>
      </dsp:nvSpPr>
      <dsp:spPr>
        <a:xfrm>
          <a:off x="318685" y="1794855"/>
          <a:ext cx="7490628" cy="1195013"/>
        </a:xfrm>
        <a:prstGeom prst="roundRect">
          <a:avLst>
            <a:gd name="adj" fmla="val 10000"/>
          </a:avLst>
        </a:prstGeom>
        <a:solidFill>
          <a:schemeClr val="accent2">
            <a:lumMod val="40000"/>
            <a:lumOff val="6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Personal service</a:t>
          </a:r>
        </a:p>
      </dsp:txBody>
      <dsp:txXfrm>
        <a:off x="353686" y="1829856"/>
        <a:ext cx="7420626" cy="1125011"/>
      </dsp:txXfrm>
    </dsp:sp>
    <dsp:sp modelId="{CEB7DDD0-3CBE-4063-928E-09C3CB594C09}">
      <dsp:nvSpPr>
        <dsp:cNvPr id="0" name=""/>
        <dsp:cNvSpPr/>
      </dsp:nvSpPr>
      <dsp:spPr>
        <a:xfrm rot="5400000">
          <a:off x="3839935" y="3019744"/>
          <a:ext cx="448129" cy="537755"/>
        </a:xfrm>
        <a:prstGeom prst="rightArrow">
          <a:avLst>
            <a:gd name="adj1" fmla="val 60000"/>
            <a:gd name="adj2" fmla="val 50000"/>
          </a:avLst>
        </a:prstGeom>
        <a:solidFill>
          <a:schemeClr val="accent2">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GB" sz="2200" kern="1200"/>
        </a:p>
      </dsp:txBody>
      <dsp:txXfrm rot="-5400000">
        <a:off x="3902674" y="3064557"/>
        <a:ext cx="322653" cy="313690"/>
      </dsp:txXfrm>
    </dsp:sp>
    <dsp:sp modelId="{5FBB906B-6566-4E86-B31A-071700FE49EE}">
      <dsp:nvSpPr>
        <dsp:cNvPr id="0" name=""/>
        <dsp:cNvSpPr/>
      </dsp:nvSpPr>
      <dsp:spPr>
        <a:xfrm>
          <a:off x="0" y="3587375"/>
          <a:ext cx="8128001" cy="1195013"/>
        </a:xfrm>
        <a:prstGeom prst="roundRect">
          <a:avLst>
            <a:gd name="adj" fmla="val 10000"/>
          </a:avLst>
        </a:prstGeom>
        <a:solidFill>
          <a:schemeClr val="accent2">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Leaving it with another person at his/her last known or usual place of abode</a:t>
          </a:r>
        </a:p>
      </dsp:txBody>
      <dsp:txXfrm>
        <a:off x="35001" y="3622376"/>
        <a:ext cx="8057999" cy="1125011"/>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A62DB9A-5B63-4CFE-92A7-7F54C9D82B98}" type="datetimeFigureOut">
              <a:rPr lang="en-GB" smtClean="0"/>
              <a:t>03/08/2022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429E3C3-FC54-409C-BE13-23C7F6CB9CE4}" type="slidenum">
              <a:rPr lang="en-GB" smtClean="0"/>
              <a:t>‹#›</a:t>
            </a:fld>
            <a:endParaRPr lang="en-GB"/>
          </a:p>
        </p:txBody>
      </p:sp>
    </p:spTree>
    <p:extLst>
      <p:ext uri="{BB962C8B-B14F-4D97-AF65-F5344CB8AC3E}">
        <p14:creationId xmlns:p14="http://schemas.microsoft.com/office/powerpoint/2010/main" val="2130070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6C8754-5A55-4C64-8D25-5FBC3AA3A3D0}" type="datetimeFigureOut">
              <a:rPr lang="en-GB" smtClean="0"/>
              <a:t>03/08/2022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99293F-F3C1-4DBE-9ABE-39D87F4D905F}" type="slidenum">
              <a:rPr lang="en-GB" smtClean="0"/>
              <a:t>‹#›</a:t>
            </a:fld>
            <a:endParaRPr lang="en-GB"/>
          </a:p>
        </p:txBody>
      </p:sp>
    </p:spTree>
    <p:extLst>
      <p:ext uri="{BB962C8B-B14F-4D97-AF65-F5344CB8AC3E}">
        <p14:creationId xmlns:p14="http://schemas.microsoft.com/office/powerpoint/2010/main" val="1857856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Objectives: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Outline what a  PCR is and its process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State the difference between PCR and RFS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Outline the sequence of events leading to the issue of a summons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Identify the stages in the process of reporting for summons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9399293F-F3C1-4DBE-9ABE-39D87F4D905F}" type="slidenum">
              <a:rPr lang="en-GB" smtClean="0"/>
              <a:t>1</a:t>
            </a:fld>
            <a:endParaRPr lang="en-GB"/>
          </a:p>
        </p:txBody>
      </p:sp>
    </p:spTree>
    <p:extLst>
      <p:ext uri="{BB962C8B-B14F-4D97-AF65-F5344CB8AC3E}">
        <p14:creationId xmlns:p14="http://schemas.microsoft.com/office/powerpoint/2010/main" val="768523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100000"/>
              </a:lnSpc>
            </a:pPr>
            <a:r>
              <a:rPr lang="en-US" altLang="en-US" sz="1100" b="0" dirty="0">
                <a:latin typeface="Arial" panose="020B0604020202020204" pitchFamily="34" charset="0"/>
                <a:cs typeface="Arial" panose="020B0604020202020204" pitchFamily="34" charset="0"/>
              </a:rPr>
              <a:t>From April 2017, Postal Charge &amp; Requisition was introduced. These replace the summons process, ending the requirement to lay information before the court to issue a summons. </a:t>
            </a:r>
          </a:p>
          <a:p>
            <a:pPr eaLnBrk="1" hangingPunct="1">
              <a:lnSpc>
                <a:spcPct val="100000"/>
              </a:lnSpc>
            </a:pPr>
            <a:endParaRPr lang="en-US" altLang="en-US" sz="1100" b="0" dirty="0">
              <a:latin typeface="Arial" panose="020B0604020202020204" pitchFamily="34" charset="0"/>
              <a:cs typeface="Arial" panose="020B0604020202020204" pitchFamily="34" charset="0"/>
            </a:endParaRPr>
          </a:p>
          <a:p>
            <a:pPr eaLnBrk="1" hangingPunct="1">
              <a:lnSpc>
                <a:spcPct val="100000"/>
              </a:lnSpc>
            </a:pPr>
            <a:r>
              <a:rPr lang="en-US" altLang="en-US" sz="1100" b="0" dirty="0">
                <a:latin typeface="Arial" panose="020B0604020202020204" pitchFamily="34" charset="0"/>
                <a:cs typeface="Arial" panose="020B0604020202020204" pitchFamily="34" charset="0"/>
              </a:rPr>
              <a:t>Section 29 and 30 of the Criminal Justice Act 2003</a:t>
            </a:r>
          </a:p>
          <a:p>
            <a:pPr eaLnBrk="1" hangingPunct="1">
              <a:lnSpc>
                <a:spcPct val="100000"/>
              </a:lnSpc>
            </a:pPr>
            <a:endParaRPr lang="en-US" altLang="en-US" sz="1100" b="0" dirty="0">
              <a:latin typeface="Arial" panose="020B0604020202020204" pitchFamily="34" charset="0"/>
              <a:cs typeface="Arial" panose="020B0604020202020204" pitchFamily="34" charset="0"/>
            </a:endParaRPr>
          </a:p>
          <a:p>
            <a:pPr marL="0" indent="0">
              <a:lnSpc>
                <a:spcPct val="100000"/>
              </a:lnSpc>
              <a:buFont typeface="Arial" panose="020B0604020202020204" pitchFamily="34" charset="0"/>
              <a:buNone/>
            </a:pPr>
            <a:r>
              <a:rPr lang="en-GB" altLang="en-US" sz="1100" b="0" dirty="0">
                <a:latin typeface="Arial" panose="020B0604020202020204" pitchFamily="34" charset="0"/>
                <a:cs typeface="Arial" panose="020B0604020202020204" pitchFamily="34" charset="0"/>
              </a:rPr>
              <a:t>PCR is used for crime detections,  and most traffic offences</a:t>
            </a:r>
          </a:p>
          <a:p>
            <a:pPr marL="0" indent="0">
              <a:lnSpc>
                <a:spcPct val="100000"/>
              </a:lnSpc>
              <a:buFont typeface="Arial" panose="020B0604020202020204" pitchFamily="34" charset="0"/>
              <a:buNone/>
            </a:pPr>
            <a:endParaRPr lang="en-GB" altLang="en-US" sz="1100" b="0" dirty="0">
              <a:latin typeface="Arial" panose="020B0604020202020204" pitchFamily="34" charset="0"/>
              <a:cs typeface="Arial" panose="020B0604020202020204" pitchFamily="34" charset="0"/>
            </a:endParaRPr>
          </a:p>
          <a:p>
            <a:pPr marL="0" indent="0">
              <a:lnSpc>
                <a:spcPct val="100000"/>
              </a:lnSpc>
              <a:buFont typeface="Arial" panose="020B0604020202020204" pitchFamily="34" charset="0"/>
              <a:buNone/>
            </a:pPr>
            <a:r>
              <a:rPr lang="en-GB" altLang="en-US" sz="1100" b="0" dirty="0">
                <a:latin typeface="Arial" panose="020B0604020202020204" pitchFamily="34" charset="0"/>
                <a:cs typeface="Arial" panose="020B0604020202020204" pitchFamily="34" charset="0"/>
              </a:rPr>
              <a:t>No requirement for offender to attend court and can plead guilty by post or can prosecute in absence known as ‘proof in absence’ in most cases</a:t>
            </a:r>
          </a:p>
          <a:p>
            <a:pPr>
              <a:lnSpc>
                <a:spcPct val="100000"/>
              </a:lnSpc>
            </a:pPr>
            <a:endParaRPr lang="en-GB" sz="11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Arial" panose="020B0604020202020204" pitchFamily="34" charset="0"/>
                <a:cs typeface="Arial" panose="020B0604020202020204" pitchFamily="34" charset="0"/>
              </a:rPr>
              <a:t>South</a:t>
            </a:r>
            <a:r>
              <a:rPr lang="en-GB" sz="1100" baseline="0" dirty="0">
                <a:latin typeface="Arial" panose="020B0604020202020204" pitchFamily="34" charset="0"/>
                <a:cs typeface="Arial" panose="020B0604020202020204" pitchFamily="34" charset="0"/>
              </a:rPr>
              <a:t> Wales Police use this process – Please see </a:t>
            </a:r>
            <a:r>
              <a:rPr lang="en-GB" sz="1100" dirty="0">
                <a:latin typeface="Arial" panose="020B0604020202020204" pitchFamily="34" charset="0"/>
                <a:cs typeface="Arial" panose="020B0604020202020204" pitchFamily="34" charset="0"/>
              </a:rPr>
              <a:t>Handout</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a:t>
            </a:fld>
            <a:endParaRPr lang="en-GB"/>
          </a:p>
        </p:txBody>
      </p:sp>
    </p:spTree>
    <p:extLst>
      <p:ext uri="{BB962C8B-B14F-4D97-AF65-F5344CB8AC3E}">
        <p14:creationId xmlns:p14="http://schemas.microsoft.com/office/powerpoint/2010/main" val="3710948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1" kern="1200" dirty="0">
              <a:solidFill>
                <a:schemeClr val="tx1"/>
              </a:solidFill>
              <a:effectLst/>
              <a:latin typeface="+mn-lt"/>
              <a:ea typeface="+mn-ea"/>
              <a:cs typeface="+mn-cs"/>
            </a:endParaRP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GWENT: ***Hand Out PDF/WORD</a:t>
            </a:r>
          </a:p>
          <a:p>
            <a:endParaRPr lang="en-GB" sz="1200" b="1" kern="1200" dirty="0">
              <a:solidFill>
                <a:schemeClr val="tx1"/>
              </a:solidFill>
              <a:effectLst/>
              <a:latin typeface="+mn-lt"/>
              <a:ea typeface="+mn-ea"/>
              <a:cs typeface="+mn-cs"/>
            </a:endParaRPr>
          </a:p>
          <a:p>
            <a:r>
              <a:rPr lang="en-GB" sz="1200" b="1" u="sng" kern="1200" dirty="0">
                <a:solidFill>
                  <a:schemeClr val="tx1"/>
                </a:solidFill>
                <a:effectLst/>
                <a:latin typeface="+mn-lt"/>
                <a:ea typeface="+mn-ea"/>
                <a:cs typeface="+mn-cs"/>
              </a:rPr>
              <a:t>Postal Charge Requisition</a:t>
            </a:r>
            <a:r>
              <a:rPr lang="en-GB" sz="1200" b="0" u="none" kern="1200" baseline="0" dirty="0">
                <a:solidFill>
                  <a:schemeClr val="tx1"/>
                </a:solidFill>
                <a:effectLst/>
                <a:latin typeface="+mn-lt"/>
                <a:ea typeface="+mn-ea"/>
                <a:cs typeface="+mn-cs"/>
              </a:rPr>
              <a:t> - </a:t>
            </a:r>
            <a:r>
              <a:rPr lang="en-GB" sz="1200" kern="1200" dirty="0">
                <a:solidFill>
                  <a:schemeClr val="tx1"/>
                </a:solidFill>
                <a:effectLst/>
                <a:latin typeface="+mn-lt"/>
                <a:ea typeface="+mn-ea"/>
                <a:cs typeface="+mn-cs"/>
              </a:rPr>
              <a:t>PCR is used only for crime when a person attends a police station as a Voluntary Attendee or whether a person is Released Under Investigation or for CPS advice for minor crime. These would be known as Green case files, which are slow time and are enough for a PCR. </a:t>
            </a:r>
          </a:p>
          <a:p>
            <a:r>
              <a:rPr lang="en-GB" sz="1200" kern="1200" dirty="0">
                <a:solidFill>
                  <a:schemeClr val="tx1"/>
                </a:solidFill>
                <a:effectLst/>
                <a:latin typeface="+mn-lt"/>
                <a:ea typeface="+mn-ea"/>
                <a:cs typeface="+mn-cs"/>
              </a:rPr>
              <a:t>The process involves the officer in case will notify PS Steve O’Brien or PS Tom Delaney of the case they have. The Sergeants will build the charges (once the OIC has stated the circumstances of the offence), they will pass this to their admin team who will notify the OIC that a PCR has then been sent to suspect. The OIC will then submit a PCR file through Niche. If the suspect is a youth, then the OIC will have to carry out a personal service of the PCR, this will include the OIC attending at the offender’s address and personally serving the PCR upon the offender and then completing the PCR file. All youth offences are now PCR.</a:t>
            </a:r>
          </a:p>
          <a:p>
            <a:r>
              <a:rPr lang="en-GB" sz="1200" kern="1200" dirty="0">
                <a:solidFill>
                  <a:schemeClr val="tx1"/>
                </a:solidFill>
                <a:effectLst/>
                <a:latin typeface="+mn-lt"/>
                <a:ea typeface="+mn-ea"/>
                <a:cs typeface="+mn-cs"/>
              </a:rPr>
              <a:t>A point to note is that there are Traffic offences that fall into the crime bracket, which are known as the 4 D’s to the department.</a:t>
            </a:r>
          </a:p>
          <a:p>
            <a:pPr lvl="0"/>
            <a:r>
              <a:rPr lang="en-GB" sz="1200" b="1" kern="1200" dirty="0">
                <a:solidFill>
                  <a:schemeClr val="tx1"/>
                </a:solidFill>
                <a:effectLst/>
                <a:latin typeface="+mn-lt"/>
                <a:ea typeface="+mn-ea"/>
                <a:cs typeface="+mn-cs"/>
              </a:rPr>
              <a:t>Drink Driving </a:t>
            </a:r>
            <a:r>
              <a:rPr lang="en-GB" sz="1200" kern="1200" dirty="0">
                <a:solidFill>
                  <a:schemeClr val="tx1"/>
                </a:solidFill>
                <a:effectLst/>
                <a:latin typeface="+mn-lt"/>
                <a:ea typeface="+mn-ea"/>
                <a:cs typeface="+mn-cs"/>
              </a:rPr>
              <a:t>(mostly a charge in the custody  unit, but certain circumstances may apply).</a:t>
            </a:r>
            <a:endParaRPr lang="en-GB" dirty="0">
              <a:effectLst/>
            </a:endParaRPr>
          </a:p>
          <a:p>
            <a:pPr lvl="0"/>
            <a:r>
              <a:rPr lang="en-GB" sz="1200" b="1" kern="1200" dirty="0">
                <a:solidFill>
                  <a:schemeClr val="tx1"/>
                </a:solidFill>
                <a:effectLst/>
                <a:latin typeface="+mn-lt"/>
                <a:ea typeface="+mn-ea"/>
                <a:cs typeface="+mn-cs"/>
              </a:rPr>
              <a:t>Disqualified Driving.</a:t>
            </a:r>
            <a:endParaRPr lang="en-GB" b="1" dirty="0">
              <a:effectLst/>
            </a:endParaRPr>
          </a:p>
          <a:p>
            <a:pPr lvl="0"/>
            <a:r>
              <a:rPr lang="en-GB" sz="1200" b="1" kern="1200" dirty="0">
                <a:solidFill>
                  <a:schemeClr val="tx1"/>
                </a:solidFill>
                <a:effectLst/>
                <a:latin typeface="+mn-lt"/>
                <a:ea typeface="+mn-ea"/>
                <a:cs typeface="+mn-cs"/>
              </a:rPr>
              <a:t>Dangerous Driving.</a:t>
            </a:r>
            <a:endParaRPr lang="en-GB" b="1" dirty="0">
              <a:effectLst/>
            </a:endParaRPr>
          </a:p>
          <a:p>
            <a:pPr lvl="0"/>
            <a:r>
              <a:rPr lang="en-GB" sz="1200" b="1" kern="1200" dirty="0">
                <a:solidFill>
                  <a:schemeClr val="tx1"/>
                </a:solidFill>
                <a:effectLst/>
                <a:latin typeface="+mn-lt"/>
                <a:ea typeface="+mn-ea"/>
                <a:cs typeface="+mn-cs"/>
              </a:rPr>
              <a:t>Drug Driving.</a:t>
            </a:r>
            <a:endParaRPr lang="en-GB" b="1" dirty="0">
              <a:effectLst/>
            </a:endParaRPr>
          </a:p>
          <a:p>
            <a:r>
              <a:rPr lang="en-GB" sz="1200" kern="1200" dirty="0">
                <a:solidFill>
                  <a:schemeClr val="tx1"/>
                </a:solidFill>
                <a:effectLst/>
                <a:latin typeface="+mn-lt"/>
                <a:ea typeface="+mn-ea"/>
                <a:cs typeface="+mn-cs"/>
              </a:rPr>
              <a:t>The PCR process is being reviewed in September, allowing LPU Sergeants authorising the OIC to refer the file to the PCR Team. This will allow the LPU Sgts to authorise a PCR when one of their officers completes the VA process.</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SOUTH WALES POLICE:</a:t>
            </a:r>
          </a:p>
          <a:p>
            <a:endParaRPr lang="en-GB" sz="1200" b="1" kern="1200" dirty="0">
              <a:solidFill>
                <a:schemeClr val="tx1"/>
              </a:solidFill>
              <a:effectLst/>
              <a:latin typeface="+mn-lt"/>
              <a:ea typeface="+mn-ea"/>
              <a:cs typeface="+mn-cs"/>
            </a:endParaRPr>
          </a:p>
          <a:p>
            <a:pPr marL="0" indent="0">
              <a:lnSpc>
                <a:spcPct val="100000"/>
              </a:lnSpc>
              <a:buFont typeface="Arial" panose="020B0604020202020204" pitchFamily="34" charset="0"/>
              <a:buNone/>
            </a:pPr>
            <a:r>
              <a:rPr lang="en-GB" altLang="en-US" sz="1200" b="0" dirty="0">
                <a:latin typeface="Arial" panose="020B0604020202020204" pitchFamily="34" charset="0"/>
                <a:cs typeface="Arial" panose="020B0604020202020204" pitchFamily="34" charset="0"/>
              </a:rPr>
              <a:t>Examples:</a:t>
            </a:r>
          </a:p>
          <a:p>
            <a:pPr marL="228600" indent="-228600">
              <a:lnSpc>
                <a:spcPct val="100000"/>
              </a:lnSpc>
              <a:buFont typeface="Arial" panose="020B0604020202020204" pitchFamily="34" charset="0"/>
              <a:buAutoNum type="arabicPeriod"/>
            </a:pPr>
            <a:r>
              <a:rPr lang="en-GB" altLang="en-US" sz="1200" b="0" baseline="0" dirty="0">
                <a:latin typeface="Arial" panose="020B0604020202020204" pitchFamily="34" charset="0"/>
                <a:cs typeface="Arial" panose="020B0604020202020204" pitchFamily="34" charset="0"/>
              </a:rPr>
              <a:t>Following ‘Released Under Investigation’ (RUI) if decision is made to charge (this could include those taken from custody to hospital for treatment) </a:t>
            </a:r>
          </a:p>
          <a:p>
            <a:pPr marL="228600" indent="-228600">
              <a:lnSpc>
                <a:spcPct val="100000"/>
              </a:lnSpc>
              <a:buFont typeface="Arial" panose="020B0604020202020204" pitchFamily="34" charset="0"/>
              <a:buAutoNum type="arabicPeriod"/>
            </a:pPr>
            <a:r>
              <a:rPr lang="en-GB" altLang="en-US" sz="1200" b="0" baseline="0" dirty="0">
                <a:latin typeface="Arial" panose="020B0604020202020204" pitchFamily="34" charset="0"/>
                <a:cs typeface="Arial" panose="020B0604020202020204" pitchFamily="34" charset="0"/>
              </a:rPr>
              <a:t>Following RUI, if suspect does not take up offer of an out of court disposal (e.g. voluntary attendance, caution Restorative Intervention etc.) </a:t>
            </a:r>
          </a:p>
          <a:p>
            <a:pPr marL="228600" indent="-228600">
              <a:lnSpc>
                <a:spcPct val="100000"/>
              </a:lnSpc>
              <a:buFont typeface="Arial" panose="020B0604020202020204" pitchFamily="34" charset="0"/>
              <a:buAutoNum type="arabicPeriod"/>
            </a:pPr>
            <a:r>
              <a:rPr lang="en-GB" altLang="en-US" sz="1200" b="0" baseline="0" dirty="0">
                <a:latin typeface="Arial" panose="020B0604020202020204" pitchFamily="34" charset="0"/>
                <a:cs typeface="Arial" panose="020B0604020202020204" pitchFamily="34" charset="0"/>
              </a:rPr>
              <a:t>Following voluntary attendance </a:t>
            </a:r>
          </a:p>
          <a:p>
            <a:pPr marL="228600" indent="-228600">
              <a:lnSpc>
                <a:spcPct val="100000"/>
              </a:lnSpc>
              <a:buFont typeface="Arial" panose="020B0604020202020204" pitchFamily="34" charset="0"/>
              <a:buAutoNum type="arabicPeriod"/>
            </a:pPr>
            <a:r>
              <a:rPr lang="en-GB" altLang="en-US" sz="1200" b="0" baseline="0" dirty="0">
                <a:latin typeface="Arial" panose="020B0604020202020204" pitchFamily="34" charset="0"/>
                <a:cs typeface="Arial" panose="020B0604020202020204" pitchFamily="34" charset="0"/>
              </a:rPr>
              <a:t>Following ‘Released on bail’ if decision to charge is made prior to bail return date</a:t>
            </a:r>
          </a:p>
          <a:p>
            <a:pPr marL="228600" indent="-228600">
              <a:lnSpc>
                <a:spcPct val="100000"/>
              </a:lnSpc>
              <a:buFont typeface="Arial" panose="020B0604020202020204" pitchFamily="34" charset="0"/>
              <a:buAutoNum type="arabicPeriod"/>
            </a:pPr>
            <a:r>
              <a:rPr lang="en-GB" altLang="en-US" sz="1200" b="0" baseline="0" dirty="0">
                <a:latin typeface="Arial" panose="020B0604020202020204" pitchFamily="34" charset="0"/>
                <a:cs typeface="Arial" panose="020B0604020202020204" pitchFamily="34" charset="0"/>
              </a:rPr>
              <a:t>Following offence being witnessed by a police officer and no need to interview </a:t>
            </a:r>
            <a:endParaRPr lang="en-GB" altLang="en-US" sz="1200" b="0" dirty="0">
              <a:latin typeface="Arial" panose="020B0604020202020204" pitchFamily="34" charset="0"/>
              <a:cs typeface="Arial" panose="020B0604020202020204" pitchFamily="34" charset="0"/>
            </a:endParaRPr>
          </a:p>
          <a:p>
            <a:endParaRPr lang="en-GB" sz="1200" b="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TOR</a:t>
            </a:r>
          </a:p>
          <a:p>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The wording on Traffic</a:t>
            </a:r>
            <a:r>
              <a:rPr lang="en-GB" sz="1200" b="0" kern="1200" baseline="0" dirty="0">
                <a:solidFill>
                  <a:schemeClr val="tx1"/>
                </a:solidFill>
                <a:effectLst/>
                <a:latin typeface="+mn-lt"/>
                <a:ea typeface="+mn-ea"/>
                <a:cs typeface="+mn-cs"/>
              </a:rPr>
              <a:t> Offence Reports now states PROSECUTION instead of Summons, and the wording has been changed recently.</a:t>
            </a:r>
          </a:p>
          <a:p>
            <a:endParaRPr lang="en-GB" sz="1200" b="0" kern="1200" baseline="0" dirty="0">
              <a:solidFill>
                <a:schemeClr val="tx1"/>
              </a:solidFill>
              <a:effectLst/>
              <a:latin typeface="+mn-lt"/>
              <a:ea typeface="+mn-ea"/>
              <a:cs typeface="+mn-cs"/>
            </a:endParaRPr>
          </a:p>
          <a:p>
            <a:r>
              <a:rPr lang="en-GB" sz="1200" b="0" kern="1200" baseline="0" dirty="0">
                <a:solidFill>
                  <a:schemeClr val="tx1"/>
                </a:solidFill>
                <a:effectLst/>
                <a:latin typeface="+mn-lt"/>
                <a:ea typeface="+mn-ea"/>
                <a:cs typeface="+mn-cs"/>
              </a:rPr>
              <a:t>Give PCR Handout  - Explain that Gwent and SWP have a variance in process and that there is further information on their Intranet e.g. BOB</a:t>
            </a:r>
            <a:endParaRPr lang="en-GB" sz="1200" b="0" kern="1200" dirty="0">
              <a:solidFill>
                <a:schemeClr val="tx1"/>
              </a:solidFill>
              <a:effectLst/>
              <a:latin typeface="+mn-lt"/>
              <a:ea typeface="+mn-ea"/>
              <a:cs typeface="+mn-cs"/>
            </a:endParaRPr>
          </a:p>
          <a:p>
            <a:endParaRPr lang="en-GB" sz="1200" b="1"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3</a:t>
            </a:fld>
            <a:endParaRPr lang="en-GB"/>
          </a:p>
        </p:txBody>
      </p:sp>
    </p:spTree>
    <p:extLst>
      <p:ext uri="{BB962C8B-B14F-4D97-AF65-F5344CB8AC3E}">
        <p14:creationId xmlns:p14="http://schemas.microsoft.com/office/powerpoint/2010/main" val="750397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100000"/>
              </a:lnSpc>
            </a:pPr>
            <a:r>
              <a:rPr lang="en-GB" altLang="en-US" sz="1100" b="0" dirty="0">
                <a:latin typeface="Arial" panose="020B0604020202020204" pitchFamily="34" charset="0"/>
                <a:cs typeface="Arial" panose="020B0604020202020204" pitchFamily="34" charset="0"/>
              </a:rPr>
              <a:t>WHAT IS A SUMMONS?</a:t>
            </a:r>
          </a:p>
          <a:p>
            <a:pPr eaLnBrk="1" hangingPunct="1">
              <a:lnSpc>
                <a:spcPct val="100000"/>
              </a:lnSpc>
            </a:pPr>
            <a:endParaRPr lang="en-GB" altLang="en-US" sz="1100" b="0" dirty="0">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latin typeface="Arial" panose="020B0604020202020204" pitchFamily="34" charset="0"/>
                <a:cs typeface="Arial" panose="020B0604020202020204" pitchFamily="34" charset="0"/>
              </a:rPr>
              <a:t>A summons orders a person to attend court and in some cases, it is used as an alternative to arrest.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latin typeface="Arial" panose="020B0604020202020204" pitchFamily="34" charset="0"/>
                <a:cs typeface="Arial" panose="020B0604020202020204" pitchFamily="34" charset="0"/>
              </a:rPr>
              <a:t>A summons does not necessarily indicate that an individual has committed an offence - they may not be accused or suspected of an offence, or the offence may only be minor.   </a:t>
            </a:r>
          </a:p>
          <a:p>
            <a:pPr marL="171450" indent="-171450" eaLnBrk="1" hangingPunct="1">
              <a:lnSpc>
                <a:spcPct val="100000"/>
              </a:lnSpc>
              <a:buFont typeface="Arial" panose="020B0604020202020204" pitchFamily="34" charset="0"/>
              <a:buChar char="•"/>
            </a:pPr>
            <a:r>
              <a:rPr lang="en-GB" altLang="en-US" sz="1100" b="0" dirty="0">
                <a:latin typeface="Arial" panose="020B0604020202020204" pitchFamily="34" charset="0"/>
                <a:cs typeface="Arial" panose="020B0604020202020204" pitchFamily="34" charset="0"/>
              </a:rPr>
              <a:t>It is a written order signed by a Magistrate (Justice of the Peace) or Magistrates Clerk, </a:t>
            </a:r>
          </a:p>
          <a:p>
            <a:pPr marL="171450" indent="-171450" eaLnBrk="1" hangingPunct="1">
              <a:lnSpc>
                <a:spcPct val="100000"/>
              </a:lnSpc>
              <a:buFont typeface="Arial" panose="020B0604020202020204" pitchFamily="34" charset="0"/>
              <a:buChar char="•"/>
            </a:pPr>
            <a:r>
              <a:rPr lang="en-GB" altLang="en-US" sz="1100" b="0" dirty="0">
                <a:latin typeface="Arial" panose="020B0604020202020204" pitchFamily="34" charset="0"/>
                <a:cs typeface="Arial" panose="020B0604020202020204" pitchFamily="34" charset="0"/>
              </a:rPr>
              <a:t>Addressed to the accused person, </a:t>
            </a:r>
          </a:p>
          <a:p>
            <a:pPr marL="171450" indent="-171450" eaLnBrk="1" hangingPunct="1">
              <a:lnSpc>
                <a:spcPct val="100000"/>
              </a:lnSpc>
              <a:buFont typeface="Arial" panose="020B0604020202020204" pitchFamily="34" charset="0"/>
              <a:buChar char="•"/>
            </a:pPr>
            <a:r>
              <a:rPr lang="en-GB" altLang="en-US" sz="1100" b="0" dirty="0">
                <a:latin typeface="Arial" panose="020B0604020202020204" pitchFamily="34" charset="0"/>
                <a:cs typeface="Arial" panose="020B0604020202020204" pitchFamily="34" charset="0"/>
              </a:rPr>
              <a:t>Directing them to appear at a specified time and date to answer the offence(s) or in relation to PCR paperwork to plead by post and consequences of failing to do so</a:t>
            </a:r>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4</a:t>
            </a:fld>
            <a:endParaRPr lang="en-GB"/>
          </a:p>
        </p:txBody>
      </p:sp>
    </p:spTree>
    <p:extLst>
      <p:ext uri="{BB962C8B-B14F-4D97-AF65-F5344CB8AC3E}">
        <p14:creationId xmlns:p14="http://schemas.microsoft.com/office/powerpoint/2010/main" val="1479729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eaLnBrk="1" hangingPunct="1">
              <a:lnSpc>
                <a:spcPct val="100000"/>
              </a:lnSpc>
              <a:buFont typeface="Arial" panose="020B0604020202020204" pitchFamily="34" charset="0"/>
              <a:buNone/>
            </a:pPr>
            <a:r>
              <a:rPr lang="en-GB" altLang="en-US" sz="1100" dirty="0">
                <a:latin typeface="Arial" panose="020B0604020202020204" pitchFamily="34" charset="0"/>
              </a:rPr>
              <a:t>POCLAROC is a best practise model used for reporting for summons</a:t>
            </a:r>
          </a:p>
          <a:p>
            <a:pPr marL="171450" indent="-171450" eaLnBrk="1" hangingPunct="1">
              <a:lnSpc>
                <a:spcPct val="100000"/>
              </a:lnSpc>
              <a:buFont typeface="Arial" panose="020B0604020202020204" pitchFamily="34" charset="0"/>
              <a:buChar char="•"/>
            </a:pPr>
            <a:endParaRPr lang="en-GB" altLang="en-US" sz="1100" dirty="0">
              <a:latin typeface="Arial" panose="020B0604020202020204" pitchFamily="34" charset="0"/>
            </a:endParaRPr>
          </a:p>
          <a:p>
            <a:pPr marL="171450" indent="-171450" eaLnBrk="1" hangingPunct="1">
              <a:lnSpc>
                <a:spcPct val="100000"/>
              </a:lnSpc>
              <a:buFont typeface="Arial" panose="020B0604020202020204" pitchFamily="34" charset="0"/>
              <a:buChar char="•"/>
            </a:pPr>
            <a:r>
              <a:rPr lang="en-GB" altLang="en-US" sz="1100" dirty="0">
                <a:latin typeface="Arial" panose="020B0604020202020204" pitchFamily="34" charset="0"/>
              </a:rPr>
              <a:t>A person is seen committing offence or information / allegation is received that they have committed offence. When pointing out offence use simple language don’t quote Act &amp; Section</a:t>
            </a:r>
          </a:p>
          <a:p>
            <a:pPr marL="171450" indent="-171450" eaLnBrk="1" hangingPunct="1">
              <a:lnSpc>
                <a:spcPct val="100000"/>
              </a:lnSpc>
              <a:buFont typeface="Arial" panose="020B0604020202020204" pitchFamily="34" charset="0"/>
              <a:buChar char="•"/>
            </a:pPr>
            <a:r>
              <a:rPr lang="en-GB" altLang="en-US" sz="1100" dirty="0">
                <a:latin typeface="Arial" panose="020B0604020202020204" pitchFamily="34" charset="0"/>
              </a:rPr>
              <a:t>After when caution comply with PACE “You are not under arrest - do not have to remain with me.”</a:t>
            </a:r>
          </a:p>
          <a:p>
            <a:pPr marL="171450" indent="-171450" eaLnBrk="1" hangingPunct="1">
              <a:lnSpc>
                <a:spcPct val="100000"/>
              </a:lnSpc>
              <a:buFont typeface="Arial" panose="020B0604020202020204" pitchFamily="34" charset="0"/>
              <a:buChar char="•"/>
            </a:pPr>
            <a:r>
              <a:rPr lang="en-GB" altLang="en-US" sz="1100" dirty="0">
                <a:latin typeface="Arial" panose="020B0604020202020204" pitchFamily="34" charset="0"/>
              </a:rPr>
              <a:t>Make a note of the reply person makes after caution</a:t>
            </a:r>
          </a:p>
          <a:p>
            <a:pPr marL="171450" indent="-171450" eaLnBrk="1" hangingPunct="1">
              <a:lnSpc>
                <a:spcPct val="100000"/>
              </a:lnSpc>
              <a:buFont typeface="Arial" panose="020B0604020202020204" pitchFamily="34" charset="0"/>
              <a:buChar char="•"/>
            </a:pPr>
            <a:r>
              <a:rPr lang="en-GB" altLang="en-US" sz="1100" dirty="0">
                <a:latin typeface="Arial" panose="020B0604020202020204" pitchFamily="34" charset="0"/>
              </a:rPr>
              <a:t>Deal with the offence as you see fit &amp; having regard for the offence being dealt with I.e. FPN VDRS HO/RT1 Summons</a:t>
            </a:r>
          </a:p>
          <a:p>
            <a:pPr marL="171450" indent="-171450" eaLnBrk="1" hangingPunct="1">
              <a:lnSpc>
                <a:spcPct val="100000"/>
              </a:lnSpc>
              <a:buFont typeface="Arial" panose="020B0604020202020204" pitchFamily="34" charset="0"/>
              <a:buChar char="•"/>
            </a:pPr>
            <a:r>
              <a:rPr lang="en-GB" altLang="en-US" sz="1100" dirty="0">
                <a:latin typeface="Arial" panose="020B0604020202020204" pitchFamily="34" charset="0"/>
              </a:rPr>
              <a:t>Questions - may constitute an interview</a:t>
            </a:r>
          </a:p>
          <a:p>
            <a:pPr marL="171450" indent="-171450" eaLnBrk="1" hangingPunct="1">
              <a:lnSpc>
                <a:spcPct val="100000"/>
              </a:lnSpc>
              <a:buFont typeface="Arial" panose="020B0604020202020204" pitchFamily="34" charset="0"/>
              <a:buChar char="•"/>
            </a:pPr>
            <a:r>
              <a:rPr lang="en-GB" altLang="en-US" sz="1100" dirty="0">
                <a:latin typeface="Arial" panose="020B0604020202020204" pitchFamily="34" charset="0"/>
              </a:rPr>
              <a:t>Report - Caution - Note reply in PNB</a:t>
            </a:r>
          </a:p>
          <a:p>
            <a:pPr marL="171450" indent="-171450" eaLnBrk="1" hangingPunct="1">
              <a:lnSpc>
                <a:spcPct val="100000"/>
              </a:lnSpc>
              <a:buFont typeface="Arial" panose="020B0604020202020204" pitchFamily="34" charset="0"/>
              <a:buChar char="•"/>
            </a:pPr>
            <a:r>
              <a:rPr lang="en-GB" altLang="en-US" sz="1100" dirty="0">
                <a:latin typeface="Arial" panose="020B0604020202020204" pitchFamily="34" charset="0"/>
              </a:rPr>
              <a:t>DO NOT ASK ANY FURTHER QUESTIONS - NOT EVEN “Do you understand?”</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5</a:t>
            </a:fld>
            <a:endParaRPr lang="en-GB"/>
          </a:p>
        </p:txBody>
      </p:sp>
    </p:spTree>
    <p:extLst>
      <p:ext uri="{BB962C8B-B14F-4D97-AF65-F5344CB8AC3E}">
        <p14:creationId xmlns:p14="http://schemas.microsoft.com/office/powerpoint/2010/main" val="31118594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sz="1100" dirty="0">
                <a:latin typeface="Arial" panose="020B0604020202020204" pitchFamily="34" charset="0"/>
                <a:cs typeface="Arial" panose="020B0604020202020204" pitchFamily="34" charset="0"/>
              </a:rPr>
              <a:t>The sequence of events leading to the issue of a </a:t>
            </a:r>
            <a:r>
              <a:rPr lang="en-GB" sz="1100" b="1" dirty="0">
                <a:latin typeface="Arial" panose="020B0604020202020204" pitchFamily="34" charset="0"/>
                <a:cs typeface="Arial" panose="020B0604020202020204" pitchFamily="34" charset="0"/>
              </a:rPr>
              <a:t>defendant summons </a:t>
            </a:r>
            <a:r>
              <a:rPr lang="en-GB" sz="1100" dirty="0">
                <a:latin typeface="Arial" panose="020B0604020202020204" pitchFamily="34" charset="0"/>
                <a:cs typeface="Arial" panose="020B0604020202020204" pitchFamily="34" charset="0"/>
              </a:rPr>
              <a:t>can be broken down as follows: </a:t>
            </a:r>
          </a:p>
          <a:p>
            <a:pPr marL="171450" indent="-171450">
              <a:buFont typeface="Arial" panose="020B0604020202020204" pitchFamily="34" charset="0"/>
              <a:buChar char="•"/>
              <a:defRPr/>
            </a:pPr>
            <a:r>
              <a:rPr lang="en-GB" sz="1100" dirty="0">
                <a:latin typeface="Arial" panose="020B0604020202020204" pitchFamily="34" charset="0"/>
                <a:cs typeface="Arial" panose="020B0604020202020204" pitchFamily="34" charset="0"/>
              </a:rPr>
              <a:t>A person is seen committing an offence, or an allegation is made that the person has committed an offence </a:t>
            </a:r>
          </a:p>
          <a:p>
            <a:pPr marL="171450" indent="-171450">
              <a:buFont typeface="Arial" panose="020B0604020202020204" pitchFamily="34" charset="0"/>
              <a:buChar char="•"/>
              <a:defRPr/>
            </a:pPr>
            <a:r>
              <a:rPr lang="en-GB" sz="1100" dirty="0">
                <a:latin typeface="Arial" panose="020B0604020202020204" pitchFamily="34" charset="0"/>
                <a:cs typeface="Arial" panose="020B0604020202020204" pitchFamily="34" charset="0"/>
              </a:rPr>
              <a:t>A police officer informs the offender that he or she will be reported for the offence </a:t>
            </a:r>
          </a:p>
          <a:p>
            <a:pPr marL="171450" indent="-171450">
              <a:buFont typeface="Arial" panose="020B0604020202020204" pitchFamily="34" charset="0"/>
              <a:buChar char="•"/>
              <a:defRPr/>
            </a:pPr>
            <a:r>
              <a:rPr lang="en-GB" sz="1100" dirty="0">
                <a:latin typeface="Arial" panose="020B0604020202020204" pitchFamily="34" charset="0"/>
                <a:cs typeface="Arial" panose="020B0604020202020204" pitchFamily="34" charset="0"/>
              </a:rPr>
              <a:t>A police officer completes a pocket notebook entry </a:t>
            </a:r>
          </a:p>
          <a:p>
            <a:pPr marL="171450" indent="-171450">
              <a:buFont typeface="Arial" panose="020B0604020202020204" pitchFamily="34" charset="0"/>
              <a:buChar char="•"/>
              <a:defRPr/>
            </a:pPr>
            <a:r>
              <a:rPr lang="en-GB" sz="1100" dirty="0">
                <a:latin typeface="Arial" panose="020B0604020202020204" pitchFamily="34" charset="0"/>
                <a:cs typeface="Arial" panose="020B0604020202020204" pitchFamily="34" charset="0"/>
              </a:rPr>
              <a:t>A written report is submitted to a supervisory officer. </a:t>
            </a:r>
          </a:p>
          <a:p>
            <a:pPr marL="171450" indent="-171450">
              <a:buFont typeface="Arial" panose="020B0604020202020204" pitchFamily="34" charset="0"/>
              <a:buChar char="•"/>
              <a:defRPr/>
            </a:pPr>
            <a:r>
              <a:rPr lang="en-GB" sz="1100" dirty="0">
                <a:latin typeface="Arial" panose="020B0604020202020204" pitchFamily="34" charset="0"/>
                <a:cs typeface="Arial" panose="020B0604020202020204" pitchFamily="34" charset="0"/>
              </a:rPr>
              <a:t>A decision is made whether to prosecute, caution or take no further action. If the decision is made to prosecute, an application is made for a summons</a:t>
            </a:r>
            <a:endParaRPr lang="en-US" altLang="en-US" sz="1100" b="1" dirty="0">
              <a:latin typeface="Arial" panose="020B0604020202020204" pitchFamily="34" charset="0"/>
              <a:cs typeface="Arial" panose="020B0604020202020204" pitchFamily="34" charset="0"/>
            </a:endParaRPr>
          </a:p>
          <a:p>
            <a:pPr eaLnBrk="1" hangingPunct="1">
              <a:defRPr/>
            </a:pPr>
            <a:endParaRPr lang="en-US" altLang="en-US" sz="1100" b="1" dirty="0">
              <a:latin typeface="Arial" panose="020B0604020202020204" pitchFamily="34" charset="0"/>
              <a:cs typeface="Arial" panose="020B0604020202020204" pitchFamily="34" charset="0"/>
            </a:endParaRPr>
          </a:p>
          <a:p>
            <a:pPr>
              <a:defRPr/>
            </a:pPr>
            <a:r>
              <a:rPr lang="en-GB" sz="1100" dirty="0">
                <a:latin typeface="Arial" panose="020B0604020202020204" pitchFamily="34" charset="0"/>
                <a:cs typeface="Arial" panose="020B0604020202020204" pitchFamily="34" charset="0"/>
              </a:rPr>
              <a:t>The information required for a summons includes: full name &amp; address (including post code), date of birth, wherever possible, a national insurance number. </a:t>
            </a:r>
          </a:p>
          <a:p>
            <a:pPr eaLnBrk="1" hangingPunct="1">
              <a:defRPr/>
            </a:pPr>
            <a:r>
              <a:rPr lang="en-US" altLang="en-US" sz="1100" dirty="0">
                <a:latin typeface="Arial" panose="020B0604020202020204" pitchFamily="34" charset="0"/>
                <a:cs typeface="Arial" panose="020B0604020202020204" pitchFamily="34" charset="0"/>
              </a:rPr>
              <a:t>The address can be a private or business address - it must be where person will be for a sufficiently long period to enable summons to be served, or at which another specified person will accept the summons on behalf of the accused.</a:t>
            </a:r>
          </a:p>
          <a:p>
            <a:endParaRPr lang="en-GB" sz="1200"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6</a:t>
            </a:fld>
            <a:endParaRPr lang="en-GB"/>
          </a:p>
        </p:txBody>
      </p:sp>
    </p:spTree>
    <p:extLst>
      <p:ext uri="{BB962C8B-B14F-4D97-AF65-F5344CB8AC3E}">
        <p14:creationId xmlns:p14="http://schemas.microsoft.com/office/powerpoint/2010/main" val="35481992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sz="1100" dirty="0">
                <a:latin typeface="Arial" panose="020B0604020202020204" pitchFamily="34" charset="0"/>
              </a:rPr>
              <a:t>A summons for an offence committed by a corporation may be served by delivering it at, or sending it to, the registered office of the corporation</a:t>
            </a:r>
          </a:p>
          <a:p>
            <a:pPr eaLnBrk="1" hangingPunct="1"/>
            <a:endParaRPr lang="en-GB" altLang="en-US" sz="1100" dirty="0">
              <a:latin typeface="Arial" panose="020B0604020202020204" pitchFamily="34" charset="0"/>
            </a:endParaRPr>
          </a:p>
          <a:p>
            <a:pPr eaLnBrk="1" hangingPunct="1"/>
            <a:r>
              <a:rPr lang="en-GB" altLang="en-US" sz="1100" dirty="0">
                <a:latin typeface="Arial" panose="020B0604020202020204" pitchFamily="34" charset="0"/>
              </a:rPr>
              <a:t>If a court has no proof that the person named in the summons has received it and they do not appear at court then the process has to be repeated</a:t>
            </a:r>
          </a:p>
          <a:p>
            <a:pPr eaLnBrk="1" hangingPunct="1"/>
            <a:endParaRPr lang="en-GB" altLang="en-US" dirty="0">
              <a:latin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7</a:t>
            </a:fld>
            <a:endParaRPr lang="en-GB"/>
          </a:p>
        </p:txBody>
      </p:sp>
    </p:spTree>
    <p:extLst>
      <p:ext uri="{BB962C8B-B14F-4D97-AF65-F5344CB8AC3E}">
        <p14:creationId xmlns:p14="http://schemas.microsoft.com/office/powerpoint/2010/main" val="2976197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is not much difference:</a:t>
            </a:r>
          </a:p>
          <a:p>
            <a:endParaRPr lang="en-GB" dirty="0"/>
          </a:p>
          <a:p>
            <a:pPr marL="228600" indent="-228600">
              <a:buAutoNum type="arabicPeriod"/>
            </a:pPr>
            <a:r>
              <a:rPr lang="en-GB" baseline="0" dirty="0"/>
              <a:t>The wording to the suspect: Instead of ‘I AM REPORTING YOU FOR SUMMONS…’ you say ‘I AM REPORTING YOU FOR PROSECUTION FOR THE OFFENCE OF…’</a:t>
            </a:r>
          </a:p>
          <a:p>
            <a:pPr marL="228600" indent="-228600">
              <a:buAutoNum type="arabicPeriod"/>
            </a:pPr>
            <a:r>
              <a:rPr lang="en-GB" baseline="0" dirty="0"/>
              <a:t>Admin is different: The Prosecutor does not lay the case before the Magistrate for the Magistrate to authorise the suspect attend court</a:t>
            </a:r>
          </a:p>
          <a:p>
            <a:pPr marL="228600" indent="-228600">
              <a:buAutoNum type="arabicPeriod"/>
            </a:pPr>
            <a:r>
              <a:rPr lang="en-GB" baseline="0" dirty="0"/>
              <a:t>The police CJU will send a letter telling the suspect to attend court</a:t>
            </a:r>
          </a:p>
          <a:p>
            <a:pPr marL="228600" indent="-228600">
              <a:buAutoNum type="arabicPeriod"/>
            </a:pPr>
            <a:r>
              <a:rPr lang="en-GB" baseline="0" dirty="0"/>
              <a:t>This process will cut down on court and CPS/Police time, and make the process more cost effective and more work effective.</a:t>
            </a:r>
          </a:p>
          <a:p>
            <a:pPr marL="228600" indent="-228600">
              <a:buAutoNum type="arabicPeriod"/>
            </a:pPr>
            <a:r>
              <a:rPr lang="en-GB" baseline="0" dirty="0"/>
              <a:t>Ultimately, the end result is the same.</a:t>
            </a:r>
          </a:p>
          <a:p>
            <a:pPr marL="228600" indent="-228600">
              <a:buAutoNum type="arabicPeriod"/>
            </a:pPr>
            <a:r>
              <a:rPr lang="en-GB" baseline="0" dirty="0"/>
              <a:t>Officers are required on BCU to use the PCR process</a:t>
            </a:r>
          </a:p>
          <a:p>
            <a:pPr marL="0" indent="0">
              <a:buNone/>
            </a:pPr>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8</a:t>
            </a:fld>
            <a:endParaRPr lang="en-GB"/>
          </a:p>
        </p:txBody>
      </p:sp>
    </p:spTree>
    <p:extLst>
      <p:ext uri="{BB962C8B-B14F-4D97-AF65-F5344CB8AC3E}">
        <p14:creationId xmlns:p14="http://schemas.microsoft.com/office/powerpoint/2010/main" val="870566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Trainer to ask:</a:t>
            </a:r>
            <a:r>
              <a:rPr lang="en-GB" baseline="0" dirty="0"/>
              <a:t> </a:t>
            </a:r>
          </a:p>
          <a:p>
            <a:r>
              <a:rPr lang="en-GB" dirty="0"/>
              <a:t>What things do you need to be aware of when dealing with suspects for anything we have learnt today?</a:t>
            </a:r>
          </a:p>
          <a:p>
            <a:endParaRPr lang="en-GB" dirty="0"/>
          </a:p>
          <a:p>
            <a:r>
              <a:rPr lang="en-GB" dirty="0"/>
              <a:t>List will not be exhaustive,</a:t>
            </a:r>
            <a:r>
              <a:rPr lang="en-GB" baseline="0" dirty="0"/>
              <a:t> and trainer to lead discussion:</a:t>
            </a:r>
          </a:p>
          <a:p>
            <a:endParaRPr lang="en-GB" baseline="0" dirty="0"/>
          </a:p>
          <a:p>
            <a:r>
              <a:rPr lang="en-GB" baseline="0" dirty="0"/>
              <a:t>Vulnerability</a:t>
            </a:r>
          </a:p>
          <a:p>
            <a:r>
              <a:rPr lang="en-GB" dirty="0"/>
              <a:t>Understanding</a:t>
            </a:r>
          </a:p>
          <a:p>
            <a:r>
              <a:rPr lang="en-GB" dirty="0"/>
              <a:t>Language barrier</a:t>
            </a:r>
          </a:p>
          <a:p>
            <a:r>
              <a:rPr lang="en-GB" dirty="0"/>
              <a:t>Legal requirements</a:t>
            </a:r>
          </a:p>
          <a:p>
            <a:r>
              <a:rPr lang="en-GB" dirty="0"/>
              <a:t>Appropriate adults</a:t>
            </a:r>
          </a:p>
          <a:p>
            <a:r>
              <a:rPr lang="en-GB" dirty="0"/>
              <a:t>Addictions</a:t>
            </a:r>
          </a:p>
          <a:p>
            <a:r>
              <a:rPr lang="en-GB" dirty="0"/>
              <a:t>File process</a:t>
            </a:r>
          </a:p>
        </p:txBody>
      </p:sp>
      <p:sp>
        <p:nvSpPr>
          <p:cNvPr id="4" name="Slide Number Placeholder 3"/>
          <p:cNvSpPr>
            <a:spLocks noGrp="1"/>
          </p:cNvSpPr>
          <p:nvPr>
            <p:ph type="sldNum" sz="quarter" idx="10"/>
          </p:nvPr>
        </p:nvSpPr>
        <p:spPr/>
        <p:txBody>
          <a:bodyPr/>
          <a:lstStyle/>
          <a:p>
            <a:fld id="{9399293F-F3C1-4DBE-9ABE-39D87F4D905F}" type="slidenum">
              <a:rPr lang="en-GB" smtClean="0"/>
              <a:t>9</a:t>
            </a:fld>
            <a:endParaRPr lang="en-GB"/>
          </a:p>
        </p:txBody>
      </p:sp>
    </p:spTree>
    <p:extLst>
      <p:ext uri="{BB962C8B-B14F-4D97-AF65-F5344CB8AC3E}">
        <p14:creationId xmlns:p14="http://schemas.microsoft.com/office/powerpoint/2010/main" val="29293573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10</a:t>
            </a:fld>
            <a:endParaRPr lang="en-GB"/>
          </a:p>
        </p:txBody>
      </p:sp>
    </p:spTree>
    <p:extLst>
      <p:ext uri="{BB962C8B-B14F-4D97-AF65-F5344CB8AC3E}">
        <p14:creationId xmlns:p14="http://schemas.microsoft.com/office/powerpoint/2010/main" val="40296811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03/08/2022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75605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03/08/2022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408265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03/08/2022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5850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03/08/2022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17146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03/08/2022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99247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03/08/2022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8504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03/08/2022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38897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03/08/2022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00694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03/08/2022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68878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03/08/2022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84397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03/08/2022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665725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03/08/2022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690025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03/08/2022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529197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03/08/2022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1058936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03/08/2022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039123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03/08/2022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328676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03/08/2022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63940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03/08/2022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52723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03/08/2022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713093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03/08/2022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892041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03/08/2022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479161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03/08/2022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765081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03/08/2022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680808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03/08/2022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28335932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86519B5A-D3ED-4003-B919-410EE18BBB53}"/>
              </a:ext>
            </a:extLst>
          </p:cNvPr>
          <p:cNvSpPr txBox="1"/>
          <p:nvPr/>
        </p:nvSpPr>
        <p:spPr>
          <a:xfrm>
            <a:off x="300779" y="4838383"/>
            <a:ext cx="5547128" cy="147732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500" b="1" dirty="0">
                <a:solidFill>
                  <a:srgbClr val="002A68"/>
                </a:solidFill>
                <a:latin typeface="Arial Nova Cond" panose="020B0604020202020204" pitchFamily="34" charset="0"/>
                <a:ea typeface="Tahoma" panose="020B0604030504040204" pitchFamily="34" charset="0"/>
                <a:cs typeface="Tahoma" panose="020B0604030504040204" pitchFamily="34" charset="0"/>
              </a:rPr>
              <a:t>Report for Prosecution &amp; Postal Charge Requisition </a:t>
            </a:r>
            <a:endParaRPr kumimoji="0" lang="en-GB" sz="1600" b="0" i="0" u="none" strike="noStrike" kern="1200" cap="none" spc="0" normalizeH="0" baseline="0" noProof="0" dirty="0">
              <a:ln>
                <a:noFill/>
              </a:ln>
              <a:solidFill>
                <a:prstClr val="black"/>
              </a:solidFill>
              <a:effectLst/>
              <a:uLnTx/>
              <a:uFillTx/>
              <a:latin typeface="Arial Nova" panose="020B050402020202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srgbClr val="42516F"/>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60386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59219" y="467833"/>
            <a:ext cx="10845209" cy="646331"/>
          </a:xfrm>
          <a:prstGeom prst="rect">
            <a:avLst/>
          </a:prstGeom>
          <a:solidFill>
            <a:srgbClr val="002060"/>
          </a:solidFill>
        </p:spPr>
        <p:txBody>
          <a:bodyPr wrap="square" rtlCol="0">
            <a:spAutoFit/>
          </a:bodyPr>
          <a:lstStyle/>
          <a:p>
            <a:pPr algn="ctr"/>
            <a:r>
              <a:rPr lang="en-GB" sz="3600" b="1" dirty="0">
                <a:solidFill>
                  <a:schemeClr val="bg1"/>
                </a:solidFill>
              </a:rPr>
              <a:t>Postal Charge Requisition (PCR)</a:t>
            </a:r>
          </a:p>
        </p:txBody>
      </p:sp>
      <p:pic>
        <p:nvPicPr>
          <p:cNvPr id="3" name="Picture 2"/>
          <p:cNvPicPr>
            <a:picLocks noChangeAspect="1"/>
          </p:cNvPicPr>
          <p:nvPr/>
        </p:nvPicPr>
        <p:blipFill>
          <a:blip r:embed="rId3"/>
          <a:stretch>
            <a:fillRect/>
          </a:stretch>
        </p:blipFill>
        <p:spPr>
          <a:xfrm>
            <a:off x="1587070" y="2056955"/>
            <a:ext cx="4052887" cy="2138613"/>
          </a:xfrm>
          <a:prstGeom prst="rect">
            <a:avLst/>
          </a:prstGeom>
          <a:ln>
            <a:solidFill>
              <a:schemeClr val="tx1"/>
            </a:solidFill>
          </a:ln>
        </p:spPr>
      </p:pic>
      <p:pic>
        <p:nvPicPr>
          <p:cNvPr id="6" name="Picture 5"/>
          <p:cNvPicPr>
            <a:picLocks noChangeAspect="1"/>
          </p:cNvPicPr>
          <p:nvPr/>
        </p:nvPicPr>
        <p:blipFill>
          <a:blip r:embed="rId4"/>
          <a:stretch>
            <a:fillRect/>
          </a:stretch>
        </p:blipFill>
        <p:spPr>
          <a:xfrm>
            <a:off x="6552044" y="1671886"/>
            <a:ext cx="3041135" cy="4014536"/>
          </a:xfrm>
          <a:prstGeom prst="rect">
            <a:avLst/>
          </a:prstGeom>
        </p:spPr>
      </p:pic>
    </p:spTree>
    <p:extLst>
      <p:ext uri="{BB962C8B-B14F-4D97-AF65-F5344CB8AC3E}">
        <p14:creationId xmlns:p14="http://schemas.microsoft.com/office/powerpoint/2010/main" val="39421303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599" cy="597401"/>
          </a:xfrm>
          <a:solidFill>
            <a:srgbClr val="002060"/>
          </a:solidFill>
        </p:spPr>
        <p:txBody>
          <a:bodyPr>
            <a:noAutofit/>
          </a:bodyPr>
          <a:lstStyle/>
          <a:p>
            <a:pPr algn="ctr"/>
            <a:r>
              <a:rPr lang="en-GB" sz="3600" b="1" dirty="0">
                <a:solidFill>
                  <a:schemeClr val="bg1"/>
                </a:solidFill>
                <a:latin typeface="+mn-lt"/>
              </a:rPr>
              <a:t>Postal Charge Requisition</a:t>
            </a:r>
          </a:p>
        </p:txBody>
      </p:sp>
      <p:sp>
        <p:nvSpPr>
          <p:cNvPr id="3" name="Content Placeholder 2"/>
          <p:cNvSpPr>
            <a:spLocks noGrp="1"/>
          </p:cNvSpPr>
          <p:nvPr>
            <p:ph sz="half" idx="1"/>
          </p:nvPr>
        </p:nvSpPr>
        <p:spPr>
          <a:xfrm>
            <a:off x="561474" y="1219201"/>
            <a:ext cx="5458326" cy="4352260"/>
          </a:xfrm>
          <a:solidFill>
            <a:schemeClr val="accent2">
              <a:lumMod val="20000"/>
              <a:lumOff val="80000"/>
            </a:schemeClr>
          </a:solidFill>
          <a:ln>
            <a:solidFill>
              <a:schemeClr val="tx1"/>
            </a:solidFill>
          </a:ln>
        </p:spPr>
        <p:txBody>
          <a:bodyPr>
            <a:normAutofit/>
          </a:bodyPr>
          <a:lstStyle/>
          <a:p>
            <a:pPr marL="0" indent="0">
              <a:buNone/>
            </a:pPr>
            <a:r>
              <a:rPr lang="en-GB" sz="2400" dirty="0"/>
              <a:t>South Wales Police Process</a:t>
            </a:r>
          </a:p>
          <a:p>
            <a:pPr marL="514350" indent="-514350">
              <a:buAutoNum type="arabicPeriod"/>
            </a:pPr>
            <a:r>
              <a:rPr lang="en-GB" sz="2400" dirty="0"/>
              <a:t>At scene or Released Under Investigation/Bail/VA</a:t>
            </a:r>
          </a:p>
          <a:p>
            <a:pPr marL="514350" indent="-514350">
              <a:buAutoNum type="arabicPeriod"/>
            </a:pPr>
            <a:r>
              <a:rPr lang="en-GB" sz="2400" dirty="0"/>
              <a:t>Decision made to charge for offence/s</a:t>
            </a:r>
          </a:p>
          <a:p>
            <a:pPr marL="514350" indent="-514350">
              <a:buAutoNum type="arabicPeriod"/>
            </a:pPr>
            <a:r>
              <a:rPr lang="en-GB" sz="2400" dirty="0"/>
              <a:t>Hub or Shift Sergeant to update rational to charge</a:t>
            </a:r>
          </a:p>
          <a:p>
            <a:pPr marL="514350" indent="-514350">
              <a:buAutoNum type="arabicPeriod"/>
            </a:pPr>
            <a:r>
              <a:rPr lang="en-GB" sz="2400" dirty="0"/>
              <a:t>Custody based Sergeant to authorise charge</a:t>
            </a:r>
          </a:p>
          <a:p>
            <a:pPr marL="514350" indent="-514350">
              <a:buAutoNum type="arabicPeriod"/>
            </a:pPr>
            <a:r>
              <a:rPr lang="en-GB" sz="2400" dirty="0"/>
              <a:t>Work flow case file through NICHE to Criminal Justice Unit</a:t>
            </a:r>
          </a:p>
        </p:txBody>
      </p:sp>
      <p:sp>
        <p:nvSpPr>
          <p:cNvPr id="4" name="Content Placeholder 3"/>
          <p:cNvSpPr>
            <a:spLocks noGrp="1"/>
          </p:cNvSpPr>
          <p:nvPr>
            <p:ph sz="half" idx="2"/>
          </p:nvPr>
        </p:nvSpPr>
        <p:spPr>
          <a:xfrm>
            <a:off x="6172200" y="1219200"/>
            <a:ext cx="5181599" cy="4522381"/>
          </a:xfrm>
          <a:solidFill>
            <a:schemeClr val="accent2">
              <a:lumMod val="40000"/>
              <a:lumOff val="60000"/>
            </a:schemeClr>
          </a:solidFill>
          <a:ln>
            <a:solidFill>
              <a:schemeClr val="tx1"/>
            </a:solidFill>
          </a:ln>
        </p:spPr>
        <p:txBody>
          <a:bodyPr/>
          <a:lstStyle/>
          <a:p>
            <a:pPr marL="0" indent="0">
              <a:buNone/>
            </a:pPr>
            <a:r>
              <a:rPr lang="en-GB" sz="2400" dirty="0"/>
              <a:t>Gwent Police Process</a:t>
            </a:r>
          </a:p>
          <a:p>
            <a:pPr marL="514350" indent="-514350">
              <a:buAutoNum type="arabicPeriod"/>
            </a:pPr>
            <a:r>
              <a:rPr lang="en-GB" sz="2400" dirty="0"/>
              <a:t>Released Under Investigation/VA/Bail</a:t>
            </a:r>
          </a:p>
          <a:p>
            <a:pPr marL="514350" indent="-514350">
              <a:buAutoNum type="arabicPeriod"/>
            </a:pPr>
            <a:r>
              <a:rPr lang="en-GB" sz="2400" dirty="0"/>
              <a:t>OIC to notify one of two sergeants of circumstances; they will build the charge</a:t>
            </a:r>
          </a:p>
          <a:p>
            <a:pPr marL="514350" indent="-514350">
              <a:buAutoNum type="arabicPeriod"/>
            </a:pPr>
            <a:r>
              <a:rPr lang="en-GB" sz="2400" dirty="0"/>
              <a:t>Admin team will send out PCR and notify the OIC</a:t>
            </a:r>
          </a:p>
          <a:p>
            <a:pPr marL="514350" indent="-514350">
              <a:buAutoNum type="arabicPeriod"/>
            </a:pPr>
            <a:r>
              <a:rPr lang="en-GB" sz="2400" dirty="0"/>
              <a:t>OIC to submit file via NICHE</a:t>
            </a:r>
          </a:p>
          <a:p>
            <a:pPr marL="514350" indent="-514350">
              <a:buAutoNum type="arabicPeriod"/>
            </a:pPr>
            <a:r>
              <a:rPr lang="en-GB" sz="2400" dirty="0"/>
              <a:t>Traffic has a 4D process (See Handout)</a:t>
            </a:r>
          </a:p>
          <a:p>
            <a:pPr marL="0" indent="0">
              <a:buNone/>
            </a:pPr>
            <a:endParaRPr lang="en-GB" dirty="0"/>
          </a:p>
        </p:txBody>
      </p:sp>
    </p:spTree>
    <p:extLst>
      <p:ext uri="{BB962C8B-B14F-4D97-AF65-F5344CB8AC3E}">
        <p14:creationId xmlns:p14="http://schemas.microsoft.com/office/powerpoint/2010/main" val="24733258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bg/>
                                          </p:spTgt>
                                        </p:tgtEl>
                                        <p:attrNameLst>
                                          <p:attrName>style.visibility</p:attrName>
                                        </p:attrNameLst>
                                      </p:cBhvr>
                                      <p:to>
                                        <p:strVal val="visible"/>
                                      </p:to>
                                    </p:set>
                                    <p:animEffect transition="in" filter="fade">
                                      <p:cBhvr>
                                        <p:cTn id="42" dur="500"/>
                                        <p:tgtEl>
                                          <p:spTgt spid="4">
                                            <p:bg/>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
                                            <p:txEl>
                                              <p:pRg st="0" end="0"/>
                                            </p:txEl>
                                          </p:spTgt>
                                        </p:tgtEl>
                                        <p:attrNameLst>
                                          <p:attrName>style.visibility</p:attrName>
                                        </p:attrNameLst>
                                      </p:cBhvr>
                                      <p:to>
                                        <p:strVal val="visible"/>
                                      </p:to>
                                    </p:set>
                                    <p:animEffect transition="in" filter="fade">
                                      <p:cBhvr>
                                        <p:cTn id="47" dur="500"/>
                                        <p:tgtEl>
                                          <p:spTgt spid="4">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
                                            <p:txEl>
                                              <p:pRg st="1" end="1"/>
                                            </p:txEl>
                                          </p:spTgt>
                                        </p:tgtEl>
                                        <p:attrNameLst>
                                          <p:attrName>style.visibility</p:attrName>
                                        </p:attrNameLst>
                                      </p:cBhvr>
                                      <p:to>
                                        <p:strVal val="visible"/>
                                      </p:to>
                                    </p:set>
                                    <p:animEffect transition="in" filter="fade">
                                      <p:cBhvr>
                                        <p:cTn id="52" dur="500"/>
                                        <p:tgtEl>
                                          <p:spTgt spid="4">
                                            <p:txEl>
                                              <p:pRg st="1" end="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4">
                                            <p:txEl>
                                              <p:pRg st="2" end="2"/>
                                            </p:txEl>
                                          </p:spTgt>
                                        </p:tgtEl>
                                        <p:attrNameLst>
                                          <p:attrName>style.visibility</p:attrName>
                                        </p:attrNameLst>
                                      </p:cBhvr>
                                      <p:to>
                                        <p:strVal val="visible"/>
                                      </p:to>
                                    </p:set>
                                    <p:animEffect transition="in" filter="fade">
                                      <p:cBhvr>
                                        <p:cTn id="57" dur="500"/>
                                        <p:tgtEl>
                                          <p:spTgt spid="4">
                                            <p:txEl>
                                              <p:pRg st="2" end="2"/>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4">
                                            <p:txEl>
                                              <p:pRg st="3" end="3"/>
                                            </p:txEl>
                                          </p:spTgt>
                                        </p:tgtEl>
                                        <p:attrNameLst>
                                          <p:attrName>style.visibility</p:attrName>
                                        </p:attrNameLst>
                                      </p:cBhvr>
                                      <p:to>
                                        <p:strVal val="visible"/>
                                      </p:to>
                                    </p:set>
                                    <p:animEffect transition="in" filter="fade">
                                      <p:cBhvr>
                                        <p:cTn id="62" dur="500"/>
                                        <p:tgtEl>
                                          <p:spTgt spid="4">
                                            <p:txEl>
                                              <p:pRg st="3" end="3"/>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4">
                                            <p:txEl>
                                              <p:pRg st="4" end="4"/>
                                            </p:txEl>
                                          </p:spTgt>
                                        </p:tgtEl>
                                        <p:attrNameLst>
                                          <p:attrName>style.visibility</p:attrName>
                                        </p:attrNameLst>
                                      </p:cBhvr>
                                      <p:to>
                                        <p:strVal val="visible"/>
                                      </p:to>
                                    </p:set>
                                    <p:animEffect transition="in" filter="fade">
                                      <p:cBhvr>
                                        <p:cTn id="67" dur="500"/>
                                        <p:tgtEl>
                                          <p:spTgt spid="4">
                                            <p:txEl>
                                              <p:pRg st="4" end="4"/>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4">
                                            <p:txEl>
                                              <p:pRg st="5" end="5"/>
                                            </p:txEl>
                                          </p:spTgt>
                                        </p:tgtEl>
                                        <p:attrNameLst>
                                          <p:attrName>style.visibility</p:attrName>
                                        </p:attrNameLst>
                                      </p:cBhvr>
                                      <p:to>
                                        <p:strVal val="visible"/>
                                      </p:to>
                                    </p:set>
                                    <p:animEffect transition="in" filter="fade">
                                      <p:cBhvr>
                                        <p:cTn id="7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56980" y="255181"/>
            <a:ext cx="10719857" cy="584775"/>
          </a:xfrm>
          <a:prstGeom prst="rect">
            <a:avLst/>
          </a:prstGeom>
          <a:solidFill>
            <a:srgbClr val="002060"/>
          </a:solidFill>
        </p:spPr>
        <p:txBody>
          <a:bodyPr wrap="square" rtlCol="0">
            <a:spAutoFit/>
          </a:bodyPr>
          <a:lstStyle/>
          <a:p>
            <a:pPr algn="ctr"/>
            <a:r>
              <a:rPr lang="en-GB" sz="3200" b="1" dirty="0">
                <a:solidFill>
                  <a:schemeClr val="bg1"/>
                </a:solidFill>
              </a:rPr>
              <a:t>What is a Summons? </a:t>
            </a:r>
          </a:p>
        </p:txBody>
      </p:sp>
      <p:sp>
        <p:nvSpPr>
          <p:cNvPr id="8" name="Rectangle 3"/>
          <p:cNvSpPr txBox="1">
            <a:spLocks noChangeArrowheads="1"/>
          </p:cNvSpPr>
          <p:nvPr/>
        </p:nvSpPr>
        <p:spPr bwMode="auto">
          <a:xfrm>
            <a:off x="-9689796" y="1367494"/>
            <a:ext cx="7391672" cy="41230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ts val="0"/>
              </a:spcBef>
              <a:spcAft>
                <a:spcPts val="1800"/>
              </a:spcAft>
              <a:buChar char="•"/>
              <a:defRPr sz="2400">
                <a:solidFill>
                  <a:schemeClr val="tx1"/>
                </a:solidFill>
                <a:latin typeface="+mn-lt"/>
                <a:ea typeface="+mn-ea"/>
                <a:cs typeface="+mn-cs"/>
              </a:defRPr>
            </a:lvl1pPr>
            <a:lvl2pPr marL="742950" indent="-285750" algn="l" rtl="0" eaLnBrk="0" fontAlgn="base" hangingPunct="0">
              <a:spcBef>
                <a:spcPts val="0"/>
              </a:spcBef>
              <a:spcAft>
                <a:spcPts val="1800"/>
              </a:spcAft>
              <a:buChar char="–"/>
              <a:defRPr sz="2400">
                <a:solidFill>
                  <a:schemeClr val="tx1"/>
                </a:solidFill>
                <a:latin typeface="+mn-lt"/>
              </a:defRPr>
            </a:lvl2pPr>
            <a:lvl3pPr marL="1143000" indent="-228600" algn="l" rtl="0" eaLnBrk="0" fontAlgn="base" hangingPunct="0">
              <a:spcBef>
                <a:spcPts val="0"/>
              </a:spcBef>
              <a:spcAft>
                <a:spcPts val="180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marR="0" lvl="0" indent="0" algn="ctr" defTabSz="914400" rtl="0" eaLnBrk="1" fontAlgn="base" latinLnBrk="0" hangingPunct="1">
              <a:lnSpc>
                <a:spcPct val="100000"/>
              </a:lnSpc>
              <a:spcBef>
                <a:spcPct val="0"/>
              </a:spcBef>
              <a:spcAft>
                <a:spcPts val="1800"/>
              </a:spcAft>
              <a:buClrTx/>
              <a:buSzTx/>
              <a:buFontTx/>
              <a:buNone/>
              <a:tabLst/>
              <a:defRPr/>
            </a:pPr>
            <a:r>
              <a:rPr kumimoji="0" lang="en-US" altLang="en-US" sz="2800" b="0" i="0" u="none" strike="noStrike" kern="0" cap="none" spc="0" normalizeH="0" baseline="0" noProof="0" dirty="0">
                <a:ln>
                  <a:noFill/>
                </a:ln>
                <a:solidFill>
                  <a:srgbClr val="000000"/>
                </a:solidFill>
                <a:effectLst/>
                <a:uLnTx/>
                <a:uFillTx/>
                <a:latin typeface="Arial"/>
                <a:ea typeface="+mn-ea"/>
                <a:cs typeface="+mn-cs"/>
              </a:rPr>
              <a:t>It is a written order signed by a justice, magistrate or clerk of the court addressed to the accused person, directing them to appear at a specified time and place to answer the offence(s) detailed in it </a:t>
            </a:r>
          </a:p>
          <a:p>
            <a:pPr marL="0" marR="0" lvl="0" indent="0" algn="ctr" defTabSz="914400" rtl="0" eaLnBrk="1" fontAlgn="base" latinLnBrk="0" hangingPunct="1">
              <a:lnSpc>
                <a:spcPct val="100000"/>
              </a:lnSpc>
              <a:spcBef>
                <a:spcPct val="0"/>
              </a:spcBef>
              <a:spcAft>
                <a:spcPts val="1800"/>
              </a:spcAft>
              <a:buClrTx/>
              <a:buSzTx/>
              <a:buFontTx/>
              <a:buNone/>
              <a:tabLst/>
              <a:defRPr/>
            </a:pPr>
            <a:endParaRPr kumimoji="0" lang="en-US" altLang="en-US" sz="2800" b="0" i="0" u="none" strike="noStrike" kern="0" cap="none" spc="0" normalizeH="0" baseline="0" noProof="0" dirty="0">
              <a:ln>
                <a:noFill/>
              </a:ln>
              <a:solidFill>
                <a:srgbClr val="000000"/>
              </a:solidFill>
              <a:effectLst/>
              <a:uLnTx/>
              <a:uFillTx/>
              <a:latin typeface="Arial"/>
              <a:ea typeface="+mn-ea"/>
              <a:cs typeface="+mn-cs"/>
            </a:endParaRPr>
          </a:p>
          <a:p>
            <a:pPr marL="0" marR="0" lvl="0" indent="0" algn="ctr" defTabSz="914400" rtl="0" eaLnBrk="1" fontAlgn="base" latinLnBrk="0" hangingPunct="1">
              <a:lnSpc>
                <a:spcPct val="100000"/>
              </a:lnSpc>
              <a:spcBef>
                <a:spcPct val="0"/>
              </a:spcBef>
              <a:spcAft>
                <a:spcPts val="1800"/>
              </a:spcAft>
              <a:buClrTx/>
              <a:buSzTx/>
              <a:buFontTx/>
              <a:buNone/>
              <a:tabLst/>
              <a:defRPr/>
            </a:pPr>
            <a:r>
              <a:rPr kumimoji="0" lang="en-US" altLang="en-US" sz="2800" b="0" i="0" u="none" strike="noStrike" kern="0" cap="none" spc="0" normalizeH="0" baseline="0" noProof="0" dirty="0">
                <a:ln>
                  <a:noFill/>
                </a:ln>
                <a:solidFill>
                  <a:srgbClr val="000000"/>
                </a:solidFill>
                <a:effectLst/>
                <a:uLnTx/>
                <a:uFillTx/>
                <a:latin typeface="Arial"/>
                <a:ea typeface="+mn-ea"/>
                <a:cs typeface="+mn-cs"/>
              </a:rPr>
              <a:t>(or to give evidence or to produce exhibits)</a:t>
            </a:r>
            <a:endParaRPr kumimoji="0" lang="en-GB" altLang="en-US" sz="2800" b="0" i="0" u="none" strike="noStrike" kern="0" cap="none" spc="0" normalizeH="0" baseline="0" noProof="0" dirty="0">
              <a:ln>
                <a:noFill/>
              </a:ln>
              <a:solidFill>
                <a:srgbClr val="000000"/>
              </a:solidFill>
              <a:effectLst/>
              <a:uLnTx/>
              <a:uFillTx/>
              <a:latin typeface="Arial"/>
              <a:ea typeface="+mn-ea"/>
              <a:cs typeface="+mn-cs"/>
            </a:endParaRPr>
          </a:p>
        </p:txBody>
      </p:sp>
      <p:pic>
        <p:nvPicPr>
          <p:cNvPr id="9" name="Picture 8"/>
          <p:cNvPicPr>
            <a:picLocks noChangeAspect="1"/>
          </p:cNvPicPr>
          <p:nvPr/>
        </p:nvPicPr>
        <p:blipFill>
          <a:blip r:embed="rId3"/>
          <a:stretch>
            <a:fillRect/>
          </a:stretch>
        </p:blipFill>
        <p:spPr>
          <a:xfrm>
            <a:off x="408887" y="1367494"/>
            <a:ext cx="1935107" cy="1676453"/>
          </a:xfrm>
          <a:prstGeom prst="rect">
            <a:avLst/>
          </a:prstGeom>
        </p:spPr>
      </p:pic>
      <p:sp>
        <p:nvSpPr>
          <p:cNvPr id="3" name="Scroll: Horizontal 2">
            <a:extLst>
              <a:ext uri="{FF2B5EF4-FFF2-40B4-BE49-F238E27FC236}">
                <a16:creationId xmlns:a16="http://schemas.microsoft.com/office/drawing/2014/main" id="{238D8CF7-E55C-4F87-88D6-620A632F94F5}"/>
              </a:ext>
            </a:extLst>
          </p:cNvPr>
          <p:cNvSpPr/>
          <p:nvPr/>
        </p:nvSpPr>
        <p:spPr>
          <a:xfrm>
            <a:off x="2792061" y="1103724"/>
            <a:ext cx="8584776" cy="4650549"/>
          </a:xfrm>
          <a:prstGeom prst="horizontalScroll">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ts val="1800"/>
              </a:spcAft>
              <a:buClrTx/>
              <a:buSzTx/>
              <a:buFontTx/>
              <a:buNone/>
              <a:tabLst/>
              <a:defRPr/>
            </a:pPr>
            <a:r>
              <a:rPr kumimoji="0" lang="en-US" altLang="en-US" sz="2400" b="0" i="0" u="none" strike="noStrike" kern="0" cap="none" spc="0" normalizeH="0" baseline="0" noProof="0" dirty="0">
                <a:ln>
                  <a:noFill/>
                </a:ln>
                <a:solidFill>
                  <a:srgbClr val="000000"/>
                </a:solidFill>
                <a:effectLst/>
                <a:uLnTx/>
                <a:uFillTx/>
                <a:ea typeface="+mn-ea"/>
                <a:cs typeface="+mn-cs"/>
              </a:rPr>
              <a:t>It is a written order signed by a justice, magistrate or clerk of the court addressed to the accused person, directing them to appear at a specified time and place to answer the offence(s) detailed in it </a:t>
            </a:r>
          </a:p>
          <a:p>
            <a:pPr marL="0" marR="0" lvl="0" indent="0" algn="ctr" defTabSz="914400" rtl="0" eaLnBrk="1" fontAlgn="base" latinLnBrk="0" hangingPunct="1">
              <a:lnSpc>
                <a:spcPct val="100000"/>
              </a:lnSpc>
              <a:spcBef>
                <a:spcPct val="0"/>
              </a:spcBef>
              <a:spcAft>
                <a:spcPts val="1800"/>
              </a:spcAft>
              <a:buClrTx/>
              <a:buSzTx/>
              <a:buFontTx/>
              <a:buNone/>
              <a:tabLst/>
              <a:defRPr/>
            </a:pPr>
            <a:endParaRPr kumimoji="0" lang="en-US" altLang="en-US" sz="2400" b="0" i="0" u="none" strike="noStrike" kern="0" cap="none" spc="0" normalizeH="0" baseline="0" noProof="0" dirty="0">
              <a:ln>
                <a:noFill/>
              </a:ln>
              <a:solidFill>
                <a:srgbClr val="000000"/>
              </a:solidFill>
              <a:effectLst/>
              <a:uLnTx/>
              <a:uFillTx/>
              <a:ea typeface="+mn-ea"/>
              <a:cs typeface="+mn-cs"/>
            </a:endParaRPr>
          </a:p>
          <a:p>
            <a:pPr marL="0" marR="0" lvl="0" indent="0" algn="ctr" defTabSz="914400" rtl="0" eaLnBrk="1" fontAlgn="base" latinLnBrk="0" hangingPunct="1">
              <a:lnSpc>
                <a:spcPct val="100000"/>
              </a:lnSpc>
              <a:spcBef>
                <a:spcPct val="0"/>
              </a:spcBef>
              <a:spcAft>
                <a:spcPts val="1800"/>
              </a:spcAft>
              <a:buClrTx/>
              <a:buSzTx/>
              <a:buFontTx/>
              <a:buNone/>
              <a:tabLst/>
              <a:defRPr/>
            </a:pPr>
            <a:r>
              <a:rPr kumimoji="0" lang="en-US" altLang="en-US" sz="2400" b="0" i="0" u="none" strike="noStrike" kern="0" cap="none" spc="0" normalizeH="0" baseline="0" noProof="0" dirty="0">
                <a:ln>
                  <a:noFill/>
                </a:ln>
                <a:solidFill>
                  <a:srgbClr val="000000"/>
                </a:solidFill>
                <a:effectLst/>
                <a:uLnTx/>
                <a:uFillTx/>
                <a:ea typeface="+mn-ea"/>
                <a:cs typeface="+mn-cs"/>
              </a:rPr>
              <a:t>(or to give evidence or to produce exhibits)</a:t>
            </a:r>
            <a:endParaRPr kumimoji="0" lang="en-GB" altLang="en-US" sz="2400" b="0" i="0" u="none" strike="noStrike" kern="0" cap="none" spc="0" normalizeH="0" baseline="0" noProof="0" dirty="0">
              <a:ln>
                <a:noFill/>
              </a:ln>
              <a:solidFill>
                <a:srgbClr val="000000"/>
              </a:solidFill>
              <a:effectLst/>
              <a:uLnTx/>
              <a:uFillTx/>
              <a:ea typeface="+mn-ea"/>
              <a:cs typeface="+mn-cs"/>
            </a:endParaRPr>
          </a:p>
        </p:txBody>
      </p:sp>
    </p:spTree>
    <p:extLst>
      <p:ext uri="{BB962C8B-B14F-4D97-AF65-F5344CB8AC3E}">
        <p14:creationId xmlns:p14="http://schemas.microsoft.com/office/powerpoint/2010/main" val="10474836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9643" y="160421"/>
            <a:ext cx="7652084" cy="584775"/>
          </a:xfrm>
          <a:prstGeom prst="rect">
            <a:avLst/>
          </a:prstGeom>
          <a:solidFill>
            <a:srgbClr val="002060"/>
          </a:solidFill>
        </p:spPr>
        <p:txBody>
          <a:bodyPr wrap="square" rtlCol="0">
            <a:spAutoFit/>
          </a:bodyPr>
          <a:lstStyle/>
          <a:p>
            <a:pPr algn="ctr"/>
            <a:r>
              <a:rPr lang="en-GB" sz="3200" b="1" dirty="0">
                <a:solidFill>
                  <a:schemeClr val="bg1"/>
                </a:solidFill>
              </a:rPr>
              <a:t>POCLAROC </a:t>
            </a:r>
          </a:p>
        </p:txBody>
      </p:sp>
      <p:graphicFrame>
        <p:nvGraphicFramePr>
          <p:cNvPr id="3" name="Table 2"/>
          <p:cNvGraphicFramePr>
            <a:graphicFrameLocks noGrp="1"/>
          </p:cNvGraphicFramePr>
          <p:nvPr>
            <p:extLst>
              <p:ext uri="{D42A27DB-BD31-4B8C-83A1-F6EECF244321}">
                <p14:modId xmlns:p14="http://schemas.microsoft.com/office/powerpoint/2010/main" val="3132985646"/>
              </p:ext>
            </p:extLst>
          </p:nvPr>
        </p:nvGraphicFramePr>
        <p:xfrm>
          <a:off x="1655380" y="1024760"/>
          <a:ext cx="8146348" cy="4634595"/>
        </p:xfrm>
        <a:graphic>
          <a:graphicData uri="http://schemas.openxmlformats.org/drawingml/2006/table">
            <a:tbl>
              <a:tblPr firstRow="1">
                <a:tableStyleId>{00A15C55-8517-42AA-B614-E9B94910E393}</a:tableStyleId>
              </a:tblPr>
              <a:tblGrid>
                <a:gridCol w="677917">
                  <a:extLst>
                    <a:ext uri="{9D8B030D-6E8A-4147-A177-3AD203B41FA5}">
                      <a16:colId xmlns:a16="http://schemas.microsoft.com/office/drawing/2014/main" val="3555286029"/>
                    </a:ext>
                  </a:extLst>
                </a:gridCol>
                <a:gridCol w="2561837">
                  <a:extLst>
                    <a:ext uri="{9D8B030D-6E8A-4147-A177-3AD203B41FA5}">
                      <a16:colId xmlns:a16="http://schemas.microsoft.com/office/drawing/2014/main" val="1767525350"/>
                    </a:ext>
                  </a:extLst>
                </a:gridCol>
                <a:gridCol w="4906594">
                  <a:extLst>
                    <a:ext uri="{9D8B030D-6E8A-4147-A177-3AD203B41FA5}">
                      <a16:colId xmlns:a16="http://schemas.microsoft.com/office/drawing/2014/main" val="367138461"/>
                    </a:ext>
                  </a:extLst>
                </a:gridCol>
              </a:tblGrid>
              <a:tr h="428355">
                <a:tc>
                  <a:txBody>
                    <a:bodyPr/>
                    <a:lstStyle/>
                    <a:p>
                      <a:endParaRPr lang="en-GB" dirty="0"/>
                    </a:p>
                  </a:txBody>
                  <a:tcPr>
                    <a:solidFill>
                      <a:schemeClr val="accent4">
                        <a:lumMod val="20000"/>
                        <a:lumOff val="80000"/>
                      </a:schemeClr>
                    </a:solidFill>
                  </a:tcPr>
                </a:tc>
                <a:tc>
                  <a:txBody>
                    <a:bodyPr/>
                    <a:lstStyle/>
                    <a:p>
                      <a:endParaRPr lang="en-GB"/>
                    </a:p>
                  </a:txBody>
                  <a:tcPr>
                    <a:solidFill>
                      <a:schemeClr val="accent4">
                        <a:lumMod val="20000"/>
                        <a:lumOff val="80000"/>
                      </a:schemeClr>
                    </a:solidFill>
                  </a:tcPr>
                </a:tc>
                <a:tc>
                  <a:txBody>
                    <a:bodyPr/>
                    <a:lstStyle/>
                    <a:p>
                      <a:endParaRPr lang="en-GB" dirty="0"/>
                    </a:p>
                  </a:txBody>
                  <a:tcPr>
                    <a:solidFill>
                      <a:schemeClr val="accent4">
                        <a:lumMod val="20000"/>
                        <a:lumOff val="80000"/>
                      </a:schemeClr>
                    </a:solidFill>
                  </a:tcPr>
                </a:tc>
                <a:extLst>
                  <a:ext uri="{0D108BD9-81ED-4DB2-BD59-A6C34878D82A}">
                    <a16:rowId xmlns:a16="http://schemas.microsoft.com/office/drawing/2014/main" val="3443159036"/>
                  </a:ext>
                </a:extLst>
              </a:tr>
              <a:tr h="741680">
                <a:tc>
                  <a:txBody>
                    <a:bodyPr/>
                    <a:lstStyle/>
                    <a:p>
                      <a:pPr algn="ctr"/>
                      <a:r>
                        <a:rPr lang="en-GB" sz="2400" b="1" dirty="0">
                          <a:solidFill>
                            <a:srgbClr val="FF0000"/>
                          </a:solidFill>
                        </a:rPr>
                        <a:t>P</a:t>
                      </a:r>
                    </a:p>
                    <a:p>
                      <a:pPr algn="ctr"/>
                      <a:r>
                        <a:rPr lang="en-GB" sz="2400" b="1" dirty="0">
                          <a:solidFill>
                            <a:srgbClr val="FF0000"/>
                          </a:solidFill>
                        </a:rPr>
                        <a:t>O</a:t>
                      </a:r>
                    </a:p>
                  </a:txBody>
                  <a:tcPr>
                    <a:solidFill>
                      <a:schemeClr val="accent4">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t>Point out the Offence</a:t>
                      </a:r>
                    </a:p>
                    <a:p>
                      <a:endParaRPr lang="en-GB" dirty="0"/>
                    </a:p>
                  </a:txBody>
                  <a:tcPr>
                    <a:solidFill>
                      <a:schemeClr val="accent4">
                        <a:lumMod val="20000"/>
                        <a:lumOff val="80000"/>
                      </a:schemeClr>
                    </a:solidFill>
                  </a:tcPr>
                </a:tc>
                <a:tc>
                  <a:txBody>
                    <a:bodyPr/>
                    <a:lstStyle/>
                    <a:p>
                      <a:r>
                        <a:rPr lang="en-GB" sz="1800" b="1" dirty="0"/>
                        <a:t>Use simple language</a:t>
                      </a:r>
                    </a:p>
                    <a:p>
                      <a:r>
                        <a:rPr lang="en-GB" sz="1800" b="1" dirty="0"/>
                        <a:t>Do not use act &amp; section </a:t>
                      </a:r>
                    </a:p>
                  </a:txBody>
                  <a:tcPr>
                    <a:solidFill>
                      <a:schemeClr val="accent4">
                        <a:lumMod val="20000"/>
                        <a:lumOff val="80000"/>
                      </a:schemeClr>
                    </a:solidFill>
                  </a:tcPr>
                </a:tc>
                <a:extLst>
                  <a:ext uri="{0D108BD9-81ED-4DB2-BD59-A6C34878D82A}">
                    <a16:rowId xmlns:a16="http://schemas.microsoft.com/office/drawing/2014/main" val="3454964228"/>
                  </a:ext>
                </a:extLst>
              </a:tr>
              <a:tr h="370840">
                <a:tc>
                  <a:txBody>
                    <a:bodyPr/>
                    <a:lstStyle/>
                    <a:p>
                      <a:pPr algn="ctr"/>
                      <a:r>
                        <a:rPr lang="en-GB" sz="2400" b="1" dirty="0">
                          <a:solidFill>
                            <a:srgbClr val="FF0000"/>
                          </a:solidFill>
                        </a:rPr>
                        <a:t>C</a:t>
                      </a:r>
                    </a:p>
                  </a:txBody>
                  <a:tcPr>
                    <a:solidFill>
                      <a:schemeClr val="accent4">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t>Caution</a:t>
                      </a:r>
                    </a:p>
                    <a:p>
                      <a:endParaRPr lang="en-GB" dirty="0"/>
                    </a:p>
                  </a:txBody>
                  <a:tcPr>
                    <a:solidFill>
                      <a:schemeClr val="accent4">
                        <a:lumMod val="20000"/>
                        <a:lumOff val="80000"/>
                      </a:schemeClr>
                    </a:solidFill>
                  </a:tcPr>
                </a:tc>
                <a:tc>
                  <a:txBody>
                    <a:bodyPr/>
                    <a:lstStyle/>
                    <a:p>
                      <a:r>
                        <a:rPr lang="en-GB" sz="1800" b="1" dirty="0"/>
                        <a:t>Use ‘When’ caution</a:t>
                      </a:r>
                    </a:p>
                    <a:p>
                      <a:r>
                        <a:rPr lang="en-GB" sz="1800" b="1" dirty="0"/>
                        <a:t>Note reply</a:t>
                      </a:r>
                    </a:p>
                  </a:txBody>
                  <a:tcPr>
                    <a:solidFill>
                      <a:schemeClr val="accent4">
                        <a:lumMod val="20000"/>
                        <a:lumOff val="80000"/>
                      </a:schemeClr>
                    </a:solidFill>
                  </a:tcPr>
                </a:tc>
                <a:extLst>
                  <a:ext uri="{0D108BD9-81ED-4DB2-BD59-A6C34878D82A}">
                    <a16:rowId xmlns:a16="http://schemas.microsoft.com/office/drawing/2014/main" val="1837163595"/>
                  </a:ext>
                </a:extLst>
              </a:tr>
              <a:tr h="370840">
                <a:tc>
                  <a:txBody>
                    <a:bodyPr/>
                    <a:lstStyle/>
                    <a:p>
                      <a:pPr algn="ctr"/>
                      <a:r>
                        <a:rPr lang="en-GB" sz="2400" b="1" dirty="0">
                          <a:solidFill>
                            <a:srgbClr val="FF0000"/>
                          </a:solidFill>
                        </a:rPr>
                        <a:t>L</a:t>
                      </a:r>
                    </a:p>
                  </a:txBody>
                  <a:tcPr>
                    <a:solidFill>
                      <a:schemeClr val="accent4">
                        <a:lumMod val="20000"/>
                        <a:lumOff val="80000"/>
                      </a:schemeClr>
                    </a:solidFill>
                  </a:tcPr>
                </a:tc>
                <a:tc>
                  <a:txBody>
                    <a:bodyPr/>
                    <a:lstStyle/>
                    <a:p>
                      <a:r>
                        <a:rPr lang="en-GB" b="1" dirty="0" err="1"/>
                        <a:t>Legals</a:t>
                      </a:r>
                      <a:endParaRPr lang="en-GB" b="1" dirty="0"/>
                    </a:p>
                  </a:txBody>
                  <a:tcPr>
                    <a:solidFill>
                      <a:schemeClr val="accent4">
                        <a:lumMod val="20000"/>
                        <a:lumOff val="80000"/>
                      </a:schemeClr>
                    </a:solidFill>
                  </a:tcPr>
                </a:tc>
                <a:tc>
                  <a:txBody>
                    <a:bodyPr/>
                    <a:lstStyle/>
                    <a:p>
                      <a:r>
                        <a:rPr lang="en-GB" sz="1800" b="1" dirty="0"/>
                        <a:t>Tell them, they are not under arrest</a:t>
                      </a:r>
                    </a:p>
                    <a:p>
                      <a:r>
                        <a:rPr lang="en-GB" sz="1800" b="1" dirty="0"/>
                        <a:t>Not obliged to stay with you</a:t>
                      </a:r>
                    </a:p>
                  </a:txBody>
                  <a:tcPr>
                    <a:solidFill>
                      <a:schemeClr val="accent4">
                        <a:lumMod val="20000"/>
                        <a:lumOff val="80000"/>
                      </a:schemeClr>
                    </a:solidFill>
                  </a:tcPr>
                </a:tc>
                <a:extLst>
                  <a:ext uri="{0D108BD9-81ED-4DB2-BD59-A6C34878D82A}">
                    <a16:rowId xmlns:a16="http://schemas.microsoft.com/office/drawing/2014/main" val="1835631090"/>
                  </a:ext>
                </a:extLst>
              </a:tr>
              <a:tr h="370840">
                <a:tc>
                  <a:txBody>
                    <a:bodyPr/>
                    <a:lstStyle/>
                    <a:p>
                      <a:pPr algn="ctr"/>
                      <a:r>
                        <a:rPr lang="en-GB" sz="2400" b="1" dirty="0">
                          <a:solidFill>
                            <a:srgbClr val="FF0000"/>
                          </a:solidFill>
                        </a:rPr>
                        <a:t>A</a:t>
                      </a:r>
                    </a:p>
                  </a:txBody>
                  <a:tcPr>
                    <a:solidFill>
                      <a:schemeClr val="accent4">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t>Admin</a:t>
                      </a:r>
                    </a:p>
                  </a:txBody>
                  <a:tcPr>
                    <a:solidFill>
                      <a:schemeClr val="accent4">
                        <a:lumMod val="20000"/>
                        <a:lumOff val="80000"/>
                      </a:schemeClr>
                    </a:solidFill>
                  </a:tcPr>
                </a:tc>
                <a:tc>
                  <a:txBody>
                    <a:bodyPr/>
                    <a:lstStyle/>
                    <a:p>
                      <a:r>
                        <a:rPr lang="en-GB" sz="1800" b="1" dirty="0"/>
                        <a:t>Obtain details, name &amp; address etc.</a:t>
                      </a:r>
                    </a:p>
                    <a:p>
                      <a:r>
                        <a:rPr lang="en-GB" sz="1800" b="1" dirty="0"/>
                        <a:t>Complete paperwork</a:t>
                      </a:r>
                    </a:p>
                  </a:txBody>
                  <a:tcPr>
                    <a:solidFill>
                      <a:schemeClr val="accent4">
                        <a:lumMod val="20000"/>
                        <a:lumOff val="80000"/>
                      </a:schemeClr>
                    </a:solidFill>
                  </a:tcPr>
                </a:tc>
                <a:extLst>
                  <a:ext uri="{0D108BD9-81ED-4DB2-BD59-A6C34878D82A}">
                    <a16:rowId xmlns:a16="http://schemas.microsoft.com/office/drawing/2014/main" val="775801512"/>
                  </a:ext>
                </a:extLst>
              </a:tr>
              <a:tr h="741680">
                <a:tc>
                  <a:txBody>
                    <a:bodyPr/>
                    <a:lstStyle/>
                    <a:p>
                      <a:pPr algn="ctr"/>
                      <a:r>
                        <a:rPr lang="en-GB" sz="2400" b="1" dirty="0">
                          <a:solidFill>
                            <a:srgbClr val="FF0000"/>
                          </a:solidFill>
                        </a:rPr>
                        <a:t>R</a:t>
                      </a:r>
                    </a:p>
                    <a:p>
                      <a:pPr algn="ctr"/>
                      <a:r>
                        <a:rPr lang="en-GB" sz="2400" b="1" dirty="0">
                          <a:solidFill>
                            <a:srgbClr val="FF0000"/>
                          </a:solidFill>
                        </a:rPr>
                        <a:t>O</a:t>
                      </a:r>
                    </a:p>
                  </a:txBody>
                  <a:tcPr>
                    <a:solidFill>
                      <a:schemeClr val="accent4">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t>Report for Offence</a:t>
                      </a:r>
                    </a:p>
                    <a:p>
                      <a:endParaRPr lang="en-GB" dirty="0"/>
                    </a:p>
                  </a:txBody>
                  <a:tcPr>
                    <a:solidFill>
                      <a:schemeClr val="accent4">
                        <a:lumMod val="20000"/>
                        <a:lumOff val="80000"/>
                      </a:schemeClr>
                    </a:solidFill>
                  </a:tcPr>
                </a:tc>
                <a:tc>
                  <a:txBody>
                    <a:bodyPr/>
                    <a:lstStyle/>
                    <a:p>
                      <a:endParaRPr lang="en-GB" dirty="0"/>
                    </a:p>
                  </a:txBody>
                  <a:tcPr>
                    <a:solidFill>
                      <a:schemeClr val="accent4">
                        <a:lumMod val="20000"/>
                        <a:lumOff val="80000"/>
                      </a:schemeClr>
                    </a:solidFill>
                  </a:tcPr>
                </a:tc>
                <a:extLst>
                  <a:ext uri="{0D108BD9-81ED-4DB2-BD59-A6C34878D82A}">
                    <a16:rowId xmlns:a16="http://schemas.microsoft.com/office/drawing/2014/main" val="525901628"/>
                  </a:ext>
                </a:extLst>
              </a:tr>
              <a:tr h="370840">
                <a:tc>
                  <a:txBody>
                    <a:bodyPr/>
                    <a:lstStyle/>
                    <a:p>
                      <a:pPr algn="ctr"/>
                      <a:r>
                        <a:rPr lang="en-GB" sz="2400" b="1" dirty="0">
                          <a:solidFill>
                            <a:srgbClr val="FF0000"/>
                          </a:solidFill>
                        </a:rPr>
                        <a:t>C</a:t>
                      </a:r>
                    </a:p>
                  </a:txBody>
                  <a:tcPr>
                    <a:solidFill>
                      <a:schemeClr val="accent4">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t>Caution </a:t>
                      </a:r>
                    </a:p>
                    <a:p>
                      <a:endParaRPr lang="en-GB" dirty="0"/>
                    </a:p>
                  </a:txBody>
                  <a:tcPr>
                    <a:solidFill>
                      <a:schemeClr val="accent4">
                        <a:lumMod val="20000"/>
                        <a:lumOff val="80000"/>
                      </a:schemeClr>
                    </a:solidFill>
                  </a:tcPr>
                </a:tc>
                <a:tc>
                  <a:txBody>
                    <a:bodyPr/>
                    <a:lstStyle/>
                    <a:p>
                      <a:r>
                        <a:rPr lang="en-GB" sz="1800" b="1" dirty="0"/>
                        <a:t>Use ‘Now’ caution, No more questions </a:t>
                      </a:r>
                      <a:endParaRPr lang="en-GB" dirty="0"/>
                    </a:p>
                  </a:txBody>
                  <a:tcPr>
                    <a:solidFill>
                      <a:schemeClr val="accent4">
                        <a:lumMod val="20000"/>
                        <a:lumOff val="80000"/>
                      </a:schemeClr>
                    </a:solidFill>
                  </a:tcPr>
                </a:tc>
                <a:extLst>
                  <a:ext uri="{0D108BD9-81ED-4DB2-BD59-A6C34878D82A}">
                    <a16:rowId xmlns:a16="http://schemas.microsoft.com/office/drawing/2014/main" val="3483677245"/>
                  </a:ext>
                </a:extLst>
              </a:tr>
            </a:tbl>
          </a:graphicData>
        </a:graphic>
      </p:graphicFrame>
      <p:sp>
        <p:nvSpPr>
          <p:cNvPr id="8" name="AutoShape 12"/>
          <p:cNvSpPr>
            <a:spLocks noChangeArrowheads="1"/>
          </p:cNvSpPr>
          <p:nvPr/>
        </p:nvSpPr>
        <p:spPr bwMode="auto">
          <a:xfrm rot="10800000">
            <a:off x="8683740" y="3549738"/>
            <a:ext cx="935038" cy="429710"/>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2">
              <a:lumMod val="40000"/>
              <a:lumOff val="60000"/>
            </a:schemeClr>
          </a:solidFill>
          <a:ln w="9525">
            <a:solidFill>
              <a:schemeClr val="tx1"/>
            </a:solidFill>
            <a:miter lim="800000"/>
            <a:headEnd/>
            <a:tailEnd/>
          </a:ln>
          <a:effectLst/>
        </p:spPr>
        <p:txBody>
          <a:bodyPr wrap="none" anchor="ctr"/>
          <a:lstStyle/>
          <a:p>
            <a:endParaRPr lang="en-GB"/>
          </a:p>
        </p:txBody>
      </p:sp>
      <p:sp>
        <p:nvSpPr>
          <p:cNvPr id="9" name="Text Box 10"/>
          <p:cNvSpPr txBox="1">
            <a:spLocks noChangeArrowheads="1"/>
          </p:cNvSpPr>
          <p:nvPr/>
        </p:nvSpPr>
        <p:spPr bwMode="auto">
          <a:xfrm>
            <a:off x="10006679" y="3102873"/>
            <a:ext cx="1943583" cy="1323439"/>
          </a:xfrm>
          <a:prstGeom prst="rect">
            <a:avLst/>
          </a:prstGeom>
          <a:solidFill>
            <a:schemeClr val="accent2">
              <a:lumMod val="40000"/>
              <a:lumOff val="60000"/>
            </a:schemeClr>
          </a:solidFill>
          <a:ln w="9525">
            <a:solidFill>
              <a:schemeClr val="tx1"/>
            </a:solidFill>
            <a:miter lim="800000"/>
            <a:headEnd/>
            <a:tailEnd/>
          </a:ln>
          <a:effec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sz="1600" dirty="0">
                <a:latin typeface="Comic Sans MS" panose="030F0702030302020204" pitchFamily="66" charset="0"/>
              </a:rPr>
              <a:t>If you conduct an interview, record questions and answers verbatim here!</a:t>
            </a:r>
          </a:p>
        </p:txBody>
      </p:sp>
    </p:spTree>
    <p:extLst>
      <p:ext uri="{BB962C8B-B14F-4D97-AF65-F5344CB8AC3E}">
        <p14:creationId xmlns:p14="http://schemas.microsoft.com/office/powerpoint/2010/main" val="1665564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396948" y="259248"/>
            <a:ext cx="11398103" cy="584775"/>
          </a:xfrm>
          <a:prstGeom prst="rect">
            <a:avLst/>
          </a:prstGeom>
          <a:solidFill>
            <a:srgbClr val="002060"/>
          </a:solidFill>
        </p:spPr>
        <p:txBody>
          <a:bodyPr wrap="square" rtlCol="0">
            <a:spAutoFit/>
          </a:bodyPr>
          <a:lstStyle/>
          <a:p>
            <a:pPr algn="ctr"/>
            <a:r>
              <a:rPr lang="en-GB" sz="3200" b="1" dirty="0">
                <a:solidFill>
                  <a:schemeClr val="bg1"/>
                </a:solidFill>
              </a:rPr>
              <a:t>Obtaining a Summons</a:t>
            </a:r>
          </a:p>
        </p:txBody>
      </p:sp>
      <p:graphicFrame>
        <p:nvGraphicFramePr>
          <p:cNvPr id="15" name="Diagram 14">
            <a:extLst>
              <a:ext uri="{FF2B5EF4-FFF2-40B4-BE49-F238E27FC236}">
                <a16:creationId xmlns:a16="http://schemas.microsoft.com/office/drawing/2014/main" id="{E2E5C2FA-FB0E-4766-BC5F-E225E7A85A86}"/>
              </a:ext>
            </a:extLst>
          </p:cNvPr>
          <p:cNvGraphicFramePr/>
          <p:nvPr>
            <p:extLst>
              <p:ext uri="{D42A27DB-BD31-4B8C-83A1-F6EECF244321}">
                <p14:modId xmlns:p14="http://schemas.microsoft.com/office/powerpoint/2010/main" val="2600814343"/>
              </p:ext>
            </p:extLst>
          </p:nvPr>
        </p:nvGraphicFramePr>
        <p:xfrm>
          <a:off x="679301" y="551635"/>
          <a:ext cx="10833395" cy="55429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66154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dgm id="{3A80B985-FD68-44D0-BD0B-3850DD8AB9B2}"/>
                                            </p:graphicEl>
                                          </p:spTgt>
                                        </p:tgtEl>
                                        <p:attrNameLst>
                                          <p:attrName>style.visibility</p:attrName>
                                        </p:attrNameLst>
                                      </p:cBhvr>
                                      <p:to>
                                        <p:strVal val="visible"/>
                                      </p:to>
                                    </p:set>
                                    <p:animEffect transition="in" filter="fade">
                                      <p:cBhvr>
                                        <p:cTn id="7" dur="500"/>
                                        <p:tgtEl>
                                          <p:spTgt spid="15">
                                            <p:graphicEl>
                                              <a:dgm id="{3A80B985-FD68-44D0-BD0B-3850DD8AB9B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graphicEl>
                                              <a:dgm id="{9F793A34-C223-4BCF-B9BE-B9607B59B005}"/>
                                            </p:graphicEl>
                                          </p:spTgt>
                                        </p:tgtEl>
                                        <p:attrNameLst>
                                          <p:attrName>style.visibility</p:attrName>
                                        </p:attrNameLst>
                                      </p:cBhvr>
                                      <p:to>
                                        <p:strVal val="visible"/>
                                      </p:to>
                                    </p:set>
                                    <p:animEffect transition="in" filter="fade">
                                      <p:cBhvr>
                                        <p:cTn id="12" dur="500"/>
                                        <p:tgtEl>
                                          <p:spTgt spid="15">
                                            <p:graphicEl>
                                              <a:dgm id="{9F793A34-C223-4BCF-B9BE-B9607B59B005}"/>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5">
                                            <p:graphicEl>
                                              <a:dgm id="{82D6A246-3558-4115-B0B2-50E58654A252}"/>
                                            </p:graphicEl>
                                          </p:spTgt>
                                        </p:tgtEl>
                                        <p:attrNameLst>
                                          <p:attrName>style.visibility</p:attrName>
                                        </p:attrNameLst>
                                      </p:cBhvr>
                                      <p:to>
                                        <p:strVal val="visible"/>
                                      </p:to>
                                    </p:set>
                                    <p:animEffect transition="in" filter="fade">
                                      <p:cBhvr>
                                        <p:cTn id="15" dur="500"/>
                                        <p:tgtEl>
                                          <p:spTgt spid="15">
                                            <p:graphicEl>
                                              <a:dgm id="{82D6A246-3558-4115-B0B2-50E58654A252}"/>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5">
                                            <p:graphicEl>
                                              <a:dgm id="{6D1D0367-2DC4-4154-ACD5-D1D7BB92A557}"/>
                                            </p:graphicEl>
                                          </p:spTgt>
                                        </p:tgtEl>
                                        <p:attrNameLst>
                                          <p:attrName>style.visibility</p:attrName>
                                        </p:attrNameLst>
                                      </p:cBhvr>
                                      <p:to>
                                        <p:strVal val="visible"/>
                                      </p:to>
                                    </p:set>
                                    <p:animEffect transition="in" filter="fade">
                                      <p:cBhvr>
                                        <p:cTn id="20" dur="500"/>
                                        <p:tgtEl>
                                          <p:spTgt spid="15">
                                            <p:graphicEl>
                                              <a:dgm id="{6D1D0367-2DC4-4154-ACD5-D1D7BB92A55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5">
                                            <p:graphicEl>
                                              <a:dgm id="{BEEEC8F4-33D3-4D7B-9A3B-F48DA05EEA8D}"/>
                                            </p:graphicEl>
                                          </p:spTgt>
                                        </p:tgtEl>
                                        <p:attrNameLst>
                                          <p:attrName>style.visibility</p:attrName>
                                        </p:attrNameLst>
                                      </p:cBhvr>
                                      <p:to>
                                        <p:strVal val="visible"/>
                                      </p:to>
                                    </p:set>
                                    <p:animEffect transition="in" filter="fade">
                                      <p:cBhvr>
                                        <p:cTn id="23" dur="500"/>
                                        <p:tgtEl>
                                          <p:spTgt spid="15">
                                            <p:graphicEl>
                                              <a:dgm id="{BEEEC8F4-33D3-4D7B-9A3B-F48DA05EEA8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5">
                                            <p:graphicEl>
                                              <a:dgm id="{CB68A835-ED89-401D-A0CF-53646CC77C1F}"/>
                                            </p:graphicEl>
                                          </p:spTgt>
                                        </p:tgtEl>
                                        <p:attrNameLst>
                                          <p:attrName>style.visibility</p:attrName>
                                        </p:attrNameLst>
                                      </p:cBhvr>
                                      <p:to>
                                        <p:strVal val="visible"/>
                                      </p:to>
                                    </p:set>
                                    <p:animEffect transition="in" filter="fade">
                                      <p:cBhvr>
                                        <p:cTn id="28" dur="500"/>
                                        <p:tgtEl>
                                          <p:spTgt spid="15">
                                            <p:graphicEl>
                                              <a:dgm id="{CB68A835-ED89-401D-A0CF-53646CC77C1F}"/>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5">
                                            <p:graphicEl>
                                              <a:dgm id="{531EE029-D460-46B2-B3FE-012964789ED3}"/>
                                            </p:graphicEl>
                                          </p:spTgt>
                                        </p:tgtEl>
                                        <p:attrNameLst>
                                          <p:attrName>style.visibility</p:attrName>
                                        </p:attrNameLst>
                                      </p:cBhvr>
                                      <p:to>
                                        <p:strVal val="visible"/>
                                      </p:to>
                                    </p:set>
                                    <p:animEffect transition="in" filter="fade">
                                      <p:cBhvr>
                                        <p:cTn id="31" dur="500"/>
                                        <p:tgtEl>
                                          <p:spTgt spid="15">
                                            <p:graphicEl>
                                              <a:dgm id="{531EE029-D460-46B2-B3FE-012964789ED3}"/>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5">
                                            <p:graphicEl>
                                              <a:dgm id="{1CC59367-FC77-45D0-9E4B-79F195C47425}"/>
                                            </p:graphicEl>
                                          </p:spTgt>
                                        </p:tgtEl>
                                        <p:attrNameLst>
                                          <p:attrName>style.visibility</p:attrName>
                                        </p:attrNameLst>
                                      </p:cBhvr>
                                      <p:to>
                                        <p:strVal val="visible"/>
                                      </p:to>
                                    </p:set>
                                    <p:animEffect transition="in" filter="fade">
                                      <p:cBhvr>
                                        <p:cTn id="36" dur="500"/>
                                        <p:tgtEl>
                                          <p:spTgt spid="15">
                                            <p:graphicEl>
                                              <a:dgm id="{1CC59367-FC77-45D0-9E4B-79F195C47425}"/>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5">
                                            <p:graphicEl>
                                              <a:dgm id="{2A6D7FCA-2187-4E50-B399-8F66A2CF05FB}"/>
                                            </p:graphicEl>
                                          </p:spTgt>
                                        </p:tgtEl>
                                        <p:attrNameLst>
                                          <p:attrName>style.visibility</p:attrName>
                                        </p:attrNameLst>
                                      </p:cBhvr>
                                      <p:to>
                                        <p:strVal val="visible"/>
                                      </p:to>
                                    </p:set>
                                    <p:animEffect transition="in" filter="fade">
                                      <p:cBhvr>
                                        <p:cTn id="39" dur="500"/>
                                        <p:tgtEl>
                                          <p:spTgt spid="15">
                                            <p:graphicEl>
                                              <a:dgm id="{2A6D7FCA-2187-4E50-B399-8F66A2CF05FB}"/>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5">
                                            <p:graphicEl>
                                              <a:dgm id="{D62110F2-F39C-4204-8803-EC4A259206FF}"/>
                                            </p:graphicEl>
                                          </p:spTgt>
                                        </p:tgtEl>
                                        <p:attrNameLst>
                                          <p:attrName>style.visibility</p:attrName>
                                        </p:attrNameLst>
                                      </p:cBhvr>
                                      <p:to>
                                        <p:strVal val="visible"/>
                                      </p:to>
                                    </p:set>
                                    <p:animEffect transition="in" filter="fade">
                                      <p:cBhvr>
                                        <p:cTn id="44" dur="500"/>
                                        <p:tgtEl>
                                          <p:spTgt spid="15">
                                            <p:graphicEl>
                                              <a:dgm id="{D62110F2-F39C-4204-8803-EC4A259206FF}"/>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5">
                                            <p:graphicEl>
                                              <a:dgm id="{083EAD1E-9571-44B8-8D7B-4FD2D4BA8020}"/>
                                            </p:graphicEl>
                                          </p:spTgt>
                                        </p:tgtEl>
                                        <p:attrNameLst>
                                          <p:attrName>style.visibility</p:attrName>
                                        </p:attrNameLst>
                                      </p:cBhvr>
                                      <p:to>
                                        <p:strVal val="visible"/>
                                      </p:to>
                                    </p:set>
                                    <p:animEffect transition="in" filter="fade">
                                      <p:cBhvr>
                                        <p:cTn id="47" dur="500"/>
                                        <p:tgtEl>
                                          <p:spTgt spid="15">
                                            <p:graphicEl>
                                              <a:dgm id="{083EAD1E-9571-44B8-8D7B-4FD2D4BA802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01750" y="191386"/>
            <a:ext cx="10653822" cy="584775"/>
          </a:xfrm>
          <a:prstGeom prst="rect">
            <a:avLst/>
          </a:prstGeom>
          <a:solidFill>
            <a:srgbClr val="002060"/>
          </a:solidFill>
        </p:spPr>
        <p:txBody>
          <a:bodyPr wrap="square" rtlCol="0">
            <a:spAutoFit/>
          </a:bodyPr>
          <a:lstStyle/>
          <a:p>
            <a:pPr algn="ctr"/>
            <a:r>
              <a:rPr lang="en-GB" sz="3200" b="1" dirty="0">
                <a:solidFill>
                  <a:schemeClr val="bg1"/>
                </a:solidFill>
              </a:rPr>
              <a:t>Service of Summons</a:t>
            </a:r>
          </a:p>
        </p:txBody>
      </p:sp>
      <p:graphicFrame>
        <p:nvGraphicFramePr>
          <p:cNvPr id="4" name="Diagram 3">
            <a:extLst>
              <a:ext uri="{FF2B5EF4-FFF2-40B4-BE49-F238E27FC236}">
                <a16:creationId xmlns:a16="http://schemas.microsoft.com/office/drawing/2014/main" id="{FB9D1AA0-AC35-407D-B8B5-647D9522FB08}"/>
              </a:ext>
            </a:extLst>
          </p:cNvPr>
          <p:cNvGraphicFramePr/>
          <p:nvPr>
            <p:extLst>
              <p:ext uri="{D42A27DB-BD31-4B8C-83A1-F6EECF244321}">
                <p14:modId xmlns:p14="http://schemas.microsoft.com/office/powerpoint/2010/main" val="4112688440"/>
              </p:ext>
            </p:extLst>
          </p:nvPr>
        </p:nvGraphicFramePr>
        <p:xfrm>
          <a:off x="2032000" y="1036637"/>
          <a:ext cx="8128000" cy="4784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36995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8B23D055-E1A3-472C-9C0C-234429792CE3}"/>
                                            </p:graphicEl>
                                          </p:spTgt>
                                        </p:tgtEl>
                                        <p:attrNameLst>
                                          <p:attrName>style.visibility</p:attrName>
                                        </p:attrNameLst>
                                      </p:cBhvr>
                                      <p:to>
                                        <p:strVal val="visible"/>
                                      </p:to>
                                    </p:set>
                                    <p:animEffect transition="in" filter="fade">
                                      <p:cBhvr>
                                        <p:cTn id="7" dur="500"/>
                                        <p:tgtEl>
                                          <p:spTgt spid="4">
                                            <p:graphicEl>
                                              <a:dgm id="{8B23D055-E1A3-472C-9C0C-234429792CE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C6AA8AF8-F6F4-4CAD-A1E7-E8C940BA510C}"/>
                                            </p:graphicEl>
                                          </p:spTgt>
                                        </p:tgtEl>
                                        <p:attrNameLst>
                                          <p:attrName>style.visibility</p:attrName>
                                        </p:attrNameLst>
                                      </p:cBhvr>
                                      <p:to>
                                        <p:strVal val="visible"/>
                                      </p:to>
                                    </p:set>
                                    <p:animEffect transition="in" filter="fade">
                                      <p:cBhvr>
                                        <p:cTn id="12" dur="500"/>
                                        <p:tgtEl>
                                          <p:spTgt spid="4">
                                            <p:graphicEl>
                                              <a:dgm id="{C6AA8AF8-F6F4-4CAD-A1E7-E8C940BA510C}"/>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5684428E-20AD-4C6E-ADE3-B7C9B8581602}"/>
                                            </p:graphicEl>
                                          </p:spTgt>
                                        </p:tgtEl>
                                        <p:attrNameLst>
                                          <p:attrName>style.visibility</p:attrName>
                                        </p:attrNameLst>
                                      </p:cBhvr>
                                      <p:to>
                                        <p:strVal val="visible"/>
                                      </p:to>
                                    </p:set>
                                    <p:animEffect transition="in" filter="fade">
                                      <p:cBhvr>
                                        <p:cTn id="15" dur="500"/>
                                        <p:tgtEl>
                                          <p:spTgt spid="4">
                                            <p:graphicEl>
                                              <a:dgm id="{5684428E-20AD-4C6E-ADE3-B7C9B8581602}"/>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CEB7DDD0-3CBE-4063-928E-09C3CB594C09}"/>
                                            </p:graphicEl>
                                          </p:spTgt>
                                        </p:tgtEl>
                                        <p:attrNameLst>
                                          <p:attrName>style.visibility</p:attrName>
                                        </p:attrNameLst>
                                      </p:cBhvr>
                                      <p:to>
                                        <p:strVal val="visible"/>
                                      </p:to>
                                    </p:set>
                                    <p:animEffect transition="in" filter="fade">
                                      <p:cBhvr>
                                        <p:cTn id="20" dur="500"/>
                                        <p:tgtEl>
                                          <p:spTgt spid="4">
                                            <p:graphicEl>
                                              <a:dgm id="{CEB7DDD0-3CBE-4063-928E-09C3CB594C09}"/>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5FBB906B-6566-4E86-B31A-071700FE49EE}"/>
                                            </p:graphicEl>
                                          </p:spTgt>
                                        </p:tgtEl>
                                        <p:attrNameLst>
                                          <p:attrName>style.visibility</p:attrName>
                                        </p:attrNameLst>
                                      </p:cBhvr>
                                      <p:to>
                                        <p:strVal val="visible"/>
                                      </p:to>
                                    </p:set>
                                    <p:animEffect transition="in" filter="fade">
                                      <p:cBhvr>
                                        <p:cTn id="23" dur="500"/>
                                        <p:tgtEl>
                                          <p:spTgt spid="4">
                                            <p:graphicEl>
                                              <a:dgm id="{5FBB906B-6566-4E86-B31A-071700FE49E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9396"/>
          </a:xfrm>
          <a:solidFill>
            <a:srgbClr val="002060"/>
          </a:solidFill>
        </p:spPr>
        <p:txBody>
          <a:bodyPr>
            <a:normAutofit/>
          </a:bodyPr>
          <a:lstStyle/>
          <a:p>
            <a:pPr algn="ctr"/>
            <a:r>
              <a:rPr lang="en-GB" sz="3600" b="1" dirty="0">
                <a:solidFill>
                  <a:schemeClr val="bg1"/>
                </a:solidFill>
                <a:latin typeface="+mn-lt"/>
              </a:rPr>
              <a:t>The difference between RFS and PCR</a:t>
            </a:r>
          </a:p>
        </p:txBody>
      </p:sp>
      <p:pic>
        <p:nvPicPr>
          <p:cNvPr id="5" name="Picture 4"/>
          <p:cNvPicPr>
            <a:picLocks noChangeAspect="1"/>
          </p:cNvPicPr>
          <p:nvPr/>
        </p:nvPicPr>
        <p:blipFill>
          <a:blip r:embed="rId3"/>
          <a:stretch>
            <a:fillRect/>
          </a:stretch>
        </p:blipFill>
        <p:spPr>
          <a:xfrm>
            <a:off x="3886302" y="1336525"/>
            <a:ext cx="5130107" cy="4184949"/>
          </a:xfrm>
          <a:prstGeom prst="rect">
            <a:avLst/>
          </a:prstGeom>
        </p:spPr>
      </p:pic>
      <p:pic>
        <p:nvPicPr>
          <p:cNvPr id="6" name="Picture 5"/>
          <p:cNvPicPr>
            <a:picLocks noChangeAspect="1"/>
          </p:cNvPicPr>
          <p:nvPr/>
        </p:nvPicPr>
        <p:blipFill>
          <a:blip r:embed="rId4"/>
          <a:stretch>
            <a:fillRect/>
          </a:stretch>
        </p:blipFill>
        <p:spPr>
          <a:xfrm>
            <a:off x="5164987" y="1333159"/>
            <a:ext cx="2572735" cy="4188315"/>
          </a:xfrm>
          <a:prstGeom prst="rect">
            <a:avLst/>
          </a:prstGeom>
        </p:spPr>
      </p:pic>
    </p:spTree>
    <p:extLst>
      <p:ext uri="{BB962C8B-B14F-4D97-AF65-F5344CB8AC3E}">
        <p14:creationId xmlns:p14="http://schemas.microsoft.com/office/powerpoint/2010/main" val="18256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685311" y="1625229"/>
            <a:ext cx="6821377" cy="4111887"/>
          </a:xfrm>
          <a:prstGeom prst="rect">
            <a:avLst/>
          </a:prstGeom>
        </p:spPr>
      </p:pic>
      <p:sp>
        <p:nvSpPr>
          <p:cNvPr id="2" name="Title 1"/>
          <p:cNvSpPr>
            <a:spLocks noGrp="1"/>
          </p:cNvSpPr>
          <p:nvPr>
            <p:ph type="title"/>
          </p:nvPr>
        </p:nvSpPr>
        <p:spPr>
          <a:xfrm>
            <a:off x="893135" y="365126"/>
            <a:ext cx="10122195" cy="649432"/>
          </a:xfrm>
          <a:solidFill>
            <a:srgbClr val="002060"/>
          </a:solidFill>
        </p:spPr>
        <p:txBody>
          <a:bodyPr>
            <a:normAutofit/>
          </a:bodyPr>
          <a:lstStyle/>
          <a:p>
            <a:pPr algn="ctr"/>
            <a:r>
              <a:rPr lang="en-GB" sz="3600" b="1" dirty="0">
                <a:solidFill>
                  <a:schemeClr val="bg1"/>
                </a:solidFill>
                <a:latin typeface="+mn-lt"/>
              </a:rPr>
              <a:t>Considerations</a:t>
            </a:r>
          </a:p>
        </p:txBody>
      </p:sp>
    </p:spTree>
    <p:extLst>
      <p:ext uri="{BB962C8B-B14F-4D97-AF65-F5344CB8AC3E}">
        <p14:creationId xmlns:p14="http://schemas.microsoft.com/office/powerpoint/2010/main" val="2128398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3736428" y="1486291"/>
            <a:ext cx="4717284" cy="3440669"/>
          </a:xfrm>
          <a:prstGeom prst="rect">
            <a:avLst/>
          </a:prstGeom>
        </p:spPr>
      </p:pic>
    </p:spTree>
    <p:extLst>
      <p:ext uri="{BB962C8B-B14F-4D97-AF65-F5344CB8AC3E}">
        <p14:creationId xmlns:p14="http://schemas.microsoft.com/office/powerpoint/2010/main" val="3085853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677</TotalTime>
  <Words>1600</Words>
  <Application>Microsoft Office PowerPoint</Application>
  <PresentationFormat>Widescreen</PresentationFormat>
  <Paragraphs>161</Paragraphs>
  <Slides>10</Slides>
  <Notes>10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10</vt:i4>
      </vt:variant>
    </vt:vector>
  </HeadingPairs>
  <TitlesOfParts>
    <vt:vector size="20" baseType="lpstr">
      <vt:lpstr>Arial</vt:lpstr>
      <vt:lpstr>Arial Nova</vt:lpstr>
      <vt:lpstr>Arial Nova Cond</vt:lpstr>
      <vt:lpstr>Calibri</vt:lpstr>
      <vt:lpstr>Calibri Light</vt:lpstr>
      <vt:lpstr>Comic Sans MS</vt:lpstr>
      <vt:lpstr>Microsoft Sans Serif</vt:lpstr>
      <vt:lpstr>Tahoma</vt:lpstr>
      <vt:lpstr>Office Theme</vt:lpstr>
      <vt:lpstr>1_Office Theme</vt:lpstr>
      <vt:lpstr>PowerPoint Presentation</vt:lpstr>
      <vt:lpstr>PowerPoint Presentation</vt:lpstr>
      <vt:lpstr>Postal Charge Requisition</vt:lpstr>
      <vt:lpstr>PowerPoint Presentation</vt:lpstr>
      <vt:lpstr>PowerPoint Presentation</vt:lpstr>
      <vt:lpstr>PowerPoint Presentation</vt:lpstr>
      <vt:lpstr>PowerPoint Presentation</vt:lpstr>
      <vt:lpstr>The difference between RFS and PCR</vt:lpstr>
      <vt:lpstr>Considerations</vt:lpstr>
      <vt:lpstr>PowerPoint Presentation</vt:lpstr>
    </vt:vector>
  </TitlesOfParts>
  <Company>South Wales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Jones,Sarah swp5354</dc:creator>
  <cp:lastModifiedBy>Neil,Sharon swp3514</cp:lastModifiedBy>
  <cp:revision>97</cp:revision>
  <dcterms:created xsi:type="dcterms:W3CDTF">2018-01-30T11:09:50Z</dcterms:created>
  <dcterms:modified xsi:type="dcterms:W3CDTF">2022-08-03T08:36:02Z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768f1ddb-21cf-4fb6-8ae0-1050e7070c7f</vt:lpwstr>
  </property>
  <property fmtid="{D5CDD505-2E9C-101B-9397-08002B2CF9AE}" pid="3" name="MSIP_Label_66cf8fe5-b7b7-4df7-b38d-1c61ac2f6639_Enabled">
    <vt:lpwstr>true</vt:lpwstr>
  </property>
  <property fmtid="{D5CDD505-2E9C-101B-9397-08002B2CF9AE}" pid="4" name="MSIP_Label_66cf8fe5-b7b7-4df7-b38d-1c61ac2f6639_SetDate">
    <vt:lpwstr>2022-06-22T09:59:06Z</vt:lpwstr>
  </property>
  <property fmtid="{D5CDD505-2E9C-101B-9397-08002B2CF9AE}" pid="5" name="MSIP_Label_66cf8fe5-b7b7-4df7-b38d-1c61ac2f6639_Method">
    <vt:lpwstr>Standard</vt:lpwstr>
  </property>
  <property fmtid="{D5CDD505-2E9C-101B-9397-08002B2CF9AE}" pid="6" name="MSIP_Label_66cf8fe5-b7b7-4df7-b38d-1c61ac2f6639_Name">
    <vt:lpwstr>66cf8fe5-b7b7-4df7-b38d-1c61ac2f6639</vt:lpwstr>
  </property>
  <property fmtid="{D5CDD505-2E9C-101B-9397-08002B2CF9AE}" pid="7" name="MSIP_Label_66cf8fe5-b7b7-4df7-b38d-1c61ac2f6639_SiteId">
    <vt:lpwstr>270c2f4d-fd0c-4f08-92a9-e5bdd8a87e09</vt:lpwstr>
  </property>
  <property fmtid="{D5CDD505-2E9C-101B-9397-08002B2CF9AE}" pid="8" name="MSIP_Label_66cf8fe5-b7b7-4df7-b38d-1c61ac2f6639_ActionId">
    <vt:lpwstr>7854d5be-7c11-406a-ab41-2dd83110919a</vt:lpwstr>
  </property>
  <property fmtid="{D5CDD505-2E9C-101B-9397-08002B2CF9AE}" pid="9" name="MSIP_Label_66cf8fe5-b7b7-4df7-b38d-1c61ac2f6639_ContentBits">
    <vt:lpwstr>0</vt:lpwstr>
  </property>
  <property fmtid="{D5CDD505-2E9C-101B-9397-08002B2CF9AE}" pid="10" name="Classification">
    <vt:lpwstr>OFFICIAL</vt:lpwstr>
  </property>
  <property fmtid="{D5CDD505-2E9C-101B-9397-08002B2CF9AE}" pid="11" name="Visibility">
    <vt:lpwstr>NOT VISIBLE</vt:lpwstr>
  </property>
</Properties>
</file>