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6" r:id="rId2"/>
    <p:sldId id="257" r:id="rId3"/>
    <p:sldId id="258"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66999-33F1-81F4-56AC-560C7ADFA70D}" v="389" dt="2026-06-05T15:27:53.042"/>
    <p1510:client id="{1CE766E4-1FD0-4138-BC60-635BB7C23319}" v="361" dt="2026-06-06T14:49:54.303"/>
    <p1510:client id="{A14F5736-B0B1-8005-5057-FF0D9495B184}" v="2652" dt="2026-06-05T23:49:03.072"/>
    <p1510:client id="{C44FC66C-A348-D88D-8532-4133565B3408}" v="775" dt="2026-06-06T09:13:37.483"/>
    <p1510:client id="{EB20C56F-483D-C999-1665-4A03641BE0FC}" v="37" dt="2026-06-06T15:11:13.5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06/06/2026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4</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06/06/2026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upport.microsoft.com/en-gb/office/what-is-shifts-f8efe6e4-ddb3-4d23-b81b-bb812296b821" TargetMode="External"/><Relationship Id="rId7" Type="http://schemas.openxmlformats.org/officeDocument/2006/relationships/image" Target="../media/image1.jpeg"/><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6" Type="http://schemas.openxmlformats.org/officeDocument/2006/relationships/hyperlink" Target="https://ask.ifas.ufl.edu/publication/PI290" TargetMode="External"/><Relationship Id="rId5" Type="http://schemas.openxmlformats.org/officeDocument/2006/relationships/hyperlink" Target="https://blog.nursecram.com/nursing-content-reviews-ngn-focused/nursing-care-plans-documentation-guidelines/" TargetMode="External"/><Relationship Id="rId4" Type="http://schemas.openxmlformats.org/officeDocument/2006/relationships/hyperlink" Target="https://www.nhsemployers.org/publications/good-rostering-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000">
                <a:latin typeface="Arial Nova" panose="020B0504020202020204" pitchFamily="34" charset="0"/>
              </a:rPr>
              <a:t>Staff Communication </a:t>
            </a:r>
            <a:br>
              <a:rPr lang="en-GB" sz="2000">
                <a:latin typeface="Arial Nova" panose="020B0504020202020204" pitchFamily="34" charset="0"/>
              </a:rPr>
            </a:br>
            <a:r>
              <a:rPr lang="en-GB" sz="2000" b="1">
                <a:solidFill>
                  <a:schemeClr val="tx1">
                    <a:lumMod val="50000"/>
                    <a:lumOff val="50000"/>
                  </a:schemeClr>
                </a:solidFill>
                <a:latin typeface="Arial Nova" panose="020B0504020202020204" pitchFamily="34" charset="0"/>
              </a:rPr>
              <a:t>Using Word</a:t>
            </a:r>
            <a:br>
              <a:rPr lang="en-GB" sz="2000" b="1">
                <a:solidFill>
                  <a:schemeClr val="tx1">
                    <a:lumMod val="50000"/>
                    <a:lumOff val="5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Elisha Brown</a:t>
            </a:r>
            <a:br>
              <a:rPr lang="en-GB" sz="2000">
                <a:solidFill>
                  <a:schemeClr val="accent1">
                    <a:lumMod val="60000"/>
                    <a:lumOff val="4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Student Number: 2536374</a:t>
            </a:r>
            <a:br>
              <a:rPr lang="en-GB" sz="2000">
                <a:latin typeface="Arial Nova" panose="020B0504020202020204" pitchFamily="34" charset="0"/>
              </a:rPr>
            </a:br>
            <a:r>
              <a:rPr lang="en-GB" sz="160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3" y="2178424"/>
            <a:ext cx="4235325" cy="2088776"/>
          </a:xfrm>
        </p:spPr>
        <p:txBody>
          <a:bodyPr vert="horz" lIns="91440" tIns="45720" rIns="91440" bIns="45720" rtlCol="0" anchor="t">
            <a:noAutofit/>
          </a:bodyPr>
          <a:lstStyle/>
          <a:p>
            <a:pPr>
              <a:buFont typeface="Arial" panose="020B0604020202020204" pitchFamily="34" charset="0"/>
              <a:buChar char="•"/>
            </a:pPr>
            <a:r>
              <a:rPr lang="en-GB" sz="1100"/>
              <a:t>Why using word is suitable for staff communication</a:t>
            </a:r>
          </a:p>
          <a:p>
            <a:pPr>
              <a:buFont typeface="Arial" panose="020B0604020202020204" pitchFamily="34" charset="0"/>
              <a:buChar char="•"/>
            </a:pPr>
            <a:r>
              <a:rPr lang="en-GB" sz="1100"/>
              <a:t> good communication skills benefit the health care team</a:t>
            </a:r>
          </a:p>
          <a:p>
            <a:pPr>
              <a:buFont typeface="Arial" panose="020B0604020202020204" pitchFamily="34" charset="0"/>
              <a:buChar char="•"/>
            </a:pPr>
            <a:r>
              <a:rPr lang="en-GB" sz="1100"/>
              <a:t>Team members must share information and an understanding of the work in order to coordinate their efforts and achieve their objectives (NHS England training education)</a:t>
            </a:r>
          </a:p>
          <a:p>
            <a:pPr>
              <a:buFont typeface="Arial" panose="020B0604020202020204" pitchFamily="34" charset="0"/>
              <a:buChar char="•"/>
            </a:pPr>
            <a:r>
              <a:rPr lang="en-GB" sz="1100"/>
              <a:t>Been able to communicate better with patients and colleagues</a:t>
            </a:r>
          </a:p>
          <a:p>
            <a:pPr>
              <a:buFont typeface="Arial" panose="020B0604020202020204" pitchFamily="34" charset="0"/>
              <a:buChar char="•"/>
            </a:pPr>
            <a:endParaRPr lang="en-GB" sz="1100"/>
          </a:p>
          <a:p>
            <a:pPr marL="0" indent="0">
              <a:buNone/>
            </a:pPr>
            <a:r>
              <a:rPr lang="en-GB" sz="1100"/>
              <a:t> References : NHS England work force and training (</a:t>
            </a:r>
            <a:r>
              <a:rPr lang="en-GB" sz="1100" err="1"/>
              <a:t>Accesssed</a:t>
            </a:r>
            <a:r>
              <a:rPr lang="en-GB" sz="1100"/>
              <a:t> 5 June 2026)</a:t>
            </a:r>
          </a:p>
          <a:p>
            <a:pPr marL="0" indent="0">
              <a:buNone/>
            </a:pPr>
            <a:r>
              <a:rPr lang="en-GB" sz="1100"/>
              <a:t>NHS Improvement Publication code: R&amp;A 05/18 (</a:t>
            </a:r>
            <a:r>
              <a:rPr lang="en-GB" sz="1100" err="1"/>
              <a:t>Accesssed</a:t>
            </a:r>
            <a:r>
              <a:rPr lang="en-GB" sz="1100"/>
              <a:t> 5 June 2026 ) </a:t>
            </a:r>
          </a:p>
          <a:p>
            <a:pPr marL="0" indent="0">
              <a:buNone/>
            </a:pPr>
            <a:endParaRPr lang="en-GB" sz="1100"/>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2400657"/>
          </a:xfrm>
          <a:prstGeom prst="rect">
            <a:avLst/>
          </a:prstGeom>
          <a:noFill/>
        </p:spPr>
        <p:txBody>
          <a:bodyPr wrap="square" rtlCol="0">
            <a:spAutoFit/>
          </a:bodyPr>
          <a:lstStyle/>
          <a:p>
            <a:pPr marL="285750" indent="-285750">
              <a:buFont typeface="Arial" panose="020B0604020202020204" pitchFamily="34" charset="0"/>
              <a:buChar char="•"/>
            </a:pPr>
            <a:r>
              <a:rPr lang="en-GB" sz="1400">
                <a:latin typeface="Arial Nova" panose="020B0504020202020204" pitchFamily="34" charset="0"/>
              </a:rPr>
              <a:t>Advantages</a:t>
            </a:r>
            <a:r>
              <a:rPr lang="en-GB"/>
              <a:t> 						</a:t>
            </a:r>
            <a:r>
              <a:rPr lang="en-GB">
                <a:latin typeface="Arial Nova" panose="020B0504020202020204" pitchFamily="34" charset="0"/>
              </a:rPr>
              <a:t>Limitations </a:t>
            </a:r>
            <a:r>
              <a:rPr lang="en-GB"/>
              <a:t>												. </a:t>
            </a:r>
            <a:r>
              <a:rPr lang="en-GB" sz="1400">
                <a:latin typeface="Arial Narrow" panose="020B0606020202030204" pitchFamily="34" charset="0"/>
              </a:rPr>
              <a:t>some staff may need training</a:t>
            </a:r>
          </a:p>
          <a:p>
            <a:pPr marL="171450" indent="-171450">
              <a:buFont typeface="Arial" panose="020B0604020202020204" pitchFamily="34" charset="0"/>
              <a:buChar char="•"/>
            </a:pPr>
            <a:r>
              <a:rPr lang="en-GB" sz="1100">
                <a:latin typeface="Arial Nova" panose="020B0504020202020204" pitchFamily="34" charset="0"/>
              </a:rPr>
              <a:t>communication and relationship building skills.</a:t>
            </a:r>
            <a:r>
              <a:rPr lang="en-GB" sz="1100"/>
              <a:t> 		</a:t>
            </a:r>
            <a:r>
              <a:rPr lang="en-GB" sz="1600"/>
              <a:t>. </a:t>
            </a:r>
            <a:r>
              <a:rPr lang="en-GB" sz="1100">
                <a:latin typeface="Arial Nova" panose="020B0504020202020204" pitchFamily="34" charset="0"/>
              </a:rPr>
              <a:t>Staff could have head</a:t>
            </a:r>
          </a:p>
          <a:p>
            <a:pPr marL="285750" indent="-285750">
              <a:buFont typeface="Arial" panose="020B0604020202020204" pitchFamily="34" charset="0"/>
              <a:buChar char="•"/>
            </a:pPr>
            <a:r>
              <a:rPr lang="en-GB" sz="1100">
                <a:latin typeface="Arial Nova" panose="020B0504020202020204" pitchFamily="34" charset="0"/>
              </a:rPr>
              <a:t>Conversations to engage with people.			. Care assistant don’t make eye contact </a:t>
            </a:r>
          </a:p>
          <a:p>
            <a:r>
              <a:rPr lang="en-GB" sz="1100">
                <a:latin typeface="Arial Nova" panose="020B0504020202020204" pitchFamily="34" charset="0"/>
              </a:rPr>
              <a:t>								. Team members could lose the notes</a:t>
            </a:r>
          </a:p>
          <a:p>
            <a:pPr marL="285750" indent="-285750">
              <a:buFont typeface="Arial" panose="020B0604020202020204" pitchFamily="34" charset="0"/>
              <a:buChar char="•"/>
            </a:pPr>
            <a:r>
              <a:rPr lang="en-GB" sz="110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a:latin typeface="Arial Narrow" panose="020B0606020202030204" pitchFamily="34" charset="0"/>
              </a:rPr>
              <a:t>Don’t necessarily need to have internet to access data </a:t>
            </a:r>
          </a:p>
          <a:p>
            <a:endParaRPr lang="en-GB"/>
          </a:p>
          <a:p>
            <a:endParaRPr lang="en-GB"/>
          </a:p>
          <a:p>
            <a:endParaRPr lang="en-GB"/>
          </a:p>
        </p:txBody>
      </p:sp>
    </p:spTree>
    <p:extLst>
      <p:ext uri="{BB962C8B-B14F-4D97-AF65-F5344CB8AC3E}">
        <p14:creationId xmlns:p14="http://schemas.microsoft.com/office/powerpoint/2010/main" val="4282226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186910" y="28754"/>
            <a:ext cx="3005090" cy="263105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677333" y="609600"/>
            <a:ext cx="3851123" cy="1320800"/>
          </a:xfrm>
        </p:spPr>
        <p:txBody>
          <a:bodyPr>
            <a:normAutofit/>
          </a:bodyPr>
          <a:lstStyle/>
          <a:p>
            <a:pPr>
              <a:lnSpc>
                <a:spcPct val="90000"/>
              </a:lnSpc>
            </a:pPr>
            <a:r>
              <a:rPr lang="en-GB" sz="1400"/>
              <a:t>Writing care related documents / care documenting </a:t>
            </a:r>
            <a:br>
              <a:rPr lang="en-GB" sz="1400"/>
            </a:br>
            <a:r>
              <a:rPr lang="en-GB" sz="1400"/>
              <a:t>USING ONE DRIVE </a:t>
            </a:r>
            <a:br>
              <a:rPr lang="en-GB" sz="1400"/>
            </a:br>
            <a:r>
              <a:rPr lang="en-GB" sz="1400" b="1">
                <a:latin typeface="Arial"/>
                <a:cs typeface="Arial"/>
              </a:rPr>
              <a:t>Katherine Boyle </a:t>
            </a:r>
            <a:br>
              <a:rPr lang="en-US" sz="1400" b="1"/>
            </a:br>
            <a:r>
              <a:rPr lang="en-GB" sz="1400" b="1">
                <a:latin typeface="Arial"/>
                <a:cs typeface="Arial"/>
              </a:rPr>
              <a:t>s</a:t>
            </a:r>
            <a:r>
              <a:rPr lang="en-GB" sz="1400" b="1" err="1">
                <a:latin typeface="Arial"/>
                <a:cs typeface="Arial"/>
              </a:rPr>
              <a:t>tudent</a:t>
            </a:r>
            <a:r>
              <a:rPr lang="en-GB" sz="1400" b="1">
                <a:latin typeface="Arial"/>
                <a:cs typeface="Arial"/>
              </a:rPr>
              <a:t> number:2541335</a:t>
            </a:r>
            <a:br>
              <a:rPr lang="en-GB" sz="1400">
                <a:latin typeface="Arial"/>
                <a:cs typeface="Arial"/>
              </a:rPr>
            </a:br>
            <a:endParaRPr lang="en-GB" sz="1400">
              <a:latin typeface="Arial"/>
              <a:cs typeface="Arial"/>
            </a:endParaRPr>
          </a:p>
        </p:txBody>
      </p:sp>
      <p:sp>
        <p:nvSpPr>
          <p:cNvPr id="3" name="Content Placeholder 2">
            <a:extLst>
              <a:ext uri="{FF2B5EF4-FFF2-40B4-BE49-F238E27FC236}">
                <a16:creationId xmlns:a16="http://schemas.microsoft.com/office/drawing/2014/main" id="{C9ADD802-21F1-2E1F-46D4-20520AF195DA}"/>
              </a:ext>
            </a:extLst>
          </p:cNvPr>
          <p:cNvSpPr>
            <a:spLocks noGrp="1"/>
          </p:cNvSpPr>
          <p:nvPr>
            <p:ph idx="1"/>
          </p:nvPr>
        </p:nvSpPr>
        <p:spPr>
          <a:xfrm>
            <a:off x="805443" y="4496373"/>
            <a:ext cx="3891250" cy="2329734"/>
          </a:xfrm>
        </p:spPr>
        <p:txBody>
          <a:bodyPr vert="horz" lIns="91440" tIns="45720" rIns="91440" bIns="45720" rtlCol="0" anchor="t">
            <a:noAutofit/>
          </a:bodyPr>
          <a:lstStyle/>
          <a:p>
            <a:r>
              <a:rPr lang="en-GB" sz="1100">
                <a:latin typeface="Arial"/>
                <a:cs typeface="Arial"/>
              </a:rPr>
              <a:t>Using </a:t>
            </a:r>
            <a:r>
              <a:rPr lang="en-GB" sz="1100" err="1">
                <a:latin typeface="Arial"/>
                <a:cs typeface="Arial"/>
              </a:rPr>
              <a:t>microsoft</a:t>
            </a:r>
            <a:r>
              <a:rPr lang="en-GB" sz="1100">
                <a:latin typeface="Arial"/>
                <a:cs typeface="Arial"/>
              </a:rPr>
              <a:t> office 365 is used </a:t>
            </a:r>
            <a:r>
              <a:rPr lang="en-GB" sz="1100" err="1">
                <a:latin typeface="Arial"/>
                <a:cs typeface="Arial"/>
              </a:rPr>
              <a:t>broadley</a:t>
            </a:r>
            <a:r>
              <a:rPr lang="en-GB" sz="1100">
                <a:latin typeface="Arial"/>
                <a:cs typeface="Arial"/>
              </a:rPr>
              <a:t> across health care as it provides health care professionals with a system that works productively and </a:t>
            </a:r>
            <a:r>
              <a:rPr lang="en-GB" sz="1100" err="1">
                <a:latin typeface="Arial"/>
                <a:cs typeface="Arial"/>
              </a:rPr>
              <a:t>securley</a:t>
            </a:r>
            <a:r>
              <a:rPr lang="en-GB" sz="1100">
                <a:latin typeface="Arial"/>
                <a:cs typeface="Arial"/>
              </a:rPr>
              <a:t> from anywhere with use on multiple devices at the same time .</a:t>
            </a:r>
            <a:endParaRPr lang="en-US" sz="1100">
              <a:latin typeface="Arial"/>
              <a:cs typeface="Arial"/>
            </a:endParaRPr>
          </a:p>
          <a:p>
            <a:r>
              <a:rPr lang="en-GB" sz="1100">
                <a:latin typeface="Arial"/>
                <a:cs typeface="Arial"/>
              </a:rPr>
              <a:t>ONEDRIVE is a commonly used feature of </a:t>
            </a:r>
            <a:r>
              <a:rPr lang="en-GB" sz="1100" err="1">
                <a:latin typeface="Arial"/>
                <a:cs typeface="Arial"/>
              </a:rPr>
              <a:t>microsoft</a:t>
            </a:r>
            <a:r>
              <a:rPr lang="en-GB" sz="1100">
                <a:latin typeface="Arial"/>
                <a:cs typeface="Arial"/>
              </a:rPr>
              <a:t> 365 when </a:t>
            </a:r>
            <a:r>
              <a:rPr lang="en-GB" sz="1100" err="1">
                <a:latin typeface="Arial"/>
                <a:cs typeface="Arial"/>
              </a:rPr>
              <a:t>documening</a:t>
            </a:r>
            <a:r>
              <a:rPr lang="en-GB" sz="1100">
                <a:latin typeface="Arial"/>
                <a:cs typeface="Arial"/>
              </a:rPr>
              <a:t> health care as its has the advantage to collaborate multiple </a:t>
            </a:r>
            <a:r>
              <a:rPr lang="en-GB" sz="1100" err="1">
                <a:latin typeface="Arial"/>
                <a:cs typeface="Arial"/>
              </a:rPr>
              <a:t>softwear</a:t>
            </a:r>
            <a:r>
              <a:rPr lang="en-GB" sz="1100">
                <a:latin typeface="Arial"/>
                <a:cs typeface="Arial"/>
              </a:rPr>
              <a:t> tools together for a range of different tasks and share them with other health care professionals as it is vital care documents stay in line with the data protection act and confidentiality is maintained at highest possible level (the health informatics </a:t>
            </a:r>
            <a:r>
              <a:rPr lang="en-GB" sz="1100" err="1">
                <a:latin typeface="Arial"/>
                <a:cs typeface="Arial"/>
              </a:rPr>
              <a:t>serice</a:t>
            </a:r>
            <a:r>
              <a:rPr lang="en-GB" sz="1100">
                <a:latin typeface="Arial"/>
                <a:cs typeface="Arial"/>
              </a:rPr>
              <a:t> )</a:t>
            </a:r>
          </a:p>
          <a:p>
            <a:endParaRPr lang="en-GB"/>
          </a:p>
          <a:p>
            <a:endParaRPr lang="en-GB"/>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9187BC05-7F78-8512-997A-BE346CF3F936}"/>
              </a:ext>
            </a:extLst>
          </p:cNvPr>
          <p:cNvSpPr txBox="1"/>
          <p:nvPr/>
        </p:nvSpPr>
        <p:spPr>
          <a:xfrm>
            <a:off x="691626" y="1936404"/>
            <a:ext cx="777058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err="1"/>
              <a:t>Legistlation</a:t>
            </a:r>
            <a:r>
              <a:rPr lang="en-GB" sz="1400" b="1"/>
              <a:t> on care documents : the care act 2014 and the mental health act 2005 are key pieces of </a:t>
            </a:r>
            <a:r>
              <a:rPr lang="en-GB" sz="1400" b="1" err="1"/>
              <a:t>legistlation</a:t>
            </a:r>
            <a:r>
              <a:rPr lang="en-GB" sz="1400" b="1"/>
              <a:t> the govern care documentation in the </a:t>
            </a:r>
            <a:r>
              <a:rPr lang="en-GB" sz="1400" b="1" err="1"/>
              <a:t>uk</a:t>
            </a:r>
            <a:r>
              <a:rPr lang="en-GB" sz="1400" b="1"/>
              <a:t>. It is mandate that care plans must be patient centred and involve the person in decisions (health care professions council)</a:t>
            </a:r>
          </a:p>
        </p:txBody>
      </p:sp>
      <p:sp>
        <p:nvSpPr>
          <p:cNvPr id="8" name="TextBox 7">
            <a:extLst>
              <a:ext uri="{FF2B5EF4-FFF2-40B4-BE49-F238E27FC236}">
                <a16:creationId xmlns:a16="http://schemas.microsoft.com/office/drawing/2014/main" id="{1F062A44-A10B-BFB6-DCDA-150E079E4E82}"/>
              </a:ext>
            </a:extLst>
          </p:cNvPr>
          <p:cNvSpPr txBox="1"/>
          <p:nvPr/>
        </p:nvSpPr>
        <p:spPr>
          <a:xfrm>
            <a:off x="1099868" y="3047999"/>
            <a:ext cx="260230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Duties </a:t>
            </a:r>
            <a:r>
              <a:rPr lang="en-GB" sz="1100" err="1">
                <a:latin typeface="Arial"/>
                <a:cs typeface="Arial"/>
              </a:rPr>
              <a:t>incllude</a:t>
            </a:r>
            <a:r>
              <a:rPr lang="en-GB" sz="1100">
                <a:latin typeface="Arial"/>
                <a:cs typeface="Arial"/>
              </a:rPr>
              <a:t> Documenting; </a:t>
            </a:r>
          </a:p>
          <a:p>
            <a:r>
              <a:rPr lang="en-GB" sz="1100">
                <a:latin typeface="Arial"/>
                <a:cs typeface="Arial"/>
              </a:rPr>
              <a:t>*medication </a:t>
            </a:r>
          </a:p>
          <a:p>
            <a:r>
              <a:rPr lang="en-GB" sz="1100">
                <a:latin typeface="Arial"/>
                <a:cs typeface="Arial"/>
              </a:rPr>
              <a:t>*personal care </a:t>
            </a:r>
          </a:p>
          <a:p>
            <a:r>
              <a:rPr lang="en-GB" sz="1100">
                <a:latin typeface="Arial"/>
                <a:cs typeface="Arial"/>
              </a:rPr>
              <a:t>*Fluid intake/ meals  </a:t>
            </a:r>
          </a:p>
          <a:p>
            <a:r>
              <a:rPr lang="en-GB" sz="1100">
                <a:latin typeface="Arial"/>
                <a:cs typeface="Arial"/>
              </a:rPr>
              <a:t>*any falls and bumps </a:t>
            </a:r>
          </a:p>
          <a:p>
            <a:r>
              <a:rPr lang="en-GB" sz="1100">
                <a:latin typeface="Arial"/>
                <a:cs typeface="Arial"/>
              </a:rPr>
              <a:t>*toilet requirements </a:t>
            </a:r>
          </a:p>
          <a:p>
            <a:r>
              <a:rPr lang="en-GB" sz="1100">
                <a:latin typeface="Arial"/>
                <a:cs typeface="Arial"/>
              </a:rPr>
              <a:t>*Support with personal hygiene </a:t>
            </a:r>
          </a:p>
          <a:p>
            <a:r>
              <a:rPr lang="en-GB" sz="1100">
                <a:latin typeface="Arial"/>
                <a:cs typeface="Arial"/>
              </a:rPr>
              <a:t>*</a:t>
            </a:r>
            <a:r>
              <a:rPr lang="en-GB" sz="1100" err="1">
                <a:latin typeface="Arial"/>
                <a:cs typeface="Arial"/>
              </a:rPr>
              <a:t>Chnages</a:t>
            </a:r>
            <a:r>
              <a:rPr lang="en-GB" sz="1100">
                <a:latin typeface="Arial"/>
                <a:cs typeface="Arial"/>
              </a:rPr>
              <a:t> in health and well being </a:t>
            </a:r>
          </a:p>
        </p:txBody>
      </p:sp>
      <p:sp>
        <p:nvSpPr>
          <p:cNvPr id="10" name="TextBox 9">
            <a:extLst>
              <a:ext uri="{FF2B5EF4-FFF2-40B4-BE49-F238E27FC236}">
                <a16:creationId xmlns:a16="http://schemas.microsoft.com/office/drawing/2014/main" id="{F6201A99-534A-D23A-10C1-3811BA15D5B9}"/>
              </a:ext>
            </a:extLst>
          </p:cNvPr>
          <p:cNvSpPr txBox="1"/>
          <p:nvPr/>
        </p:nvSpPr>
        <p:spPr>
          <a:xfrm>
            <a:off x="5277134" y="3309581"/>
            <a:ext cx="3650776"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latin typeface="Arial"/>
                <a:cs typeface="Arial"/>
              </a:rPr>
              <a:t>Onedrive</a:t>
            </a:r>
            <a:r>
              <a:rPr lang="en-GB" sz="1100">
                <a:latin typeface="Arial"/>
                <a:cs typeface="Arial"/>
              </a:rPr>
              <a:t> would be a idea tool to use in the care home for *Document prevention measures to prevent potential risks and enhance patient safety</a:t>
            </a:r>
          </a:p>
          <a:p>
            <a:r>
              <a:rPr lang="en-GB" sz="1100">
                <a:latin typeface="Arial"/>
                <a:cs typeface="Arial"/>
              </a:rPr>
              <a:t>*maintain </a:t>
            </a:r>
            <a:r>
              <a:rPr lang="en-GB" sz="1100" err="1">
                <a:latin typeface="Arial"/>
                <a:cs typeface="Arial"/>
              </a:rPr>
              <a:t>consistancy</a:t>
            </a:r>
            <a:r>
              <a:rPr lang="en-GB" sz="1100">
                <a:latin typeface="Arial"/>
                <a:cs typeface="Arial"/>
              </a:rPr>
              <a:t> and effective communication </a:t>
            </a:r>
          </a:p>
          <a:p>
            <a:r>
              <a:rPr lang="en-GB" sz="1100">
                <a:latin typeface="Arial"/>
                <a:cs typeface="Arial"/>
              </a:rPr>
              <a:t>*ensure </a:t>
            </a:r>
            <a:r>
              <a:rPr lang="en-GB" sz="1100" err="1">
                <a:latin typeface="Arial"/>
                <a:cs typeface="Arial"/>
              </a:rPr>
              <a:t>accuracy,timeliness</a:t>
            </a:r>
            <a:r>
              <a:rPr lang="en-GB" sz="1100">
                <a:latin typeface="Arial"/>
                <a:cs typeface="Arial"/>
              </a:rPr>
              <a:t> and compliance with legal and </a:t>
            </a:r>
            <a:r>
              <a:rPr lang="en-GB" sz="1100" err="1">
                <a:latin typeface="Arial"/>
                <a:cs typeface="Arial"/>
              </a:rPr>
              <a:t>proffesional</a:t>
            </a:r>
            <a:r>
              <a:rPr lang="en-GB" sz="1100">
                <a:latin typeface="Arial"/>
                <a:cs typeface="Arial"/>
              </a:rPr>
              <a:t> standards</a:t>
            </a:r>
          </a:p>
          <a:p>
            <a:r>
              <a:rPr lang="en-GB" sz="1100">
                <a:latin typeface="Arial"/>
                <a:cs typeface="Arial"/>
              </a:rPr>
              <a:t>(2024 – mia </a:t>
            </a:r>
            <a:r>
              <a:rPr lang="en-GB" sz="1100" err="1">
                <a:latin typeface="Arial"/>
                <a:cs typeface="Arial"/>
              </a:rPr>
              <a:t>brookes</a:t>
            </a:r>
            <a:r>
              <a:rPr lang="en-GB" sz="1100">
                <a:latin typeface="Arial"/>
                <a:cs typeface="Arial"/>
              </a:rPr>
              <a:t>)</a:t>
            </a:r>
          </a:p>
          <a:p>
            <a:endParaRPr lang="en-GB"/>
          </a:p>
        </p:txBody>
      </p:sp>
      <p:sp>
        <p:nvSpPr>
          <p:cNvPr id="12" name="TextBox 11">
            <a:extLst>
              <a:ext uri="{FF2B5EF4-FFF2-40B4-BE49-F238E27FC236}">
                <a16:creationId xmlns:a16="http://schemas.microsoft.com/office/drawing/2014/main" id="{2A333817-21AE-0A5F-9D8F-6DEB1F37CD56}"/>
              </a:ext>
            </a:extLst>
          </p:cNvPr>
          <p:cNvSpPr txBox="1"/>
          <p:nvPr/>
        </p:nvSpPr>
        <p:spPr>
          <a:xfrm>
            <a:off x="5277134" y="4867701"/>
            <a:ext cx="3798626"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Popular documenting formats include </a:t>
            </a:r>
          </a:p>
          <a:p>
            <a:r>
              <a:rPr lang="en-GB" sz="1100">
                <a:latin typeface="Arial"/>
                <a:cs typeface="Arial"/>
              </a:rPr>
              <a:t>*S.O.A.P-Subjective, objective, </a:t>
            </a:r>
            <a:r>
              <a:rPr lang="en-GB" sz="1100" err="1">
                <a:latin typeface="Arial"/>
                <a:cs typeface="Arial"/>
              </a:rPr>
              <a:t>assesment</a:t>
            </a:r>
            <a:r>
              <a:rPr lang="en-GB" sz="1100">
                <a:latin typeface="Arial"/>
                <a:cs typeface="Arial"/>
              </a:rPr>
              <a:t> plan (SOAPIE- intervention evaluation)</a:t>
            </a:r>
          </a:p>
          <a:p>
            <a:r>
              <a:rPr lang="en-GB" sz="1100">
                <a:latin typeface="Arial"/>
                <a:cs typeface="Arial"/>
              </a:rPr>
              <a:t>*P.I.E- </a:t>
            </a:r>
            <a:r>
              <a:rPr lang="en-GB" sz="1100" err="1">
                <a:latin typeface="Arial"/>
                <a:cs typeface="Arial"/>
              </a:rPr>
              <a:t>problem,intevention,evaluation</a:t>
            </a:r>
            <a:endParaRPr lang="en-GB" sz="1100">
              <a:latin typeface="Arial"/>
              <a:cs typeface="Arial"/>
            </a:endParaRPr>
          </a:p>
          <a:p>
            <a:r>
              <a:rPr lang="en-GB" sz="1100">
                <a:latin typeface="Arial"/>
                <a:cs typeface="Arial"/>
              </a:rPr>
              <a:t>D.A.R- </a:t>
            </a:r>
            <a:r>
              <a:rPr lang="en-GB" sz="1100" err="1">
                <a:latin typeface="Arial"/>
                <a:cs typeface="Arial"/>
              </a:rPr>
              <a:t>data,action,response</a:t>
            </a:r>
            <a:r>
              <a:rPr lang="en-GB" sz="1100">
                <a:latin typeface="Arial"/>
                <a:cs typeface="Arial"/>
              </a:rPr>
              <a:t> - emphasizes outcome and is commonly used for electronic health records </a:t>
            </a:r>
          </a:p>
          <a:p>
            <a:r>
              <a:rPr lang="en-GB" sz="1100">
                <a:latin typeface="Arial"/>
                <a:cs typeface="Arial"/>
              </a:rPr>
              <a:t>(Nursecram.com)</a:t>
            </a:r>
          </a:p>
        </p:txBody>
      </p:sp>
    </p:spTree>
    <p:extLst>
      <p:ext uri="{BB962C8B-B14F-4D97-AF65-F5344CB8AC3E}">
        <p14:creationId xmlns:p14="http://schemas.microsoft.com/office/powerpoint/2010/main" val="192898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1043631" y="809898"/>
            <a:ext cx="9942716" cy="1554480"/>
          </a:xfrm>
        </p:spPr>
        <p:txBody>
          <a:bodyPr anchor="ctr">
            <a:normAutofit fontScale="90000"/>
          </a:bodyPr>
          <a:lstStyle/>
          <a:p>
            <a:r>
              <a:rPr lang="en-GB" sz="2600">
                <a:latin typeface="Arial" panose="020B0604020202020204" pitchFamily="34" charset="0"/>
                <a:cs typeface="Arial" panose="020B0604020202020204" pitchFamily="34" charset="0"/>
              </a:rPr>
              <a:t>Staff Scheduling/Rotas</a:t>
            </a:r>
            <a:br>
              <a:rPr lang="en-GB" sz="2600">
                <a:latin typeface="Arial" panose="020B0604020202020204" pitchFamily="34" charset="0"/>
                <a:cs typeface="Arial" panose="020B0604020202020204" pitchFamily="34" charset="0"/>
              </a:rPr>
            </a:br>
            <a:r>
              <a:rPr lang="en-GB" sz="2600" b="1">
                <a:solidFill>
                  <a:schemeClr val="tx2">
                    <a:lumMod val="75000"/>
                    <a:lumOff val="25000"/>
                  </a:schemeClr>
                </a:solidFill>
                <a:latin typeface="Arial" panose="020B0604020202020204" pitchFamily="34" charset="0"/>
                <a:cs typeface="Arial" panose="020B0604020202020204" pitchFamily="34" charset="0"/>
              </a:rPr>
              <a:t>Using Microsoft Shifts </a:t>
            </a:r>
            <a:br>
              <a:rPr lang="en-GB" sz="2600">
                <a:latin typeface="Arial" panose="020B0604020202020204" pitchFamily="34" charset="0"/>
                <a:cs typeface="Arial" panose="020B0604020202020204" pitchFamily="34" charset="0"/>
              </a:rPr>
            </a:br>
            <a:r>
              <a:rPr lang="en-GB" sz="2600">
                <a:latin typeface="Arial" panose="020B0604020202020204" pitchFamily="34" charset="0"/>
                <a:cs typeface="Arial" panose="020B0604020202020204" pitchFamily="34" charset="0"/>
              </a:rPr>
              <a:t>Shenelle Bodden</a:t>
            </a:r>
            <a:br>
              <a:rPr lang="en-GB" sz="2600">
                <a:latin typeface="Arial" panose="020B0604020202020204" pitchFamily="34" charset="0"/>
                <a:cs typeface="Arial" panose="020B0604020202020204" pitchFamily="34" charset="0"/>
              </a:rPr>
            </a:br>
            <a:r>
              <a:rPr lang="en-GB" sz="2600">
                <a:latin typeface="Arial" panose="020B0604020202020204" pitchFamily="34" charset="0"/>
                <a:cs typeface="Arial" panose="020B0604020202020204" pitchFamily="34" charset="0"/>
              </a:rPr>
              <a:t>Student Number: 2541670</a:t>
            </a:r>
            <a:endParaRPr lang="en-US" sz="2600">
              <a:latin typeface="Arial" panose="020B0604020202020204" pitchFamily="34" charset="0"/>
              <a:cs typeface="Arial" panose="020B0604020202020204" pitchFamily="34" charset="0"/>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117553" y="2468735"/>
            <a:ext cx="8040720" cy="4062651"/>
          </a:xfrm>
          <a:prstGeom prst="rect">
            <a:avLst/>
          </a:prstGeom>
          <a:noFill/>
        </p:spPr>
        <p:txBody>
          <a:bodyPr wrap="square" numCol="2" rtlCol="0">
            <a:spAutoFit/>
          </a:bodyPr>
          <a:lstStyle/>
          <a:p>
            <a:r>
              <a:rPr lang="en-GB" sz="1200" b="1">
                <a:solidFill>
                  <a:schemeClr val="tx2">
                    <a:lumMod val="75000"/>
                    <a:lumOff val="25000"/>
                  </a:schemeClr>
                </a:solidFill>
                <a:latin typeface="Arial" panose="020B0604020202020204" pitchFamily="34" charset="0"/>
                <a:cs typeface="Arial" panose="020B0604020202020204" pitchFamily="34" charset="0"/>
              </a:rPr>
              <a:t>Why Microsoft Shifts is suitable: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Allows management to create &amp; allocate schedules.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Staff can check shifts on phones, tablets and computers.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Quick updates and real-time notifications. (Microsoft, 2025)</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Improves communication between staff.</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Reduces missed shifts and confusion.</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Organising staff schedules and shift rotas.            (NHS Employers, 2018)</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Ensuring enough staff are on shift for residents needs.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Updating and managing rota changes.</a:t>
            </a:r>
          </a:p>
          <a:p>
            <a:endParaRPr lang="en-GB" sz="1200">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How it improves staff and communication:</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Supports better planning and allocation with staff.</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Staff receive instant updates.(Microsoft, 2025)</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Support teamwork and better functioning.</a:t>
            </a:r>
          </a:p>
          <a:p>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endParaRPr>
          </a:p>
          <a:p>
            <a:r>
              <a:rPr lang="en-GB" sz="1200">
                <a:solidFill>
                  <a:srgbClr val="92D050"/>
                </a:solidFill>
              </a:rPr>
              <a:t>    </a:t>
            </a: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pic>
        <p:nvPicPr>
          <p:cNvPr id="47" name="Graphic 46" descr="Meeting with solid fill">
            <a:extLst>
              <a:ext uri="{FF2B5EF4-FFF2-40B4-BE49-F238E27FC236}">
                <a16:creationId xmlns:a16="http://schemas.microsoft.com/office/drawing/2014/main" id="{088DC861-420C-39BB-8AD0-6D99279742A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12586" y="2366258"/>
            <a:ext cx="433688" cy="437125"/>
          </a:xfrm>
          <a:prstGeom prst="rect">
            <a:avLst/>
          </a:prstGeom>
        </p:spPr>
      </p:pic>
      <p:pic>
        <p:nvPicPr>
          <p:cNvPr id="49" name="Graphic 48" descr="Clipboard Checked with solid fill">
            <a:extLst>
              <a:ext uri="{FF2B5EF4-FFF2-40B4-BE49-F238E27FC236}">
                <a16:creationId xmlns:a16="http://schemas.microsoft.com/office/drawing/2014/main" id="{9F0609F4-F059-0637-AB2C-791C662A3F3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899591" y="4022946"/>
            <a:ext cx="416886" cy="353112"/>
          </a:xfrm>
          <a:prstGeom prst="rect">
            <a:avLst/>
          </a:prstGeom>
        </p:spPr>
      </p:pic>
      <p:pic>
        <p:nvPicPr>
          <p:cNvPr id="51" name="Graphic 50" descr="Bar graph with upward trend with solid fill">
            <a:extLst>
              <a:ext uri="{FF2B5EF4-FFF2-40B4-BE49-F238E27FC236}">
                <a16:creationId xmlns:a16="http://schemas.microsoft.com/office/drawing/2014/main" id="{6357EAAF-1450-B4E8-8744-5E23D2A5DF8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168587" y="5265642"/>
            <a:ext cx="451016" cy="381151"/>
          </a:xfrm>
          <a:prstGeom prst="rect">
            <a:avLst/>
          </a:prstGeom>
        </p:spPr>
      </p:pic>
      <p:sp>
        <p:nvSpPr>
          <p:cNvPr id="54" name="TextBox 53">
            <a:extLst>
              <a:ext uri="{FF2B5EF4-FFF2-40B4-BE49-F238E27FC236}">
                <a16:creationId xmlns:a16="http://schemas.microsoft.com/office/drawing/2014/main" id="{8B2B0DDA-92A2-6426-5E29-46E2EF63C57F}"/>
              </a:ext>
            </a:extLst>
          </p:cNvPr>
          <p:cNvSpPr txBox="1"/>
          <p:nvPr/>
        </p:nvSpPr>
        <p:spPr>
          <a:xfrm>
            <a:off x="4383936" y="5181666"/>
            <a:ext cx="4386839" cy="1751947"/>
          </a:xfrm>
          <a:prstGeom prst="rect">
            <a:avLst/>
          </a:prstGeom>
          <a:noFill/>
        </p:spPr>
        <p:txBody>
          <a:bodyPr wrap="square" rtlCol="0">
            <a:spAutoFit/>
          </a:bodyPr>
          <a:lstStyle/>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2468735"/>
            <a:ext cx="2601188" cy="1015663"/>
          </a:xfrm>
          <a:prstGeom prst="rect">
            <a:avLst/>
          </a:prstGeom>
          <a:noFill/>
        </p:spPr>
        <p:txBody>
          <a:bodyPr wrap="square" rtlCol="0">
            <a:spAutoFit/>
          </a:bodyPr>
          <a:lstStyle/>
          <a:p>
            <a:r>
              <a:rPr lang="en-GB" sz="1200" b="1">
                <a:solidFill>
                  <a:schemeClr val="tx2">
                    <a:lumMod val="60000"/>
                    <a:lumOff val="40000"/>
                  </a:schemeClr>
                </a:solidFill>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Requires internet access.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Some staff may need training.</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Technical issues may affect  access to schedules</a:t>
            </a:r>
            <a:r>
              <a:rPr lang="en-GB" sz="1200"/>
              <a:t>. </a:t>
            </a:r>
          </a:p>
        </p:txBody>
      </p:sp>
      <p:sp>
        <p:nvSpPr>
          <p:cNvPr id="3" name="TextBox 2">
            <a:extLst>
              <a:ext uri="{FF2B5EF4-FFF2-40B4-BE49-F238E27FC236}">
                <a16:creationId xmlns:a16="http://schemas.microsoft.com/office/drawing/2014/main" id="{1984ABB1-966E-6664-EC38-616896609483}"/>
              </a:ext>
            </a:extLst>
          </p:cNvPr>
          <p:cNvSpPr txBox="1"/>
          <p:nvPr/>
        </p:nvSpPr>
        <p:spPr>
          <a:xfrm>
            <a:off x="4528937" y="2521145"/>
            <a:ext cx="2453980" cy="1015663"/>
          </a:xfrm>
          <a:prstGeom prst="rect">
            <a:avLst/>
          </a:prstGeom>
          <a:noFill/>
        </p:spPr>
        <p:txBody>
          <a:bodyPr wrap="square" rtlCol="0">
            <a:spAutoFit/>
          </a:bodyPr>
          <a:lstStyle/>
          <a:p>
            <a:r>
              <a:rPr lang="en-GB" sz="1200" b="1">
                <a:solidFill>
                  <a:schemeClr val="tx2">
                    <a:lumMod val="60000"/>
                    <a:lumOff val="40000"/>
                  </a:schemeClr>
                </a:solidFill>
                <a:latin typeface="Arial" panose="020B0604020202020204" pitchFamily="34" charset="0"/>
                <a:cs typeface="Arial" panose="020B0604020202020204" pitchFamily="34" charset="0"/>
              </a:rPr>
              <a:t>Advantages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Easy to use.</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Real time updates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Allow staff to request shift swaps and time off.</a:t>
            </a:r>
          </a:p>
        </p:txBody>
      </p:sp>
      <p:pic>
        <p:nvPicPr>
          <p:cNvPr id="9" name="Picture 8">
            <a:extLst>
              <a:ext uri="{FF2B5EF4-FFF2-40B4-BE49-F238E27FC236}">
                <a16:creationId xmlns:a16="http://schemas.microsoft.com/office/drawing/2014/main" id="{F5A3BEA1-9A75-918B-E784-45D70AF182B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72551" y="3536808"/>
            <a:ext cx="3921714" cy="1505169"/>
          </a:xfrm>
          <a:prstGeom prst="rect">
            <a:avLst/>
          </a:prstGeom>
        </p:spPr>
      </p:pic>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Tree>
    <p:extLst>
      <p:ext uri="{BB962C8B-B14F-4D97-AF65-F5344CB8AC3E}">
        <p14:creationId xmlns:p14="http://schemas.microsoft.com/office/powerpoint/2010/main" val="4203734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473419" y="448614"/>
            <a:ext cx="11247568" cy="5957194"/>
          </a:xfrm>
        </p:spPr>
        <p:txBody>
          <a:bodyPr>
            <a:normAutofit fontScale="90000"/>
          </a:bodyPr>
          <a:lstStyle/>
          <a:p>
            <a:pPr marL="571500" indent="-571500">
              <a:lnSpc>
                <a:spcPct val="150000"/>
              </a:lnSpc>
              <a:spcBef>
                <a:spcPts val="0"/>
              </a:spcBef>
              <a:buFont typeface="Arial"/>
              <a:buChar char="•"/>
            </a:pPr>
            <a:r>
              <a:rPr lang="en-GB">
                <a:latin typeface="Modern No. 20"/>
              </a:rPr>
              <a:t>Staff Training</a:t>
            </a:r>
            <a:br>
              <a:rPr lang="en-GB" sz="2000"/>
            </a:br>
            <a:r>
              <a:rPr lang="en-GB" sz="2000"/>
              <a:t>Microsoft Teams​</a:t>
            </a:r>
            <a:br>
              <a:rPr lang="en-GB" sz="2000"/>
            </a:br>
            <a:r>
              <a:rPr lang="en-GB" sz="2000">
                <a:solidFill>
                  <a:srgbClr val="002060"/>
                </a:solidFill>
              </a:rPr>
              <a:t>Claire Mcken</a:t>
            </a:r>
            <a:br>
              <a:rPr lang="en-GB" sz="2000">
                <a:solidFill>
                  <a:srgbClr val="002060"/>
                </a:solidFill>
              </a:rPr>
            </a:br>
            <a:r>
              <a:rPr lang="en-GB" sz="2000">
                <a:solidFill>
                  <a:srgbClr val="002060"/>
                </a:solidFill>
              </a:rPr>
              <a:t>Student Number:2519540</a:t>
            </a:r>
            <a:br>
              <a:rPr lang="en-GB" sz="2000"/>
            </a:br>
            <a:r>
              <a:rPr lang="en-GB" sz="1400"/>
              <a:t>Why Microsoft Teams is suitable</a:t>
            </a:r>
            <a:r>
              <a:rPr lang="en-GB" sz="2000"/>
              <a:t> </a:t>
            </a:r>
            <a:r>
              <a:rPr lang="en-GB" sz="2000">
                <a:solidFill>
                  <a:schemeClr val="tx1"/>
                </a:solidFill>
              </a:rPr>
              <a:t>                         </a:t>
            </a:r>
            <a:br>
              <a:rPr lang="en-GB" sz="2000"/>
            </a:br>
            <a:r>
              <a:rPr lang="en-GB" sz="1100">
                <a:solidFill>
                  <a:schemeClr val="tx1"/>
                </a:solidFill>
              </a:rPr>
              <a:t>*Teams I suitable among organisations such as UF/FAS Faculty</a:t>
            </a:r>
            <a:br>
              <a:rPr lang="en-GB" sz="1100"/>
            </a:br>
            <a:r>
              <a:rPr lang="en-GB" sz="1100">
                <a:solidFill>
                  <a:schemeClr val="tx1"/>
                </a:solidFill>
              </a:rPr>
              <a:t>*It is easy to use and requires very little training</a:t>
            </a:r>
            <a:br>
              <a:rPr lang="en-US"/>
            </a:br>
            <a:r>
              <a:rPr lang="en-GB" sz="1100">
                <a:solidFill>
                  <a:schemeClr val="tx1"/>
                </a:solidFill>
              </a:rPr>
              <a:t>*its u</a:t>
            </a:r>
            <a:r>
              <a:rPr lang="en-GB" sz="1100" err="1">
                <a:solidFill>
                  <a:schemeClr val="tx1"/>
                </a:solidFill>
              </a:rPr>
              <a:t>sefullness</a:t>
            </a:r>
            <a:r>
              <a:rPr lang="en-GB" sz="1100">
                <a:solidFill>
                  <a:schemeClr val="tx1"/>
                </a:solidFill>
              </a:rPr>
              <a:t> for internal and external communication                                   </a:t>
            </a:r>
            <a:r>
              <a:rPr lang="en-GB" sz="1600">
                <a:solidFill>
                  <a:schemeClr val="tx1"/>
                </a:solidFill>
              </a:rPr>
              <a:t>(image 1 teams meeting)</a:t>
            </a:r>
            <a:r>
              <a:rPr lang="en-GB" sz="1100">
                <a:solidFill>
                  <a:schemeClr val="tx1"/>
                </a:solidFill>
              </a:rPr>
              <a:t>                                                                        </a:t>
            </a:r>
            <a:br>
              <a:rPr lang="en-GB" sz="1100"/>
            </a:br>
            <a:r>
              <a:rPr lang="en-GB" sz="1100">
                <a:solidFill>
                  <a:schemeClr val="tx1"/>
                </a:solidFill>
              </a:rPr>
              <a:t>*It allows training to be done in real time </a:t>
            </a:r>
            <a:br>
              <a:rPr lang="en-GB" sz="1100"/>
            </a:br>
            <a:r>
              <a:rPr lang="en-GB" sz="1100">
                <a:solidFill>
                  <a:schemeClr val="tx1"/>
                </a:solidFill>
              </a:rPr>
              <a:t>*</a:t>
            </a:r>
            <a:r>
              <a:rPr lang="en-GB" sz="1100" err="1">
                <a:solidFill>
                  <a:schemeClr val="tx1"/>
                </a:solidFill>
              </a:rPr>
              <a:t>iIt</a:t>
            </a:r>
            <a:r>
              <a:rPr lang="en-GB" sz="1100">
                <a:solidFill>
                  <a:schemeClr val="tx1"/>
                </a:solidFill>
              </a:rPr>
              <a:t> also allows staff to communicate between </a:t>
            </a:r>
            <a:r>
              <a:rPr lang="en-GB" sz="1100" err="1">
                <a:solidFill>
                  <a:schemeClr val="tx1"/>
                </a:solidFill>
              </a:rPr>
              <a:t>eachother</a:t>
            </a:r>
            <a:r>
              <a:rPr lang="en-GB" sz="1100">
                <a:solidFill>
                  <a:schemeClr val="tx1"/>
                </a:solidFill>
              </a:rPr>
              <a:t> regarding issues and ideas .      </a:t>
            </a:r>
            <a:r>
              <a:rPr lang="en-GB" sz="11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1700">
                <a:solidFill>
                  <a:srgbClr val="313535"/>
                </a:solidFill>
                <a:highlight>
                  <a:srgbClr val="FFFFFF"/>
                </a:highlight>
                <a:ea typeface="+mj-lt"/>
                <a:cs typeface="+mj-lt"/>
              </a:rPr>
              <a:t>.</a:t>
            </a:r>
            <a:br>
              <a:rPr lang="en-US"/>
            </a:br>
            <a:r>
              <a:rPr lang="en-GB" sz="1400"/>
              <a:t>What The Task Involves</a:t>
            </a:r>
            <a:br>
              <a:rPr lang="en-GB" sz="1400"/>
            </a:br>
            <a:r>
              <a:rPr lang="en-GB" sz="1200">
                <a:solidFill>
                  <a:schemeClr val="tx1"/>
                </a:solidFill>
              </a:rPr>
              <a:t>*Scheduling meetings for the purpose of training</a:t>
            </a:r>
            <a:br>
              <a:rPr lang="en-GB" sz="1200">
                <a:solidFill>
                  <a:schemeClr val="tx1"/>
                </a:solidFill>
              </a:rPr>
            </a:br>
            <a:r>
              <a:rPr lang="en-GB" sz="1200">
                <a:solidFill>
                  <a:schemeClr val="tx1"/>
                </a:solidFill>
              </a:rPr>
              <a:t>*Sharing pdfs and videos of training according to staff roles</a:t>
            </a:r>
            <a:br>
              <a:rPr lang="en-GB" sz="1200">
                <a:solidFill>
                  <a:schemeClr val="tx1"/>
                </a:solidFill>
              </a:rPr>
            </a:br>
            <a:r>
              <a:rPr lang="en-GB" sz="1600"/>
              <a:t>Advantages    </a:t>
            </a:r>
            <a:r>
              <a:rPr lang="en-GB" sz="1600">
                <a:solidFill>
                  <a:srgbClr val="FF0000"/>
                </a:solidFill>
              </a:rPr>
              <a:t>                                                                           </a:t>
            </a:r>
            <a:r>
              <a:rPr lang="en-GB" sz="1600"/>
              <a:t>  Disadvantages</a:t>
            </a:r>
            <a:br>
              <a:rPr lang="en-GB" sz="1600">
                <a:solidFill>
                  <a:srgbClr val="FF0000"/>
                </a:solidFill>
              </a:rPr>
            </a:br>
            <a:r>
              <a:rPr lang="en-GB" sz="1200">
                <a:solidFill>
                  <a:schemeClr val="tx1"/>
                </a:solidFill>
              </a:rPr>
              <a:t>*Files uploaded into teams meetings can be </a:t>
            </a:r>
            <a:r>
              <a:rPr lang="en-GB" sz="1200" err="1">
                <a:solidFill>
                  <a:schemeClr val="tx1"/>
                </a:solidFill>
              </a:rPr>
              <a:t>accesed</a:t>
            </a:r>
            <a:r>
              <a:rPr lang="en-GB" sz="1200">
                <a:solidFill>
                  <a:schemeClr val="tx1"/>
                </a:solidFill>
              </a:rPr>
              <a:t> at anytime                                   *Screen related tiredness (computer vision </a:t>
            </a:r>
            <a:r>
              <a:rPr lang="en-GB" sz="1200" err="1">
                <a:solidFill>
                  <a:schemeClr val="tx1"/>
                </a:solidFill>
              </a:rPr>
              <a:t>syndrom</a:t>
            </a:r>
            <a:r>
              <a:rPr lang="en-GB" sz="1200">
                <a:solidFill>
                  <a:schemeClr val="tx1"/>
                </a:solidFill>
              </a:rPr>
              <a:t>)</a:t>
            </a:r>
            <a:br>
              <a:rPr lang="en-GB" sz="1200">
                <a:solidFill>
                  <a:schemeClr val="tx1"/>
                </a:solidFill>
              </a:rPr>
            </a:br>
            <a:r>
              <a:rPr lang="en-GB" sz="1200">
                <a:solidFill>
                  <a:schemeClr val="tx1"/>
                </a:solidFill>
              </a:rPr>
              <a:t>*Meetings and tasks can be named accordingly for ease of finding what is required         *No actual hands on training </a:t>
            </a:r>
            <a:br>
              <a:rPr lang="en-US"/>
            </a:br>
            <a:r>
              <a:rPr lang="en-GB" sz="1200">
                <a:solidFill>
                  <a:schemeClr val="tx1"/>
                </a:solidFill>
              </a:rPr>
              <a:t>*</a:t>
            </a:r>
            <a:r>
              <a:rPr lang="en-GB" sz="1200" err="1">
                <a:solidFill>
                  <a:schemeClr val="tx1"/>
                </a:solidFill>
              </a:rPr>
              <a:t>Traine</a:t>
            </a:r>
            <a:r>
              <a:rPr lang="en-GB" sz="1200">
                <a:solidFill>
                  <a:schemeClr val="tx1"/>
                </a:solidFill>
              </a:rPr>
              <a:t>rs can track participation                                                                                      *Technical issues such as poor internet or connectivity issues</a:t>
            </a:r>
            <a:br>
              <a:rPr lang="en-GB" sz="1200">
                <a:solidFill>
                  <a:schemeClr val="tx1"/>
                </a:solidFill>
              </a:rPr>
            </a:br>
            <a:r>
              <a:rPr lang="en-GB" sz="1200">
                <a:solidFill>
                  <a:schemeClr val="tx1"/>
                </a:solidFill>
              </a:rPr>
              <a:t>*Can aid interaction between users                                                                                    * Reduse social engagment / Cannot be used for grading assesments </a:t>
            </a:r>
            <a:br>
              <a:rPr lang="en-GB" sz="1200"/>
            </a:br>
            <a:r>
              <a:rPr lang="en-GB" sz="1200">
                <a:solidFill>
                  <a:schemeClr val="tx1"/>
                </a:solidFill>
              </a:rPr>
              <a:t>*</a:t>
            </a:r>
            <a:br>
              <a:rPr lang="en-GB" sz="140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239231" y="452033"/>
            <a:ext cx="4733842" cy="3060916"/>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677334" y="2160589"/>
            <a:ext cx="8596668" cy="4464329"/>
          </a:xfrm>
        </p:spPr>
        <p:txBody>
          <a:bodyPr vert="horz" lIns="91440" tIns="45720" rIns="91440" bIns="45720" rtlCol="0" anchor="t">
            <a:normAutofit/>
          </a:bodyPr>
          <a:lstStyle/>
          <a:p>
            <a:pPr marL="0" indent="0">
              <a:spcBef>
                <a:spcPts val="0"/>
              </a:spcBef>
              <a:buNone/>
            </a:pPr>
            <a:r>
              <a:rPr lang="en-GB"/>
              <a:t>SB- </a:t>
            </a:r>
            <a:r>
              <a:rPr lang="en-GB" sz="1200" b="1">
                <a:solidFill>
                  <a:schemeClr val="accent2">
                    <a:lumMod val="60000"/>
                    <a:lumOff val="40000"/>
                  </a:schemeClr>
                </a:solidFill>
                <a:latin typeface="Arial"/>
                <a:cs typeface="Arial"/>
              </a:rPr>
              <a:t>References</a:t>
            </a:r>
            <a:endParaRPr lang="en-US"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Microsoft (2025) Shifts app in Microsoft Teams. Available at: </a:t>
            </a:r>
            <a:r>
              <a:rPr lang="en-GB" sz="1200">
                <a:solidFill>
                  <a:srgbClr val="000000"/>
                </a:solidFill>
                <a:latin typeface="Arial"/>
                <a:cs typeface="Arial"/>
                <a:hlinkClick r:id="rId2">
                  <a:extLst>
                    <a:ext uri="{A12FA001-AC4F-418D-AE19-62706E023703}">
                      <ahyp:hlinkClr xmlns:ahyp="http://schemas.microsoft.com/office/drawing/2018/hyperlinkcolor" val="tx"/>
                    </a:ext>
                  </a:extLst>
                </a:hlinkClick>
              </a:rPr>
              <a:t>https://www.microsoft.com/en-gb/Microsoft-teams</a:t>
            </a:r>
            <a:r>
              <a:rPr lang="en-GB" sz="1200">
                <a:solidFill>
                  <a:srgbClr val="000000"/>
                </a:solidFill>
                <a:latin typeface="Arial"/>
                <a:cs typeface="Arial"/>
              </a:rPr>
              <a:t> (Accessed 29 May 2026).</a:t>
            </a:r>
            <a:endParaRPr lang="en-US"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Microsoft (2025) What is Shifts? Available at: </a:t>
            </a:r>
            <a:r>
              <a:rPr lang="en-GB" sz="1200">
                <a:solidFill>
                  <a:srgbClr val="000000"/>
                </a:solidFill>
                <a:latin typeface="Arial"/>
                <a:cs typeface="Arial"/>
                <a:hlinkClick r:id="rId3">
                  <a:extLst>
                    <a:ext uri="{A12FA001-AC4F-418D-AE19-62706E023703}">
                      <ahyp:hlinkClr xmlns:ahyp="http://schemas.microsoft.com/office/drawing/2018/hyperlinkcolor" val="tx"/>
                    </a:ext>
                  </a:extLst>
                </a:hlinkClick>
              </a:rPr>
              <a:t>https://support.Microsoft.com/en-gb/office/what-is-shifts-f8efe6e4-ddb3-4d23-b81b-bb812296b821</a:t>
            </a:r>
            <a:r>
              <a:rPr lang="en-GB" sz="1200">
                <a:solidFill>
                  <a:srgbClr val="000000"/>
                </a:solidFill>
                <a:latin typeface="Arial"/>
                <a:cs typeface="Arial"/>
              </a:rPr>
              <a:t> (Accessed: 30 May 2026).</a:t>
            </a:r>
            <a:endParaRPr lang="en-US"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NHS Employers (2018) Good Rostering Guide. Available at: </a:t>
            </a:r>
            <a:r>
              <a:rPr lang="en-GB" sz="1200">
                <a:solidFill>
                  <a:srgbClr val="000000"/>
                </a:solidFill>
                <a:latin typeface="Arial"/>
                <a:cs typeface="Arial"/>
                <a:hlinkClick r:id="rId4">
                  <a:extLst>
                    <a:ext uri="{A12FA001-AC4F-418D-AE19-62706E023703}">
                      <ahyp:hlinkClr xmlns:ahyp="http://schemas.microsoft.com/office/drawing/2018/hyperlinkcolor" val="tx"/>
                    </a:ext>
                  </a:extLst>
                </a:hlinkClick>
              </a:rPr>
              <a:t>https://www.nhsemployers.org/publications/good-rostering-guide</a:t>
            </a:r>
            <a:r>
              <a:rPr lang="en-GB" sz="1200">
                <a:solidFill>
                  <a:srgbClr val="000000"/>
                </a:solidFill>
                <a:latin typeface="Arial"/>
                <a:cs typeface="Arial"/>
              </a:rPr>
              <a:t> (Accessed: 1 June 2026).</a:t>
            </a:r>
          </a:p>
          <a:p>
            <a:pPr marL="171450" indent="-171450">
              <a:spcBef>
                <a:spcPts val="0"/>
              </a:spcBef>
              <a:buFont typeface="Arial,Sans-Serif" charset="2"/>
              <a:buChar char="•"/>
            </a:pP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KB REFERNECES </a:t>
            </a:r>
          </a:p>
          <a:p>
            <a:pPr marL="171450" indent="-171450">
              <a:spcBef>
                <a:spcPts val="0"/>
              </a:spcBef>
              <a:buFont typeface="Arial,Sans-Serif" charset="2"/>
              <a:buChar char="•"/>
            </a:pPr>
            <a:r>
              <a:rPr lang="en-GB" sz="1200">
                <a:solidFill>
                  <a:srgbClr val="000000"/>
                </a:solidFill>
                <a:latin typeface="Arial"/>
                <a:cs typeface="Arial"/>
              </a:rPr>
              <a:t>Nursing care plans; documentation guidelines (</a:t>
            </a:r>
            <a:r>
              <a:rPr lang="en-GB" sz="1200" err="1">
                <a:solidFill>
                  <a:srgbClr val="000000"/>
                </a:solidFill>
                <a:latin typeface="Arial"/>
                <a:cs typeface="Arial"/>
              </a:rPr>
              <a:t>december</a:t>
            </a:r>
            <a:r>
              <a:rPr lang="en-GB" sz="1200">
                <a:solidFill>
                  <a:srgbClr val="000000"/>
                </a:solidFill>
                <a:latin typeface="Arial"/>
                <a:cs typeface="Arial"/>
              </a:rPr>
              <a:t> 2024 by mia brooks – </a:t>
            </a:r>
            <a:r>
              <a:rPr lang="en-GB" sz="1200" err="1">
                <a:solidFill>
                  <a:srgbClr val="000000"/>
                </a:solidFill>
                <a:latin typeface="Arial"/>
                <a:cs typeface="Arial"/>
              </a:rPr>
              <a:t>nclex</a:t>
            </a:r>
            <a:r>
              <a:rPr lang="en-GB" sz="1200">
                <a:solidFill>
                  <a:srgbClr val="000000"/>
                </a:solidFill>
                <a:latin typeface="Arial"/>
                <a:cs typeface="Arial"/>
              </a:rPr>
              <a:t> mentor )</a:t>
            </a:r>
          </a:p>
          <a:p>
            <a:pPr marL="171450" indent="-171450">
              <a:spcBef>
                <a:spcPts val="0"/>
              </a:spcBef>
              <a:buFont typeface="Arial,Sans-Serif" charset="2"/>
              <a:buChar char="•"/>
            </a:pPr>
            <a:r>
              <a:rPr lang="en-GB" sz="1200" err="1">
                <a:solidFill>
                  <a:srgbClr val="000000"/>
                </a:solidFill>
                <a:latin typeface="Arial"/>
                <a:cs typeface="Arial"/>
              </a:rPr>
              <a:t>Nursecram</a:t>
            </a:r>
            <a:r>
              <a:rPr lang="en-GB" sz="1200">
                <a:solidFill>
                  <a:srgbClr val="000000"/>
                </a:solidFill>
                <a:latin typeface="Arial"/>
                <a:cs typeface="Arial"/>
              </a:rPr>
              <a:t>- </a:t>
            </a:r>
            <a:r>
              <a:rPr lang="en-GB" sz="1200">
                <a:solidFill>
                  <a:srgbClr val="000000"/>
                </a:solidFill>
                <a:ea typeface="+mn-lt"/>
                <a:cs typeface="+mn-lt"/>
                <a:hlinkClick r:id="rId5"/>
              </a:rPr>
              <a:t>Nursing Care Plans: Documentation Guidelines - Nurse Cram</a:t>
            </a: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Trebuchet MS"/>
                <a:cs typeface="Arial"/>
              </a:rPr>
              <a:t>NHS CAREERS UK</a:t>
            </a:r>
          </a:p>
          <a:p>
            <a:pPr marL="171450" indent="-171450">
              <a:spcBef>
                <a:spcPts val="0"/>
              </a:spcBef>
              <a:buFont typeface="Arial,Sans-Serif" charset="2"/>
              <a:buChar char="•"/>
            </a:pPr>
            <a:r>
              <a:rPr lang="en-GB" sz="1200">
                <a:solidFill>
                  <a:srgbClr val="000000"/>
                </a:solidFill>
                <a:latin typeface="Trebuchet MS"/>
                <a:cs typeface="Arial"/>
              </a:rPr>
              <a:t>www</a:t>
            </a:r>
            <a:r>
              <a:rPr lang="en-GB" sz="1200">
                <a:solidFill>
                  <a:srgbClr val="000000"/>
                </a:solidFill>
                <a:ea typeface="+mn-lt"/>
                <a:cs typeface="+mn-lt"/>
              </a:rPr>
              <a:t>.hcpc-uk.org/standards/meeting-our-standards/record-keeping/</a:t>
            </a:r>
            <a:endParaRPr lang="en-GB" sz="1200">
              <a:solidFill>
                <a:srgbClr val="000000"/>
              </a:solidFill>
              <a:latin typeface="Trebuchet MS"/>
              <a:cs typeface="Arial"/>
            </a:endParaRPr>
          </a:p>
          <a:p>
            <a:pPr marL="171450" indent="-171450">
              <a:spcBef>
                <a:spcPts val="0"/>
              </a:spcBef>
              <a:buFont typeface="Arial,Sans-Serif" charset="2"/>
              <a:buChar char="•"/>
            </a:pP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CM REFERENCES</a:t>
            </a:r>
          </a:p>
          <a:p>
            <a:pPr marL="171450" indent="-171450">
              <a:spcBef>
                <a:spcPts val="0"/>
              </a:spcBef>
              <a:buFont typeface="Arial,Sans-Serif" charset="2"/>
              <a:buChar char="•"/>
            </a:pPr>
            <a:r>
              <a:rPr lang="en-GB" sz="1200">
                <a:solidFill>
                  <a:srgbClr val="000000"/>
                </a:solidFill>
                <a:latin typeface="Arial"/>
                <a:cs typeface="Arial"/>
              </a:rPr>
              <a:t>Image 1 taken from google (teams meeting) ( 4 June 2026)</a:t>
            </a:r>
          </a:p>
          <a:p>
            <a:pPr marL="171450" indent="-171450">
              <a:spcBef>
                <a:spcPts val="0"/>
              </a:spcBef>
              <a:buFont typeface="Arial,Sans-Serif" charset="2"/>
              <a:buChar char="•"/>
            </a:pPr>
            <a:r>
              <a:rPr lang="en-GB" sz="1200" err="1">
                <a:solidFill>
                  <a:srgbClr val="000000"/>
                </a:solidFill>
                <a:latin typeface="Arial"/>
                <a:cs typeface="Arial"/>
              </a:rPr>
              <a:t>Bultemeier.W</a:t>
            </a:r>
            <a:r>
              <a:rPr lang="en-GB" sz="1200">
                <a:solidFill>
                  <a:srgbClr val="000000"/>
                </a:solidFill>
                <a:latin typeface="Arial"/>
                <a:cs typeface="Arial"/>
              </a:rPr>
              <a:t>. </a:t>
            </a:r>
            <a:r>
              <a:rPr lang="en-GB" sz="1200" err="1">
                <a:solidFill>
                  <a:srgbClr val="000000"/>
                </a:solidFill>
                <a:latin typeface="Arial"/>
                <a:cs typeface="Arial"/>
              </a:rPr>
              <a:t>Gasper.J</a:t>
            </a:r>
            <a:r>
              <a:rPr lang="en-GB" sz="1200">
                <a:solidFill>
                  <a:srgbClr val="000000"/>
                </a:solidFill>
                <a:latin typeface="Arial"/>
                <a:cs typeface="Arial"/>
              </a:rPr>
              <a:t>. 2024 </a:t>
            </a:r>
            <a:r>
              <a:rPr lang="en-GB" sz="1200" i="1">
                <a:solidFill>
                  <a:srgbClr val="000000"/>
                </a:solidFill>
                <a:latin typeface="italic"/>
                <a:cs typeface="Arial"/>
              </a:rPr>
              <a:t>Microsoft Teams for CEU and Training Delivery. </a:t>
            </a:r>
            <a:r>
              <a:rPr lang="en-GB" sz="1200" i="1">
                <a:solidFill>
                  <a:srgbClr val="000000"/>
                </a:solidFill>
                <a:latin typeface="italic"/>
                <a:ea typeface="+mn-lt"/>
                <a:cs typeface="Arial"/>
              </a:rPr>
              <a:t>Available at </a:t>
            </a:r>
            <a:r>
              <a:rPr lang="en-GB" sz="1200">
                <a:solidFill>
                  <a:srgbClr val="000000"/>
                </a:solidFill>
                <a:ea typeface="+mn-lt"/>
                <a:cs typeface="+mn-lt"/>
                <a:hlinkClick r:id="rId6"/>
              </a:rPr>
              <a:t>https://ask.ifas.ufl.edu/publication/PI290</a:t>
            </a:r>
            <a:r>
              <a:rPr lang="en-GB" sz="1200">
                <a:solidFill>
                  <a:srgbClr val="000000"/>
                </a:solidFill>
                <a:ea typeface="+mn-lt"/>
                <a:cs typeface="+mn-lt"/>
              </a:rPr>
              <a:t> (Accessed  3 June 2026)</a:t>
            </a:r>
          </a:p>
          <a:p>
            <a:pPr marL="171450" indent="-171450">
              <a:spcBef>
                <a:spcPts val="0"/>
              </a:spcBef>
              <a:buFont typeface="Arial,Sans-Serif" charset="2"/>
              <a:buChar char="•"/>
            </a:pPr>
            <a:endParaRPr lang="en-GB" sz="1200">
              <a:solidFill>
                <a:srgbClr val="000000"/>
              </a:solidFill>
              <a:latin typeface="Arial"/>
              <a:ea typeface="+mn-lt"/>
              <a:cs typeface="+mn-lt"/>
            </a:endParaRPr>
          </a:p>
          <a:p>
            <a:pPr marL="171450" indent="-171450">
              <a:spcBef>
                <a:spcPts val="0"/>
              </a:spcBef>
              <a:buFont typeface="Arial,Sans-Serif" charset="2"/>
              <a:buChar char="•"/>
            </a:pPr>
            <a:r>
              <a:rPr lang="en-GB" sz="1200">
                <a:solidFill>
                  <a:srgbClr val="000000"/>
                </a:solidFill>
                <a:latin typeface="Arial"/>
                <a:ea typeface="+mn-lt"/>
                <a:cs typeface="+mn-lt"/>
              </a:rPr>
              <a:t>EB references </a:t>
            </a:r>
          </a:p>
          <a:p>
            <a:pPr marL="171450" indent="-171450">
              <a:spcBef>
                <a:spcPts val="0"/>
              </a:spcBef>
              <a:buFont typeface="Arial,Sans-Serif" charset="2"/>
              <a:buChar char="•"/>
            </a:pPr>
            <a:r>
              <a:rPr lang="en-GB" sz="1200">
                <a:solidFill>
                  <a:srgbClr val="000000"/>
                </a:solidFill>
                <a:latin typeface="Arial"/>
                <a:ea typeface="+mn-lt"/>
                <a:cs typeface="+mn-lt"/>
              </a:rPr>
              <a:t>NHS England work force and training (</a:t>
            </a:r>
            <a:r>
              <a:rPr lang="en-GB" sz="1200" err="1">
                <a:solidFill>
                  <a:srgbClr val="000000"/>
                </a:solidFill>
                <a:latin typeface="Arial"/>
                <a:ea typeface="+mn-lt"/>
                <a:cs typeface="+mn-lt"/>
              </a:rPr>
              <a:t>Accesssed</a:t>
            </a:r>
            <a:r>
              <a:rPr lang="en-GB" sz="1200">
                <a:solidFill>
                  <a:srgbClr val="000000"/>
                </a:solidFill>
                <a:latin typeface="Arial"/>
                <a:ea typeface="+mn-lt"/>
                <a:cs typeface="+mn-lt"/>
              </a:rPr>
              <a:t> 5 June 2026)</a:t>
            </a:r>
          </a:p>
          <a:p>
            <a:pPr marL="171450" indent="-171450">
              <a:spcBef>
                <a:spcPts val="0"/>
              </a:spcBef>
              <a:buFont typeface="Arial,Sans-Serif" charset="2"/>
              <a:buChar char="•"/>
            </a:pPr>
            <a:r>
              <a:rPr lang="en-GB" sz="1200">
                <a:solidFill>
                  <a:srgbClr val="000000"/>
                </a:solidFill>
                <a:latin typeface="Arial"/>
                <a:ea typeface="+mn-lt"/>
                <a:cs typeface="+mn-lt"/>
              </a:rPr>
              <a:t>NHS Improvement </a:t>
            </a:r>
            <a:r>
              <a:rPr lang="fr-FR" sz="1200">
                <a:solidFill>
                  <a:srgbClr val="000000"/>
                </a:solidFill>
                <a:latin typeface="Arial"/>
                <a:ea typeface="+mn-lt"/>
                <a:cs typeface="+mn-lt"/>
              </a:rPr>
              <a:t>Publication code: R&amp;A 05/18 (Accesssed 5 June 2026 ) </a:t>
            </a:r>
            <a:endParaRPr lang="en-GB" sz="1200">
              <a:solidFill>
                <a:srgbClr val="000000"/>
              </a:solidFill>
              <a:latin typeface="Arial"/>
              <a:ea typeface="+mn-lt"/>
              <a:cs typeface="+mn-lt"/>
            </a:endParaRPr>
          </a:p>
          <a:p>
            <a:pPr marL="0" indent="0">
              <a:spcBef>
                <a:spcPts val="0"/>
              </a:spcBef>
              <a:buNone/>
            </a:pPr>
            <a:endParaRPr lang="en-GB" sz="120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Tree>
    <p:extLst>
      <p:ext uri="{BB962C8B-B14F-4D97-AF65-F5344CB8AC3E}">
        <p14:creationId xmlns:p14="http://schemas.microsoft.com/office/powerpoint/2010/main" val="32447042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Widescreen</PresentationFormat>
  <Slides>6</Slides>
  <Notes>1</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Module  code LCHS4007 </vt:lpstr>
      <vt:lpstr>Staff Communication  Using Word Elisha Brown Student Number: 2536374  </vt:lpstr>
      <vt:lpstr>Writing care related documents / care documenting  USING ONE DRIVE  Katherine Boyle  student number:2541335 </vt:lpstr>
      <vt:lpstr>Staff Scheduling/Rotas Using Microsoft Shifts  Shenelle Bodden Student Number: 2541670</vt:lpstr>
      <vt:lpstr>Staff Training Microsoft Teams​ Claire Mcken Student Number:2519540 Why Microsoft Teams is suitable                           *Teams I suitable among organisations such as UF/FAS Faculty *It is easy to use and requires very little training *its usefullness for internal and external communication                                   (image 1 teams meeting)                                                                         *It allows training to be done in real time  *iIt also allows staff to communicate between eachother regarding issues and ideas .      *The Microsoft Teams ("Teams") collaboration platform is popular among UF/IFAS faculty, researchers, Extension agents, and staff for its ease of use and utility for internal and external communication, collaboration, and meetings.(Brett W Bultemeier, Joe Gasper 2024). What The Task Involves *Scheduling meetings for the purpose of training *Sharing pdfs and videos of training according to staff roles Advantages                                                                                 Disadvantages *Files uploaded into teams meetings can be accesed at anytime                                   *Screen related tiredness (computer vision syndrom) *Meetings and tasks can be named accordingly for ease of finding what is required         *No actual hands on training  *Trainers can track participation                                                                                      *Technical issues such as poor internet or connectivity issues *Can aid interaction between users                                                                                    * Reduse social engagment / Cannot be used for grading assesments  *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2026-05-20T11:16:08Z</dcterms:created>
  <dcterms:modified xsi:type="dcterms:W3CDTF">2026-06-06T17:22:18Z</dcterms:modified>
</cp:coreProperties>
</file>