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935" r:id="rId1"/>
  </p:sldMasterIdLst>
  <p:notesMasterIdLst>
    <p:notesMasterId r:id="rId8"/>
  </p:notesMasterIdLst>
  <p:sldIdLst>
    <p:sldId id="256" r:id="rId2"/>
    <p:sldId id="259" r:id="rId3"/>
    <p:sldId id="260" r:id="rId4"/>
    <p:sldId id="261" r:id="rId5"/>
    <p:sldId id="262" r:id="rId6"/>
    <p:sldId id="273"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94660"/>
  </p:normalViewPr>
  <p:slideViewPr>
    <p:cSldViewPr snapToGrid="0">
      <p:cViewPr varScale="1">
        <p:scale>
          <a:sx n="91" d="100"/>
          <a:sy n="91" d="100"/>
        </p:scale>
        <p:origin x="139"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D23C1CC-48E6-4E5F-9F3C-1CA769CD0CFC}"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D671C01F-D06C-4549-9328-2A3C88C9F1C3}">
      <dgm:prSet/>
      <dgm:spPr/>
      <dgm:t>
        <a:bodyPr/>
        <a:lstStyle/>
        <a:p>
          <a:pPr>
            <a:lnSpc>
              <a:spcPct val="100000"/>
            </a:lnSpc>
            <a:defRPr cap="all"/>
          </a:pPr>
          <a:r>
            <a:rPr lang="en-GB"/>
            <a:t>Thus, adopting multilingualism and cultural sensitivity can help the company to create a seamless and comprehensive view for developing the client’s experiences as well (Baum, 2019). </a:t>
          </a:r>
          <a:endParaRPr lang="en-US"/>
        </a:p>
      </dgm:t>
    </dgm:pt>
    <dgm:pt modelId="{3BEF06B1-BB24-42C3-A7E4-DF6FE35919FB}" type="parTrans" cxnId="{B6068987-0A4F-49E1-951A-91A72BFBFBE5}">
      <dgm:prSet/>
      <dgm:spPr/>
      <dgm:t>
        <a:bodyPr/>
        <a:lstStyle/>
        <a:p>
          <a:endParaRPr lang="en-US"/>
        </a:p>
      </dgm:t>
    </dgm:pt>
    <dgm:pt modelId="{7146C90C-31CB-4A05-9F5C-E1B61B0898F4}" type="sibTrans" cxnId="{B6068987-0A4F-49E1-951A-91A72BFBFBE5}">
      <dgm:prSet/>
      <dgm:spPr/>
      <dgm:t>
        <a:bodyPr/>
        <a:lstStyle/>
        <a:p>
          <a:endParaRPr lang="en-US"/>
        </a:p>
      </dgm:t>
    </dgm:pt>
    <dgm:pt modelId="{7F32C6EA-1AD6-4133-AEEF-9DF3EEF6BC51}">
      <dgm:prSet/>
      <dgm:spPr/>
      <dgm:t>
        <a:bodyPr/>
        <a:lstStyle/>
        <a:p>
          <a:pPr>
            <a:lnSpc>
              <a:spcPct val="100000"/>
            </a:lnSpc>
            <a:defRPr cap="all"/>
          </a:pPr>
          <a:r>
            <a:rPr lang="en-GB"/>
            <a:t>Additionally, an improved cultural potential can help the employee to foster an environment with less language barrier and instantly deal with the demands of the guests. </a:t>
          </a:r>
          <a:endParaRPr lang="en-US"/>
        </a:p>
      </dgm:t>
    </dgm:pt>
    <dgm:pt modelId="{C321E1FD-91C1-4D77-9269-6ABCE52DB7CA}" type="parTrans" cxnId="{8F7DB446-FD3A-4B72-BBEF-340B11662342}">
      <dgm:prSet/>
      <dgm:spPr/>
      <dgm:t>
        <a:bodyPr/>
        <a:lstStyle/>
        <a:p>
          <a:endParaRPr lang="en-US"/>
        </a:p>
      </dgm:t>
    </dgm:pt>
    <dgm:pt modelId="{C047AFF4-651F-44D6-93CE-6D97CF5AA2CE}" type="sibTrans" cxnId="{8F7DB446-FD3A-4B72-BBEF-340B11662342}">
      <dgm:prSet/>
      <dgm:spPr/>
      <dgm:t>
        <a:bodyPr/>
        <a:lstStyle/>
        <a:p>
          <a:endParaRPr lang="en-US"/>
        </a:p>
      </dgm:t>
    </dgm:pt>
    <dgm:pt modelId="{D4A27271-28C7-4003-81ED-18872F98C5E3}">
      <dgm:prSet/>
      <dgm:spPr/>
      <dgm:t>
        <a:bodyPr/>
        <a:lstStyle/>
        <a:p>
          <a:pPr>
            <a:lnSpc>
              <a:spcPct val="100000"/>
            </a:lnSpc>
            <a:defRPr cap="all"/>
          </a:pPr>
          <a:r>
            <a:rPr lang="en-GB"/>
            <a:t>All these practices are enough to improve the brand image in the highly competitive industry of hospitality.</a:t>
          </a:r>
          <a:endParaRPr lang="en-US"/>
        </a:p>
      </dgm:t>
    </dgm:pt>
    <dgm:pt modelId="{C69827AA-C332-41BC-913D-B8CB2113BB60}" type="parTrans" cxnId="{F8C83192-78EE-4293-82D8-F1EDF8605F37}">
      <dgm:prSet/>
      <dgm:spPr/>
      <dgm:t>
        <a:bodyPr/>
        <a:lstStyle/>
        <a:p>
          <a:endParaRPr lang="en-US"/>
        </a:p>
      </dgm:t>
    </dgm:pt>
    <dgm:pt modelId="{4727A0E4-B057-4BF4-9F70-F1FBD02F725A}" type="sibTrans" cxnId="{F8C83192-78EE-4293-82D8-F1EDF8605F37}">
      <dgm:prSet/>
      <dgm:spPr/>
      <dgm:t>
        <a:bodyPr/>
        <a:lstStyle/>
        <a:p>
          <a:endParaRPr lang="en-US"/>
        </a:p>
      </dgm:t>
    </dgm:pt>
    <dgm:pt modelId="{E8400EAE-2D14-451B-9B52-26A6DA6C15E4}" type="pres">
      <dgm:prSet presAssocID="{8D23C1CC-48E6-4E5F-9F3C-1CA769CD0CFC}" presName="root" presStyleCnt="0">
        <dgm:presLayoutVars>
          <dgm:dir/>
          <dgm:resizeHandles val="exact"/>
        </dgm:presLayoutVars>
      </dgm:prSet>
      <dgm:spPr/>
    </dgm:pt>
    <dgm:pt modelId="{B76232DA-F7AB-4D9D-9728-35AAF49B6FE5}" type="pres">
      <dgm:prSet presAssocID="{D671C01F-D06C-4549-9328-2A3C88C9F1C3}" presName="compNode" presStyleCnt="0"/>
      <dgm:spPr/>
    </dgm:pt>
    <dgm:pt modelId="{CBDEDFAF-864C-46B5-A3C6-4BA058AF9D29}" type="pres">
      <dgm:prSet presAssocID="{D671C01F-D06C-4549-9328-2A3C88C9F1C3}" presName="iconBgRect" presStyleLbl="bgShp" presStyleIdx="0" presStyleCnt="3"/>
      <dgm:spPr/>
    </dgm:pt>
    <dgm:pt modelId="{4473955D-96D6-4239-A77D-B02CE73181C7}" type="pres">
      <dgm:prSet presAssocID="{D671C01F-D06C-4549-9328-2A3C88C9F1C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trângere de mână"/>
        </a:ext>
      </dgm:extLst>
    </dgm:pt>
    <dgm:pt modelId="{21AF12E1-AE6B-4319-8C11-E6EAFFA822C5}" type="pres">
      <dgm:prSet presAssocID="{D671C01F-D06C-4549-9328-2A3C88C9F1C3}" presName="spaceRect" presStyleCnt="0"/>
      <dgm:spPr/>
    </dgm:pt>
    <dgm:pt modelId="{2C1EB739-1DE8-4755-8ADA-0627CE7BFA52}" type="pres">
      <dgm:prSet presAssocID="{D671C01F-D06C-4549-9328-2A3C88C9F1C3}" presName="textRect" presStyleLbl="revTx" presStyleIdx="0" presStyleCnt="3">
        <dgm:presLayoutVars>
          <dgm:chMax val="1"/>
          <dgm:chPref val="1"/>
        </dgm:presLayoutVars>
      </dgm:prSet>
      <dgm:spPr/>
    </dgm:pt>
    <dgm:pt modelId="{AFF8DA8A-8968-4C6A-9C48-CCBAC2B060FD}" type="pres">
      <dgm:prSet presAssocID="{7146C90C-31CB-4A05-9F5C-E1B61B0898F4}" presName="sibTrans" presStyleCnt="0"/>
      <dgm:spPr/>
    </dgm:pt>
    <dgm:pt modelId="{B96727D6-1FFC-4D45-9CE7-6AA3EDEDB899}" type="pres">
      <dgm:prSet presAssocID="{7F32C6EA-1AD6-4133-AEEF-9DF3EEF6BC51}" presName="compNode" presStyleCnt="0"/>
      <dgm:spPr/>
    </dgm:pt>
    <dgm:pt modelId="{B0881E60-81FB-46E9-B8F5-F6430C9B0ABF}" type="pres">
      <dgm:prSet presAssocID="{7F32C6EA-1AD6-4133-AEEF-9DF3EEF6BC51}" presName="iconBgRect" presStyleLbl="bgShp" presStyleIdx="1" presStyleCnt="3"/>
      <dgm:spPr/>
    </dgm:pt>
    <dgm:pt modelId="{E861EBDB-25C2-469B-AEFD-9D116DC2D5BB}" type="pres">
      <dgm:prSet presAssocID="{7F32C6EA-1AD6-4133-AEEF-9DF3EEF6BC5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Japanese Dolls"/>
        </a:ext>
      </dgm:extLst>
    </dgm:pt>
    <dgm:pt modelId="{2BC8890F-244A-4D27-82BA-20251048BBA2}" type="pres">
      <dgm:prSet presAssocID="{7F32C6EA-1AD6-4133-AEEF-9DF3EEF6BC51}" presName="spaceRect" presStyleCnt="0"/>
      <dgm:spPr/>
    </dgm:pt>
    <dgm:pt modelId="{F05418C7-2EC6-4D44-8C6C-B9AC8E2FA97B}" type="pres">
      <dgm:prSet presAssocID="{7F32C6EA-1AD6-4133-AEEF-9DF3EEF6BC51}" presName="textRect" presStyleLbl="revTx" presStyleIdx="1" presStyleCnt="3">
        <dgm:presLayoutVars>
          <dgm:chMax val="1"/>
          <dgm:chPref val="1"/>
        </dgm:presLayoutVars>
      </dgm:prSet>
      <dgm:spPr/>
    </dgm:pt>
    <dgm:pt modelId="{6023887B-78EF-4DA0-9433-FAA47B0BF282}" type="pres">
      <dgm:prSet presAssocID="{C047AFF4-651F-44D6-93CE-6D97CF5AA2CE}" presName="sibTrans" presStyleCnt="0"/>
      <dgm:spPr/>
    </dgm:pt>
    <dgm:pt modelId="{243F73E1-6A97-405F-9D0A-C0F9841D11EA}" type="pres">
      <dgm:prSet presAssocID="{D4A27271-28C7-4003-81ED-18872F98C5E3}" presName="compNode" presStyleCnt="0"/>
      <dgm:spPr/>
    </dgm:pt>
    <dgm:pt modelId="{E8D97162-CC67-47BD-9FC7-497DA6E6C2A3}" type="pres">
      <dgm:prSet presAssocID="{D4A27271-28C7-4003-81ED-18872F98C5E3}" presName="iconBgRect" presStyleLbl="bgShp" presStyleIdx="2" presStyleCnt="3"/>
      <dgm:spPr/>
    </dgm:pt>
    <dgm:pt modelId="{FA93C175-2BBD-48DC-9623-0E6CC7996BF0}" type="pres">
      <dgm:prSet presAssocID="{D4A27271-28C7-4003-81ED-18872F98C5E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helner"/>
        </a:ext>
      </dgm:extLst>
    </dgm:pt>
    <dgm:pt modelId="{B3502468-E7B4-41E0-82E9-41BC57089570}" type="pres">
      <dgm:prSet presAssocID="{D4A27271-28C7-4003-81ED-18872F98C5E3}" presName="spaceRect" presStyleCnt="0"/>
      <dgm:spPr/>
    </dgm:pt>
    <dgm:pt modelId="{C7CDD4C6-26EF-44FF-9AF0-C378D6D18208}" type="pres">
      <dgm:prSet presAssocID="{D4A27271-28C7-4003-81ED-18872F98C5E3}" presName="textRect" presStyleLbl="revTx" presStyleIdx="2" presStyleCnt="3">
        <dgm:presLayoutVars>
          <dgm:chMax val="1"/>
          <dgm:chPref val="1"/>
        </dgm:presLayoutVars>
      </dgm:prSet>
      <dgm:spPr/>
    </dgm:pt>
  </dgm:ptLst>
  <dgm:cxnLst>
    <dgm:cxn modelId="{8F7DB446-FD3A-4B72-BBEF-340B11662342}" srcId="{8D23C1CC-48E6-4E5F-9F3C-1CA769CD0CFC}" destId="{7F32C6EA-1AD6-4133-AEEF-9DF3EEF6BC51}" srcOrd="1" destOrd="0" parTransId="{C321E1FD-91C1-4D77-9269-6ABCE52DB7CA}" sibTransId="{C047AFF4-651F-44D6-93CE-6D97CF5AA2CE}"/>
    <dgm:cxn modelId="{C11C8687-AA59-4D91-B0B1-30ADC73B9F6B}" type="presOf" srcId="{8D23C1CC-48E6-4E5F-9F3C-1CA769CD0CFC}" destId="{E8400EAE-2D14-451B-9B52-26A6DA6C15E4}" srcOrd="0" destOrd="0" presId="urn:microsoft.com/office/officeart/2018/5/layout/IconCircleLabelList"/>
    <dgm:cxn modelId="{B6068987-0A4F-49E1-951A-91A72BFBFBE5}" srcId="{8D23C1CC-48E6-4E5F-9F3C-1CA769CD0CFC}" destId="{D671C01F-D06C-4549-9328-2A3C88C9F1C3}" srcOrd="0" destOrd="0" parTransId="{3BEF06B1-BB24-42C3-A7E4-DF6FE35919FB}" sibTransId="{7146C90C-31CB-4A05-9F5C-E1B61B0898F4}"/>
    <dgm:cxn modelId="{F8C83192-78EE-4293-82D8-F1EDF8605F37}" srcId="{8D23C1CC-48E6-4E5F-9F3C-1CA769CD0CFC}" destId="{D4A27271-28C7-4003-81ED-18872F98C5E3}" srcOrd="2" destOrd="0" parTransId="{C69827AA-C332-41BC-913D-B8CB2113BB60}" sibTransId="{4727A0E4-B057-4BF4-9F70-F1FBD02F725A}"/>
    <dgm:cxn modelId="{1E9E9DB5-B6C8-466B-9F28-D84851F93E00}" type="presOf" srcId="{D671C01F-D06C-4549-9328-2A3C88C9F1C3}" destId="{2C1EB739-1DE8-4755-8ADA-0627CE7BFA52}" srcOrd="0" destOrd="0" presId="urn:microsoft.com/office/officeart/2018/5/layout/IconCircleLabelList"/>
    <dgm:cxn modelId="{20FC85B8-449B-44D9-B271-41CF0A3170CE}" type="presOf" srcId="{D4A27271-28C7-4003-81ED-18872F98C5E3}" destId="{C7CDD4C6-26EF-44FF-9AF0-C378D6D18208}" srcOrd="0" destOrd="0" presId="urn:microsoft.com/office/officeart/2018/5/layout/IconCircleLabelList"/>
    <dgm:cxn modelId="{45ED51FE-F938-4DB6-AC89-ACEA3EE45086}" type="presOf" srcId="{7F32C6EA-1AD6-4133-AEEF-9DF3EEF6BC51}" destId="{F05418C7-2EC6-4D44-8C6C-B9AC8E2FA97B}" srcOrd="0" destOrd="0" presId="urn:microsoft.com/office/officeart/2018/5/layout/IconCircleLabelList"/>
    <dgm:cxn modelId="{592A486A-6176-40BC-B18B-8C616B05B22C}" type="presParOf" srcId="{E8400EAE-2D14-451B-9B52-26A6DA6C15E4}" destId="{B76232DA-F7AB-4D9D-9728-35AAF49B6FE5}" srcOrd="0" destOrd="0" presId="urn:microsoft.com/office/officeart/2018/5/layout/IconCircleLabelList"/>
    <dgm:cxn modelId="{5A0819B5-D073-43A0-82E8-10AEDE3DD257}" type="presParOf" srcId="{B76232DA-F7AB-4D9D-9728-35AAF49B6FE5}" destId="{CBDEDFAF-864C-46B5-A3C6-4BA058AF9D29}" srcOrd="0" destOrd="0" presId="urn:microsoft.com/office/officeart/2018/5/layout/IconCircleLabelList"/>
    <dgm:cxn modelId="{EB469F42-E3B0-495D-9C9C-19438F5CA96B}" type="presParOf" srcId="{B76232DA-F7AB-4D9D-9728-35AAF49B6FE5}" destId="{4473955D-96D6-4239-A77D-B02CE73181C7}" srcOrd="1" destOrd="0" presId="urn:microsoft.com/office/officeart/2018/5/layout/IconCircleLabelList"/>
    <dgm:cxn modelId="{36BDF302-0800-46F0-9CAD-AD8A0A963D7C}" type="presParOf" srcId="{B76232DA-F7AB-4D9D-9728-35AAF49B6FE5}" destId="{21AF12E1-AE6B-4319-8C11-E6EAFFA822C5}" srcOrd="2" destOrd="0" presId="urn:microsoft.com/office/officeart/2018/5/layout/IconCircleLabelList"/>
    <dgm:cxn modelId="{BA48ED81-8681-4954-B1D8-2BABB96F462C}" type="presParOf" srcId="{B76232DA-F7AB-4D9D-9728-35AAF49B6FE5}" destId="{2C1EB739-1DE8-4755-8ADA-0627CE7BFA52}" srcOrd="3" destOrd="0" presId="urn:microsoft.com/office/officeart/2018/5/layout/IconCircleLabelList"/>
    <dgm:cxn modelId="{393661F8-5568-46D2-B4CD-CE18F353C6DD}" type="presParOf" srcId="{E8400EAE-2D14-451B-9B52-26A6DA6C15E4}" destId="{AFF8DA8A-8968-4C6A-9C48-CCBAC2B060FD}" srcOrd="1" destOrd="0" presId="urn:microsoft.com/office/officeart/2018/5/layout/IconCircleLabelList"/>
    <dgm:cxn modelId="{A8F31B2C-F482-405B-AB76-A8F32019E086}" type="presParOf" srcId="{E8400EAE-2D14-451B-9B52-26A6DA6C15E4}" destId="{B96727D6-1FFC-4D45-9CE7-6AA3EDEDB899}" srcOrd="2" destOrd="0" presId="urn:microsoft.com/office/officeart/2018/5/layout/IconCircleLabelList"/>
    <dgm:cxn modelId="{36D5DBED-4AC2-4B25-9D92-F73EDBE93DAE}" type="presParOf" srcId="{B96727D6-1FFC-4D45-9CE7-6AA3EDEDB899}" destId="{B0881E60-81FB-46E9-B8F5-F6430C9B0ABF}" srcOrd="0" destOrd="0" presId="urn:microsoft.com/office/officeart/2018/5/layout/IconCircleLabelList"/>
    <dgm:cxn modelId="{5E40CA44-9B11-4A79-B3CF-CD0053BDD295}" type="presParOf" srcId="{B96727D6-1FFC-4D45-9CE7-6AA3EDEDB899}" destId="{E861EBDB-25C2-469B-AEFD-9D116DC2D5BB}" srcOrd="1" destOrd="0" presId="urn:microsoft.com/office/officeart/2018/5/layout/IconCircleLabelList"/>
    <dgm:cxn modelId="{0D97BC5E-00FD-4E0A-9998-5977A12B3293}" type="presParOf" srcId="{B96727D6-1FFC-4D45-9CE7-6AA3EDEDB899}" destId="{2BC8890F-244A-4D27-82BA-20251048BBA2}" srcOrd="2" destOrd="0" presId="urn:microsoft.com/office/officeart/2018/5/layout/IconCircleLabelList"/>
    <dgm:cxn modelId="{BD0277DE-5096-4F21-B946-6EB249E987F4}" type="presParOf" srcId="{B96727D6-1FFC-4D45-9CE7-6AA3EDEDB899}" destId="{F05418C7-2EC6-4D44-8C6C-B9AC8E2FA97B}" srcOrd="3" destOrd="0" presId="urn:microsoft.com/office/officeart/2018/5/layout/IconCircleLabelList"/>
    <dgm:cxn modelId="{4AEBF777-B324-4619-8B28-C3E3EB7AFD8B}" type="presParOf" srcId="{E8400EAE-2D14-451B-9B52-26A6DA6C15E4}" destId="{6023887B-78EF-4DA0-9433-FAA47B0BF282}" srcOrd="3" destOrd="0" presId="urn:microsoft.com/office/officeart/2018/5/layout/IconCircleLabelList"/>
    <dgm:cxn modelId="{19035972-3D70-4020-B619-A7455F0EEACD}" type="presParOf" srcId="{E8400EAE-2D14-451B-9B52-26A6DA6C15E4}" destId="{243F73E1-6A97-405F-9D0A-C0F9841D11EA}" srcOrd="4" destOrd="0" presId="urn:microsoft.com/office/officeart/2018/5/layout/IconCircleLabelList"/>
    <dgm:cxn modelId="{EF2AB24F-3CC3-4BAA-8298-8F20A3DFBD2F}" type="presParOf" srcId="{243F73E1-6A97-405F-9D0A-C0F9841D11EA}" destId="{E8D97162-CC67-47BD-9FC7-497DA6E6C2A3}" srcOrd="0" destOrd="0" presId="urn:microsoft.com/office/officeart/2018/5/layout/IconCircleLabelList"/>
    <dgm:cxn modelId="{91729BD6-CDB9-4CC3-AE6D-822C0CBCFCD3}" type="presParOf" srcId="{243F73E1-6A97-405F-9D0A-C0F9841D11EA}" destId="{FA93C175-2BBD-48DC-9623-0E6CC7996BF0}" srcOrd="1" destOrd="0" presId="urn:microsoft.com/office/officeart/2018/5/layout/IconCircleLabelList"/>
    <dgm:cxn modelId="{59E462AF-0A5D-42AB-AA4E-CAA81A382507}" type="presParOf" srcId="{243F73E1-6A97-405F-9D0A-C0F9841D11EA}" destId="{B3502468-E7B4-41E0-82E9-41BC57089570}" srcOrd="2" destOrd="0" presId="urn:microsoft.com/office/officeart/2018/5/layout/IconCircleLabelList"/>
    <dgm:cxn modelId="{F1633A30-8298-4D73-9E65-19F24B4B3A0E}" type="presParOf" srcId="{243F73E1-6A97-405F-9D0A-C0F9841D11EA}" destId="{C7CDD4C6-26EF-44FF-9AF0-C378D6D18208}"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DEDFAF-864C-46B5-A3C6-4BA058AF9D29}">
      <dsp:nvSpPr>
        <dsp:cNvPr id="0" name=""/>
        <dsp:cNvSpPr/>
      </dsp:nvSpPr>
      <dsp:spPr>
        <a:xfrm>
          <a:off x="484658" y="32462"/>
          <a:ext cx="1338187" cy="13381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73955D-96D6-4239-A77D-B02CE73181C7}">
      <dsp:nvSpPr>
        <dsp:cNvPr id="0" name=""/>
        <dsp:cNvSpPr/>
      </dsp:nvSpPr>
      <dsp:spPr>
        <a:xfrm>
          <a:off x="769845" y="317650"/>
          <a:ext cx="767812" cy="767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C1EB739-1DE8-4755-8ADA-0627CE7BFA52}">
      <dsp:nvSpPr>
        <dsp:cNvPr id="0" name=""/>
        <dsp:cNvSpPr/>
      </dsp:nvSpPr>
      <dsp:spPr>
        <a:xfrm>
          <a:off x="56876" y="1787462"/>
          <a:ext cx="2193750" cy="15630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Thus, adopting multilingualism and cultural sensitivity can help the company to create a seamless and comprehensive view for developing the client’s experiences as well (Baum, 2019). </a:t>
          </a:r>
          <a:endParaRPr lang="en-US" sz="1100" kern="1200"/>
        </a:p>
      </dsp:txBody>
      <dsp:txXfrm>
        <a:off x="56876" y="1787462"/>
        <a:ext cx="2193750" cy="1563046"/>
      </dsp:txXfrm>
    </dsp:sp>
    <dsp:sp modelId="{B0881E60-81FB-46E9-B8F5-F6430C9B0ABF}">
      <dsp:nvSpPr>
        <dsp:cNvPr id="0" name=""/>
        <dsp:cNvSpPr/>
      </dsp:nvSpPr>
      <dsp:spPr>
        <a:xfrm>
          <a:off x="3062314" y="32462"/>
          <a:ext cx="1338187" cy="13381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61EBDB-25C2-469B-AEFD-9D116DC2D5BB}">
      <dsp:nvSpPr>
        <dsp:cNvPr id="0" name=""/>
        <dsp:cNvSpPr/>
      </dsp:nvSpPr>
      <dsp:spPr>
        <a:xfrm>
          <a:off x="3347501" y="317650"/>
          <a:ext cx="767812" cy="767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05418C7-2EC6-4D44-8C6C-B9AC8E2FA97B}">
      <dsp:nvSpPr>
        <dsp:cNvPr id="0" name=""/>
        <dsp:cNvSpPr/>
      </dsp:nvSpPr>
      <dsp:spPr>
        <a:xfrm>
          <a:off x="2634533" y="1787462"/>
          <a:ext cx="2193750" cy="15630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Additionally, an improved cultural potential can help the employee to foster an environment with less language barrier and instantly deal with the demands of the guests. </a:t>
          </a:r>
          <a:endParaRPr lang="en-US" sz="1100" kern="1200"/>
        </a:p>
      </dsp:txBody>
      <dsp:txXfrm>
        <a:off x="2634533" y="1787462"/>
        <a:ext cx="2193750" cy="1563046"/>
      </dsp:txXfrm>
    </dsp:sp>
    <dsp:sp modelId="{E8D97162-CC67-47BD-9FC7-497DA6E6C2A3}">
      <dsp:nvSpPr>
        <dsp:cNvPr id="0" name=""/>
        <dsp:cNvSpPr/>
      </dsp:nvSpPr>
      <dsp:spPr>
        <a:xfrm>
          <a:off x="5639970" y="32462"/>
          <a:ext cx="1338187" cy="13381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93C175-2BBD-48DC-9623-0E6CC7996BF0}">
      <dsp:nvSpPr>
        <dsp:cNvPr id="0" name=""/>
        <dsp:cNvSpPr/>
      </dsp:nvSpPr>
      <dsp:spPr>
        <a:xfrm>
          <a:off x="5925158" y="317650"/>
          <a:ext cx="767812" cy="7678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7CDD4C6-26EF-44FF-9AF0-C378D6D18208}">
      <dsp:nvSpPr>
        <dsp:cNvPr id="0" name=""/>
        <dsp:cNvSpPr/>
      </dsp:nvSpPr>
      <dsp:spPr>
        <a:xfrm>
          <a:off x="5212189" y="1787462"/>
          <a:ext cx="2193750" cy="15630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All these practices are enough to improve the brand image in the highly competitive industry of hospitality.</a:t>
          </a:r>
          <a:endParaRPr lang="en-US" sz="1100" kern="1200"/>
        </a:p>
      </dsp:txBody>
      <dsp:txXfrm>
        <a:off x="5212189" y="1787462"/>
        <a:ext cx="2193750" cy="1563046"/>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9A86581-CAB3-429D-9F3C-25C2EBE2F948}" type="datetimeFigureOut">
              <a:t>10/27/2023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6D14023-137D-4580-84A3-8A402204ED75}" type="slidenum">
              <a:t>‹#›</a:t>
            </a:fld>
            <a:endParaRPr lang="en-US"/>
          </a:p>
        </p:txBody>
      </p:sp>
    </p:spTree>
    <p:extLst>
      <p:ext uri="{BB962C8B-B14F-4D97-AF65-F5344CB8AC3E}">
        <p14:creationId xmlns:p14="http://schemas.microsoft.com/office/powerpoint/2010/main" val="128276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Times New Roman" panose="02020603050405020304" pitchFamily="18" charset="0"/>
                <a:ea typeface="Times New Roman" panose="02020603050405020304" pitchFamily="18" charset="0"/>
              </a:rPr>
              <a:t>There are many benefits of multilingual hotel employees starting from enhancing customer satisfaction by providing them with open interactions involving personally customised services associated with instant adjustments according to the feedback</a:t>
            </a:r>
            <a:r>
              <a:rPr lang="en-GB" sz="1800" kern="100" dirty="0">
                <a:solidFill>
                  <a:srgbClr val="000000"/>
                </a:solidFill>
                <a:effectLst/>
                <a:latin typeface="Times New Roman" panose="02020603050405020304" pitchFamily="18" charset="0"/>
                <a:ea typeface="Times New Roman" panose="02020603050405020304" pitchFamily="18" charset="0"/>
              </a:rPr>
              <a:t> (</a:t>
            </a:r>
            <a:r>
              <a:rPr lang="en-GB" sz="1800" kern="100" dirty="0" err="1">
                <a:solidFill>
                  <a:srgbClr val="000000"/>
                </a:solidFill>
                <a:effectLst/>
                <a:latin typeface="Times New Roman" panose="02020603050405020304" pitchFamily="18" charset="0"/>
                <a:ea typeface="Times New Roman" panose="02020603050405020304" pitchFamily="18" charset="0"/>
              </a:rPr>
              <a:t>Žerajić</a:t>
            </a:r>
            <a:r>
              <a:rPr lang="en-GB" sz="1800" kern="100" dirty="0">
                <a:solidFill>
                  <a:srgbClr val="000000"/>
                </a:solidFill>
                <a:effectLst/>
                <a:latin typeface="Times New Roman" panose="02020603050405020304" pitchFamily="18" charset="0"/>
                <a:ea typeface="Times New Roman" panose="02020603050405020304" pitchFamily="18" charset="0"/>
              </a:rPr>
              <a:t>, 2020)</a:t>
            </a:r>
            <a:r>
              <a:rPr lang="en-GB" sz="1800" kern="100" dirty="0">
                <a:effectLst/>
                <a:latin typeface="Times New Roman" panose="02020603050405020304" pitchFamily="18" charset="0"/>
                <a:ea typeface="Times New Roman" panose="02020603050405020304" pitchFamily="18" charset="0"/>
              </a:rPr>
              <a:t>. It will not only develop concerns like cultural sensitivity but also create a surrounding with inclusive and quick adaptability. Additionally, a multilingual employee might easily promote marketing initiatives, attract more tourists towards the services and boost the revenue. Thus, they can effortlessly communicate and provide the clients with information in the language according to their preferences. Lastly, this kind of employee can enhance the hotel’s image and the trust of the guests in services and develop experience which is significant for strengthening the grip in the cutthroat competition in the hospitality sector</a:t>
            </a:r>
            <a:r>
              <a:rPr lang="en-GB" sz="1800" kern="100" dirty="0">
                <a:solidFill>
                  <a:srgbClr val="000000"/>
                </a:solidFill>
                <a:effectLst/>
                <a:latin typeface="Times New Roman" panose="02020603050405020304" pitchFamily="18" charset="0"/>
                <a:ea typeface="Times New Roman" panose="02020603050405020304" pitchFamily="18" charset="0"/>
              </a:rPr>
              <a:t> (</a:t>
            </a:r>
            <a:r>
              <a:rPr lang="en-GB" sz="1800" kern="100" dirty="0" err="1">
                <a:solidFill>
                  <a:srgbClr val="000000"/>
                </a:solidFill>
                <a:effectLst/>
                <a:latin typeface="Times New Roman" panose="02020603050405020304" pitchFamily="18" charset="0"/>
                <a:ea typeface="Times New Roman" panose="02020603050405020304" pitchFamily="18" charset="0"/>
              </a:rPr>
              <a:t>Grutman</a:t>
            </a:r>
            <a:r>
              <a:rPr lang="en-GB" sz="1800" kern="100" dirty="0">
                <a:solidFill>
                  <a:srgbClr val="000000"/>
                </a:solidFill>
                <a:effectLst/>
                <a:latin typeface="Times New Roman" panose="02020603050405020304" pitchFamily="18" charset="0"/>
                <a:ea typeface="Times New Roman" panose="02020603050405020304" pitchFamily="18" charset="0"/>
              </a:rPr>
              <a:t>, 2019)</a:t>
            </a:r>
            <a:r>
              <a:rPr lang="en-GB" sz="1800" kern="100" dirty="0">
                <a:effectLst/>
                <a:latin typeface="Times New Roman" panose="02020603050405020304" pitchFamily="18" charset="0"/>
                <a:ea typeface="Times New Roman" panose="02020603050405020304" pitchFamily="18" charset="0"/>
              </a:rPr>
              <a:t>.</a:t>
            </a:r>
            <a:endParaRPr lang="en-IN" sz="1800" kern="100" dirty="0">
              <a:effectLst/>
              <a:latin typeface="Times New Roman" panose="02020603050405020304" pitchFamily="18" charset="0"/>
              <a:ea typeface="Times New Roman" panose="02020603050405020304" pitchFamily="18" charset="0"/>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36D14023-137D-4580-84A3-8A402204ED75}" type="slidenum">
              <a:t>2</a:t>
            </a:fld>
            <a:endParaRPr lang="en-US"/>
          </a:p>
        </p:txBody>
      </p:sp>
    </p:spTree>
    <p:extLst>
      <p:ext uri="{BB962C8B-B14F-4D97-AF65-F5344CB8AC3E}">
        <p14:creationId xmlns:p14="http://schemas.microsoft.com/office/powerpoint/2010/main" val="13598593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Times New Roman" panose="02020603050405020304" pitchFamily="18" charset="0"/>
                <a:ea typeface="Times New Roman" panose="02020603050405020304" pitchFamily="18" charset="0"/>
              </a:rPr>
              <a:t>One of the most necessary skills especially for hotel employees is language awareness which is essential for developing their communication potential with visitors from different cultures. Thus, adopting multilingualism and cultural sensitivity can help the company to create a seamless and comprehensive view for developing the client’s experiences as well </a:t>
            </a:r>
            <a:r>
              <a:rPr lang="en-GB" sz="1800" kern="100" dirty="0">
                <a:solidFill>
                  <a:srgbClr val="000000"/>
                </a:solidFill>
                <a:effectLst/>
                <a:latin typeface="Times New Roman" panose="02020603050405020304" pitchFamily="18" charset="0"/>
                <a:ea typeface="Times New Roman" panose="02020603050405020304" pitchFamily="18" charset="0"/>
              </a:rPr>
              <a:t>(Baum, 2019)</a:t>
            </a:r>
            <a:r>
              <a:rPr lang="en-GB" sz="1800" kern="100" dirty="0">
                <a:effectLst/>
                <a:latin typeface="Times New Roman" panose="02020603050405020304" pitchFamily="18" charset="0"/>
                <a:ea typeface="Times New Roman" panose="02020603050405020304" pitchFamily="18" charset="0"/>
              </a:rPr>
              <a:t>. Additionally, an improved cultural potential can help the employee to foster an environment with less language barrier and instantly deal with the demands of the guests. All these practices are enough to improve the brand image in the highly competitive industry of hospitality.</a:t>
            </a:r>
            <a:endParaRPr lang="en-IN" sz="1800" kern="100" dirty="0">
              <a:effectLst/>
              <a:latin typeface="Times New Roman" panose="02020603050405020304" pitchFamily="18" charset="0"/>
              <a:ea typeface="Times New Roman" panose="02020603050405020304" pitchFamily="18" charset="0"/>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36D14023-137D-4580-84A3-8A402204ED75}" type="slidenum">
              <a:t>3</a:t>
            </a:fld>
            <a:endParaRPr lang="en-US"/>
          </a:p>
        </p:txBody>
      </p:sp>
    </p:spTree>
    <p:extLst>
      <p:ext uri="{BB962C8B-B14F-4D97-AF65-F5344CB8AC3E}">
        <p14:creationId xmlns:p14="http://schemas.microsoft.com/office/powerpoint/2010/main" val="14175412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Times New Roman" panose="02020603050405020304" pitchFamily="18" charset="0"/>
                <a:ea typeface="Times New Roman" panose="02020603050405020304" pitchFamily="18" charset="0"/>
              </a:rPr>
              <a:t>French is one of the most used languages, especially in countries like Africa and the Caribbean, France, Switzerland and many other nations. Thus, it is often considered one of the most frequently used languages on an international basis involving the UN</a:t>
            </a:r>
            <a:r>
              <a:rPr lang="en-GB" sz="1800" kern="100" dirty="0">
                <a:solidFill>
                  <a:srgbClr val="000000"/>
                </a:solidFill>
                <a:effectLst/>
                <a:latin typeface="Times New Roman" panose="02020603050405020304" pitchFamily="18" charset="0"/>
                <a:ea typeface="Times New Roman" panose="02020603050405020304" pitchFamily="18" charset="0"/>
              </a:rPr>
              <a:t> (</a:t>
            </a:r>
            <a:r>
              <a:rPr lang="en-GB" sz="1800" kern="100" dirty="0" err="1">
                <a:solidFill>
                  <a:srgbClr val="000000"/>
                </a:solidFill>
                <a:effectLst/>
                <a:latin typeface="Times New Roman" panose="02020603050405020304" pitchFamily="18" charset="0"/>
                <a:ea typeface="Times New Roman" panose="02020603050405020304" pitchFamily="18" charset="0"/>
              </a:rPr>
              <a:t>Marinakou</a:t>
            </a:r>
            <a:r>
              <a:rPr lang="en-GB" sz="1800" kern="100" dirty="0">
                <a:solidFill>
                  <a:srgbClr val="000000"/>
                </a:solidFill>
                <a:effectLst/>
                <a:latin typeface="Times New Roman" panose="02020603050405020304" pitchFamily="18" charset="0"/>
                <a:ea typeface="Times New Roman" panose="02020603050405020304" pitchFamily="18" charset="0"/>
              </a:rPr>
              <a:t> and </a:t>
            </a:r>
            <a:r>
              <a:rPr lang="en-GB" sz="1800" kern="100" dirty="0" err="1">
                <a:solidFill>
                  <a:srgbClr val="000000"/>
                </a:solidFill>
                <a:effectLst/>
                <a:latin typeface="Times New Roman" panose="02020603050405020304" pitchFamily="18" charset="0"/>
                <a:ea typeface="Times New Roman" panose="02020603050405020304" pitchFamily="18" charset="0"/>
              </a:rPr>
              <a:t>Giousmpasoglou</a:t>
            </a:r>
            <a:r>
              <a:rPr lang="en-GB" sz="1800" kern="100" dirty="0">
                <a:solidFill>
                  <a:srgbClr val="000000"/>
                </a:solidFill>
                <a:effectLst/>
                <a:latin typeface="Times New Roman" panose="02020603050405020304" pitchFamily="18" charset="0"/>
                <a:ea typeface="Times New Roman" panose="02020603050405020304" pitchFamily="18" charset="0"/>
              </a:rPr>
              <a:t>, 2019)</a:t>
            </a:r>
            <a:r>
              <a:rPr lang="en-GB" sz="1800" kern="100" dirty="0">
                <a:effectLst/>
                <a:latin typeface="Times New Roman" panose="02020603050405020304" pitchFamily="18" charset="0"/>
                <a:ea typeface="Times New Roman" panose="02020603050405020304" pitchFamily="18" charset="0"/>
              </a:rPr>
              <a:t>. However, it is difficult to adopt these languages due to complex grammar, delicate pronunciations and verb conjugations. Additionally, it is also considered one of the most romantic languages and its complexity is hugely impacted by motivation, involvement and resource accessibility as well. Moreover, learning a new language is worthwhile as it introduces the cultural past and new opening. </a:t>
            </a:r>
            <a:endParaRPr lang="en-IN" sz="1800" kern="100" dirty="0">
              <a:effectLst/>
              <a:latin typeface="Times New Roman" panose="02020603050405020304" pitchFamily="18" charset="0"/>
              <a:ea typeface="Times New Roman" panose="02020603050405020304" pitchFamily="18" charset="0"/>
            </a:endParaRPr>
          </a:p>
          <a:p>
            <a:endParaRPr lang="en-US" b="1" dirty="0">
              <a:ea typeface="Calibri"/>
              <a:cs typeface="Calibri"/>
            </a:endParaRPr>
          </a:p>
        </p:txBody>
      </p:sp>
      <p:sp>
        <p:nvSpPr>
          <p:cNvPr id="4" name="Slide Number Placeholder 3"/>
          <p:cNvSpPr>
            <a:spLocks noGrp="1"/>
          </p:cNvSpPr>
          <p:nvPr>
            <p:ph type="sldNum" sz="quarter" idx="5"/>
          </p:nvPr>
        </p:nvSpPr>
        <p:spPr/>
        <p:txBody>
          <a:bodyPr/>
          <a:lstStyle/>
          <a:p>
            <a:fld id="{36D14023-137D-4580-84A3-8A402204ED75}" type="slidenum">
              <a:t>4</a:t>
            </a:fld>
            <a:endParaRPr lang="en-US"/>
          </a:p>
        </p:txBody>
      </p:sp>
    </p:spTree>
    <p:extLst>
      <p:ext uri="{BB962C8B-B14F-4D97-AF65-F5344CB8AC3E}">
        <p14:creationId xmlns:p14="http://schemas.microsoft.com/office/powerpoint/2010/main" val="13408924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Times New Roman" panose="02020603050405020304" pitchFamily="18" charset="0"/>
                <a:ea typeface="Times New Roman" panose="02020603050405020304" pitchFamily="18" charset="0"/>
              </a:rPr>
              <a:t>Based on the French hotel business Politeness and Ethics are highly prioritised. Thus, it is necessary to present them formally by using names like ‘Monsieur’ as well as ‘Madame,’ and it is essential to address ‘</a:t>
            </a:r>
            <a:r>
              <a:rPr lang="en-GB" sz="1800" kern="100" dirty="0" err="1">
                <a:effectLst/>
                <a:latin typeface="Times New Roman" panose="02020603050405020304" pitchFamily="18" charset="0"/>
                <a:ea typeface="Times New Roman" panose="02020603050405020304" pitchFamily="18" charset="0"/>
              </a:rPr>
              <a:t>vous</a:t>
            </a:r>
            <a:r>
              <a:rPr lang="en-GB" sz="1800" kern="100" dirty="0">
                <a:effectLst/>
                <a:latin typeface="Times New Roman" panose="02020603050405020304" pitchFamily="18" charset="0"/>
                <a:ea typeface="Times New Roman" panose="02020603050405020304" pitchFamily="18" charset="0"/>
              </a:rPr>
              <a:t>’ which presents a formal pronoun despite ‘</a:t>
            </a:r>
            <a:r>
              <a:rPr lang="en-GB" sz="1800" kern="100" dirty="0" err="1">
                <a:effectLst/>
                <a:latin typeface="Times New Roman" panose="02020603050405020304" pitchFamily="18" charset="0"/>
                <a:ea typeface="Times New Roman" panose="02020603050405020304" pitchFamily="18" charset="0"/>
              </a:rPr>
              <a:t>tu</a:t>
            </a:r>
            <a:r>
              <a:rPr lang="en-GB" sz="1800" kern="100" dirty="0">
                <a:effectLst/>
                <a:latin typeface="Times New Roman" panose="02020603050405020304" pitchFamily="18" charset="0"/>
                <a:ea typeface="Times New Roman" panose="02020603050405020304" pitchFamily="18" charset="0"/>
              </a:rPr>
              <a:t>’ that highlights an informal pronoun</a:t>
            </a:r>
            <a:r>
              <a:rPr lang="en-GB" sz="1800" kern="100" dirty="0">
                <a:solidFill>
                  <a:srgbClr val="000000"/>
                </a:solidFill>
                <a:effectLst/>
                <a:latin typeface="Times New Roman" panose="02020603050405020304" pitchFamily="18" charset="0"/>
                <a:ea typeface="Times New Roman" panose="02020603050405020304" pitchFamily="18" charset="0"/>
              </a:rPr>
              <a:t> (Mooney, 2020)</a:t>
            </a:r>
            <a:r>
              <a:rPr lang="en-GB" sz="1800" kern="100" dirty="0">
                <a:effectLst/>
                <a:latin typeface="Times New Roman" panose="02020603050405020304" pitchFamily="18" charset="0"/>
                <a:ea typeface="Times New Roman" panose="02020603050405020304" pitchFamily="18" charset="0"/>
              </a:rPr>
              <a:t>. Additionally, it is crucial to address ‘Bonjour’ or ‘Bonsoir' rather than using “</a:t>
            </a:r>
            <a:r>
              <a:rPr lang="en-GB" sz="1800" kern="100" dirty="0" err="1">
                <a:effectLst/>
                <a:latin typeface="Times New Roman" panose="02020603050405020304" pitchFamily="18" charset="0"/>
                <a:ea typeface="Times New Roman" panose="02020603050405020304" pitchFamily="18" charset="0"/>
              </a:rPr>
              <a:t>s’il</a:t>
            </a:r>
            <a:r>
              <a:rPr lang="en-GB" sz="1800" kern="100" dirty="0">
                <a:effectLst/>
                <a:latin typeface="Times New Roman" panose="02020603050405020304" pitchFamily="18" charset="0"/>
                <a:ea typeface="Times New Roman" panose="02020603050405020304" pitchFamily="18" charset="0"/>
              </a:rPr>
              <a:t> </a:t>
            </a:r>
            <a:r>
              <a:rPr lang="en-GB" sz="1800" kern="100" dirty="0" err="1">
                <a:effectLst/>
                <a:latin typeface="Times New Roman" panose="02020603050405020304" pitchFamily="18" charset="0"/>
                <a:ea typeface="Times New Roman" panose="02020603050405020304" pitchFamily="18" charset="0"/>
              </a:rPr>
              <a:t>vous</a:t>
            </a:r>
            <a:r>
              <a:rPr lang="en-GB" sz="1800" kern="100" dirty="0">
                <a:effectLst/>
                <a:latin typeface="Times New Roman" panose="02020603050405020304" pitchFamily="18" charset="0"/>
                <a:ea typeface="Times New Roman" panose="02020603050405020304" pitchFamily="18" charset="0"/>
              </a:rPr>
              <a:t> </a:t>
            </a:r>
            <a:r>
              <a:rPr lang="en-GB" sz="1800" kern="100" dirty="0" err="1">
                <a:effectLst/>
                <a:latin typeface="Times New Roman" panose="02020603050405020304" pitchFamily="18" charset="0"/>
                <a:ea typeface="Times New Roman" panose="02020603050405020304" pitchFamily="18" charset="0"/>
              </a:rPr>
              <a:t>plaît</a:t>
            </a:r>
            <a:r>
              <a:rPr lang="en-GB" sz="1800" kern="100" dirty="0">
                <a:effectLst/>
                <a:latin typeface="Times New Roman" panose="02020603050405020304" pitchFamily="18" charset="0"/>
                <a:ea typeface="Times New Roman" panose="02020603050405020304" pitchFamily="18" charset="0"/>
              </a:rPr>
              <a:t>” which represents good morning or good evening while interacting with guests. Thus, it is considered essential to address the guests with a professional tone involving their surnames and punctuality. All these are prioritised in the French hospitality sector involving instant attention to the feedback and showing equal respect to an individual's personal space. On the other hand, loud and impatient tones are instructed not to be used while engaging with the clients. </a:t>
            </a:r>
            <a:endParaRPr lang="en-IN" sz="1800" kern="100" dirty="0">
              <a:effectLst/>
              <a:latin typeface="Times New Roman" panose="02020603050405020304" pitchFamily="18" charset="0"/>
              <a:ea typeface="Times New Roman" panose="02020603050405020304" pitchFamily="18" charset="0"/>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36D14023-137D-4580-84A3-8A402204ED75}" type="slidenum">
              <a:t>5</a:t>
            </a:fld>
            <a:endParaRPr lang="en-US"/>
          </a:p>
        </p:txBody>
      </p:sp>
    </p:spTree>
    <p:extLst>
      <p:ext uri="{BB962C8B-B14F-4D97-AF65-F5344CB8AC3E}">
        <p14:creationId xmlns:p14="http://schemas.microsoft.com/office/powerpoint/2010/main" val="5293273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800"/>
              </a:spcAft>
            </a:pPr>
            <a:r>
              <a:rPr lang="en-GB" sz="1800" kern="100" dirty="0" err="1">
                <a:solidFill>
                  <a:srgbClr val="000000"/>
                </a:solidFill>
                <a:effectLst/>
                <a:latin typeface="Times New Roman" panose="02020603050405020304" pitchFamily="18" charset="0"/>
                <a:ea typeface="Times New Roman" panose="02020603050405020304" pitchFamily="18" charset="0"/>
              </a:rPr>
              <a:t>Adeani</a:t>
            </a:r>
            <a:r>
              <a:rPr lang="en-GB" sz="1800" kern="100" dirty="0">
                <a:solidFill>
                  <a:srgbClr val="000000"/>
                </a:solidFill>
                <a:effectLst/>
                <a:latin typeface="Times New Roman" panose="02020603050405020304" pitchFamily="18" charset="0"/>
                <a:ea typeface="Times New Roman" panose="02020603050405020304" pitchFamily="18" charset="0"/>
              </a:rPr>
              <a:t>, I.S., </a:t>
            </a:r>
            <a:r>
              <a:rPr lang="en-GB" sz="1800" kern="100" dirty="0" err="1">
                <a:solidFill>
                  <a:srgbClr val="000000"/>
                </a:solidFill>
                <a:effectLst/>
                <a:latin typeface="Times New Roman" panose="02020603050405020304" pitchFamily="18" charset="0"/>
                <a:ea typeface="Times New Roman" panose="02020603050405020304" pitchFamily="18" charset="0"/>
              </a:rPr>
              <a:t>Febriani</a:t>
            </a:r>
            <a:r>
              <a:rPr lang="en-GB" sz="1800" kern="100" dirty="0">
                <a:solidFill>
                  <a:srgbClr val="000000"/>
                </a:solidFill>
                <a:effectLst/>
                <a:latin typeface="Times New Roman" panose="02020603050405020304" pitchFamily="18" charset="0"/>
                <a:ea typeface="Times New Roman" panose="02020603050405020304" pitchFamily="18" charset="0"/>
              </a:rPr>
              <a:t>, R.B. and </a:t>
            </a:r>
            <a:r>
              <a:rPr lang="en-GB" sz="1800" kern="100" dirty="0" err="1">
                <a:solidFill>
                  <a:srgbClr val="000000"/>
                </a:solidFill>
                <a:effectLst/>
                <a:latin typeface="Times New Roman" panose="02020603050405020304" pitchFamily="18" charset="0"/>
                <a:ea typeface="Times New Roman" panose="02020603050405020304" pitchFamily="18" charset="0"/>
              </a:rPr>
              <a:t>Syafryadin</a:t>
            </a:r>
            <a:r>
              <a:rPr lang="en-GB" sz="1800" kern="100" dirty="0">
                <a:solidFill>
                  <a:srgbClr val="000000"/>
                </a:solidFill>
                <a:effectLst/>
                <a:latin typeface="Times New Roman" panose="02020603050405020304" pitchFamily="18" charset="0"/>
                <a:ea typeface="Times New Roman" panose="02020603050405020304" pitchFamily="18" charset="0"/>
              </a:rPr>
              <a:t>, S., (2020). Using </a:t>
            </a:r>
            <a:r>
              <a:rPr lang="en-GB" sz="1800" kern="100" dirty="0" err="1">
                <a:solidFill>
                  <a:srgbClr val="000000"/>
                </a:solidFill>
                <a:effectLst/>
                <a:latin typeface="Times New Roman" panose="02020603050405020304" pitchFamily="18" charset="0"/>
                <a:ea typeface="Times New Roman" panose="02020603050405020304" pitchFamily="18" charset="0"/>
              </a:rPr>
              <a:t>GIBBS’reflective</a:t>
            </a:r>
            <a:r>
              <a:rPr lang="en-GB" sz="1800" kern="100" dirty="0">
                <a:solidFill>
                  <a:srgbClr val="000000"/>
                </a:solidFill>
                <a:effectLst/>
                <a:latin typeface="Times New Roman" panose="02020603050405020304" pitchFamily="18" charset="0"/>
                <a:ea typeface="Times New Roman" panose="02020603050405020304" pitchFamily="18" charset="0"/>
              </a:rPr>
              <a:t> cycle in making reflections of literary analysis. </a:t>
            </a:r>
            <a:r>
              <a:rPr lang="en-IN" sz="1800" i="1" kern="100" dirty="0">
                <a:effectLst/>
                <a:latin typeface="Times New Roman" panose="02020603050405020304" pitchFamily="18" charset="0"/>
                <a:ea typeface="Times New Roman" panose="02020603050405020304" pitchFamily="18" charset="0"/>
              </a:rPr>
              <a:t>Indonesian EFL Journal</a:t>
            </a:r>
            <a:r>
              <a:rPr lang="en-IN" sz="1800" kern="100" dirty="0">
                <a:effectLst/>
                <a:latin typeface="Times New Roman" panose="02020603050405020304" pitchFamily="18" charset="0"/>
                <a:ea typeface="Times New Roman" panose="02020603050405020304" pitchFamily="18" charset="0"/>
              </a:rPr>
              <a:t>, </a:t>
            </a:r>
            <a:r>
              <a:rPr lang="en-IN" sz="1800" i="1" kern="100" dirty="0">
                <a:effectLst/>
                <a:latin typeface="Times New Roman" panose="02020603050405020304" pitchFamily="18" charset="0"/>
                <a:ea typeface="Times New Roman" panose="02020603050405020304" pitchFamily="18" charset="0"/>
              </a:rPr>
              <a:t>6</a:t>
            </a:r>
            <a:r>
              <a:rPr lang="en-IN" sz="1800" kern="100" dirty="0">
                <a:effectLst/>
                <a:latin typeface="Times New Roman" panose="02020603050405020304" pitchFamily="18" charset="0"/>
                <a:ea typeface="Times New Roman" panose="02020603050405020304" pitchFamily="18" charset="0"/>
              </a:rPr>
              <a:t>(2), pp.139-148.</a:t>
            </a:r>
          </a:p>
          <a:p>
            <a:pPr algn="just">
              <a:lnSpc>
                <a:spcPct val="200000"/>
              </a:lnSpc>
              <a:spcAft>
                <a:spcPts val="800"/>
              </a:spcAft>
            </a:pPr>
            <a:r>
              <a:rPr lang="en-GB" sz="1800" kern="100" dirty="0">
                <a:solidFill>
                  <a:srgbClr val="000000"/>
                </a:solidFill>
                <a:effectLst/>
                <a:latin typeface="Times New Roman" panose="02020603050405020304" pitchFamily="18" charset="0"/>
                <a:ea typeface="Times New Roman" panose="02020603050405020304" pitchFamily="18" charset="0"/>
              </a:rPr>
              <a:t>Alonso, A.D., Kok, S.K., </a:t>
            </a:r>
            <a:r>
              <a:rPr lang="en-GB" sz="1800" kern="100" dirty="0" err="1">
                <a:solidFill>
                  <a:srgbClr val="000000"/>
                </a:solidFill>
                <a:effectLst/>
                <a:latin typeface="Times New Roman" panose="02020603050405020304" pitchFamily="18" charset="0"/>
                <a:ea typeface="Times New Roman" panose="02020603050405020304" pitchFamily="18" charset="0"/>
              </a:rPr>
              <a:t>Bressan</a:t>
            </a:r>
            <a:r>
              <a:rPr lang="en-GB" sz="1800" kern="100" dirty="0">
                <a:solidFill>
                  <a:srgbClr val="000000"/>
                </a:solidFill>
                <a:effectLst/>
                <a:latin typeface="Times New Roman" panose="02020603050405020304" pitchFamily="18" charset="0"/>
                <a:ea typeface="Times New Roman" panose="02020603050405020304" pitchFamily="18" charset="0"/>
              </a:rPr>
              <a:t>, A., O’Shea, M., </a:t>
            </a:r>
            <a:r>
              <a:rPr lang="en-GB" sz="1800" kern="100" dirty="0" err="1">
                <a:solidFill>
                  <a:srgbClr val="000000"/>
                </a:solidFill>
                <a:effectLst/>
                <a:latin typeface="Times New Roman" panose="02020603050405020304" pitchFamily="18" charset="0"/>
                <a:ea typeface="Times New Roman" panose="02020603050405020304" pitchFamily="18" charset="0"/>
              </a:rPr>
              <a:t>Sakellarios</a:t>
            </a:r>
            <a:r>
              <a:rPr lang="en-GB" sz="1800" kern="100" dirty="0">
                <a:solidFill>
                  <a:srgbClr val="000000"/>
                </a:solidFill>
                <a:effectLst/>
                <a:latin typeface="Times New Roman" panose="02020603050405020304" pitchFamily="18" charset="0"/>
                <a:ea typeface="Times New Roman" panose="02020603050405020304" pitchFamily="18" charset="0"/>
              </a:rPr>
              <a:t>, N., </a:t>
            </a:r>
            <a:r>
              <a:rPr lang="en-GB" sz="1800" kern="100" dirty="0" err="1">
                <a:solidFill>
                  <a:srgbClr val="000000"/>
                </a:solidFill>
                <a:effectLst/>
                <a:latin typeface="Times New Roman" panose="02020603050405020304" pitchFamily="18" charset="0"/>
                <a:ea typeface="Times New Roman" panose="02020603050405020304" pitchFamily="18" charset="0"/>
              </a:rPr>
              <a:t>Koresis</a:t>
            </a:r>
            <a:r>
              <a:rPr lang="en-GB" sz="1800" kern="100" dirty="0">
                <a:solidFill>
                  <a:srgbClr val="000000"/>
                </a:solidFill>
                <a:effectLst/>
                <a:latin typeface="Times New Roman" panose="02020603050405020304" pitchFamily="18" charset="0"/>
                <a:ea typeface="Times New Roman" panose="02020603050405020304" pitchFamily="18" charset="0"/>
              </a:rPr>
              <a:t>, A., Solis, M.A.B. and </a:t>
            </a:r>
            <a:r>
              <a:rPr lang="en-GB" sz="1800" kern="100" dirty="0" err="1">
                <a:solidFill>
                  <a:srgbClr val="000000"/>
                </a:solidFill>
                <a:effectLst/>
                <a:latin typeface="Times New Roman" panose="02020603050405020304" pitchFamily="18" charset="0"/>
                <a:ea typeface="Times New Roman" panose="02020603050405020304" pitchFamily="18" charset="0"/>
              </a:rPr>
              <a:t>Santoni</a:t>
            </a:r>
            <a:r>
              <a:rPr lang="en-GB" sz="1800" kern="100" dirty="0">
                <a:solidFill>
                  <a:srgbClr val="000000"/>
                </a:solidFill>
                <a:effectLst/>
                <a:latin typeface="Times New Roman" panose="02020603050405020304" pitchFamily="18" charset="0"/>
                <a:ea typeface="Times New Roman" panose="02020603050405020304" pitchFamily="18" charset="0"/>
              </a:rPr>
              <a:t>, L.J., (2020). COVID-19, aftermath, impacts, and hospitality firms: An international perspective. </a:t>
            </a:r>
            <a:r>
              <a:rPr lang="en-GB" sz="1800" i="1" kern="100" dirty="0">
                <a:solidFill>
                  <a:srgbClr val="000000"/>
                </a:solidFill>
                <a:effectLst/>
                <a:latin typeface="Times New Roman" panose="02020603050405020304" pitchFamily="18" charset="0"/>
                <a:ea typeface="Times New Roman" panose="02020603050405020304" pitchFamily="18" charset="0"/>
              </a:rPr>
              <a:t>International journal of hospitality management</a:t>
            </a:r>
            <a:r>
              <a:rPr lang="en-GB" sz="1800" kern="100" dirty="0">
                <a:solidFill>
                  <a:srgbClr val="000000"/>
                </a:solidFill>
                <a:effectLst/>
                <a:latin typeface="Times New Roman" panose="02020603050405020304" pitchFamily="18" charset="0"/>
                <a:ea typeface="Times New Roman" panose="02020603050405020304" pitchFamily="18" charset="0"/>
              </a:rPr>
              <a:t>, </a:t>
            </a:r>
            <a:r>
              <a:rPr lang="en-GB" sz="1800" i="1" kern="100" dirty="0">
                <a:solidFill>
                  <a:srgbClr val="000000"/>
                </a:solidFill>
                <a:effectLst/>
                <a:latin typeface="Times New Roman" panose="02020603050405020304" pitchFamily="18" charset="0"/>
                <a:ea typeface="Times New Roman" panose="02020603050405020304" pitchFamily="18" charset="0"/>
              </a:rPr>
              <a:t>91</a:t>
            </a:r>
            <a:r>
              <a:rPr lang="en-GB" sz="1800" kern="100" dirty="0">
                <a:solidFill>
                  <a:srgbClr val="000000"/>
                </a:solidFill>
                <a:effectLst/>
                <a:latin typeface="Times New Roman" panose="02020603050405020304" pitchFamily="18" charset="0"/>
                <a:ea typeface="Times New Roman" panose="02020603050405020304" pitchFamily="18" charset="0"/>
              </a:rPr>
              <a:t>, p.102654.</a:t>
            </a:r>
            <a:endParaRPr lang="en-IN" sz="1800" kern="100" dirty="0">
              <a:effectLst/>
              <a:latin typeface="Times New Roman" panose="02020603050405020304" pitchFamily="18" charset="0"/>
              <a:ea typeface="Times New Roman" panose="02020603050405020304" pitchFamily="18" charset="0"/>
            </a:endParaRPr>
          </a:p>
          <a:p>
            <a:pPr algn="just">
              <a:lnSpc>
                <a:spcPct val="200000"/>
              </a:lnSpc>
              <a:spcAft>
                <a:spcPts val="800"/>
              </a:spcAft>
            </a:pPr>
            <a:r>
              <a:rPr lang="en-GB" sz="1800" kern="100" dirty="0">
                <a:solidFill>
                  <a:srgbClr val="000000"/>
                </a:solidFill>
                <a:effectLst/>
                <a:latin typeface="Times New Roman" panose="02020603050405020304" pitchFamily="18" charset="0"/>
                <a:ea typeface="Times New Roman" panose="02020603050405020304" pitchFamily="18" charset="0"/>
              </a:rPr>
              <a:t>Baum, T., (2019). Does the hospitality industry need or deserve talent?. </a:t>
            </a:r>
            <a:r>
              <a:rPr lang="en-IN" sz="1800" i="1" kern="100" dirty="0">
                <a:effectLst/>
                <a:latin typeface="Times New Roman" panose="02020603050405020304" pitchFamily="18" charset="0"/>
                <a:ea typeface="Times New Roman" panose="02020603050405020304" pitchFamily="18" charset="0"/>
              </a:rPr>
              <a:t>International Journal of Contemporary Hospitality Management</a:t>
            </a:r>
            <a:r>
              <a:rPr lang="en-IN" sz="1800" kern="100" dirty="0">
                <a:effectLst/>
                <a:latin typeface="Times New Roman" panose="02020603050405020304" pitchFamily="18" charset="0"/>
                <a:ea typeface="Times New Roman" panose="02020603050405020304" pitchFamily="18" charset="0"/>
              </a:rPr>
              <a:t>, </a:t>
            </a:r>
            <a:r>
              <a:rPr lang="en-IN" sz="1800" i="1" kern="100" dirty="0">
                <a:effectLst/>
                <a:latin typeface="Times New Roman" panose="02020603050405020304" pitchFamily="18" charset="0"/>
                <a:ea typeface="Times New Roman" panose="02020603050405020304" pitchFamily="18" charset="0"/>
              </a:rPr>
              <a:t>31</a:t>
            </a:r>
            <a:r>
              <a:rPr lang="en-IN" sz="1800" kern="100" dirty="0">
                <a:effectLst/>
                <a:latin typeface="Times New Roman" panose="02020603050405020304" pitchFamily="18" charset="0"/>
                <a:ea typeface="Times New Roman" panose="02020603050405020304" pitchFamily="18" charset="0"/>
              </a:rPr>
              <a:t>(10), pp.3823-3837.</a:t>
            </a:r>
          </a:p>
          <a:p>
            <a:pPr algn="just">
              <a:lnSpc>
                <a:spcPct val="200000"/>
              </a:lnSpc>
              <a:spcAft>
                <a:spcPts val="800"/>
              </a:spcAft>
            </a:pPr>
            <a:r>
              <a:rPr lang="en-GB" sz="1800" kern="100" dirty="0">
                <a:solidFill>
                  <a:srgbClr val="000000"/>
                </a:solidFill>
                <a:effectLst/>
                <a:latin typeface="Times New Roman" panose="02020603050405020304" pitchFamily="18" charset="0"/>
                <a:ea typeface="Times New Roman" panose="02020603050405020304" pitchFamily="18" charset="0"/>
              </a:rPr>
              <a:t>De Oliveira, R., (2021). On Cooperation and </a:t>
            </a:r>
            <a:r>
              <a:rPr lang="en-GB" sz="1800" kern="100" dirty="0" err="1">
                <a:solidFill>
                  <a:srgbClr val="000000"/>
                </a:solidFill>
                <a:effectLst/>
                <a:latin typeface="Times New Roman" panose="02020603050405020304" pitchFamily="18" charset="0"/>
                <a:ea typeface="Times New Roman" panose="02020603050405020304" pitchFamily="18" charset="0"/>
              </a:rPr>
              <a:t>Im</a:t>
            </a:r>
            <a:r>
              <a:rPr lang="en-GB" sz="1800" kern="100" dirty="0">
                <a:solidFill>
                  <a:srgbClr val="000000"/>
                </a:solidFill>
                <a:effectLst/>
                <a:latin typeface="Times New Roman" panose="02020603050405020304" pitchFamily="18" charset="0"/>
                <a:ea typeface="Times New Roman" panose="02020603050405020304" pitchFamily="18" charset="0"/>
              </a:rPr>
              <a:t>/politeness in French Interactions. </a:t>
            </a:r>
            <a:r>
              <a:rPr lang="en-GB" sz="1800" i="1" kern="100" dirty="0" err="1">
                <a:solidFill>
                  <a:srgbClr val="000000"/>
                </a:solidFill>
                <a:effectLst/>
                <a:latin typeface="Times New Roman" panose="02020603050405020304" pitchFamily="18" charset="0"/>
                <a:ea typeface="Times New Roman" panose="02020603050405020304" pitchFamily="18" charset="0"/>
              </a:rPr>
              <a:t>Kalbų</a:t>
            </a:r>
            <a:r>
              <a:rPr lang="en-GB" sz="1800" i="1" kern="100" dirty="0">
                <a:solidFill>
                  <a:srgbClr val="000000"/>
                </a:solidFill>
                <a:effectLst/>
                <a:latin typeface="Times New Roman" panose="02020603050405020304" pitchFamily="18" charset="0"/>
                <a:ea typeface="Times New Roman" panose="02020603050405020304" pitchFamily="18" charset="0"/>
              </a:rPr>
              <a:t> </a:t>
            </a:r>
            <a:r>
              <a:rPr lang="en-GB" sz="1800" i="1" kern="100" dirty="0" err="1">
                <a:solidFill>
                  <a:srgbClr val="000000"/>
                </a:solidFill>
                <a:effectLst/>
                <a:latin typeface="Times New Roman" panose="02020603050405020304" pitchFamily="18" charset="0"/>
                <a:ea typeface="Times New Roman" panose="02020603050405020304" pitchFamily="18" charset="0"/>
              </a:rPr>
              <a:t>Studijos</a:t>
            </a:r>
            <a:r>
              <a:rPr lang="en-GB" sz="1800" kern="100" dirty="0">
                <a:solidFill>
                  <a:srgbClr val="000000"/>
                </a:solidFill>
                <a:effectLst/>
                <a:latin typeface="Times New Roman" panose="02020603050405020304" pitchFamily="18" charset="0"/>
                <a:ea typeface="Times New Roman" panose="02020603050405020304" pitchFamily="18" charset="0"/>
              </a:rPr>
              <a:t>, (39), pp.41-55.</a:t>
            </a:r>
            <a:endParaRPr lang="en-IN" sz="1800" kern="100" dirty="0">
              <a:effectLst/>
              <a:latin typeface="Times New Roman" panose="02020603050405020304" pitchFamily="18" charset="0"/>
              <a:ea typeface="Times New Roman" panose="02020603050405020304" pitchFamily="18" charset="0"/>
            </a:endParaRPr>
          </a:p>
          <a:p>
            <a:pPr algn="just">
              <a:lnSpc>
                <a:spcPct val="200000"/>
              </a:lnSpc>
              <a:spcAft>
                <a:spcPts val="800"/>
              </a:spcAft>
            </a:pPr>
            <a:r>
              <a:rPr lang="en-GB" sz="1800" kern="100" dirty="0" err="1">
                <a:solidFill>
                  <a:srgbClr val="000000"/>
                </a:solidFill>
                <a:effectLst/>
                <a:latin typeface="Times New Roman" panose="02020603050405020304" pitchFamily="18" charset="0"/>
                <a:ea typeface="Times New Roman" panose="02020603050405020304" pitchFamily="18" charset="0"/>
              </a:rPr>
              <a:t>Ferjani</a:t>
            </a:r>
            <a:r>
              <a:rPr lang="en-GB" sz="1800" kern="100" dirty="0">
                <a:solidFill>
                  <a:srgbClr val="000000"/>
                </a:solidFill>
                <a:effectLst/>
                <a:latin typeface="Times New Roman" panose="02020603050405020304" pitchFamily="18" charset="0"/>
                <a:ea typeface="Times New Roman" panose="02020603050405020304" pitchFamily="18" charset="0"/>
              </a:rPr>
              <a:t>, M. and </a:t>
            </a:r>
            <a:r>
              <a:rPr lang="en-GB" sz="1800" kern="100" dirty="0" err="1">
                <a:solidFill>
                  <a:srgbClr val="000000"/>
                </a:solidFill>
                <a:effectLst/>
                <a:latin typeface="Times New Roman" panose="02020603050405020304" pitchFamily="18" charset="0"/>
                <a:ea typeface="Times New Roman" panose="02020603050405020304" pitchFamily="18" charset="0"/>
              </a:rPr>
              <a:t>Boudabbous</a:t>
            </a:r>
            <a:r>
              <a:rPr lang="en-GB" sz="1800" kern="100" dirty="0">
                <a:solidFill>
                  <a:srgbClr val="000000"/>
                </a:solidFill>
                <a:effectLst/>
                <a:latin typeface="Times New Roman" panose="02020603050405020304" pitchFamily="18" charset="0"/>
                <a:ea typeface="Times New Roman" panose="02020603050405020304" pitchFamily="18" charset="0"/>
              </a:rPr>
              <a:t>, S., (2023). Culture and performance of non-equity alliances in the Tunisian hotel industry. </a:t>
            </a:r>
            <a:r>
              <a:rPr lang="en-GB" sz="1800" i="1" kern="100" dirty="0">
                <a:solidFill>
                  <a:srgbClr val="000000"/>
                </a:solidFill>
                <a:effectLst/>
                <a:latin typeface="Times New Roman" panose="02020603050405020304" pitchFamily="18" charset="0"/>
                <a:ea typeface="Times New Roman" panose="02020603050405020304" pitchFamily="18" charset="0"/>
              </a:rPr>
              <a:t>International Journal of Research in Business and Social Science (2147-4478)</a:t>
            </a:r>
            <a:r>
              <a:rPr lang="en-GB" sz="1800" kern="100" dirty="0">
                <a:solidFill>
                  <a:srgbClr val="000000"/>
                </a:solidFill>
                <a:effectLst/>
                <a:latin typeface="Times New Roman" panose="02020603050405020304" pitchFamily="18" charset="0"/>
                <a:ea typeface="Times New Roman" panose="02020603050405020304" pitchFamily="18" charset="0"/>
              </a:rPr>
              <a:t>, </a:t>
            </a:r>
            <a:r>
              <a:rPr lang="en-GB" sz="1800" i="1" kern="100" dirty="0">
                <a:solidFill>
                  <a:srgbClr val="000000"/>
                </a:solidFill>
                <a:effectLst/>
                <a:latin typeface="Times New Roman" panose="02020603050405020304" pitchFamily="18" charset="0"/>
                <a:ea typeface="Times New Roman" panose="02020603050405020304" pitchFamily="18" charset="0"/>
              </a:rPr>
              <a:t>12</a:t>
            </a:r>
            <a:r>
              <a:rPr lang="en-GB" sz="1800" kern="100" dirty="0">
                <a:solidFill>
                  <a:srgbClr val="000000"/>
                </a:solidFill>
                <a:effectLst/>
                <a:latin typeface="Times New Roman" panose="02020603050405020304" pitchFamily="18" charset="0"/>
                <a:ea typeface="Times New Roman" panose="02020603050405020304" pitchFamily="18" charset="0"/>
              </a:rPr>
              <a:t>(3), pp.55-67.</a:t>
            </a:r>
            <a:endParaRPr lang="en-IN" sz="1800" kern="100" dirty="0">
              <a:effectLst/>
              <a:latin typeface="Times New Roman" panose="02020603050405020304" pitchFamily="18" charset="0"/>
              <a:ea typeface="Times New Roman" panose="02020603050405020304" pitchFamily="18" charset="0"/>
            </a:endParaRPr>
          </a:p>
          <a:p>
            <a:pPr algn="just">
              <a:lnSpc>
                <a:spcPct val="200000"/>
              </a:lnSpc>
              <a:spcAft>
                <a:spcPts val="800"/>
              </a:spcAft>
            </a:pPr>
            <a:r>
              <a:rPr lang="en-GB" sz="1800" kern="100" dirty="0" err="1">
                <a:solidFill>
                  <a:srgbClr val="000000"/>
                </a:solidFill>
                <a:effectLst/>
                <a:latin typeface="Times New Roman" panose="02020603050405020304" pitchFamily="18" charset="0"/>
                <a:ea typeface="Times New Roman" panose="02020603050405020304" pitchFamily="18" charset="0"/>
              </a:rPr>
              <a:t>Filimonau</a:t>
            </a:r>
            <a:r>
              <a:rPr lang="en-GB" sz="1800" kern="100" dirty="0">
                <a:solidFill>
                  <a:srgbClr val="000000"/>
                </a:solidFill>
                <a:effectLst/>
                <a:latin typeface="Times New Roman" panose="02020603050405020304" pitchFamily="18" charset="0"/>
                <a:ea typeface="Times New Roman" panose="02020603050405020304" pitchFamily="18" charset="0"/>
              </a:rPr>
              <a:t>, V. and Mika, M., (2019). Return labour migration: an exploratory study of Polish migrant workers from the UK hospitality industry. </a:t>
            </a:r>
            <a:r>
              <a:rPr lang="en-IN" sz="1800" i="1" kern="100" dirty="0">
                <a:effectLst/>
                <a:latin typeface="Times New Roman" panose="02020603050405020304" pitchFamily="18" charset="0"/>
                <a:ea typeface="Times New Roman" panose="02020603050405020304" pitchFamily="18" charset="0"/>
              </a:rPr>
              <a:t>Current Issues in Tourism</a:t>
            </a:r>
            <a:r>
              <a:rPr lang="en-IN" sz="1800" kern="100" dirty="0">
                <a:effectLst/>
                <a:latin typeface="Times New Roman" panose="02020603050405020304" pitchFamily="18" charset="0"/>
                <a:ea typeface="Times New Roman" panose="02020603050405020304" pitchFamily="18" charset="0"/>
              </a:rPr>
              <a:t>, </a:t>
            </a:r>
            <a:r>
              <a:rPr lang="en-IN" sz="1800" i="1" kern="100" dirty="0">
                <a:effectLst/>
                <a:latin typeface="Times New Roman" panose="02020603050405020304" pitchFamily="18" charset="0"/>
                <a:ea typeface="Times New Roman" panose="02020603050405020304" pitchFamily="18" charset="0"/>
              </a:rPr>
              <a:t>22</a:t>
            </a:r>
            <a:r>
              <a:rPr lang="en-IN" sz="1800" kern="100" dirty="0">
                <a:effectLst/>
                <a:latin typeface="Times New Roman" panose="02020603050405020304" pitchFamily="18" charset="0"/>
                <a:ea typeface="Times New Roman" panose="02020603050405020304" pitchFamily="18" charset="0"/>
              </a:rPr>
              <a:t>(3), pp.357-378.</a:t>
            </a:r>
          </a:p>
          <a:p>
            <a:pPr algn="just">
              <a:lnSpc>
                <a:spcPct val="200000"/>
              </a:lnSpc>
              <a:spcAft>
                <a:spcPts val="800"/>
              </a:spcAft>
            </a:pPr>
            <a:r>
              <a:rPr lang="en-GB" sz="1800" kern="100" dirty="0" err="1">
                <a:solidFill>
                  <a:srgbClr val="000000"/>
                </a:solidFill>
                <a:effectLst/>
                <a:latin typeface="Times New Roman" panose="02020603050405020304" pitchFamily="18" charset="0"/>
                <a:ea typeface="Times New Roman" panose="02020603050405020304" pitchFamily="18" charset="0"/>
              </a:rPr>
              <a:t>Grutman</a:t>
            </a:r>
            <a:r>
              <a:rPr lang="en-GB" sz="1800" kern="100" dirty="0">
                <a:solidFill>
                  <a:srgbClr val="000000"/>
                </a:solidFill>
                <a:effectLst/>
                <a:latin typeface="Times New Roman" panose="02020603050405020304" pitchFamily="18" charset="0"/>
                <a:ea typeface="Times New Roman" panose="02020603050405020304" pitchFamily="18" charset="0"/>
              </a:rPr>
              <a:t>, R., (2019). Multilingualism. In </a:t>
            </a:r>
            <a:r>
              <a:rPr lang="en-IN" sz="1800" i="1" kern="100" dirty="0">
                <a:effectLst/>
                <a:latin typeface="Times New Roman" panose="02020603050405020304" pitchFamily="18" charset="0"/>
                <a:ea typeface="Times New Roman" panose="02020603050405020304" pitchFamily="18" charset="0"/>
              </a:rPr>
              <a:t>Routledge </a:t>
            </a:r>
            <a:r>
              <a:rPr lang="en-IN" sz="1800" i="1" kern="100" dirty="0" err="1">
                <a:effectLst/>
                <a:latin typeface="Times New Roman" panose="02020603050405020304" pitchFamily="18" charset="0"/>
                <a:ea typeface="Times New Roman" panose="02020603050405020304" pitchFamily="18" charset="0"/>
              </a:rPr>
              <a:t>Encyclopedia</a:t>
            </a:r>
            <a:r>
              <a:rPr lang="en-IN" sz="1800" i="1" kern="100" dirty="0">
                <a:effectLst/>
                <a:latin typeface="Times New Roman" panose="02020603050405020304" pitchFamily="18" charset="0"/>
                <a:ea typeface="Times New Roman" panose="02020603050405020304" pitchFamily="18" charset="0"/>
              </a:rPr>
              <a:t> of translation studies</a:t>
            </a:r>
            <a:r>
              <a:rPr lang="en-IN" sz="1800" kern="100" dirty="0">
                <a:effectLst/>
                <a:latin typeface="Times New Roman" panose="02020603050405020304" pitchFamily="18" charset="0"/>
                <a:ea typeface="Times New Roman" panose="02020603050405020304" pitchFamily="18" charset="0"/>
              </a:rPr>
              <a:t> (pp. 341-346). Routledge.</a:t>
            </a:r>
          </a:p>
          <a:p>
            <a:pPr algn="just">
              <a:lnSpc>
                <a:spcPct val="200000"/>
              </a:lnSpc>
              <a:spcAft>
                <a:spcPts val="800"/>
              </a:spcAft>
            </a:pPr>
            <a:r>
              <a:rPr lang="it-IT" sz="1800" kern="100" dirty="0">
                <a:solidFill>
                  <a:srgbClr val="000000"/>
                </a:solidFill>
                <a:effectLst/>
                <a:latin typeface="Times New Roman" panose="02020603050405020304" pitchFamily="18" charset="0"/>
                <a:ea typeface="Times New Roman" panose="02020603050405020304" pitchFamily="18" charset="0"/>
              </a:rPr>
              <a:t>Mariani, M.M., Borghi, M. and Okumus, F., (2020). </a:t>
            </a:r>
            <a:r>
              <a:rPr lang="en-GB" sz="1800" kern="100" dirty="0">
                <a:solidFill>
                  <a:srgbClr val="000000"/>
                </a:solidFill>
                <a:effectLst/>
                <a:latin typeface="Times New Roman" panose="02020603050405020304" pitchFamily="18" charset="0"/>
                <a:ea typeface="Times New Roman" panose="02020603050405020304" pitchFamily="18" charset="0"/>
              </a:rPr>
              <a:t>Unravelling the effects of cultural differences in the online appraisal of hospitality and tourism services. </a:t>
            </a:r>
            <a:r>
              <a:rPr lang="en-IN" sz="1800" i="1" kern="100" dirty="0">
                <a:effectLst/>
                <a:latin typeface="Times New Roman" panose="02020603050405020304" pitchFamily="18" charset="0"/>
                <a:ea typeface="Times New Roman" panose="02020603050405020304" pitchFamily="18" charset="0"/>
              </a:rPr>
              <a:t>International Journal of Hospitality Management</a:t>
            </a:r>
            <a:r>
              <a:rPr lang="en-IN" sz="1800" kern="100" dirty="0">
                <a:effectLst/>
                <a:latin typeface="Times New Roman" panose="02020603050405020304" pitchFamily="18" charset="0"/>
                <a:ea typeface="Times New Roman" panose="02020603050405020304" pitchFamily="18" charset="0"/>
              </a:rPr>
              <a:t>, </a:t>
            </a:r>
            <a:r>
              <a:rPr lang="en-IN" sz="1800" i="1" kern="100" dirty="0">
                <a:effectLst/>
                <a:latin typeface="Times New Roman" panose="02020603050405020304" pitchFamily="18" charset="0"/>
                <a:ea typeface="Times New Roman" panose="02020603050405020304" pitchFamily="18" charset="0"/>
              </a:rPr>
              <a:t>90</a:t>
            </a:r>
            <a:r>
              <a:rPr lang="en-IN" sz="1800" kern="100" dirty="0">
                <a:effectLst/>
                <a:latin typeface="Times New Roman" panose="02020603050405020304" pitchFamily="18" charset="0"/>
                <a:ea typeface="Times New Roman" panose="02020603050405020304" pitchFamily="18" charset="0"/>
              </a:rPr>
              <a:t>, p.102606.</a:t>
            </a:r>
          </a:p>
          <a:p>
            <a:pPr algn="just">
              <a:lnSpc>
                <a:spcPct val="200000"/>
              </a:lnSpc>
              <a:spcAft>
                <a:spcPts val="800"/>
              </a:spcAft>
            </a:pPr>
            <a:r>
              <a:rPr lang="en-GB" sz="1800" kern="100" dirty="0" err="1">
                <a:solidFill>
                  <a:srgbClr val="000000"/>
                </a:solidFill>
                <a:effectLst/>
                <a:latin typeface="Times New Roman" panose="02020603050405020304" pitchFamily="18" charset="0"/>
                <a:ea typeface="Times New Roman" panose="02020603050405020304" pitchFamily="18" charset="0"/>
              </a:rPr>
              <a:t>Marinakou</a:t>
            </a:r>
            <a:r>
              <a:rPr lang="en-GB" sz="1800" kern="100" dirty="0">
                <a:solidFill>
                  <a:srgbClr val="000000"/>
                </a:solidFill>
                <a:effectLst/>
                <a:latin typeface="Times New Roman" panose="02020603050405020304" pitchFamily="18" charset="0"/>
                <a:ea typeface="Times New Roman" panose="02020603050405020304" pitchFamily="18" charset="0"/>
              </a:rPr>
              <a:t>, E. and </a:t>
            </a:r>
            <a:r>
              <a:rPr lang="en-GB" sz="1800" kern="100" dirty="0" err="1">
                <a:solidFill>
                  <a:srgbClr val="000000"/>
                </a:solidFill>
                <a:effectLst/>
                <a:latin typeface="Times New Roman" panose="02020603050405020304" pitchFamily="18" charset="0"/>
                <a:ea typeface="Times New Roman" panose="02020603050405020304" pitchFamily="18" charset="0"/>
              </a:rPr>
              <a:t>Giousmpasoglou</a:t>
            </a:r>
            <a:r>
              <a:rPr lang="en-GB" sz="1800" kern="100" dirty="0">
                <a:solidFill>
                  <a:srgbClr val="000000"/>
                </a:solidFill>
                <a:effectLst/>
                <a:latin typeface="Times New Roman" panose="02020603050405020304" pitchFamily="18" charset="0"/>
                <a:ea typeface="Times New Roman" panose="02020603050405020304" pitchFamily="18" charset="0"/>
              </a:rPr>
              <a:t>, C., (2019). Talent management and retention strategies in luxury hotels: evidence from four countries. </a:t>
            </a:r>
            <a:r>
              <a:rPr lang="en-IN" sz="1800" i="1" kern="100" dirty="0">
                <a:effectLst/>
                <a:latin typeface="Times New Roman" panose="02020603050405020304" pitchFamily="18" charset="0"/>
                <a:ea typeface="Times New Roman" panose="02020603050405020304" pitchFamily="18" charset="0"/>
              </a:rPr>
              <a:t>International Journal of Contemporary Hospitality Management</a:t>
            </a:r>
            <a:r>
              <a:rPr lang="en-IN" sz="1800" kern="100" dirty="0">
                <a:effectLst/>
                <a:latin typeface="Times New Roman" panose="02020603050405020304" pitchFamily="18" charset="0"/>
                <a:ea typeface="Times New Roman" panose="02020603050405020304" pitchFamily="18" charset="0"/>
              </a:rPr>
              <a:t>, </a:t>
            </a:r>
            <a:r>
              <a:rPr lang="en-IN" sz="1800" i="1" kern="100" dirty="0">
                <a:effectLst/>
                <a:latin typeface="Times New Roman" panose="02020603050405020304" pitchFamily="18" charset="0"/>
                <a:ea typeface="Times New Roman" panose="02020603050405020304" pitchFamily="18" charset="0"/>
              </a:rPr>
              <a:t>31</a:t>
            </a:r>
            <a:r>
              <a:rPr lang="en-IN" sz="1800" kern="100" dirty="0">
                <a:effectLst/>
                <a:latin typeface="Times New Roman" panose="02020603050405020304" pitchFamily="18" charset="0"/>
                <a:ea typeface="Times New Roman" panose="02020603050405020304" pitchFamily="18" charset="0"/>
              </a:rPr>
              <a:t>(10), pp.3855-3878.</a:t>
            </a:r>
          </a:p>
          <a:p>
            <a:pPr algn="just">
              <a:lnSpc>
                <a:spcPct val="200000"/>
              </a:lnSpc>
              <a:spcAft>
                <a:spcPts val="800"/>
              </a:spcAft>
            </a:pPr>
            <a:r>
              <a:rPr lang="en-GB" sz="1800" kern="100" dirty="0">
                <a:solidFill>
                  <a:srgbClr val="000000"/>
                </a:solidFill>
                <a:effectLst/>
                <a:latin typeface="Times New Roman" panose="02020603050405020304" pitchFamily="18" charset="0"/>
                <a:ea typeface="Times New Roman" panose="02020603050405020304" pitchFamily="18" charset="0"/>
              </a:rPr>
              <a:t>Mooney, S.K., (2020). Gender research in hospitality and tourism management: time to change the guard. </a:t>
            </a:r>
            <a:r>
              <a:rPr lang="en-IN" sz="1800" i="1" kern="100" dirty="0">
                <a:effectLst/>
                <a:latin typeface="Times New Roman" panose="02020603050405020304" pitchFamily="18" charset="0"/>
                <a:ea typeface="Times New Roman" panose="02020603050405020304" pitchFamily="18" charset="0"/>
              </a:rPr>
              <a:t>International Journal of Contemporary Hospitality Management</a:t>
            </a:r>
            <a:r>
              <a:rPr lang="en-IN" sz="1800" kern="100" dirty="0">
                <a:effectLst/>
                <a:latin typeface="Times New Roman" panose="02020603050405020304" pitchFamily="18" charset="0"/>
                <a:ea typeface="Times New Roman" panose="02020603050405020304" pitchFamily="18" charset="0"/>
              </a:rPr>
              <a:t>, </a:t>
            </a:r>
            <a:r>
              <a:rPr lang="en-IN" sz="1800" i="1" kern="100" dirty="0">
                <a:effectLst/>
                <a:latin typeface="Times New Roman" panose="02020603050405020304" pitchFamily="18" charset="0"/>
                <a:ea typeface="Times New Roman" panose="02020603050405020304" pitchFamily="18" charset="0"/>
              </a:rPr>
              <a:t>32</a:t>
            </a:r>
            <a:r>
              <a:rPr lang="en-IN" sz="1800" kern="100" dirty="0">
                <a:effectLst/>
                <a:latin typeface="Times New Roman" panose="02020603050405020304" pitchFamily="18" charset="0"/>
                <a:ea typeface="Times New Roman" panose="02020603050405020304" pitchFamily="18" charset="0"/>
              </a:rPr>
              <a:t>(5), pp.1861-1879.</a:t>
            </a:r>
          </a:p>
          <a:p>
            <a:pPr algn="just">
              <a:lnSpc>
                <a:spcPct val="200000"/>
              </a:lnSpc>
              <a:spcAft>
                <a:spcPts val="800"/>
              </a:spcAft>
            </a:pPr>
            <a:r>
              <a:rPr lang="en-GB" sz="1800" kern="100" dirty="0" err="1">
                <a:solidFill>
                  <a:srgbClr val="000000"/>
                </a:solidFill>
                <a:effectLst/>
                <a:latin typeface="Times New Roman" panose="02020603050405020304" pitchFamily="18" charset="0"/>
                <a:ea typeface="Times New Roman" panose="02020603050405020304" pitchFamily="18" charset="0"/>
              </a:rPr>
              <a:t>Žerajić</a:t>
            </a:r>
            <a:r>
              <a:rPr lang="en-GB" sz="1800" kern="100" dirty="0">
                <a:solidFill>
                  <a:srgbClr val="000000"/>
                </a:solidFill>
                <a:effectLst/>
                <a:latin typeface="Times New Roman" panose="02020603050405020304" pitchFamily="18" charset="0"/>
                <a:ea typeface="Times New Roman" panose="02020603050405020304" pitchFamily="18" charset="0"/>
              </a:rPr>
              <a:t>, A., (2020), September. Multilingualism in tourism. In </a:t>
            </a:r>
            <a:r>
              <a:rPr lang="en-GB" sz="1800" i="1" kern="100" dirty="0">
                <a:solidFill>
                  <a:srgbClr val="000000"/>
                </a:solidFill>
                <a:effectLst/>
                <a:latin typeface="Times New Roman" panose="02020603050405020304" pitchFamily="18" charset="0"/>
                <a:ea typeface="Times New Roman" panose="02020603050405020304" pitchFamily="18" charset="0"/>
              </a:rPr>
              <a:t>Tourism International Scientific Conference </a:t>
            </a:r>
            <a:r>
              <a:rPr lang="en-GB" sz="1800" i="1" kern="100" dirty="0" err="1">
                <a:solidFill>
                  <a:srgbClr val="000000"/>
                </a:solidFill>
                <a:effectLst/>
                <a:latin typeface="Times New Roman" panose="02020603050405020304" pitchFamily="18" charset="0"/>
                <a:ea typeface="Times New Roman" panose="02020603050405020304" pitchFamily="18" charset="0"/>
              </a:rPr>
              <a:t>Vrnjačka</a:t>
            </a:r>
            <a:r>
              <a:rPr lang="en-GB" sz="1800" i="1" kern="100" dirty="0">
                <a:solidFill>
                  <a:srgbClr val="000000"/>
                </a:solidFill>
                <a:effectLst/>
                <a:latin typeface="Times New Roman" panose="02020603050405020304" pitchFamily="18" charset="0"/>
                <a:ea typeface="Times New Roman" panose="02020603050405020304" pitchFamily="18" charset="0"/>
              </a:rPr>
              <a:t> Banja-TISC</a:t>
            </a:r>
            <a:r>
              <a:rPr lang="en-GB" sz="1800" kern="100" dirty="0">
                <a:solidFill>
                  <a:srgbClr val="000000"/>
                </a:solidFill>
                <a:effectLst/>
                <a:latin typeface="Times New Roman" panose="02020603050405020304" pitchFamily="18" charset="0"/>
                <a:ea typeface="Times New Roman" panose="02020603050405020304" pitchFamily="18" charset="0"/>
              </a:rPr>
              <a:t> (Vol. 5, No. 1, pp. 518-535).</a:t>
            </a:r>
            <a:endParaRPr lang="en-IN" sz="1800" kern="1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36D14023-137D-4580-84A3-8A402204ED75}" type="slidenum">
              <a:rPr lang="en-US" smtClean="0"/>
              <a:t>6</a:t>
            </a:fld>
            <a:endParaRPr lang="en-US"/>
          </a:p>
        </p:txBody>
      </p:sp>
    </p:spTree>
    <p:extLst>
      <p:ext uri="{BB962C8B-B14F-4D97-AF65-F5344CB8AC3E}">
        <p14:creationId xmlns:p14="http://schemas.microsoft.com/office/powerpoint/2010/main" val="41451447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zitiv titlu">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ro-RO"/>
              <a:t>Faceți clic pentru a edita stilul de titlu coordonator</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ro-RO"/>
              <a:t>Faceți clic pentru a edita stilul de subtitlu coordonator</a:t>
            </a:r>
            <a:endParaRPr lang="en-US" dirty="0"/>
          </a:p>
        </p:txBody>
      </p:sp>
      <p:sp>
        <p:nvSpPr>
          <p:cNvPr id="4" name="Date Placeholder 3"/>
          <p:cNvSpPr>
            <a:spLocks noGrp="1"/>
          </p:cNvSpPr>
          <p:nvPr>
            <p:ph type="dt" sz="half" idx="10"/>
          </p:nvPr>
        </p:nvSpPr>
        <p:spPr/>
        <p:txBody>
          <a:bodyPr/>
          <a:lstStyle/>
          <a:p>
            <a:fld id="{3CADBD16-5BFB-4D9F-9646-C75D1B53BBB6}" type="datetimeFigureOut">
              <a:rPr lang="en-US" smtClean="0"/>
              <a:pPr/>
              <a:t>10/27/2023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C0722274-0FAA-4649-AA4E-4210F4F32167}" type="slidenum">
              <a:rPr lang="en-US" smtClean="0"/>
              <a:pPr/>
              <a:t>‹#›</a:t>
            </a:fld>
            <a:endParaRPr lang="en-US" dirty="0"/>
          </a:p>
        </p:txBody>
      </p:sp>
    </p:spTree>
    <p:extLst>
      <p:ext uri="{BB962C8B-B14F-4D97-AF65-F5344CB8AC3E}">
        <p14:creationId xmlns:p14="http://schemas.microsoft.com/office/powerpoint/2010/main" val="11677046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u și conținu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ro-RO"/>
              <a:t>Faceți clic pentru a edita stilul de titlu coordonator</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Date Placeholder 3"/>
          <p:cNvSpPr>
            <a:spLocks noGrp="1"/>
          </p:cNvSpPr>
          <p:nvPr>
            <p:ph type="dt" sz="half" idx="10"/>
          </p:nvPr>
        </p:nvSpPr>
        <p:spPr/>
        <p:txBody>
          <a:bodyPr/>
          <a:lstStyle/>
          <a:p>
            <a:fld id="{3CADBD16-5BFB-4D9F-9646-C75D1B53BBB6}" type="datetimeFigureOut">
              <a:rPr lang="en-US" smtClean="0"/>
              <a:pPr/>
              <a:t>10/27/2023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C0722274-0FAA-4649-AA4E-4210F4F32167}" type="slidenum">
              <a:rPr lang="en-US" smtClean="0"/>
              <a:pPr/>
              <a:t>‹#›</a:t>
            </a:fld>
            <a:endParaRPr lang="en-US" dirty="0"/>
          </a:p>
        </p:txBody>
      </p:sp>
    </p:spTree>
    <p:extLst>
      <p:ext uri="{BB962C8B-B14F-4D97-AF65-F5344CB8AC3E}">
        <p14:creationId xmlns:p14="http://schemas.microsoft.com/office/powerpoint/2010/main" val="9276398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Antet secțiune">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ro-RO"/>
              <a:t>Faceți clic pentru a edita stilul de titlu coordonator</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ro-RO"/>
              <a:t>Faceţi clic pentru a edita Master stiluri text</a:t>
            </a:r>
          </a:p>
        </p:txBody>
      </p:sp>
      <p:sp>
        <p:nvSpPr>
          <p:cNvPr id="4" name="Date Placeholder 3"/>
          <p:cNvSpPr>
            <a:spLocks noGrp="1"/>
          </p:cNvSpPr>
          <p:nvPr>
            <p:ph type="dt" sz="half" idx="10"/>
          </p:nvPr>
        </p:nvSpPr>
        <p:spPr/>
        <p:txBody>
          <a:bodyPr/>
          <a:lstStyle/>
          <a:p>
            <a:fld id="{3CADBD16-5BFB-4D9F-9646-C75D1B53BBB6}" type="datetimeFigureOut">
              <a:rPr lang="en-US" smtClean="0"/>
              <a:pPr/>
              <a:t>10/27/2023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C0722274-0FAA-4649-AA4E-4210F4F32167}" type="slidenum">
              <a:rPr lang="en-US" smtClean="0"/>
              <a:pPr/>
              <a:t>‹#›</a:t>
            </a:fld>
            <a:endParaRPr lang="en-US" dirty="0"/>
          </a:p>
        </p:txBody>
      </p:sp>
    </p:spTree>
    <p:extLst>
      <p:ext uri="{BB962C8B-B14F-4D97-AF65-F5344CB8AC3E}">
        <p14:creationId xmlns:p14="http://schemas.microsoft.com/office/powerpoint/2010/main" val="34616066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uă tipuri de conținu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ro-RO"/>
              <a:t>Faceți clic pentru a edita stilul de titlu coordonator</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5" name="Date Placeholder 4"/>
          <p:cNvSpPr>
            <a:spLocks noGrp="1"/>
          </p:cNvSpPr>
          <p:nvPr>
            <p:ph type="dt" sz="half" idx="10"/>
          </p:nvPr>
        </p:nvSpPr>
        <p:spPr/>
        <p:txBody>
          <a:bodyPr/>
          <a:lstStyle/>
          <a:p>
            <a:fld id="{3CADBD16-5BFB-4D9F-9646-C75D1B53BBB6}" type="datetimeFigureOut">
              <a:rPr lang="en-US" smtClean="0"/>
              <a:pPr/>
              <a:t>10/27/2023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C0722274-0FAA-4649-AA4E-4210F4F32167}" type="slidenum">
              <a:rPr lang="en-US" smtClean="0"/>
              <a:pPr/>
              <a:t>‹#›</a:t>
            </a:fld>
            <a:endParaRPr lang="en-US" dirty="0"/>
          </a:p>
        </p:txBody>
      </p:sp>
    </p:spTree>
    <p:extLst>
      <p:ext uri="{BB962C8B-B14F-4D97-AF65-F5344CB8AC3E}">
        <p14:creationId xmlns:p14="http://schemas.microsoft.com/office/powerpoint/2010/main" val="38660976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ție">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ro-RO"/>
              <a:t>Faceți clic pentru a edita stilul de titlu coordonator</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7" name="Date Placeholder 6"/>
          <p:cNvSpPr>
            <a:spLocks noGrp="1"/>
          </p:cNvSpPr>
          <p:nvPr>
            <p:ph type="dt" sz="half" idx="10"/>
          </p:nvPr>
        </p:nvSpPr>
        <p:spPr/>
        <p:txBody>
          <a:bodyPr/>
          <a:lstStyle/>
          <a:p>
            <a:fld id="{3CADBD16-5BFB-4D9F-9646-C75D1B53BBB6}" type="datetimeFigureOut">
              <a:rPr lang="en-US" smtClean="0"/>
              <a:pPr/>
              <a:t>10/27/2023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C0722274-0FAA-4649-AA4E-4210F4F32167}" type="slidenum">
              <a:rPr lang="en-US" smtClean="0"/>
              <a:pPr/>
              <a:t>‹#›</a:t>
            </a:fld>
            <a:endParaRPr lang="en-US" dirty="0"/>
          </a:p>
        </p:txBody>
      </p:sp>
    </p:spTree>
    <p:extLst>
      <p:ext uri="{BB962C8B-B14F-4D97-AF65-F5344CB8AC3E}">
        <p14:creationId xmlns:p14="http://schemas.microsoft.com/office/powerpoint/2010/main" val="24029823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Doar titlu">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o-RO"/>
              <a:t>Faceți clic pentru a edita stilul de titlu coordonator</a:t>
            </a:r>
            <a:endParaRPr lang="en-US" dirty="0"/>
          </a:p>
        </p:txBody>
      </p:sp>
      <p:sp>
        <p:nvSpPr>
          <p:cNvPr id="3" name="Date Placeholder 2"/>
          <p:cNvSpPr>
            <a:spLocks noGrp="1"/>
          </p:cNvSpPr>
          <p:nvPr>
            <p:ph type="dt" sz="half" idx="10"/>
          </p:nvPr>
        </p:nvSpPr>
        <p:spPr/>
        <p:txBody>
          <a:bodyPr/>
          <a:lstStyle/>
          <a:p>
            <a:fld id="{3CADBD16-5BFB-4D9F-9646-C75D1B53BBB6}" type="datetimeFigureOut">
              <a:rPr lang="en-US" smtClean="0"/>
              <a:pPr/>
              <a:t>10/27/2023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C0722274-0FAA-4649-AA4E-4210F4F32167}" type="slidenum">
              <a:rPr lang="en-US" smtClean="0"/>
              <a:pPr/>
              <a:t>‹#›</a:t>
            </a:fld>
            <a:endParaRPr lang="en-US" dirty="0"/>
          </a:p>
        </p:txBody>
      </p:sp>
    </p:spTree>
    <p:extLst>
      <p:ext uri="{BB962C8B-B14F-4D97-AF65-F5344CB8AC3E}">
        <p14:creationId xmlns:p14="http://schemas.microsoft.com/office/powerpoint/2010/main" val="37368748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Necompletat">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CADBD16-5BFB-4D9F-9646-C75D1B53BBB6}" type="datetimeFigureOut">
              <a:rPr lang="en-US" smtClean="0"/>
              <a:pPr/>
              <a:t>10/27/2023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C0722274-0FAA-4649-AA4E-4210F4F32167}" type="slidenum">
              <a:rPr lang="en-US" smtClean="0"/>
              <a:pPr/>
              <a:t>‹#›</a:t>
            </a:fld>
            <a:endParaRPr lang="en-US" dirty="0"/>
          </a:p>
        </p:txBody>
      </p:sp>
    </p:spTree>
    <p:extLst>
      <p:ext uri="{BB962C8B-B14F-4D97-AF65-F5344CB8AC3E}">
        <p14:creationId xmlns:p14="http://schemas.microsoft.com/office/powerpoint/2010/main" val="34993916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ținut cu legendă">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ro-RO"/>
              <a:t>Faceți clic pentru a edita stilul de titlu coordonator</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sp>
        <p:nvSpPr>
          <p:cNvPr id="5" name="Date Placeholder 4"/>
          <p:cNvSpPr>
            <a:spLocks noGrp="1"/>
          </p:cNvSpPr>
          <p:nvPr>
            <p:ph type="dt" sz="half" idx="10"/>
          </p:nvPr>
        </p:nvSpPr>
        <p:spPr/>
        <p:txBody>
          <a:bodyPr/>
          <a:lstStyle/>
          <a:p>
            <a:fld id="{3CADBD16-5BFB-4D9F-9646-C75D1B53BBB6}" type="datetimeFigureOut">
              <a:rPr lang="en-US" smtClean="0"/>
              <a:pPr/>
              <a:t>10/27/2023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C0722274-0FAA-4649-AA4E-4210F4F32167}" type="slidenum">
              <a:rPr lang="en-US" smtClean="0"/>
              <a:pPr/>
              <a:t>‹#›</a:t>
            </a:fld>
            <a:endParaRPr lang="en-US" dirty="0"/>
          </a:p>
        </p:txBody>
      </p:sp>
    </p:spTree>
    <p:extLst>
      <p:ext uri="{BB962C8B-B14F-4D97-AF65-F5344CB8AC3E}">
        <p14:creationId xmlns:p14="http://schemas.microsoft.com/office/powerpoint/2010/main" val="27906644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ine cu legendă">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ro-RO"/>
              <a:t>Faceți clic pentru a edita stilul de titlu coordonator</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ro-RO"/>
              <a:t>Faceți clic pe pictogramă pentru a adăuga o imagine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sp>
        <p:nvSpPr>
          <p:cNvPr id="5" name="Date Placeholder 4"/>
          <p:cNvSpPr>
            <a:spLocks noGrp="1"/>
          </p:cNvSpPr>
          <p:nvPr>
            <p:ph type="dt" sz="half" idx="10"/>
          </p:nvPr>
        </p:nvSpPr>
        <p:spPr/>
        <p:txBody>
          <a:bodyPr/>
          <a:lstStyle/>
          <a:p>
            <a:fld id="{3CADBD16-5BFB-4D9F-9646-C75D1B53BBB6}" type="datetimeFigureOut">
              <a:rPr lang="en-US" smtClean="0"/>
              <a:pPr/>
              <a:t>10/27/2023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0722274-0FAA-4649-AA4E-4210F4F32167}" type="slidenum">
              <a:rPr lang="en-US" smtClean="0"/>
              <a:pPr/>
              <a:t>‹#›</a:t>
            </a:fld>
            <a:endParaRPr lang="en-US" dirty="0"/>
          </a:p>
        </p:txBody>
      </p:sp>
    </p:spTree>
    <p:extLst>
      <p:ext uri="{BB962C8B-B14F-4D97-AF65-F5344CB8AC3E}">
        <p14:creationId xmlns:p14="http://schemas.microsoft.com/office/powerpoint/2010/main" val="21999236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u și legendă">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ro-RO"/>
              <a:t>Faceți clic pentru a edita stilul de titlu coordonator</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ro-RO"/>
              <a:t>Faceţi clic pentru a edita Master stiluri text</a:t>
            </a:r>
          </a:p>
        </p:txBody>
      </p:sp>
      <p:sp>
        <p:nvSpPr>
          <p:cNvPr id="4" name="Date Placeholder 3"/>
          <p:cNvSpPr>
            <a:spLocks noGrp="1"/>
          </p:cNvSpPr>
          <p:nvPr>
            <p:ph type="dt" sz="half" idx="10"/>
          </p:nvPr>
        </p:nvSpPr>
        <p:spPr/>
        <p:txBody>
          <a:bodyPr/>
          <a:lstStyle/>
          <a:p>
            <a:fld id="{3CADBD16-5BFB-4D9F-9646-C75D1B53BBB6}" type="datetimeFigureOut">
              <a:rPr lang="en-US" smtClean="0"/>
              <a:pPr/>
              <a:t>10/27/2023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C0722274-0FAA-4649-AA4E-4210F4F32167}" type="slidenum">
              <a:rPr lang="en-US" smtClean="0"/>
              <a:pPr/>
              <a:t>‹#›</a:t>
            </a:fld>
            <a:endParaRPr lang="en-US" dirty="0"/>
          </a:p>
        </p:txBody>
      </p:sp>
    </p:spTree>
    <p:extLst>
      <p:ext uri="{BB962C8B-B14F-4D97-AF65-F5344CB8AC3E}">
        <p14:creationId xmlns:p14="http://schemas.microsoft.com/office/powerpoint/2010/main" val="19649586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itat cu legendă">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ro-RO"/>
              <a:t>Faceți clic pentru a edita stilul de titlu coordonator</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ro-RO"/>
              <a:t>Faceţi clic pentru a edita Master stiluri text</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ro-RO"/>
              <a:t>Faceţi clic pentru a edita Master stiluri text</a:t>
            </a:r>
          </a:p>
        </p:txBody>
      </p:sp>
      <p:sp>
        <p:nvSpPr>
          <p:cNvPr id="4" name="Date Placeholder 3"/>
          <p:cNvSpPr>
            <a:spLocks noGrp="1"/>
          </p:cNvSpPr>
          <p:nvPr>
            <p:ph type="dt" sz="half" idx="10"/>
          </p:nvPr>
        </p:nvSpPr>
        <p:spPr/>
        <p:txBody>
          <a:bodyPr/>
          <a:lstStyle/>
          <a:p>
            <a:fld id="{3CADBD16-5BFB-4D9F-9646-C75D1B53BBB6}" type="datetimeFigureOut">
              <a:rPr lang="en-US" smtClean="0"/>
              <a:pPr/>
              <a:t>10/27/2023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C0722274-0FAA-4649-AA4E-4210F4F32167}" type="slidenum">
              <a:rPr lang="en-US" smtClean="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9515703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arte de vizită">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ro-RO"/>
              <a:t>Faceți clic pentru a edita stilul de titlu coordonator</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ro-RO"/>
              <a:t>Faceţi clic pentru a edita Master stiluri text</a:t>
            </a:r>
          </a:p>
        </p:txBody>
      </p:sp>
      <p:sp>
        <p:nvSpPr>
          <p:cNvPr id="5" name="Date Placeholder 4"/>
          <p:cNvSpPr>
            <a:spLocks noGrp="1"/>
          </p:cNvSpPr>
          <p:nvPr>
            <p:ph type="dt" sz="half" idx="10"/>
          </p:nvPr>
        </p:nvSpPr>
        <p:spPr/>
        <p:txBody>
          <a:bodyPr/>
          <a:lstStyle/>
          <a:p>
            <a:fld id="{3CADBD16-5BFB-4D9F-9646-C75D1B53BBB6}" type="datetimeFigureOut">
              <a:rPr lang="en-US" smtClean="0"/>
              <a:pPr/>
              <a:t>10/27/2023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0722274-0FAA-4649-AA4E-4210F4F32167}" type="slidenum">
              <a:rPr lang="en-US" smtClean="0"/>
              <a:pPr/>
              <a:t>‹#›</a:t>
            </a:fld>
            <a:endParaRPr lang="en-US" dirty="0"/>
          </a:p>
        </p:txBody>
      </p:sp>
    </p:spTree>
    <p:extLst>
      <p:ext uri="{BB962C8B-B14F-4D97-AF65-F5344CB8AC3E}">
        <p14:creationId xmlns:p14="http://schemas.microsoft.com/office/powerpoint/2010/main" val="19958793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itat carte de vizită">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ro-RO"/>
              <a:t>Faceți clic pentru a edita stilul de titlu coordonator</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ro-RO"/>
              <a:t>Faceţi clic pentru a edita Master stiluri text</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ro-RO"/>
              <a:t>Faceţi clic pentru a edita Master stiluri text</a:t>
            </a:r>
          </a:p>
        </p:txBody>
      </p:sp>
      <p:sp>
        <p:nvSpPr>
          <p:cNvPr id="5" name="Date Placeholder 4"/>
          <p:cNvSpPr>
            <a:spLocks noGrp="1"/>
          </p:cNvSpPr>
          <p:nvPr>
            <p:ph type="dt" sz="half" idx="10"/>
          </p:nvPr>
        </p:nvSpPr>
        <p:spPr/>
        <p:txBody>
          <a:bodyPr/>
          <a:lstStyle/>
          <a:p>
            <a:fld id="{3CADBD16-5BFB-4D9F-9646-C75D1B53BBB6}" type="datetimeFigureOut">
              <a:rPr lang="en-US" smtClean="0"/>
              <a:pPr/>
              <a:t>10/27/2023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0722274-0FAA-4649-AA4E-4210F4F32167}" type="slidenum">
              <a:rPr lang="en-US" smtClean="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6576014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Adevărat sau fals">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ro-RO"/>
              <a:t>Faceți clic pentru a edita stilul de titlu coordonator</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ro-RO"/>
              <a:t>Faceţi clic pentru a edita Master stiluri text</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ro-RO"/>
              <a:t>Faceţi clic pentru a edita Master stiluri text</a:t>
            </a:r>
          </a:p>
        </p:txBody>
      </p:sp>
      <p:sp>
        <p:nvSpPr>
          <p:cNvPr id="5" name="Date Placeholder 4"/>
          <p:cNvSpPr>
            <a:spLocks noGrp="1"/>
          </p:cNvSpPr>
          <p:nvPr>
            <p:ph type="dt" sz="half" idx="10"/>
          </p:nvPr>
        </p:nvSpPr>
        <p:spPr/>
        <p:txBody>
          <a:bodyPr/>
          <a:lstStyle/>
          <a:p>
            <a:fld id="{3CADBD16-5BFB-4D9F-9646-C75D1B53BBB6}" type="datetimeFigureOut">
              <a:rPr lang="en-US" smtClean="0"/>
              <a:pPr/>
              <a:t>10/27/2023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0722274-0FAA-4649-AA4E-4210F4F32167}" type="slidenum">
              <a:rPr lang="en-US" smtClean="0"/>
              <a:pPr/>
              <a:t>‹#›</a:t>
            </a:fld>
            <a:endParaRPr lang="en-US" dirty="0"/>
          </a:p>
        </p:txBody>
      </p:sp>
    </p:spTree>
    <p:extLst>
      <p:ext uri="{BB962C8B-B14F-4D97-AF65-F5344CB8AC3E}">
        <p14:creationId xmlns:p14="http://schemas.microsoft.com/office/powerpoint/2010/main" val="4058591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ext vertical și titlu">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o-RO"/>
              <a:t>Faceți clic pentru a edita stilul de titlu coordonator</a:t>
            </a:r>
            <a:endParaRPr lang="en-US" dirty="0"/>
          </a:p>
        </p:txBody>
      </p:sp>
      <p:sp>
        <p:nvSpPr>
          <p:cNvPr id="3" name="Vertical Text Placeholder 2"/>
          <p:cNvSpPr>
            <a:spLocks noGrp="1"/>
          </p:cNvSpPr>
          <p:nvPr>
            <p:ph type="body" orient="vert" idx="1"/>
          </p:nvPr>
        </p:nvSpPr>
        <p:spPr/>
        <p:txBody>
          <a:bodyPr vert="eaVert" anchor="t"/>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Date Placeholder 3"/>
          <p:cNvSpPr>
            <a:spLocks noGrp="1"/>
          </p:cNvSpPr>
          <p:nvPr>
            <p:ph type="dt" sz="half" idx="10"/>
          </p:nvPr>
        </p:nvSpPr>
        <p:spPr/>
        <p:txBody>
          <a:bodyPr/>
          <a:lstStyle/>
          <a:p>
            <a:fld id="{3CADBD16-5BFB-4D9F-9646-C75D1B53BBB6}" type="datetimeFigureOut">
              <a:rPr lang="en-US" smtClean="0"/>
              <a:pPr/>
              <a:t>10/27/2023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C0722274-0FAA-4649-AA4E-4210F4F32167}" type="slidenum">
              <a:rPr lang="en-US" smtClean="0"/>
              <a:pPr/>
              <a:t>‹#›</a:t>
            </a:fld>
            <a:endParaRPr lang="en-US" dirty="0"/>
          </a:p>
        </p:txBody>
      </p:sp>
    </p:spTree>
    <p:extLst>
      <p:ext uri="{BB962C8B-B14F-4D97-AF65-F5344CB8AC3E}">
        <p14:creationId xmlns:p14="http://schemas.microsoft.com/office/powerpoint/2010/main" val="26093986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Titlu vertical și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ro-RO"/>
              <a:t>Faceți clic pentru a edita stilul de titlu coordonator</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Date Placeholder 3"/>
          <p:cNvSpPr>
            <a:spLocks noGrp="1"/>
          </p:cNvSpPr>
          <p:nvPr>
            <p:ph type="dt" sz="half" idx="10"/>
          </p:nvPr>
        </p:nvSpPr>
        <p:spPr/>
        <p:txBody>
          <a:bodyPr/>
          <a:lstStyle/>
          <a:p>
            <a:fld id="{3CADBD16-5BFB-4D9F-9646-C75D1B53BBB6}" type="datetimeFigureOut">
              <a:rPr lang="en-US" smtClean="0"/>
              <a:pPr/>
              <a:t>10/27/2023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C0722274-0FAA-4649-AA4E-4210F4F32167}" type="slidenum">
              <a:rPr lang="en-US" smtClean="0"/>
              <a:pPr/>
              <a:t>‹#›</a:t>
            </a:fld>
            <a:endParaRPr lang="en-US" dirty="0"/>
          </a:p>
        </p:txBody>
      </p:sp>
    </p:spTree>
    <p:extLst>
      <p:ext uri="{BB962C8B-B14F-4D97-AF65-F5344CB8AC3E}">
        <p14:creationId xmlns:p14="http://schemas.microsoft.com/office/powerpoint/2010/main" val="41012398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ro-RO"/>
              <a:t>Faceți clic pentru a edita stilul de titlu coordonator</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3CADBD16-5BFB-4D9F-9646-C75D1B53BBB6}" type="datetimeFigureOut">
              <a:rPr lang="en-US" smtClean="0"/>
              <a:pPr/>
              <a:t>10/27/2023</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C0722274-0FAA-4649-AA4E-4210F4F32167}" type="slidenum">
              <a:rPr lang="en-US" smtClean="0"/>
              <a:pPr/>
              <a:t>‹#›</a:t>
            </a:fld>
            <a:endParaRPr lang="en-US" dirty="0"/>
          </a:p>
        </p:txBody>
      </p:sp>
    </p:spTree>
    <p:extLst>
      <p:ext uri="{BB962C8B-B14F-4D97-AF65-F5344CB8AC3E}">
        <p14:creationId xmlns:p14="http://schemas.microsoft.com/office/powerpoint/2010/main" val="4037743004"/>
      </p:ext>
    </p:extLst>
  </p:cSld>
  <p:clrMap bg1="lt1" tx1="dk1" bg2="lt2" tx2="dk2" accent1="accent1" accent2="accent2" accent3="accent3" accent4="accent4" accent5="accent5" accent6="accent6" hlink="hlink" folHlink="folHlink"/>
  <p:sldLayoutIdLst>
    <p:sldLayoutId id="2147483936" r:id="rId1"/>
    <p:sldLayoutId id="2147483937" r:id="rId2"/>
    <p:sldLayoutId id="2147483938" r:id="rId3"/>
    <p:sldLayoutId id="2147483939" r:id="rId4"/>
    <p:sldLayoutId id="2147483940" r:id="rId5"/>
    <p:sldLayoutId id="2147483941" r:id="rId6"/>
    <p:sldLayoutId id="2147483942" r:id="rId7"/>
    <p:sldLayoutId id="2147483943" r:id="rId8"/>
    <p:sldLayoutId id="2147483944" r:id="rId9"/>
    <p:sldLayoutId id="2147483945" r:id="rId10"/>
    <p:sldLayoutId id="2147483946" r:id="rId11"/>
    <p:sldLayoutId id="2147483947" r:id="rId12"/>
    <p:sldLayoutId id="2147483948" r:id="rId13"/>
    <p:sldLayoutId id="2147483949" r:id="rId14"/>
    <p:sldLayoutId id="2147483950" r:id="rId15"/>
    <p:sldLayoutId id="2147483951"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uowtsd-my.sharepoint.com/:v:/r/personal/2211340_student_uwtsd_ac_uk/Documents/Recording-20231027_234734.webm?csf=1&amp;web=1&amp;e=1aVZUO&amp;nav=eyJyZWZlcnJhbEluZm8iOnsicmVmZXJyYWxBcHAiOiJTdHJlYW1XZWJBcHAiLCJyZWZlcnJhbFZpZXciOiJTaGFyZURpYWxvZyIsInJlZmVycmFsQXBwUGxhdGZvcm0iOiJXZWIiLCJyZWZlcnJhbE1vZGUiOiJ2aWV3In19" TargetMode="External"/><Relationship Id="rId1" Type="http://schemas.openxmlformats.org/officeDocument/2006/relationships/slideLayout" Target="../slideLayouts/slideLayout3.xml"/><Relationship Id="rId4" Type="http://schemas.openxmlformats.org/officeDocument/2006/relationships/hyperlink" Target="https://pixabay.com/en/hello-bonjour-hi-greeting-foreign-1502369/"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98" name="Group 48">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50"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51"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52"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53"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54"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55"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56"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57"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58"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12"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14"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16"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18" name="Group 62">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20"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2"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66"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67"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68"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69"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70"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71"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72"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73"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74"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75"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23" name="Rectangle 76">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4" name="Freeform 6">
            <a:extLst>
              <a:ext uri="{FF2B5EF4-FFF2-40B4-BE49-F238E27FC236}">
                <a16:creationId xmlns:a16="http://schemas.microsoft.com/office/drawing/2014/main" id="{7BD08880-457D-4C62-A3B5-6A9B0878C7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125" name="Rectangle 80">
            <a:extLst>
              <a:ext uri="{FF2B5EF4-FFF2-40B4-BE49-F238E27FC236}">
                <a16:creationId xmlns:a16="http://schemas.microsoft.com/office/drawing/2014/main" id="{97A5CE44-9D07-4AD7-B94C-7C9351367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6" name="Rectangle 82">
            <a:extLst>
              <a:ext uri="{FF2B5EF4-FFF2-40B4-BE49-F238E27FC236}">
                <a16:creationId xmlns:a16="http://schemas.microsoft.com/office/drawing/2014/main" id="{1A703601-C9B7-448F-B403-01CBCB088B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047" y="935646"/>
            <a:ext cx="4851190" cy="4968016"/>
          </a:xfrm>
          <a:prstGeom prst="rect">
            <a:avLst/>
          </a:prstGeom>
          <a:solidFill>
            <a:srgbClr val="FFFFFF"/>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7" name="Group 84">
            <a:extLst>
              <a:ext uri="{FF2B5EF4-FFF2-40B4-BE49-F238E27FC236}">
                <a16:creationId xmlns:a16="http://schemas.microsoft.com/office/drawing/2014/main" id="{7923CDCA-D161-4CE7-BA92-92AE20B96D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87364" y="228600"/>
            <a:ext cx="2851523" cy="6638625"/>
            <a:chOff x="2487613" y="285750"/>
            <a:chExt cx="2428875" cy="5654676"/>
          </a:xfrm>
        </p:grpSpPr>
        <p:sp>
          <p:nvSpPr>
            <p:cNvPr id="128" name="Freeform 11">
              <a:extLst>
                <a:ext uri="{FF2B5EF4-FFF2-40B4-BE49-F238E27FC236}">
                  <a16:creationId xmlns:a16="http://schemas.microsoft.com/office/drawing/2014/main" id="{AFFB0997-74F4-42F6-80A7-7C1B6BD374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29" name="Freeform 12">
              <a:extLst>
                <a:ext uri="{FF2B5EF4-FFF2-40B4-BE49-F238E27FC236}">
                  <a16:creationId xmlns:a16="http://schemas.microsoft.com/office/drawing/2014/main" id="{A14E1792-3BAD-41B1-A563-2180A26E67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30" name="Freeform 13">
              <a:extLst>
                <a:ext uri="{FF2B5EF4-FFF2-40B4-BE49-F238E27FC236}">
                  <a16:creationId xmlns:a16="http://schemas.microsoft.com/office/drawing/2014/main" id="{C30D05BD-CE6E-4143-946E-A2C5EC7CFB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31" name="Freeform 14">
              <a:extLst>
                <a:ext uri="{FF2B5EF4-FFF2-40B4-BE49-F238E27FC236}">
                  <a16:creationId xmlns:a16="http://schemas.microsoft.com/office/drawing/2014/main" id="{4317EBD8-70E0-492B-B401-C72697C7D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90" name="Freeform 15">
              <a:extLst>
                <a:ext uri="{FF2B5EF4-FFF2-40B4-BE49-F238E27FC236}">
                  <a16:creationId xmlns:a16="http://schemas.microsoft.com/office/drawing/2014/main" id="{60545381-EDB5-47D8-9497-D5802F5A4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91" name="Freeform 16">
              <a:extLst>
                <a:ext uri="{FF2B5EF4-FFF2-40B4-BE49-F238E27FC236}">
                  <a16:creationId xmlns:a16="http://schemas.microsoft.com/office/drawing/2014/main" id="{E67012E4-2FDC-4F96-A145-1E426784C4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92" name="Freeform 17">
              <a:extLst>
                <a:ext uri="{FF2B5EF4-FFF2-40B4-BE49-F238E27FC236}">
                  <a16:creationId xmlns:a16="http://schemas.microsoft.com/office/drawing/2014/main" id="{C088EA8D-BA27-4043-967F-595BE451C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93" name="Freeform 18">
              <a:extLst>
                <a:ext uri="{FF2B5EF4-FFF2-40B4-BE49-F238E27FC236}">
                  <a16:creationId xmlns:a16="http://schemas.microsoft.com/office/drawing/2014/main" id="{7D7B306D-2572-4DF7-BC2E-6752033177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94" name="Freeform 19">
              <a:extLst>
                <a:ext uri="{FF2B5EF4-FFF2-40B4-BE49-F238E27FC236}">
                  <a16:creationId xmlns:a16="http://schemas.microsoft.com/office/drawing/2014/main" id="{EBFED6A3-D5D7-4F26-B6EB-091492A99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95" name="Freeform 20">
              <a:extLst>
                <a:ext uri="{FF2B5EF4-FFF2-40B4-BE49-F238E27FC236}">
                  <a16:creationId xmlns:a16="http://schemas.microsoft.com/office/drawing/2014/main" id="{57CA315F-B9C5-4899-A337-C1389083C6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96" name="Freeform 21">
              <a:extLst>
                <a:ext uri="{FF2B5EF4-FFF2-40B4-BE49-F238E27FC236}">
                  <a16:creationId xmlns:a16="http://schemas.microsoft.com/office/drawing/2014/main" id="{F3C62C3A-023D-428B-AEEA-68C9B037B0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97" name="Freeform 22">
              <a:extLst>
                <a:ext uri="{FF2B5EF4-FFF2-40B4-BE49-F238E27FC236}">
                  <a16:creationId xmlns:a16="http://schemas.microsoft.com/office/drawing/2014/main" id="{6132B97B-0D55-426A-8D75-9E7F8FCE7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99" name="Group 98">
            <a:extLst>
              <a:ext uri="{FF2B5EF4-FFF2-40B4-BE49-F238E27FC236}">
                <a16:creationId xmlns:a16="http://schemas.microsoft.com/office/drawing/2014/main" id="{B28C8CE4-C5A6-4B6C-B428-1D2852C394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14579" y="-786"/>
            <a:ext cx="2356675" cy="6854040"/>
            <a:chOff x="6627813" y="194833"/>
            <a:chExt cx="1952625" cy="5678918"/>
          </a:xfrm>
        </p:grpSpPr>
        <p:sp>
          <p:nvSpPr>
            <p:cNvPr id="100" name="Freeform 27">
              <a:extLst>
                <a:ext uri="{FF2B5EF4-FFF2-40B4-BE49-F238E27FC236}">
                  <a16:creationId xmlns:a16="http://schemas.microsoft.com/office/drawing/2014/main" id="{6C6C0EAF-AF4D-4E28-B480-93C9A324D9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01" name="Freeform 28">
              <a:extLst>
                <a:ext uri="{FF2B5EF4-FFF2-40B4-BE49-F238E27FC236}">
                  <a16:creationId xmlns:a16="http://schemas.microsoft.com/office/drawing/2014/main" id="{C254D393-7673-4399-AE7D-933ED61B16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02" name="Freeform 29">
              <a:extLst>
                <a:ext uri="{FF2B5EF4-FFF2-40B4-BE49-F238E27FC236}">
                  <a16:creationId xmlns:a16="http://schemas.microsoft.com/office/drawing/2014/main" id="{76A48428-8958-41F8-BCFD-F9EB16A177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03" name="Freeform 30">
              <a:extLst>
                <a:ext uri="{FF2B5EF4-FFF2-40B4-BE49-F238E27FC236}">
                  <a16:creationId xmlns:a16="http://schemas.microsoft.com/office/drawing/2014/main" id="{F895B04F-691C-404F-A9F1-47B315756F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04" name="Freeform 31">
              <a:extLst>
                <a:ext uri="{FF2B5EF4-FFF2-40B4-BE49-F238E27FC236}">
                  <a16:creationId xmlns:a16="http://schemas.microsoft.com/office/drawing/2014/main" id="{38BAB3B8-E8BB-4327-9E73-FFAD5597B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05" name="Freeform 32">
              <a:extLst>
                <a:ext uri="{FF2B5EF4-FFF2-40B4-BE49-F238E27FC236}">
                  <a16:creationId xmlns:a16="http://schemas.microsoft.com/office/drawing/2014/main" id="{88ED23AE-358F-4EEC-8D62-917EBED710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06" name="Freeform 33">
              <a:extLst>
                <a:ext uri="{FF2B5EF4-FFF2-40B4-BE49-F238E27FC236}">
                  <a16:creationId xmlns:a16="http://schemas.microsoft.com/office/drawing/2014/main" id="{776F07C9-FA92-406A-B934-95BE8CAED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07" name="Freeform 34">
              <a:extLst>
                <a:ext uri="{FF2B5EF4-FFF2-40B4-BE49-F238E27FC236}">
                  <a16:creationId xmlns:a16="http://schemas.microsoft.com/office/drawing/2014/main" id="{BDA1CEAF-E0AD-4A46-8E40-9251837CB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08" name="Freeform 35">
              <a:extLst>
                <a:ext uri="{FF2B5EF4-FFF2-40B4-BE49-F238E27FC236}">
                  <a16:creationId xmlns:a16="http://schemas.microsoft.com/office/drawing/2014/main" id="{53D21C6F-F2ED-4F73-8B4D-9E2FECBB97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09" name="Freeform 36">
              <a:extLst>
                <a:ext uri="{FF2B5EF4-FFF2-40B4-BE49-F238E27FC236}">
                  <a16:creationId xmlns:a16="http://schemas.microsoft.com/office/drawing/2014/main" id="{2FED37FF-C037-4A76-A8D6-33525D19B4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10" name="Freeform 37">
              <a:extLst>
                <a:ext uri="{FF2B5EF4-FFF2-40B4-BE49-F238E27FC236}">
                  <a16:creationId xmlns:a16="http://schemas.microsoft.com/office/drawing/2014/main" id="{8DE0DC4B-718F-4E78-A0AB-8442F28A8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11" name="Freeform 38">
              <a:extLst>
                <a:ext uri="{FF2B5EF4-FFF2-40B4-BE49-F238E27FC236}">
                  <a16:creationId xmlns:a16="http://schemas.microsoft.com/office/drawing/2014/main" id="{8F80CA79-E2F4-4B1D-97DE-04F9215B0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p:cNvSpPr>
            <a:spLocks noGrp="1"/>
          </p:cNvSpPr>
          <p:nvPr>
            <p:ph type="title"/>
          </p:nvPr>
        </p:nvSpPr>
        <p:spPr>
          <a:xfrm>
            <a:off x="8324602" y="935646"/>
            <a:ext cx="3181597" cy="3841735"/>
          </a:xfrm>
        </p:spPr>
        <p:txBody>
          <a:bodyPr vert="horz" lIns="91440" tIns="45720" rIns="91440" bIns="45720" rtlCol="0" anchor="b">
            <a:normAutofit/>
          </a:bodyPr>
          <a:lstStyle/>
          <a:p>
            <a:pPr>
              <a:lnSpc>
                <a:spcPct val="90000"/>
              </a:lnSpc>
              <a:tabLst>
                <a:tab pos="2865755" algn="ctr"/>
                <a:tab pos="5731510" algn="r"/>
              </a:tabLst>
            </a:pPr>
            <a:br>
              <a:rPr lang="en-US" sz="1800"/>
            </a:br>
            <a:br>
              <a:rPr lang="en-US" sz="1800"/>
            </a:br>
            <a:br>
              <a:rPr lang="en-US" sz="1800"/>
            </a:br>
            <a:r>
              <a:rPr lang="en-US" sz="1800"/>
              <a:t>Module Title: Foreign  Languages and Cultural Awareness</a:t>
            </a:r>
            <a:br>
              <a:rPr lang="en-US" sz="1800"/>
            </a:br>
            <a:r>
              <a:rPr lang="en-US" sz="1800"/>
              <a:t>Module Code: BMIH5003</a:t>
            </a:r>
            <a:br>
              <a:rPr lang="en-US" sz="1800"/>
            </a:br>
            <a:r>
              <a:rPr lang="en-US" sz="1800"/>
              <a:t>Module Lead : Lisa Bassler</a:t>
            </a:r>
            <a:br>
              <a:rPr lang="en-US" sz="1800"/>
            </a:br>
            <a:r>
              <a:rPr lang="en-US" sz="1800"/>
              <a:t>Student name: Luminita Malanciuc</a:t>
            </a:r>
            <a:br>
              <a:rPr lang="en-US" sz="1800"/>
            </a:br>
            <a:r>
              <a:rPr lang="en-US" sz="1800"/>
              <a:t>Student Number : 2211340</a:t>
            </a:r>
            <a:br>
              <a:rPr lang="en-US" sz="1800"/>
            </a:br>
            <a:endParaRPr lang="en-US" sz="1800"/>
          </a:p>
        </p:txBody>
      </p:sp>
      <p:sp>
        <p:nvSpPr>
          <p:cNvPr id="7" name="Substituent text 6">
            <a:extLst>
              <a:ext uri="{FF2B5EF4-FFF2-40B4-BE49-F238E27FC236}">
                <a16:creationId xmlns:a16="http://schemas.microsoft.com/office/drawing/2014/main" id="{B2628863-4670-9482-3B41-EE4A0311184A}"/>
              </a:ext>
            </a:extLst>
          </p:cNvPr>
          <p:cNvSpPr>
            <a:spLocks noGrp="1"/>
          </p:cNvSpPr>
          <p:nvPr>
            <p:ph type="body" idx="1"/>
          </p:nvPr>
        </p:nvSpPr>
        <p:spPr>
          <a:xfrm>
            <a:off x="8324602" y="4777379"/>
            <a:ext cx="3181598" cy="1126283"/>
          </a:xfrm>
        </p:spPr>
        <p:txBody>
          <a:bodyPr vert="horz" lIns="91440" tIns="45720" rIns="91440" bIns="45720" rtlCol="0" anchor="t">
            <a:normAutofit/>
          </a:bodyPr>
          <a:lstStyle/>
          <a:p>
            <a:r>
              <a:rPr lang="en-GB" sz="1600">
                <a:hlinkClick r:id="rId2"/>
              </a:rPr>
              <a:t>Recording-20231027_234734.webm</a:t>
            </a:r>
            <a:endParaRPr lang="en-US" sz="1800"/>
          </a:p>
        </p:txBody>
      </p:sp>
      <p:pic>
        <p:nvPicPr>
          <p:cNvPr id="44" name="Imagine 43" descr="O imagine care conține text, Font, captură de ecran, Grafică&#10;&#10;Descriere generată automat">
            <a:extLst>
              <a:ext uri="{FF2B5EF4-FFF2-40B4-BE49-F238E27FC236}">
                <a16:creationId xmlns:a16="http://schemas.microsoft.com/office/drawing/2014/main" id="{2E46B1BF-B25D-2C7F-8DA1-8A7F3C56DA96}"/>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6523" r="16523" b="-1"/>
          <a:stretch/>
        </p:blipFill>
        <p:spPr>
          <a:xfrm>
            <a:off x="929675" y="1250067"/>
            <a:ext cx="4213521" cy="4326599"/>
          </a:xfrm>
          <a:prstGeom prst="rect">
            <a:avLst/>
          </a:prstGeom>
        </p:spPr>
      </p:pic>
      <p:sp>
        <p:nvSpPr>
          <p:cNvPr id="132" name="Rectangle 112">
            <a:extLst>
              <a:ext uri="{FF2B5EF4-FFF2-40B4-BE49-F238E27FC236}">
                <a16:creationId xmlns:a16="http://schemas.microsoft.com/office/drawing/2014/main" id="{E15F4FDF-1B24-4F56-AF01-4D0645A8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7355"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3" name="Freeform 33">
            <a:extLst>
              <a:ext uri="{FF2B5EF4-FFF2-40B4-BE49-F238E27FC236}">
                <a16:creationId xmlns:a16="http://schemas.microsoft.com/office/drawing/2014/main" id="{4FD76CDA-1C6B-40B2-9A61-FD38CE1B4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087355"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058C71-D269-1028-7590-548308673B2B}"/>
              </a:ext>
            </a:extLst>
          </p:cNvPr>
          <p:cNvSpPr>
            <a:spLocks noGrp="1"/>
          </p:cNvSpPr>
          <p:nvPr>
            <p:ph type="title"/>
          </p:nvPr>
        </p:nvSpPr>
        <p:spPr>
          <a:xfrm>
            <a:off x="1143000" y="872935"/>
            <a:ext cx="8225851" cy="1360898"/>
          </a:xfrm>
        </p:spPr>
        <p:txBody>
          <a:bodyPr>
            <a:normAutofit/>
          </a:bodyPr>
          <a:lstStyle/>
          <a:p>
            <a:r>
              <a:rPr lang="en-IN" sz="2000" b="1" kern="100" dirty="0">
                <a:effectLst/>
                <a:latin typeface="Times New Roman" panose="02020603050405020304" pitchFamily="18" charset="0"/>
                <a:ea typeface="Times New Roman" panose="02020603050405020304" pitchFamily="18" charset="0"/>
              </a:rPr>
              <a:t>Highlighting the advantage of </a:t>
            </a:r>
            <a:r>
              <a:rPr lang="en-US" sz="2000" b="1" kern="100" dirty="0">
                <a:effectLst/>
                <a:latin typeface="Times New Roman" panose="02020603050405020304" pitchFamily="18" charset="0"/>
                <a:ea typeface="Times New Roman" panose="02020603050405020304" pitchFamily="18" charset="0"/>
              </a:rPr>
              <a:t>multilingualism for hotel employee </a:t>
            </a:r>
            <a:br>
              <a:rPr lang="en-IN" sz="2000" kern="100" dirty="0">
                <a:effectLst/>
                <a:latin typeface="Times New Roman" panose="02020603050405020304" pitchFamily="18" charset="0"/>
                <a:ea typeface="Times New Roman" panose="02020603050405020304" pitchFamily="18" charset="0"/>
              </a:rPr>
            </a:br>
            <a:endParaRPr lang="en-US" sz="4400" dirty="0">
              <a:latin typeface="Times New Roman"/>
              <a:cs typeface="Times New Roman"/>
            </a:endParaRPr>
          </a:p>
        </p:txBody>
      </p:sp>
      <p:sp>
        <p:nvSpPr>
          <p:cNvPr id="3" name="Content Placeholder 2">
            <a:extLst>
              <a:ext uri="{FF2B5EF4-FFF2-40B4-BE49-F238E27FC236}">
                <a16:creationId xmlns:a16="http://schemas.microsoft.com/office/drawing/2014/main" id="{28A4C6A9-636C-DE70-32A9-18DC91DDDADC}"/>
              </a:ext>
            </a:extLst>
          </p:cNvPr>
          <p:cNvSpPr>
            <a:spLocks noGrp="1"/>
          </p:cNvSpPr>
          <p:nvPr>
            <p:ph idx="1"/>
          </p:nvPr>
        </p:nvSpPr>
        <p:spPr>
          <a:xfrm>
            <a:off x="222851" y="2332026"/>
            <a:ext cx="6252900" cy="3567118"/>
          </a:xfrm>
        </p:spPr>
        <p:txBody>
          <a:bodyPr vert="horz" lIns="91440" tIns="45720" rIns="91440" bIns="45720" rtlCol="0" anchor="t">
            <a:normAutofit lnSpcReduction="10000"/>
          </a:bodyPr>
          <a:lstStyle/>
          <a:p>
            <a:pPr>
              <a:lnSpc>
                <a:spcPct val="100000"/>
              </a:lnSpc>
            </a:pPr>
            <a:r>
              <a:rPr lang="en-GB" sz="1800" dirty="0">
                <a:effectLst/>
                <a:latin typeface="Times New Roman" panose="02020603050405020304" pitchFamily="18" charset="0"/>
                <a:ea typeface="Times New Roman" panose="02020603050405020304" pitchFamily="18" charset="0"/>
              </a:rPr>
              <a:t> It will not only develop concerns like cultural sensitivity but also create a surrounding with inclusive and quick adaptability. </a:t>
            </a:r>
          </a:p>
          <a:p>
            <a:pPr>
              <a:lnSpc>
                <a:spcPct val="100000"/>
              </a:lnSpc>
            </a:pPr>
            <a:endParaRPr lang="en-GB" sz="1800" dirty="0">
              <a:latin typeface="Times New Roman" panose="02020603050405020304" pitchFamily="18" charset="0"/>
              <a:ea typeface="Times New Roman" panose="02020603050405020304" pitchFamily="18" charset="0"/>
            </a:endParaRPr>
          </a:p>
          <a:p>
            <a:pPr>
              <a:lnSpc>
                <a:spcPct val="100000"/>
              </a:lnSpc>
            </a:pPr>
            <a:r>
              <a:rPr lang="en-GB" sz="1800" dirty="0">
                <a:effectLst/>
                <a:latin typeface="Times New Roman" panose="02020603050405020304" pitchFamily="18" charset="0"/>
                <a:ea typeface="Times New Roman" panose="02020603050405020304" pitchFamily="18" charset="0"/>
              </a:rPr>
              <a:t>Additionally, a multilingual employee might easily promote marketing initiatives, attract more tourists towards the services and boost the revenue. </a:t>
            </a:r>
          </a:p>
          <a:p>
            <a:pPr>
              <a:lnSpc>
                <a:spcPct val="100000"/>
              </a:lnSpc>
            </a:pPr>
            <a:endParaRPr lang="en-GB" sz="1800" dirty="0">
              <a:latin typeface="Times New Roman" panose="02020603050405020304" pitchFamily="18" charset="0"/>
              <a:ea typeface="Times New Roman" panose="02020603050405020304" pitchFamily="18" charset="0"/>
            </a:endParaRPr>
          </a:p>
          <a:p>
            <a:pPr>
              <a:lnSpc>
                <a:spcPct val="100000"/>
              </a:lnSpc>
            </a:pPr>
            <a:r>
              <a:rPr lang="en-GB" sz="1800" dirty="0">
                <a:effectLst/>
                <a:latin typeface="Times New Roman" panose="02020603050405020304" pitchFamily="18" charset="0"/>
                <a:ea typeface="Times New Roman" panose="02020603050405020304" pitchFamily="18" charset="0"/>
              </a:rPr>
              <a:t>Thus, they can effortlessly communicate and provide the clients with information in the language according to their preferences. </a:t>
            </a:r>
            <a:endParaRPr lang="en-IN" sz="1600" dirty="0">
              <a:latin typeface="Times New Roman"/>
              <a:cs typeface="Times New Roman"/>
            </a:endParaRPr>
          </a:p>
        </p:txBody>
      </p:sp>
      <p:pic>
        <p:nvPicPr>
          <p:cNvPr id="6" name="Picture 2" descr="Hospitality sector demands change in infrastructure status to drive growth,  benefit more cities | Zee Business">
            <a:extLst>
              <a:ext uri="{FF2B5EF4-FFF2-40B4-BE49-F238E27FC236}">
                <a16:creationId xmlns:a16="http://schemas.microsoft.com/office/drawing/2014/main" id="{C1A73316-6BB5-9655-3543-E234BC86A4C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75716" y="1961908"/>
            <a:ext cx="4277532" cy="321577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D53BAD7F-BDAE-6EC3-43FE-36C0A47B20CA}"/>
              </a:ext>
            </a:extLst>
          </p:cNvPr>
          <p:cNvSpPr txBox="1"/>
          <p:nvPr/>
        </p:nvSpPr>
        <p:spPr>
          <a:xfrm>
            <a:off x="8406498" y="5481674"/>
            <a:ext cx="6093500" cy="369332"/>
          </a:xfrm>
          <a:prstGeom prst="rect">
            <a:avLst/>
          </a:prstGeom>
          <a:noFill/>
        </p:spPr>
        <p:txBody>
          <a:bodyPr wrap="square">
            <a:spAutoFit/>
          </a:bodyPr>
          <a:lstStyle/>
          <a:p>
            <a:r>
              <a:rPr lang="en-GB" sz="1800" kern="100" dirty="0" err="1">
                <a:effectLst/>
                <a:latin typeface="Times New Roman" panose="02020603050405020304" pitchFamily="18" charset="0"/>
                <a:ea typeface="Times New Roman" panose="02020603050405020304" pitchFamily="18" charset="0"/>
              </a:rPr>
              <a:t>Žerajić</a:t>
            </a:r>
            <a:r>
              <a:rPr lang="en-GB" sz="1800" kern="100" dirty="0">
                <a:effectLst/>
                <a:latin typeface="Times New Roman" panose="02020603050405020304" pitchFamily="18" charset="0"/>
                <a:ea typeface="Times New Roman" panose="02020603050405020304" pitchFamily="18" charset="0"/>
              </a:rPr>
              <a:t>, 2020)</a:t>
            </a:r>
            <a:endParaRPr lang="en-GB" dirty="0"/>
          </a:p>
        </p:txBody>
      </p:sp>
    </p:spTree>
    <p:extLst>
      <p:ext uri="{BB962C8B-B14F-4D97-AF65-F5344CB8AC3E}">
        <p14:creationId xmlns:p14="http://schemas.microsoft.com/office/powerpoint/2010/main" val="8333745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A02A84-A46D-1C88-1AD4-50AB9B94155D}"/>
              </a:ext>
            </a:extLst>
          </p:cNvPr>
          <p:cNvSpPr>
            <a:spLocks noGrp="1"/>
          </p:cNvSpPr>
          <p:nvPr>
            <p:ph type="title"/>
          </p:nvPr>
        </p:nvSpPr>
        <p:spPr>
          <a:xfrm>
            <a:off x="1143000" y="872937"/>
            <a:ext cx="7810169" cy="1360898"/>
          </a:xfrm>
        </p:spPr>
        <p:txBody>
          <a:bodyPr>
            <a:normAutofit/>
          </a:bodyPr>
          <a:lstStyle/>
          <a:p>
            <a:r>
              <a:rPr lang="en-GB" sz="2000" b="1" kern="100" dirty="0">
                <a:effectLst/>
                <a:latin typeface="Times New Roman" panose="02020603050405020304" pitchFamily="18" charset="0"/>
                <a:ea typeface="Times New Roman" panose="02020603050405020304" pitchFamily="18" charset="0"/>
              </a:rPr>
              <a:t>Importance of language awareness skills for hotel employees</a:t>
            </a:r>
            <a:br>
              <a:rPr lang="en-IN" sz="2000" kern="100" dirty="0">
                <a:effectLst/>
                <a:latin typeface="Times New Roman" panose="02020603050405020304" pitchFamily="18" charset="0"/>
                <a:ea typeface="Times New Roman" panose="02020603050405020304" pitchFamily="18" charset="0"/>
              </a:rPr>
            </a:br>
            <a:endParaRPr lang="en-US" sz="4400" dirty="0">
              <a:latin typeface="Times New Roman"/>
              <a:cs typeface="Times New Roman"/>
            </a:endParaRPr>
          </a:p>
        </p:txBody>
      </p:sp>
      <p:graphicFrame>
        <p:nvGraphicFramePr>
          <p:cNvPr id="10" name="Content Placeholder 2">
            <a:extLst>
              <a:ext uri="{FF2B5EF4-FFF2-40B4-BE49-F238E27FC236}">
                <a16:creationId xmlns:a16="http://schemas.microsoft.com/office/drawing/2014/main" id="{83CBA311-AA29-91B4-3BDE-2681E1A76AF3}"/>
              </a:ext>
            </a:extLst>
          </p:cNvPr>
          <p:cNvGraphicFramePr>
            <a:graphicFrameLocks noGrp="1"/>
          </p:cNvGraphicFramePr>
          <p:nvPr>
            <p:ph idx="1"/>
          </p:nvPr>
        </p:nvGraphicFramePr>
        <p:xfrm>
          <a:off x="122207" y="2360784"/>
          <a:ext cx="7462816" cy="33829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2" descr="Hospitality Industry: Products &amp; Characteristics - Video &amp; Lesson  Transcript | Study.com">
            <a:extLst>
              <a:ext uri="{FF2B5EF4-FFF2-40B4-BE49-F238E27FC236}">
                <a16:creationId xmlns:a16="http://schemas.microsoft.com/office/drawing/2014/main" id="{54F3E9D8-4706-B14F-87CF-EDBB6F18AED0}"/>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a:stretch/>
        </p:blipFill>
        <p:spPr bwMode="auto">
          <a:xfrm>
            <a:off x="7719771" y="1624589"/>
            <a:ext cx="4154904" cy="3974401"/>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3AE3C2E6-E853-E56D-3F8D-61B20D2E46D3}"/>
              </a:ext>
            </a:extLst>
          </p:cNvPr>
          <p:cNvSpPr txBox="1"/>
          <p:nvPr/>
        </p:nvSpPr>
        <p:spPr>
          <a:xfrm>
            <a:off x="8771711" y="5588364"/>
            <a:ext cx="6205928" cy="369332"/>
          </a:xfrm>
          <a:prstGeom prst="rect">
            <a:avLst/>
          </a:prstGeom>
          <a:noFill/>
        </p:spPr>
        <p:txBody>
          <a:bodyPr wrap="square">
            <a:spAutoFit/>
          </a:bodyPr>
          <a:lstStyle/>
          <a:p>
            <a:pPr>
              <a:lnSpc>
                <a:spcPct val="100000"/>
              </a:lnSpc>
            </a:pPr>
            <a:r>
              <a:rPr lang="en-GB" sz="1800" kern="100" dirty="0">
                <a:effectLst/>
                <a:latin typeface="Times New Roman" panose="02020603050405020304" pitchFamily="18" charset="0"/>
                <a:ea typeface="Times New Roman" panose="02020603050405020304" pitchFamily="18" charset="0"/>
              </a:rPr>
              <a:t>(Baum, 2019). </a:t>
            </a:r>
          </a:p>
        </p:txBody>
      </p:sp>
    </p:spTree>
    <p:extLst>
      <p:ext uri="{BB962C8B-B14F-4D97-AF65-F5344CB8AC3E}">
        <p14:creationId xmlns:p14="http://schemas.microsoft.com/office/powerpoint/2010/main" val="32282871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8BDF48-A6AB-8949-AC47-5942AF8C7800}"/>
              </a:ext>
            </a:extLst>
          </p:cNvPr>
          <p:cNvSpPr>
            <a:spLocks noGrp="1"/>
          </p:cNvSpPr>
          <p:nvPr>
            <p:ph type="title"/>
          </p:nvPr>
        </p:nvSpPr>
        <p:spPr/>
        <p:txBody>
          <a:bodyPr>
            <a:normAutofit/>
          </a:bodyPr>
          <a:lstStyle/>
          <a:p>
            <a:r>
              <a:rPr lang="en-GB" sz="2000" b="1" kern="100" dirty="0">
                <a:effectLst/>
                <a:latin typeface="Times New Roman" panose="02020603050405020304" pitchFamily="18" charset="0"/>
                <a:ea typeface="Times New Roman" panose="02020603050405020304" pitchFamily="18" charset="0"/>
              </a:rPr>
              <a:t>Elaborating the chosen language: French </a:t>
            </a:r>
            <a:br>
              <a:rPr lang="en-IN" sz="2000" kern="100" dirty="0">
                <a:effectLst/>
                <a:latin typeface="Times New Roman" panose="02020603050405020304" pitchFamily="18" charset="0"/>
                <a:ea typeface="Times New Roman" panose="02020603050405020304" pitchFamily="18" charset="0"/>
              </a:rPr>
            </a:br>
            <a:endParaRPr lang="en-US" sz="4400" dirty="0">
              <a:latin typeface="Times New Roman"/>
              <a:cs typeface="Times New Roman"/>
            </a:endParaRPr>
          </a:p>
        </p:txBody>
      </p:sp>
      <p:sp>
        <p:nvSpPr>
          <p:cNvPr id="3" name="Content Placeholder 2">
            <a:extLst>
              <a:ext uri="{FF2B5EF4-FFF2-40B4-BE49-F238E27FC236}">
                <a16:creationId xmlns:a16="http://schemas.microsoft.com/office/drawing/2014/main" id="{7D807F9E-58C6-D024-497E-6E4B996DE31B}"/>
              </a:ext>
            </a:extLst>
          </p:cNvPr>
          <p:cNvSpPr>
            <a:spLocks noGrp="1"/>
          </p:cNvSpPr>
          <p:nvPr>
            <p:ph idx="1"/>
          </p:nvPr>
        </p:nvSpPr>
        <p:spPr>
          <a:xfrm>
            <a:off x="659568" y="2332026"/>
            <a:ext cx="7135318" cy="3567118"/>
          </a:xfrm>
        </p:spPr>
        <p:txBody>
          <a:bodyPr vert="horz" lIns="91440" tIns="45720" rIns="91440" bIns="45720" rtlCol="0" anchor="t">
            <a:normAutofit/>
          </a:bodyPr>
          <a:lstStyle/>
          <a:p>
            <a:pPr>
              <a:lnSpc>
                <a:spcPct val="100000"/>
              </a:lnSpc>
            </a:pPr>
            <a:r>
              <a:rPr lang="en-GB" sz="1800" dirty="0">
                <a:effectLst/>
                <a:latin typeface="Times New Roman" panose="02020603050405020304" pitchFamily="18" charset="0"/>
                <a:ea typeface="Times New Roman" panose="02020603050405020304" pitchFamily="18" charset="0"/>
              </a:rPr>
              <a:t>French is one of the most used languages, especially in countries like Africa and the Caribbean, France, Switzerland and many other nations. </a:t>
            </a:r>
          </a:p>
          <a:p>
            <a:pPr>
              <a:lnSpc>
                <a:spcPct val="100000"/>
              </a:lnSpc>
            </a:pPr>
            <a:endParaRPr lang="en-GB" sz="1800" dirty="0">
              <a:latin typeface="Times New Roman" panose="02020603050405020304" pitchFamily="18" charset="0"/>
              <a:ea typeface="Times New Roman" panose="02020603050405020304" pitchFamily="18" charset="0"/>
            </a:endParaRPr>
          </a:p>
          <a:p>
            <a:pPr>
              <a:lnSpc>
                <a:spcPct val="100000"/>
              </a:lnSpc>
            </a:pPr>
            <a:r>
              <a:rPr lang="en-GB" sz="1800" dirty="0">
                <a:effectLst/>
                <a:latin typeface="Times New Roman" panose="02020603050405020304" pitchFamily="18" charset="0"/>
                <a:ea typeface="Times New Roman" panose="02020603050405020304" pitchFamily="18" charset="0"/>
              </a:rPr>
              <a:t>Thus, it is often considered one of the most frequently used languages on an international basis involving the UN (</a:t>
            </a:r>
            <a:r>
              <a:rPr lang="en-GB" sz="1800" dirty="0" err="1">
                <a:effectLst/>
                <a:latin typeface="Times New Roman" panose="02020603050405020304" pitchFamily="18" charset="0"/>
                <a:ea typeface="Times New Roman" panose="02020603050405020304" pitchFamily="18" charset="0"/>
              </a:rPr>
              <a:t>Marinakou</a:t>
            </a:r>
            <a:r>
              <a:rPr lang="en-GB" sz="1800" dirty="0">
                <a:effectLst/>
                <a:latin typeface="Times New Roman" panose="02020603050405020304" pitchFamily="18" charset="0"/>
                <a:ea typeface="Times New Roman" panose="02020603050405020304" pitchFamily="18" charset="0"/>
              </a:rPr>
              <a:t> and </a:t>
            </a:r>
            <a:r>
              <a:rPr lang="en-GB" sz="1800" dirty="0" err="1">
                <a:effectLst/>
                <a:latin typeface="Times New Roman" panose="02020603050405020304" pitchFamily="18" charset="0"/>
                <a:ea typeface="Times New Roman" panose="02020603050405020304" pitchFamily="18" charset="0"/>
              </a:rPr>
              <a:t>Giousmpasoglou</a:t>
            </a:r>
            <a:r>
              <a:rPr lang="en-GB" sz="1800" dirty="0">
                <a:effectLst/>
                <a:latin typeface="Times New Roman" panose="02020603050405020304" pitchFamily="18" charset="0"/>
                <a:ea typeface="Times New Roman" panose="02020603050405020304" pitchFamily="18" charset="0"/>
              </a:rPr>
              <a:t>, 2019). </a:t>
            </a:r>
          </a:p>
          <a:p>
            <a:pPr>
              <a:lnSpc>
                <a:spcPct val="100000"/>
              </a:lnSpc>
            </a:pPr>
            <a:endParaRPr lang="en-GB" sz="1800" dirty="0">
              <a:latin typeface="Times New Roman" panose="02020603050405020304" pitchFamily="18" charset="0"/>
              <a:ea typeface="Times New Roman" panose="02020603050405020304" pitchFamily="18" charset="0"/>
            </a:endParaRPr>
          </a:p>
          <a:p>
            <a:pPr>
              <a:lnSpc>
                <a:spcPct val="100000"/>
              </a:lnSpc>
            </a:pPr>
            <a:r>
              <a:rPr lang="en-GB" sz="1800" dirty="0">
                <a:effectLst/>
                <a:latin typeface="Times New Roman" panose="02020603050405020304" pitchFamily="18" charset="0"/>
                <a:ea typeface="Times New Roman" panose="02020603050405020304" pitchFamily="18" charset="0"/>
              </a:rPr>
              <a:t>However, it is difficult to adopt these languages due to complex grammar, delicate pronunciations and verb conjugations. </a:t>
            </a:r>
            <a:endParaRPr lang="en-US" dirty="0"/>
          </a:p>
        </p:txBody>
      </p:sp>
      <p:pic>
        <p:nvPicPr>
          <p:cNvPr id="1026" name="Picture 2">
            <a:extLst>
              <a:ext uri="{FF2B5EF4-FFF2-40B4-BE49-F238E27FC236}">
                <a16:creationId xmlns:a16="http://schemas.microsoft.com/office/drawing/2014/main" id="{EC6AAAEF-857C-FA34-09CD-4B1E39B759F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88488" y="1319135"/>
            <a:ext cx="3165241" cy="3934918"/>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17" name="TextBox 16">
            <a:extLst>
              <a:ext uri="{FF2B5EF4-FFF2-40B4-BE49-F238E27FC236}">
                <a16:creationId xmlns:a16="http://schemas.microsoft.com/office/drawing/2014/main" id="{D11DD563-84BB-DD9F-42C7-E1A14C8267C7}"/>
              </a:ext>
            </a:extLst>
          </p:cNvPr>
          <p:cNvSpPr txBox="1"/>
          <p:nvPr/>
        </p:nvSpPr>
        <p:spPr>
          <a:xfrm>
            <a:off x="7794886" y="5354199"/>
            <a:ext cx="6093500" cy="369332"/>
          </a:xfrm>
          <a:prstGeom prst="rect">
            <a:avLst/>
          </a:prstGeom>
          <a:noFill/>
        </p:spPr>
        <p:txBody>
          <a:bodyPr wrap="square">
            <a:spAutoFit/>
          </a:bodyPr>
          <a:lstStyle/>
          <a:p>
            <a:pPr>
              <a:lnSpc>
                <a:spcPct val="100000"/>
              </a:lnSpc>
            </a:pPr>
            <a:r>
              <a:rPr lang="en-GB" sz="1800" dirty="0">
                <a:effectLst/>
                <a:latin typeface="Times New Roman" panose="02020603050405020304" pitchFamily="18" charset="0"/>
                <a:ea typeface="Times New Roman" panose="02020603050405020304" pitchFamily="18" charset="0"/>
              </a:rPr>
              <a:t>(</a:t>
            </a:r>
            <a:r>
              <a:rPr lang="en-GB" sz="1800" dirty="0" err="1">
                <a:effectLst/>
                <a:latin typeface="Times New Roman" panose="02020603050405020304" pitchFamily="18" charset="0"/>
                <a:ea typeface="Times New Roman" panose="02020603050405020304" pitchFamily="18" charset="0"/>
              </a:rPr>
              <a:t>Marinakou</a:t>
            </a:r>
            <a:r>
              <a:rPr lang="en-GB" sz="1800" dirty="0">
                <a:effectLst/>
                <a:latin typeface="Times New Roman" panose="02020603050405020304" pitchFamily="18" charset="0"/>
                <a:ea typeface="Times New Roman" panose="02020603050405020304" pitchFamily="18" charset="0"/>
              </a:rPr>
              <a:t> and </a:t>
            </a:r>
            <a:r>
              <a:rPr lang="en-GB" sz="1800" dirty="0" err="1">
                <a:effectLst/>
                <a:latin typeface="Times New Roman" panose="02020603050405020304" pitchFamily="18" charset="0"/>
                <a:ea typeface="Times New Roman" panose="02020603050405020304" pitchFamily="18" charset="0"/>
              </a:rPr>
              <a:t>Giousmpasoglou</a:t>
            </a:r>
            <a:r>
              <a:rPr lang="en-GB" sz="1800" dirty="0">
                <a:effectLst/>
                <a:latin typeface="Times New Roman" panose="02020603050405020304" pitchFamily="18" charset="0"/>
                <a:ea typeface="Times New Roman" panose="02020603050405020304" pitchFamily="18" charset="0"/>
              </a:rPr>
              <a:t>, 2019)</a:t>
            </a:r>
          </a:p>
        </p:txBody>
      </p:sp>
    </p:spTree>
    <p:extLst>
      <p:ext uri="{BB962C8B-B14F-4D97-AF65-F5344CB8AC3E}">
        <p14:creationId xmlns:p14="http://schemas.microsoft.com/office/powerpoint/2010/main" val="39952505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95CF9-AA50-7642-4A6D-70D5BE4C255D}"/>
              </a:ext>
            </a:extLst>
          </p:cNvPr>
          <p:cNvSpPr>
            <a:spLocks noGrp="1"/>
          </p:cNvSpPr>
          <p:nvPr>
            <p:ph type="title"/>
          </p:nvPr>
        </p:nvSpPr>
        <p:spPr>
          <a:xfrm>
            <a:off x="1214888" y="468205"/>
            <a:ext cx="9834111" cy="1360898"/>
          </a:xfrm>
        </p:spPr>
        <p:txBody>
          <a:bodyPr>
            <a:normAutofit/>
          </a:bodyPr>
          <a:lstStyle/>
          <a:p>
            <a:r>
              <a:rPr lang="en-US" sz="2000" b="1" kern="100" dirty="0">
                <a:effectLst/>
                <a:latin typeface="Times New Roman" panose="02020603050405020304" pitchFamily="18" charset="0"/>
                <a:ea typeface="Times New Roman" panose="02020603050405020304" pitchFamily="18" charset="0"/>
              </a:rPr>
              <a:t>Stating the Polite and impolite behaviors in the French language in the hotel industry</a:t>
            </a:r>
            <a:br>
              <a:rPr lang="en-IN" sz="2000" kern="100" dirty="0">
                <a:effectLst/>
                <a:latin typeface="Times New Roman" panose="02020603050405020304" pitchFamily="18" charset="0"/>
                <a:ea typeface="Times New Roman" panose="02020603050405020304" pitchFamily="18" charset="0"/>
              </a:rPr>
            </a:br>
            <a:endParaRPr lang="en-US" sz="4400" dirty="0">
              <a:latin typeface="Times New Roman"/>
              <a:cs typeface="Times New Roman"/>
            </a:endParaRPr>
          </a:p>
        </p:txBody>
      </p:sp>
      <p:sp>
        <p:nvSpPr>
          <p:cNvPr id="3" name="Content Placeholder 2">
            <a:extLst>
              <a:ext uri="{FF2B5EF4-FFF2-40B4-BE49-F238E27FC236}">
                <a16:creationId xmlns:a16="http://schemas.microsoft.com/office/drawing/2014/main" id="{123A90DD-6519-723E-FB03-B2FEDB6B10E6}"/>
              </a:ext>
            </a:extLst>
          </p:cNvPr>
          <p:cNvSpPr>
            <a:spLocks noGrp="1"/>
          </p:cNvSpPr>
          <p:nvPr>
            <p:ph idx="1"/>
          </p:nvPr>
        </p:nvSpPr>
        <p:spPr>
          <a:xfrm>
            <a:off x="599607" y="1886328"/>
            <a:ext cx="6940445" cy="3567118"/>
          </a:xfrm>
        </p:spPr>
        <p:txBody>
          <a:bodyPr vert="horz" lIns="91440" tIns="45720" rIns="91440" bIns="45720" rtlCol="0" anchor="t">
            <a:normAutofit lnSpcReduction="10000"/>
          </a:bodyPr>
          <a:lstStyle/>
          <a:p>
            <a:pPr algn="just">
              <a:lnSpc>
                <a:spcPct val="100000"/>
              </a:lnSpc>
              <a:spcAft>
                <a:spcPts val="800"/>
              </a:spcAft>
            </a:pPr>
            <a:r>
              <a:rPr lang="en-GB" sz="1800" kern="100" dirty="0">
                <a:effectLst/>
                <a:latin typeface="Times New Roman" panose="02020603050405020304" pitchFamily="18" charset="0"/>
                <a:ea typeface="Times New Roman" panose="02020603050405020304" pitchFamily="18" charset="0"/>
              </a:rPr>
              <a:t>Based on the French hotel business Politeness and Ethics are highly prioritised. </a:t>
            </a:r>
          </a:p>
          <a:p>
            <a:pPr algn="just">
              <a:lnSpc>
                <a:spcPct val="100000"/>
              </a:lnSpc>
              <a:spcAft>
                <a:spcPts val="800"/>
              </a:spcAft>
            </a:pPr>
            <a:endParaRPr lang="en-IN" sz="1800" kern="100" dirty="0">
              <a:effectLst/>
              <a:latin typeface="Times New Roman" panose="02020603050405020304" pitchFamily="18" charset="0"/>
              <a:ea typeface="Times New Roman" panose="02020603050405020304" pitchFamily="18" charset="0"/>
            </a:endParaRPr>
          </a:p>
          <a:p>
            <a:pPr algn="just">
              <a:lnSpc>
                <a:spcPct val="100000"/>
              </a:lnSpc>
              <a:spcAft>
                <a:spcPts val="800"/>
              </a:spcAft>
            </a:pPr>
            <a:r>
              <a:rPr lang="en-GB" sz="1800" kern="100" dirty="0">
                <a:effectLst/>
                <a:latin typeface="Times New Roman" panose="02020603050405020304" pitchFamily="18" charset="0"/>
                <a:ea typeface="Times New Roman" panose="02020603050405020304" pitchFamily="18" charset="0"/>
              </a:rPr>
              <a:t>Additionally, it is crucial to address ‘Bonjour’ or ‘Bonsoir' rather than using “</a:t>
            </a:r>
            <a:r>
              <a:rPr lang="en-GB" sz="1800" kern="100" dirty="0" err="1">
                <a:effectLst/>
                <a:latin typeface="Times New Roman" panose="02020603050405020304" pitchFamily="18" charset="0"/>
                <a:ea typeface="Times New Roman" panose="02020603050405020304" pitchFamily="18" charset="0"/>
              </a:rPr>
              <a:t>s’il</a:t>
            </a:r>
            <a:r>
              <a:rPr lang="en-GB" sz="1800" kern="100" dirty="0">
                <a:effectLst/>
                <a:latin typeface="Times New Roman" panose="02020603050405020304" pitchFamily="18" charset="0"/>
                <a:ea typeface="Times New Roman" panose="02020603050405020304" pitchFamily="18" charset="0"/>
              </a:rPr>
              <a:t> </a:t>
            </a:r>
            <a:r>
              <a:rPr lang="en-GB" sz="1800" kern="100" dirty="0" err="1">
                <a:effectLst/>
                <a:latin typeface="Times New Roman" panose="02020603050405020304" pitchFamily="18" charset="0"/>
                <a:ea typeface="Times New Roman" panose="02020603050405020304" pitchFamily="18" charset="0"/>
              </a:rPr>
              <a:t>vous</a:t>
            </a:r>
            <a:r>
              <a:rPr lang="en-GB" sz="1800" kern="100" dirty="0">
                <a:effectLst/>
                <a:latin typeface="Times New Roman" panose="02020603050405020304" pitchFamily="18" charset="0"/>
                <a:ea typeface="Times New Roman" panose="02020603050405020304" pitchFamily="18" charset="0"/>
              </a:rPr>
              <a:t> </a:t>
            </a:r>
            <a:r>
              <a:rPr lang="en-GB" sz="1800" kern="100" dirty="0" err="1">
                <a:effectLst/>
                <a:latin typeface="Times New Roman" panose="02020603050405020304" pitchFamily="18" charset="0"/>
                <a:ea typeface="Times New Roman" panose="02020603050405020304" pitchFamily="18" charset="0"/>
              </a:rPr>
              <a:t>plaît</a:t>
            </a:r>
            <a:r>
              <a:rPr lang="en-GB" sz="1800" kern="100" dirty="0">
                <a:effectLst/>
                <a:latin typeface="Times New Roman" panose="02020603050405020304" pitchFamily="18" charset="0"/>
                <a:ea typeface="Times New Roman" panose="02020603050405020304" pitchFamily="18" charset="0"/>
              </a:rPr>
              <a:t>” which represents good morning or good evening while interacting with guests. </a:t>
            </a:r>
          </a:p>
          <a:p>
            <a:pPr algn="just">
              <a:lnSpc>
                <a:spcPct val="100000"/>
              </a:lnSpc>
              <a:spcAft>
                <a:spcPts val="800"/>
              </a:spcAft>
            </a:pPr>
            <a:endParaRPr lang="en-GB" sz="1800" kern="100" dirty="0">
              <a:effectLst/>
              <a:latin typeface="Times New Roman" panose="02020603050405020304" pitchFamily="18" charset="0"/>
              <a:ea typeface="Times New Roman" panose="02020603050405020304" pitchFamily="18" charset="0"/>
            </a:endParaRPr>
          </a:p>
          <a:p>
            <a:pPr algn="just">
              <a:lnSpc>
                <a:spcPct val="100000"/>
              </a:lnSpc>
              <a:spcAft>
                <a:spcPts val="800"/>
              </a:spcAft>
            </a:pPr>
            <a:r>
              <a:rPr lang="en-GB" sz="1800" kern="100" dirty="0">
                <a:effectLst/>
                <a:latin typeface="Times New Roman" panose="02020603050405020304" pitchFamily="18" charset="0"/>
                <a:ea typeface="Times New Roman" panose="02020603050405020304" pitchFamily="18" charset="0"/>
              </a:rPr>
              <a:t>Thus, it is considered essential to address the guests with a professional tone involving their surnames and punctuality</a:t>
            </a:r>
            <a:endParaRPr lang="en-IN" sz="1800" kern="100" dirty="0">
              <a:effectLst/>
              <a:latin typeface="Times New Roman" panose="02020603050405020304" pitchFamily="18" charset="0"/>
              <a:ea typeface="Times New Roman" panose="02020603050405020304" pitchFamily="18" charset="0"/>
            </a:endParaRPr>
          </a:p>
          <a:p>
            <a:pPr>
              <a:lnSpc>
                <a:spcPct val="100000"/>
              </a:lnSpc>
            </a:pPr>
            <a:endParaRPr lang="en-US" dirty="0"/>
          </a:p>
        </p:txBody>
      </p:sp>
      <p:pic>
        <p:nvPicPr>
          <p:cNvPr id="2050" name="Picture 2">
            <a:extLst>
              <a:ext uri="{FF2B5EF4-FFF2-40B4-BE49-F238E27FC236}">
                <a16:creationId xmlns:a16="http://schemas.microsoft.com/office/drawing/2014/main" id="{CD16405F-74B6-575C-C982-46D7AE77CB0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59217" y="2174042"/>
            <a:ext cx="4042972" cy="2509915"/>
          </a:xfrm>
          <a:prstGeom prst="rect">
            <a:avLst/>
          </a:prstGeom>
          <a:ln w="2286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9C9AE710-E09E-7716-A093-E141197EA84C}"/>
              </a:ext>
            </a:extLst>
          </p:cNvPr>
          <p:cNvSpPr txBox="1"/>
          <p:nvPr/>
        </p:nvSpPr>
        <p:spPr>
          <a:xfrm>
            <a:off x="7944784" y="4786152"/>
            <a:ext cx="6093500" cy="369332"/>
          </a:xfrm>
          <a:prstGeom prst="rect">
            <a:avLst/>
          </a:prstGeom>
          <a:noFill/>
        </p:spPr>
        <p:txBody>
          <a:bodyPr wrap="square">
            <a:spAutoFit/>
          </a:bodyPr>
          <a:lstStyle/>
          <a:p>
            <a:pPr>
              <a:lnSpc>
                <a:spcPct val="100000"/>
              </a:lnSpc>
            </a:pPr>
            <a:r>
              <a:rPr lang="en-GB" sz="1800" dirty="0">
                <a:effectLst/>
                <a:latin typeface="Times New Roman" panose="02020603050405020304" pitchFamily="18" charset="0"/>
                <a:ea typeface="Times New Roman" panose="02020603050405020304" pitchFamily="18" charset="0"/>
              </a:rPr>
              <a:t>(</a:t>
            </a:r>
            <a:r>
              <a:rPr lang="en-GB" sz="1800" dirty="0" err="1">
                <a:effectLst/>
                <a:latin typeface="Times New Roman" panose="02020603050405020304" pitchFamily="18" charset="0"/>
                <a:ea typeface="Times New Roman" panose="02020603050405020304" pitchFamily="18" charset="0"/>
              </a:rPr>
              <a:t>Marinakou</a:t>
            </a:r>
            <a:r>
              <a:rPr lang="en-GB" sz="1800" dirty="0">
                <a:effectLst/>
                <a:latin typeface="Times New Roman" panose="02020603050405020304" pitchFamily="18" charset="0"/>
                <a:ea typeface="Times New Roman" panose="02020603050405020304" pitchFamily="18" charset="0"/>
              </a:rPr>
              <a:t> and </a:t>
            </a:r>
            <a:r>
              <a:rPr lang="en-GB" sz="1800" dirty="0" err="1">
                <a:effectLst/>
                <a:latin typeface="Times New Roman" panose="02020603050405020304" pitchFamily="18" charset="0"/>
                <a:ea typeface="Times New Roman" panose="02020603050405020304" pitchFamily="18" charset="0"/>
              </a:rPr>
              <a:t>Giousmpasoglou</a:t>
            </a:r>
            <a:r>
              <a:rPr lang="en-GB" sz="1800" dirty="0">
                <a:effectLst/>
                <a:latin typeface="Times New Roman" panose="02020603050405020304" pitchFamily="18" charset="0"/>
                <a:ea typeface="Times New Roman" panose="02020603050405020304" pitchFamily="18" charset="0"/>
              </a:rPr>
              <a:t>, 2019)</a:t>
            </a:r>
          </a:p>
        </p:txBody>
      </p:sp>
    </p:spTree>
    <p:extLst>
      <p:ext uri="{BB962C8B-B14F-4D97-AF65-F5344CB8AC3E}">
        <p14:creationId xmlns:p14="http://schemas.microsoft.com/office/powerpoint/2010/main" val="2852289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CE94F-8ED2-C74C-B51A-263C1D4FD573}"/>
              </a:ext>
            </a:extLst>
          </p:cNvPr>
          <p:cNvSpPr>
            <a:spLocks noGrp="1"/>
          </p:cNvSpPr>
          <p:nvPr>
            <p:ph type="title"/>
          </p:nvPr>
        </p:nvSpPr>
        <p:spPr>
          <a:xfrm>
            <a:off x="318541" y="11029"/>
            <a:ext cx="9905999" cy="1360898"/>
          </a:xfrm>
        </p:spPr>
        <p:txBody>
          <a:bodyPr>
            <a:normAutofit/>
          </a:bodyPr>
          <a:lstStyle/>
          <a:p>
            <a:r>
              <a:rPr lang="en-IN" b="1" kern="100" dirty="0">
                <a:effectLst/>
                <a:latin typeface="Times New Roman" panose="02020603050405020304" pitchFamily="18" charset="0"/>
                <a:ea typeface="DengXian Light"/>
                <a:cs typeface="Angsana New"/>
              </a:rPr>
              <a:t>References</a:t>
            </a:r>
            <a:br>
              <a:rPr lang="en-US" b="1" kern="100" dirty="0">
                <a:effectLst/>
                <a:latin typeface="Times New Roman" panose="02020603050405020304" pitchFamily="18" charset="0"/>
                <a:ea typeface="DengXian Light"/>
                <a:cs typeface="Angsana New"/>
              </a:rPr>
            </a:br>
            <a:endParaRPr lang="en-US" dirty="0"/>
          </a:p>
        </p:txBody>
      </p:sp>
      <p:sp>
        <p:nvSpPr>
          <p:cNvPr id="5" name="TextBox 4">
            <a:extLst>
              <a:ext uri="{FF2B5EF4-FFF2-40B4-BE49-F238E27FC236}">
                <a16:creationId xmlns:a16="http://schemas.microsoft.com/office/drawing/2014/main" id="{19DCB0C1-4FF2-2142-294B-6B4A69EBDBEC}"/>
              </a:ext>
            </a:extLst>
          </p:cNvPr>
          <p:cNvSpPr txBox="1"/>
          <p:nvPr/>
        </p:nvSpPr>
        <p:spPr>
          <a:xfrm>
            <a:off x="67455" y="1072124"/>
            <a:ext cx="12057089" cy="5268109"/>
          </a:xfrm>
          <a:prstGeom prst="rect">
            <a:avLst/>
          </a:prstGeom>
          <a:noFill/>
        </p:spPr>
        <p:txBody>
          <a:bodyPr wrap="square">
            <a:spAutoFit/>
          </a:bodyPr>
          <a:lstStyle/>
          <a:p>
            <a:pPr algn="just">
              <a:spcAft>
                <a:spcPts val="800"/>
              </a:spcAft>
            </a:pPr>
            <a:r>
              <a:rPr lang="en-GB" sz="1400" kern="100" dirty="0" err="1">
                <a:effectLst/>
                <a:latin typeface="Times New Roman" panose="02020603050405020304" pitchFamily="18" charset="0"/>
                <a:ea typeface="Times New Roman" panose="02020603050405020304" pitchFamily="18" charset="0"/>
              </a:rPr>
              <a:t>Adeani</a:t>
            </a:r>
            <a:r>
              <a:rPr lang="en-GB" sz="1400" kern="100" dirty="0">
                <a:effectLst/>
                <a:latin typeface="Times New Roman" panose="02020603050405020304" pitchFamily="18" charset="0"/>
                <a:ea typeface="Times New Roman" panose="02020603050405020304" pitchFamily="18" charset="0"/>
              </a:rPr>
              <a:t>, I.S., </a:t>
            </a:r>
            <a:r>
              <a:rPr lang="en-GB" sz="1400" kern="100" dirty="0" err="1">
                <a:effectLst/>
                <a:latin typeface="Times New Roman" panose="02020603050405020304" pitchFamily="18" charset="0"/>
                <a:ea typeface="Times New Roman" panose="02020603050405020304" pitchFamily="18" charset="0"/>
              </a:rPr>
              <a:t>Febriani</a:t>
            </a:r>
            <a:r>
              <a:rPr lang="en-GB" sz="1400" kern="100" dirty="0">
                <a:effectLst/>
                <a:latin typeface="Times New Roman" panose="02020603050405020304" pitchFamily="18" charset="0"/>
                <a:ea typeface="Times New Roman" panose="02020603050405020304" pitchFamily="18" charset="0"/>
              </a:rPr>
              <a:t>, R.B. and </a:t>
            </a:r>
            <a:r>
              <a:rPr lang="en-GB" sz="1400" kern="100" dirty="0" err="1">
                <a:effectLst/>
                <a:latin typeface="Times New Roman" panose="02020603050405020304" pitchFamily="18" charset="0"/>
                <a:ea typeface="Times New Roman" panose="02020603050405020304" pitchFamily="18" charset="0"/>
              </a:rPr>
              <a:t>Syafryadin</a:t>
            </a:r>
            <a:r>
              <a:rPr lang="en-GB" sz="1400" kern="100" dirty="0">
                <a:effectLst/>
                <a:latin typeface="Times New Roman" panose="02020603050405020304" pitchFamily="18" charset="0"/>
                <a:ea typeface="Times New Roman" panose="02020603050405020304" pitchFamily="18" charset="0"/>
              </a:rPr>
              <a:t>, S., (2020). Using </a:t>
            </a:r>
            <a:r>
              <a:rPr lang="en-GB" sz="1400" kern="100" dirty="0" err="1">
                <a:effectLst/>
                <a:latin typeface="Times New Roman" panose="02020603050405020304" pitchFamily="18" charset="0"/>
                <a:ea typeface="Times New Roman" panose="02020603050405020304" pitchFamily="18" charset="0"/>
              </a:rPr>
              <a:t>GIBBS’reflective</a:t>
            </a:r>
            <a:r>
              <a:rPr lang="en-GB" sz="1400" kern="100" dirty="0">
                <a:effectLst/>
                <a:latin typeface="Times New Roman" panose="02020603050405020304" pitchFamily="18" charset="0"/>
                <a:ea typeface="Times New Roman" panose="02020603050405020304" pitchFamily="18" charset="0"/>
              </a:rPr>
              <a:t> cycle in making reflections of literary analysis. </a:t>
            </a:r>
            <a:r>
              <a:rPr lang="en-IN" sz="1400" i="1" kern="100" dirty="0">
                <a:effectLst/>
                <a:latin typeface="Times New Roman" panose="02020603050405020304" pitchFamily="18" charset="0"/>
                <a:ea typeface="Times New Roman" panose="02020603050405020304" pitchFamily="18" charset="0"/>
              </a:rPr>
              <a:t>Indonesian EFL Journal</a:t>
            </a:r>
            <a:r>
              <a:rPr lang="en-IN" sz="1400" kern="100" dirty="0">
                <a:effectLst/>
                <a:latin typeface="Times New Roman" panose="02020603050405020304" pitchFamily="18" charset="0"/>
                <a:ea typeface="Times New Roman" panose="02020603050405020304" pitchFamily="18" charset="0"/>
              </a:rPr>
              <a:t>, </a:t>
            </a:r>
            <a:r>
              <a:rPr lang="en-IN" sz="1400" i="1" kern="100" dirty="0">
                <a:effectLst/>
                <a:latin typeface="Times New Roman" panose="02020603050405020304" pitchFamily="18" charset="0"/>
                <a:ea typeface="Times New Roman" panose="02020603050405020304" pitchFamily="18" charset="0"/>
              </a:rPr>
              <a:t>6</a:t>
            </a:r>
            <a:r>
              <a:rPr lang="en-IN" sz="1400" kern="100" dirty="0">
                <a:effectLst/>
                <a:latin typeface="Times New Roman" panose="02020603050405020304" pitchFamily="18" charset="0"/>
                <a:ea typeface="Times New Roman" panose="02020603050405020304" pitchFamily="18" charset="0"/>
              </a:rPr>
              <a:t>(2), pp.139-148.</a:t>
            </a:r>
          </a:p>
          <a:p>
            <a:pPr algn="just">
              <a:spcAft>
                <a:spcPts val="800"/>
              </a:spcAft>
            </a:pPr>
            <a:r>
              <a:rPr lang="en-GB" sz="1400" kern="100" dirty="0">
                <a:effectLst/>
                <a:latin typeface="Times New Roman" panose="02020603050405020304" pitchFamily="18" charset="0"/>
                <a:ea typeface="Times New Roman" panose="02020603050405020304" pitchFamily="18" charset="0"/>
              </a:rPr>
              <a:t>Alonso, A.D., Kok, S.K., </a:t>
            </a:r>
            <a:r>
              <a:rPr lang="en-GB" sz="1400" kern="100" dirty="0" err="1">
                <a:effectLst/>
                <a:latin typeface="Times New Roman" panose="02020603050405020304" pitchFamily="18" charset="0"/>
                <a:ea typeface="Times New Roman" panose="02020603050405020304" pitchFamily="18" charset="0"/>
              </a:rPr>
              <a:t>Bressan</a:t>
            </a:r>
            <a:r>
              <a:rPr lang="en-GB" sz="1400" kern="100" dirty="0">
                <a:effectLst/>
                <a:latin typeface="Times New Roman" panose="02020603050405020304" pitchFamily="18" charset="0"/>
                <a:ea typeface="Times New Roman" panose="02020603050405020304" pitchFamily="18" charset="0"/>
              </a:rPr>
              <a:t>, A., O’Shea, M., </a:t>
            </a:r>
            <a:r>
              <a:rPr lang="en-GB" sz="1400" kern="100" dirty="0" err="1">
                <a:effectLst/>
                <a:latin typeface="Times New Roman" panose="02020603050405020304" pitchFamily="18" charset="0"/>
                <a:ea typeface="Times New Roman" panose="02020603050405020304" pitchFamily="18" charset="0"/>
              </a:rPr>
              <a:t>Sakellarios</a:t>
            </a:r>
            <a:r>
              <a:rPr lang="en-GB" sz="1400" kern="100" dirty="0">
                <a:effectLst/>
                <a:latin typeface="Times New Roman" panose="02020603050405020304" pitchFamily="18" charset="0"/>
                <a:ea typeface="Times New Roman" panose="02020603050405020304" pitchFamily="18" charset="0"/>
              </a:rPr>
              <a:t>, N., </a:t>
            </a:r>
            <a:r>
              <a:rPr lang="en-GB" sz="1400" kern="100" dirty="0" err="1">
                <a:effectLst/>
                <a:latin typeface="Times New Roman" panose="02020603050405020304" pitchFamily="18" charset="0"/>
                <a:ea typeface="Times New Roman" panose="02020603050405020304" pitchFamily="18" charset="0"/>
              </a:rPr>
              <a:t>Koresis</a:t>
            </a:r>
            <a:r>
              <a:rPr lang="en-GB" sz="1400" kern="100" dirty="0">
                <a:effectLst/>
                <a:latin typeface="Times New Roman" panose="02020603050405020304" pitchFamily="18" charset="0"/>
                <a:ea typeface="Times New Roman" panose="02020603050405020304" pitchFamily="18" charset="0"/>
              </a:rPr>
              <a:t>, A., Solis, M.A.B. and </a:t>
            </a:r>
            <a:r>
              <a:rPr lang="en-GB" sz="1400" kern="100" dirty="0" err="1">
                <a:effectLst/>
                <a:latin typeface="Times New Roman" panose="02020603050405020304" pitchFamily="18" charset="0"/>
                <a:ea typeface="Times New Roman" panose="02020603050405020304" pitchFamily="18" charset="0"/>
              </a:rPr>
              <a:t>Santoni</a:t>
            </a:r>
            <a:r>
              <a:rPr lang="en-GB" sz="1400" kern="100" dirty="0">
                <a:effectLst/>
                <a:latin typeface="Times New Roman" panose="02020603050405020304" pitchFamily="18" charset="0"/>
                <a:ea typeface="Times New Roman" panose="02020603050405020304" pitchFamily="18" charset="0"/>
              </a:rPr>
              <a:t>, L.J., (2020). COVID-19, aftermath, impacts, and hospitality firms: An international perspective. </a:t>
            </a:r>
            <a:r>
              <a:rPr lang="en-GB" sz="1400" i="1" kern="100" dirty="0">
                <a:effectLst/>
                <a:latin typeface="Times New Roman" panose="02020603050405020304" pitchFamily="18" charset="0"/>
                <a:ea typeface="Times New Roman" panose="02020603050405020304" pitchFamily="18" charset="0"/>
              </a:rPr>
              <a:t>International journal of hospitality management</a:t>
            </a:r>
            <a:r>
              <a:rPr lang="en-GB" sz="1400" kern="100" dirty="0">
                <a:effectLst/>
                <a:latin typeface="Times New Roman" panose="02020603050405020304" pitchFamily="18" charset="0"/>
                <a:ea typeface="Times New Roman" panose="02020603050405020304" pitchFamily="18" charset="0"/>
              </a:rPr>
              <a:t>, </a:t>
            </a:r>
            <a:r>
              <a:rPr lang="en-GB" sz="1400" i="1" kern="100" dirty="0">
                <a:effectLst/>
                <a:latin typeface="Times New Roman" panose="02020603050405020304" pitchFamily="18" charset="0"/>
                <a:ea typeface="Times New Roman" panose="02020603050405020304" pitchFamily="18" charset="0"/>
              </a:rPr>
              <a:t>91</a:t>
            </a:r>
            <a:r>
              <a:rPr lang="en-GB" sz="1400" kern="100" dirty="0">
                <a:effectLst/>
                <a:latin typeface="Times New Roman" panose="02020603050405020304" pitchFamily="18" charset="0"/>
                <a:ea typeface="Times New Roman" panose="02020603050405020304" pitchFamily="18" charset="0"/>
              </a:rPr>
              <a:t>, p.102654.</a:t>
            </a:r>
            <a:endParaRPr lang="en-IN" sz="1400" kern="100" dirty="0">
              <a:effectLst/>
              <a:latin typeface="Times New Roman" panose="02020603050405020304" pitchFamily="18" charset="0"/>
              <a:ea typeface="Times New Roman" panose="02020603050405020304" pitchFamily="18" charset="0"/>
            </a:endParaRPr>
          </a:p>
          <a:p>
            <a:pPr algn="just">
              <a:spcAft>
                <a:spcPts val="800"/>
              </a:spcAft>
            </a:pPr>
            <a:r>
              <a:rPr lang="en-GB" sz="1400" kern="100" dirty="0">
                <a:effectLst/>
                <a:latin typeface="Times New Roman" panose="02020603050405020304" pitchFamily="18" charset="0"/>
                <a:ea typeface="Times New Roman" panose="02020603050405020304" pitchFamily="18" charset="0"/>
              </a:rPr>
              <a:t>Baum, T., (2019). Does the hospitality industry need or deserve talent?. </a:t>
            </a:r>
            <a:r>
              <a:rPr lang="en-IN" sz="1400" i="1" kern="100" dirty="0">
                <a:effectLst/>
                <a:latin typeface="Times New Roman" panose="02020603050405020304" pitchFamily="18" charset="0"/>
                <a:ea typeface="Times New Roman" panose="02020603050405020304" pitchFamily="18" charset="0"/>
              </a:rPr>
              <a:t>International Journal of Contemporary Hospitality Management</a:t>
            </a:r>
            <a:r>
              <a:rPr lang="en-IN" sz="1400" kern="100" dirty="0">
                <a:effectLst/>
                <a:latin typeface="Times New Roman" panose="02020603050405020304" pitchFamily="18" charset="0"/>
                <a:ea typeface="Times New Roman" panose="02020603050405020304" pitchFamily="18" charset="0"/>
              </a:rPr>
              <a:t>, </a:t>
            </a:r>
            <a:r>
              <a:rPr lang="en-IN" sz="1400" i="1" kern="100" dirty="0">
                <a:effectLst/>
                <a:latin typeface="Times New Roman" panose="02020603050405020304" pitchFamily="18" charset="0"/>
                <a:ea typeface="Times New Roman" panose="02020603050405020304" pitchFamily="18" charset="0"/>
              </a:rPr>
              <a:t>31</a:t>
            </a:r>
            <a:r>
              <a:rPr lang="en-IN" sz="1400" kern="100" dirty="0">
                <a:effectLst/>
                <a:latin typeface="Times New Roman" panose="02020603050405020304" pitchFamily="18" charset="0"/>
                <a:ea typeface="Times New Roman" panose="02020603050405020304" pitchFamily="18" charset="0"/>
              </a:rPr>
              <a:t>(10), pp.3823-3837.</a:t>
            </a:r>
          </a:p>
          <a:p>
            <a:pPr algn="just">
              <a:spcAft>
                <a:spcPts val="800"/>
              </a:spcAft>
            </a:pPr>
            <a:r>
              <a:rPr lang="en-GB" sz="1400" kern="100" dirty="0">
                <a:effectLst/>
                <a:latin typeface="Times New Roman" panose="02020603050405020304" pitchFamily="18" charset="0"/>
                <a:ea typeface="Times New Roman" panose="02020603050405020304" pitchFamily="18" charset="0"/>
              </a:rPr>
              <a:t>De Oliveira, R., (2021). On Cooperation and </a:t>
            </a:r>
            <a:r>
              <a:rPr lang="en-GB" sz="1400" kern="100" dirty="0" err="1">
                <a:effectLst/>
                <a:latin typeface="Times New Roman" panose="02020603050405020304" pitchFamily="18" charset="0"/>
                <a:ea typeface="Times New Roman" panose="02020603050405020304" pitchFamily="18" charset="0"/>
              </a:rPr>
              <a:t>Im</a:t>
            </a:r>
            <a:r>
              <a:rPr lang="en-GB" sz="1400" kern="100" dirty="0">
                <a:effectLst/>
                <a:latin typeface="Times New Roman" panose="02020603050405020304" pitchFamily="18" charset="0"/>
                <a:ea typeface="Times New Roman" panose="02020603050405020304" pitchFamily="18" charset="0"/>
              </a:rPr>
              <a:t>/politeness in French Interactions. </a:t>
            </a:r>
            <a:r>
              <a:rPr lang="en-GB" sz="1400" i="1" kern="100" dirty="0" err="1">
                <a:effectLst/>
                <a:latin typeface="Times New Roman" panose="02020603050405020304" pitchFamily="18" charset="0"/>
                <a:ea typeface="Times New Roman" panose="02020603050405020304" pitchFamily="18" charset="0"/>
              </a:rPr>
              <a:t>Kalbų</a:t>
            </a:r>
            <a:r>
              <a:rPr lang="en-GB" sz="1400" i="1" kern="100" dirty="0">
                <a:effectLst/>
                <a:latin typeface="Times New Roman" panose="02020603050405020304" pitchFamily="18" charset="0"/>
                <a:ea typeface="Times New Roman" panose="02020603050405020304" pitchFamily="18" charset="0"/>
              </a:rPr>
              <a:t> </a:t>
            </a:r>
            <a:r>
              <a:rPr lang="en-GB" sz="1400" i="1" kern="100" dirty="0" err="1">
                <a:effectLst/>
                <a:latin typeface="Times New Roman" panose="02020603050405020304" pitchFamily="18" charset="0"/>
                <a:ea typeface="Times New Roman" panose="02020603050405020304" pitchFamily="18" charset="0"/>
              </a:rPr>
              <a:t>Studijos</a:t>
            </a:r>
            <a:r>
              <a:rPr lang="en-GB" sz="1400" kern="100" dirty="0">
                <a:effectLst/>
                <a:latin typeface="Times New Roman" panose="02020603050405020304" pitchFamily="18" charset="0"/>
                <a:ea typeface="Times New Roman" panose="02020603050405020304" pitchFamily="18" charset="0"/>
              </a:rPr>
              <a:t>, (39), pp.41-55.</a:t>
            </a:r>
            <a:endParaRPr lang="en-IN" sz="1400" kern="100" dirty="0">
              <a:effectLst/>
              <a:latin typeface="Times New Roman" panose="02020603050405020304" pitchFamily="18" charset="0"/>
              <a:ea typeface="Times New Roman" panose="02020603050405020304" pitchFamily="18" charset="0"/>
            </a:endParaRPr>
          </a:p>
          <a:p>
            <a:pPr algn="just">
              <a:spcAft>
                <a:spcPts val="800"/>
              </a:spcAft>
            </a:pPr>
            <a:r>
              <a:rPr lang="en-GB" sz="1400" kern="100" dirty="0" err="1">
                <a:effectLst/>
                <a:latin typeface="Times New Roman" panose="02020603050405020304" pitchFamily="18" charset="0"/>
                <a:ea typeface="Times New Roman" panose="02020603050405020304" pitchFamily="18" charset="0"/>
              </a:rPr>
              <a:t>Ferjani</a:t>
            </a:r>
            <a:r>
              <a:rPr lang="en-GB" sz="1400" kern="100" dirty="0">
                <a:effectLst/>
                <a:latin typeface="Times New Roman" panose="02020603050405020304" pitchFamily="18" charset="0"/>
                <a:ea typeface="Times New Roman" panose="02020603050405020304" pitchFamily="18" charset="0"/>
              </a:rPr>
              <a:t>, M. and </a:t>
            </a:r>
            <a:r>
              <a:rPr lang="en-GB" sz="1400" kern="100" dirty="0" err="1">
                <a:effectLst/>
                <a:latin typeface="Times New Roman" panose="02020603050405020304" pitchFamily="18" charset="0"/>
                <a:ea typeface="Times New Roman" panose="02020603050405020304" pitchFamily="18" charset="0"/>
              </a:rPr>
              <a:t>Boudabbous</a:t>
            </a:r>
            <a:r>
              <a:rPr lang="en-GB" sz="1400" kern="100" dirty="0">
                <a:effectLst/>
                <a:latin typeface="Times New Roman" panose="02020603050405020304" pitchFamily="18" charset="0"/>
                <a:ea typeface="Times New Roman" panose="02020603050405020304" pitchFamily="18" charset="0"/>
              </a:rPr>
              <a:t>, S., (2023). Culture and performance of non-equity alliances in the Tunisian hotel industry. </a:t>
            </a:r>
            <a:r>
              <a:rPr lang="en-GB" sz="1400" i="1" kern="100" dirty="0">
                <a:effectLst/>
                <a:latin typeface="Times New Roman" panose="02020603050405020304" pitchFamily="18" charset="0"/>
                <a:ea typeface="Times New Roman" panose="02020603050405020304" pitchFamily="18" charset="0"/>
              </a:rPr>
              <a:t>International Journal of Research in Business and Social Science (2147-4478)</a:t>
            </a:r>
            <a:r>
              <a:rPr lang="en-GB" sz="1400" kern="100" dirty="0">
                <a:effectLst/>
                <a:latin typeface="Times New Roman" panose="02020603050405020304" pitchFamily="18" charset="0"/>
                <a:ea typeface="Times New Roman" panose="02020603050405020304" pitchFamily="18" charset="0"/>
              </a:rPr>
              <a:t>, </a:t>
            </a:r>
            <a:r>
              <a:rPr lang="en-GB" sz="1400" i="1" kern="100" dirty="0">
                <a:effectLst/>
                <a:latin typeface="Times New Roman" panose="02020603050405020304" pitchFamily="18" charset="0"/>
                <a:ea typeface="Times New Roman" panose="02020603050405020304" pitchFamily="18" charset="0"/>
              </a:rPr>
              <a:t>12</a:t>
            </a:r>
            <a:r>
              <a:rPr lang="en-GB" sz="1400" kern="100" dirty="0">
                <a:effectLst/>
                <a:latin typeface="Times New Roman" panose="02020603050405020304" pitchFamily="18" charset="0"/>
                <a:ea typeface="Times New Roman" panose="02020603050405020304" pitchFamily="18" charset="0"/>
              </a:rPr>
              <a:t>(3), pp.55-67.</a:t>
            </a:r>
            <a:endParaRPr lang="en-IN" sz="1400" kern="100" dirty="0">
              <a:effectLst/>
              <a:latin typeface="Times New Roman" panose="02020603050405020304" pitchFamily="18" charset="0"/>
              <a:ea typeface="Times New Roman" panose="02020603050405020304" pitchFamily="18" charset="0"/>
            </a:endParaRPr>
          </a:p>
          <a:p>
            <a:pPr algn="just">
              <a:spcAft>
                <a:spcPts val="800"/>
              </a:spcAft>
            </a:pPr>
            <a:r>
              <a:rPr lang="en-GB" sz="1400" kern="100" dirty="0" err="1">
                <a:effectLst/>
                <a:latin typeface="Times New Roman" panose="02020603050405020304" pitchFamily="18" charset="0"/>
                <a:ea typeface="Times New Roman" panose="02020603050405020304" pitchFamily="18" charset="0"/>
              </a:rPr>
              <a:t>Filimonau</a:t>
            </a:r>
            <a:r>
              <a:rPr lang="en-GB" sz="1400" kern="100" dirty="0">
                <a:effectLst/>
                <a:latin typeface="Times New Roman" panose="02020603050405020304" pitchFamily="18" charset="0"/>
                <a:ea typeface="Times New Roman" panose="02020603050405020304" pitchFamily="18" charset="0"/>
              </a:rPr>
              <a:t>, V. and Mika, M., (2019). Return labour migration: an exploratory study of Polish migrant workers from the UK hospitality industry. </a:t>
            </a:r>
            <a:r>
              <a:rPr lang="en-IN" sz="1400" i="1" kern="100" dirty="0">
                <a:effectLst/>
                <a:latin typeface="Times New Roman" panose="02020603050405020304" pitchFamily="18" charset="0"/>
                <a:ea typeface="Times New Roman" panose="02020603050405020304" pitchFamily="18" charset="0"/>
              </a:rPr>
              <a:t>Current Issues in Tourism</a:t>
            </a:r>
            <a:r>
              <a:rPr lang="en-IN" sz="1400" kern="100" dirty="0">
                <a:effectLst/>
                <a:latin typeface="Times New Roman" panose="02020603050405020304" pitchFamily="18" charset="0"/>
                <a:ea typeface="Times New Roman" panose="02020603050405020304" pitchFamily="18" charset="0"/>
              </a:rPr>
              <a:t>, </a:t>
            </a:r>
            <a:r>
              <a:rPr lang="en-IN" sz="1400" i="1" kern="100" dirty="0">
                <a:effectLst/>
                <a:latin typeface="Times New Roman" panose="02020603050405020304" pitchFamily="18" charset="0"/>
                <a:ea typeface="Times New Roman" panose="02020603050405020304" pitchFamily="18" charset="0"/>
              </a:rPr>
              <a:t>22</a:t>
            </a:r>
            <a:r>
              <a:rPr lang="en-IN" sz="1400" kern="100" dirty="0">
                <a:effectLst/>
                <a:latin typeface="Times New Roman" panose="02020603050405020304" pitchFamily="18" charset="0"/>
                <a:ea typeface="Times New Roman" panose="02020603050405020304" pitchFamily="18" charset="0"/>
              </a:rPr>
              <a:t>(3), pp.357-378.</a:t>
            </a:r>
          </a:p>
          <a:p>
            <a:pPr algn="just">
              <a:spcAft>
                <a:spcPts val="800"/>
              </a:spcAft>
            </a:pPr>
            <a:r>
              <a:rPr lang="en-GB" sz="1400" kern="100" dirty="0" err="1">
                <a:effectLst/>
                <a:latin typeface="Times New Roman" panose="02020603050405020304" pitchFamily="18" charset="0"/>
                <a:ea typeface="Times New Roman" panose="02020603050405020304" pitchFamily="18" charset="0"/>
              </a:rPr>
              <a:t>Grutman</a:t>
            </a:r>
            <a:r>
              <a:rPr lang="en-GB" sz="1400" kern="100" dirty="0">
                <a:effectLst/>
                <a:latin typeface="Times New Roman" panose="02020603050405020304" pitchFamily="18" charset="0"/>
                <a:ea typeface="Times New Roman" panose="02020603050405020304" pitchFamily="18" charset="0"/>
              </a:rPr>
              <a:t>, R., (2019). Multilingualism. In </a:t>
            </a:r>
            <a:r>
              <a:rPr lang="en-IN" sz="1400" i="1" kern="100" dirty="0">
                <a:effectLst/>
                <a:latin typeface="Times New Roman" panose="02020603050405020304" pitchFamily="18" charset="0"/>
                <a:ea typeface="Times New Roman" panose="02020603050405020304" pitchFamily="18" charset="0"/>
              </a:rPr>
              <a:t>Routledge </a:t>
            </a:r>
            <a:r>
              <a:rPr lang="en-IN" sz="1400" i="1" kern="100" dirty="0" err="1">
                <a:effectLst/>
                <a:latin typeface="Times New Roman" panose="02020603050405020304" pitchFamily="18" charset="0"/>
                <a:ea typeface="Times New Roman" panose="02020603050405020304" pitchFamily="18" charset="0"/>
              </a:rPr>
              <a:t>Encyclopedia</a:t>
            </a:r>
            <a:r>
              <a:rPr lang="en-IN" sz="1400" i="1" kern="100" dirty="0">
                <a:effectLst/>
                <a:latin typeface="Times New Roman" panose="02020603050405020304" pitchFamily="18" charset="0"/>
                <a:ea typeface="Times New Roman" panose="02020603050405020304" pitchFamily="18" charset="0"/>
              </a:rPr>
              <a:t> of translation studies</a:t>
            </a:r>
            <a:r>
              <a:rPr lang="en-IN" sz="1400" kern="100" dirty="0">
                <a:effectLst/>
                <a:latin typeface="Times New Roman" panose="02020603050405020304" pitchFamily="18" charset="0"/>
                <a:ea typeface="Times New Roman" panose="02020603050405020304" pitchFamily="18" charset="0"/>
              </a:rPr>
              <a:t> (pp. 341-346). Routledge.</a:t>
            </a:r>
          </a:p>
          <a:p>
            <a:pPr algn="just">
              <a:spcAft>
                <a:spcPts val="800"/>
              </a:spcAft>
            </a:pPr>
            <a:r>
              <a:rPr lang="it-IT" sz="1400" kern="100" dirty="0">
                <a:effectLst/>
                <a:latin typeface="Times New Roman" panose="02020603050405020304" pitchFamily="18" charset="0"/>
                <a:ea typeface="Times New Roman" panose="02020603050405020304" pitchFamily="18" charset="0"/>
              </a:rPr>
              <a:t>Mariani, M.M., Borghi, M. and Okumus, F., (2020). </a:t>
            </a:r>
            <a:r>
              <a:rPr lang="en-GB" sz="1400" kern="100" dirty="0">
                <a:effectLst/>
                <a:latin typeface="Times New Roman" panose="02020603050405020304" pitchFamily="18" charset="0"/>
                <a:ea typeface="Times New Roman" panose="02020603050405020304" pitchFamily="18" charset="0"/>
              </a:rPr>
              <a:t>Unravelling the effects of cultural differences in the online appraisal of hospitality and tourism services. </a:t>
            </a:r>
            <a:r>
              <a:rPr lang="en-IN" sz="1400" i="1" kern="100" dirty="0">
                <a:effectLst/>
                <a:latin typeface="Times New Roman" panose="02020603050405020304" pitchFamily="18" charset="0"/>
                <a:ea typeface="Times New Roman" panose="02020603050405020304" pitchFamily="18" charset="0"/>
              </a:rPr>
              <a:t>International Journal of Hospitality Management</a:t>
            </a:r>
            <a:r>
              <a:rPr lang="en-IN" sz="1400" kern="100" dirty="0">
                <a:effectLst/>
                <a:latin typeface="Times New Roman" panose="02020603050405020304" pitchFamily="18" charset="0"/>
                <a:ea typeface="Times New Roman" panose="02020603050405020304" pitchFamily="18" charset="0"/>
              </a:rPr>
              <a:t>, </a:t>
            </a:r>
            <a:r>
              <a:rPr lang="en-IN" sz="1400" i="1" kern="100" dirty="0">
                <a:effectLst/>
                <a:latin typeface="Times New Roman" panose="02020603050405020304" pitchFamily="18" charset="0"/>
                <a:ea typeface="Times New Roman" panose="02020603050405020304" pitchFamily="18" charset="0"/>
              </a:rPr>
              <a:t>90</a:t>
            </a:r>
            <a:r>
              <a:rPr lang="en-IN" sz="1400" kern="100" dirty="0">
                <a:effectLst/>
                <a:latin typeface="Times New Roman" panose="02020603050405020304" pitchFamily="18" charset="0"/>
                <a:ea typeface="Times New Roman" panose="02020603050405020304" pitchFamily="18" charset="0"/>
              </a:rPr>
              <a:t>, p.102606.</a:t>
            </a:r>
          </a:p>
          <a:p>
            <a:pPr algn="just">
              <a:spcAft>
                <a:spcPts val="800"/>
              </a:spcAft>
            </a:pPr>
            <a:r>
              <a:rPr lang="en-GB" sz="1400" kern="100" dirty="0" err="1">
                <a:effectLst/>
                <a:latin typeface="Times New Roman" panose="02020603050405020304" pitchFamily="18" charset="0"/>
                <a:ea typeface="Times New Roman" panose="02020603050405020304" pitchFamily="18" charset="0"/>
              </a:rPr>
              <a:t>Marinakou</a:t>
            </a:r>
            <a:r>
              <a:rPr lang="en-GB" sz="1400" kern="100" dirty="0">
                <a:effectLst/>
                <a:latin typeface="Times New Roman" panose="02020603050405020304" pitchFamily="18" charset="0"/>
                <a:ea typeface="Times New Roman" panose="02020603050405020304" pitchFamily="18" charset="0"/>
              </a:rPr>
              <a:t>, E. and </a:t>
            </a:r>
            <a:r>
              <a:rPr lang="en-GB" sz="1400" kern="100" dirty="0" err="1">
                <a:effectLst/>
                <a:latin typeface="Times New Roman" panose="02020603050405020304" pitchFamily="18" charset="0"/>
                <a:ea typeface="Times New Roman" panose="02020603050405020304" pitchFamily="18" charset="0"/>
              </a:rPr>
              <a:t>Giousmpasoglou</a:t>
            </a:r>
            <a:r>
              <a:rPr lang="en-GB" sz="1400" kern="100" dirty="0">
                <a:effectLst/>
                <a:latin typeface="Times New Roman" panose="02020603050405020304" pitchFamily="18" charset="0"/>
                <a:ea typeface="Times New Roman" panose="02020603050405020304" pitchFamily="18" charset="0"/>
              </a:rPr>
              <a:t>, C., (2019). Talent management and retention strategies in luxury hotels: evidence from four countries. </a:t>
            </a:r>
            <a:r>
              <a:rPr lang="en-IN" sz="1400" i="1" kern="100" dirty="0">
                <a:effectLst/>
                <a:latin typeface="Times New Roman" panose="02020603050405020304" pitchFamily="18" charset="0"/>
                <a:ea typeface="Times New Roman" panose="02020603050405020304" pitchFamily="18" charset="0"/>
              </a:rPr>
              <a:t>International Journal of Contemporary Hospitality Management</a:t>
            </a:r>
            <a:r>
              <a:rPr lang="en-IN" sz="1400" kern="100" dirty="0">
                <a:effectLst/>
                <a:latin typeface="Times New Roman" panose="02020603050405020304" pitchFamily="18" charset="0"/>
                <a:ea typeface="Times New Roman" panose="02020603050405020304" pitchFamily="18" charset="0"/>
              </a:rPr>
              <a:t>, </a:t>
            </a:r>
            <a:r>
              <a:rPr lang="en-IN" sz="1400" i="1" kern="100" dirty="0">
                <a:effectLst/>
                <a:latin typeface="Times New Roman" panose="02020603050405020304" pitchFamily="18" charset="0"/>
                <a:ea typeface="Times New Roman" panose="02020603050405020304" pitchFamily="18" charset="0"/>
              </a:rPr>
              <a:t>31</a:t>
            </a:r>
            <a:r>
              <a:rPr lang="en-IN" sz="1400" kern="100" dirty="0">
                <a:effectLst/>
                <a:latin typeface="Times New Roman" panose="02020603050405020304" pitchFamily="18" charset="0"/>
                <a:ea typeface="Times New Roman" panose="02020603050405020304" pitchFamily="18" charset="0"/>
              </a:rPr>
              <a:t>(10), pp.3855-3878.</a:t>
            </a:r>
          </a:p>
          <a:p>
            <a:pPr algn="just">
              <a:spcAft>
                <a:spcPts val="800"/>
              </a:spcAft>
            </a:pPr>
            <a:r>
              <a:rPr lang="en-GB" sz="1400" kern="100" dirty="0">
                <a:effectLst/>
                <a:latin typeface="Times New Roman" panose="02020603050405020304" pitchFamily="18" charset="0"/>
                <a:ea typeface="Times New Roman" panose="02020603050405020304" pitchFamily="18" charset="0"/>
              </a:rPr>
              <a:t>Mooney, S.K., (2020). Gender research in hospitality and tourism management: time to change the guard. </a:t>
            </a:r>
            <a:r>
              <a:rPr lang="en-IN" sz="1400" i="1" kern="100" dirty="0">
                <a:effectLst/>
                <a:latin typeface="Times New Roman" panose="02020603050405020304" pitchFamily="18" charset="0"/>
                <a:ea typeface="Times New Roman" panose="02020603050405020304" pitchFamily="18" charset="0"/>
              </a:rPr>
              <a:t>International Journal of Contemporary Hospitality Management</a:t>
            </a:r>
            <a:r>
              <a:rPr lang="en-IN" sz="1400" kern="100" dirty="0">
                <a:effectLst/>
                <a:latin typeface="Times New Roman" panose="02020603050405020304" pitchFamily="18" charset="0"/>
                <a:ea typeface="Times New Roman" panose="02020603050405020304" pitchFamily="18" charset="0"/>
              </a:rPr>
              <a:t>, </a:t>
            </a:r>
            <a:r>
              <a:rPr lang="en-IN" sz="1400" i="1" kern="100" dirty="0">
                <a:effectLst/>
                <a:latin typeface="Times New Roman" panose="02020603050405020304" pitchFamily="18" charset="0"/>
                <a:ea typeface="Times New Roman" panose="02020603050405020304" pitchFamily="18" charset="0"/>
              </a:rPr>
              <a:t>32</a:t>
            </a:r>
            <a:r>
              <a:rPr lang="en-IN" sz="1400" kern="100" dirty="0">
                <a:effectLst/>
                <a:latin typeface="Times New Roman" panose="02020603050405020304" pitchFamily="18" charset="0"/>
                <a:ea typeface="Times New Roman" panose="02020603050405020304" pitchFamily="18" charset="0"/>
              </a:rPr>
              <a:t>(5), pp.1861-1879.</a:t>
            </a:r>
          </a:p>
          <a:p>
            <a:pPr algn="just">
              <a:spcAft>
                <a:spcPts val="800"/>
              </a:spcAft>
            </a:pPr>
            <a:r>
              <a:rPr lang="en-GB" sz="1400" kern="100" dirty="0" err="1">
                <a:effectLst/>
                <a:latin typeface="Times New Roman" panose="02020603050405020304" pitchFamily="18" charset="0"/>
                <a:ea typeface="Times New Roman" panose="02020603050405020304" pitchFamily="18" charset="0"/>
              </a:rPr>
              <a:t>Žerajić</a:t>
            </a:r>
            <a:r>
              <a:rPr lang="en-GB" sz="1400" kern="100" dirty="0">
                <a:effectLst/>
                <a:latin typeface="Times New Roman" panose="02020603050405020304" pitchFamily="18" charset="0"/>
                <a:ea typeface="Times New Roman" panose="02020603050405020304" pitchFamily="18" charset="0"/>
              </a:rPr>
              <a:t>, A., (2020), September. Multilingualism in tourism. In </a:t>
            </a:r>
            <a:r>
              <a:rPr lang="en-GB" sz="1400" i="1" kern="100" dirty="0">
                <a:effectLst/>
                <a:latin typeface="Times New Roman" panose="02020603050405020304" pitchFamily="18" charset="0"/>
                <a:ea typeface="Times New Roman" panose="02020603050405020304" pitchFamily="18" charset="0"/>
              </a:rPr>
              <a:t>Tourism International Scientific Conference </a:t>
            </a:r>
            <a:r>
              <a:rPr lang="en-GB" sz="1400" i="1" kern="100" dirty="0" err="1">
                <a:effectLst/>
                <a:latin typeface="Times New Roman" panose="02020603050405020304" pitchFamily="18" charset="0"/>
                <a:ea typeface="Times New Roman" panose="02020603050405020304" pitchFamily="18" charset="0"/>
              </a:rPr>
              <a:t>Vrnjačka</a:t>
            </a:r>
            <a:r>
              <a:rPr lang="en-GB" sz="1400" i="1" kern="100" dirty="0">
                <a:effectLst/>
                <a:latin typeface="Times New Roman" panose="02020603050405020304" pitchFamily="18" charset="0"/>
                <a:ea typeface="Times New Roman" panose="02020603050405020304" pitchFamily="18" charset="0"/>
              </a:rPr>
              <a:t> Banja-TISC</a:t>
            </a:r>
            <a:r>
              <a:rPr lang="en-GB" sz="1400" kern="100" dirty="0">
                <a:effectLst/>
                <a:latin typeface="Times New Roman" panose="02020603050405020304" pitchFamily="18" charset="0"/>
                <a:ea typeface="Times New Roman" panose="02020603050405020304" pitchFamily="18" charset="0"/>
              </a:rPr>
              <a:t> (Vol. 5, No. 1, pp. 518-535).</a:t>
            </a:r>
            <a:endParaRPr lang="en-IN" sz="1400" kern="100" dirty="0">
              <a:effectLst/>
              <a:latin typeface="Times New Roman" panose="02020603050405020304" pitchFamily="18" charset="0"/>
              <a:ea typeface="Times New Roman" panose="02020603050405020304" pitchFamily="18" charset="0"/>
            </a:endParaRPr>
          </a:p>
          <a:p>
            <a:pPr algn="just">
              <a:spcAft>
                <a:spcPts val="800"/>
              </a:spcAft>
            </a:pPr>
            <a:endParaRPr lang="en-US" sz="1050" kern="100" dirty="0">
              <a:effectLst/>
              <a:latin typeface="Times New Roman" panose="02020603050405020304" pitchFamily="18" charset="0"/>
              <a:ea typeface="Calibri" panose="020F0502020204030204" pitchFamily="34" charset="0"/>
              <a:cs typeface="Cordia New"/>
            </a:endParaRPr>
          </a:p>
        </p:txBody>
      </p:sp>
    </p:spTree>
    <p:extLst>
      <p:ext uri="{BB962C8B-B14F-4D97-AF65-F5344CB8AC3E}">
        <p14:creationId xmlns:p14="http://schemas.microsoft.com/office/powerpoint/2010/main" val="3221359898"/>
      </p:ext>
    </p:extLst>
  </p:cSld>
  <p:clrMapOvr>
    <a:masterClrMapping/>
  </p:clrMapOvr>
</p:sld>
</file>

<file path=ppt/theme/theme1.xml><?xml version="1.0" encoding="utf-8"?>
<a:theme xmlns:a="http://schemas.openxmlformats.org/drawingml/2006/main" name="Adiere">
  <a:themeElements>
    <a:clrScheme name="Adiere">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Adier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Adiere">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0</TotalTime>
  <Words>1764</Words>
  <Application>Microsoft Office PowerPoint</Application>
  <PresentationFormat>Widescreen</PresentationFormat>
  <Paragraphs>60</Paragraphs>
  <Slides>6</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vt:i4>
      </vt:variant>
    </vt:vector>
  </HeadingPairs>
  <TitlesOfParts>
    <vt:vector size="12" baseType="lpstr">
      <vt:lpstr>Arial</vt:lpstr>
      <vt:lpstr>Calibri</vt:lpstr>
      <vt:lpstr>Century Gothic</vt:lpstr>
      <vt:lpstr>Times New Roman</vt:lpstr>
      <vt:lpstr>Wingdings 3</vt:lpstr>
      <vt:lpstr>Adiere</vt:lpstr>
      <vt:lpstr>   Module Title: Foreign  Languages and Cultural Awareness Module Code: BMIH5003 Module Lead : Lisa Bassler Student name: Luminita Malanciuc Student Number : 2211340 </vt:lpstr>
      <vt:lpstr>Highlighting the advantage of multilingualism for hotel employee  </vt:lpstr>
      <vt:lpstr>Importance of language awareness skills for hotel employees </vt:lpstr>
      <vt:lpstr>Elaborating the chosen language: French  </vt:lpstr>
      <vt:lpstr>Stating the Polite and impolite behaviors in the French language in the hotel industry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2023-09-21T08:15:58Z</dcterms:created>
  <dcterms:modified xsi:type="dcterms:W3CDTF">2023-10-27T20:50:37Z</dcterms:modified>
</cp:coreProperties>
</file>