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1"/>
  </p:notesMasterIdLst>
  <p:sldIdLst>
    <p:sldId id="256" r:id="rId3"/>
    <p:sldId id="346" r:id="rId4"/>
    <p:sldId id="340" r:id="rId5"/>
    <p:sldId id="295" r:id="rId6"/>
    <p:sldId id="343" r:id="rId7"/>
    <p:sldId id="344" r:id="rId8"/>
    <p:sldId id="345" r:id="rId9"/>
    <p:sldId id="350" r:id="rId10"/>
    <p:sldId id="352" r:id="rId11"/>
    <p:sldId id="348" r:id="rId12"/>
    <p:sldId id="349" r:id="rId13"/>
    <p:sldId id="353" r:id="rId14"/>
    <p:sldId id="341" r:id="rId15"/>
    <p:sldId id="338" r:id="rId16"/>
    <p:sldId id="342" r:id="rId17"/>
    <p:sldId id="339" r:id="rId18"/>
    <p:sldId id="347" r:id="rId19"/>
    <p:sldId id="337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75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6" d="100"/>
          <a:sy n="66" d="100"/>
        </p:scale>
        <p:origin x="2571" y="6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64C3AA-26CD-4DED-B223-54153F2FCCCC}" type="datetimeFigureOut">
              <a:rPr lang="en-GB" smtClean="0"/>
              <a:t>12/10/2024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1AA2E3-BFE5-48C2-A183-E207A42D7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2697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07C2AF-3FA6-47AF-A9E2-6BAC6C86966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22900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1AA2E3-BFE5-48C2-A183-E207A42D7CA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8047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088185C-A336-437E-8E9B-CDBD4F364F8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043358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088185C-A336-437E-8E9B-CDBD4F364F8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255542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22CC17-A732-4105-A164-42B9A6FA0991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56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18BB2-90AF-B09A-0C75-654B546F47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3BA5FB-62A0-16FE-97C4-7906861EBF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D8CF21-8E75-47B0-1DAA-DF52A7D7CE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E1543-E8D6-460D-B411-4F737D756CDE}" type="datetimeFigureOut">
              <a:rPr lang="en-GB" smtClean="0"/>
              <a:t>12/10/2024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A5C4DF-577F-6C5F-CDB9-72181751B4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77F5F0-9D70-F343-7F7A-55EE0753F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F83D6-886E-470C-A348-970DC2B079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340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E0DE48-3FE7-46DC-2C3E-35B4D8AEA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E7DDCB-513E-A77D-D7F1-A6E39CE98A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7F665B-9C11-BEA2-E3DC-8B5DAD24C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E1543-E8D6-460D-B411-4F737D756CDE}" type="datetimeFigureOut">
              <a:rPr lang="en-GB" smtClean="0"/>
              <a:t>12/10/2024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4D6C15-DC8A-6C75-F16C-5DC5A50A1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93EA2B-ED6F-0EB4-6D14-9755C05F5A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F83D6-886E-470C-A348-970DC2B079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3940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FF59FF-C137-8182-4DE2-B512BD24A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EDF112-B22F-D564-D008-CA620F1D56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0A9966-0BDC-53F5-DBBE-CD25CD2A41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E1543-E8D6-460D-B411-4F737D756CDE}" type="datetimeFigureOut">
              <a:rPr lang="en-GB" smtClean="0"/>
              <a:t>12/10/2024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91753-84AB-25BD-F7A0-D208343B92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1C0025-62D6-190F-D003-4375644AA8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F83D6-886E-470C-A348-970DC2B079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533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1CC80-C986-BEA8-3396-B02BDC056E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7CD791-9C94-609B-9F50-7A7E6DB110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1439FB-3E21-3ECA-AEDE-B4D70E6CE6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AC82CB-1188-7AB3-3AE0-A2A825906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E1543-E8D6-460D-B411-4F737D756CDE}" type="datetimeFigureOut">
              <a:rPr lang="en-GB" smtClean="0"/>
              <a:t>12/10/2024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6DB4C6-77CA-29C0-930C-DA2E9E914C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E13671-14E2-899F-E1BA-92DA8A95F0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F83D6-886E-470C-A348-970DC2B079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56695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42971-20A3-A767-E439-9DFB7C3BDF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4BEA52-3895-9B11-0125-FFF4FBF79C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C97147-711E-9694-C4A8-A90422C5A5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7D240C6-AC5A-C522-EB43-BCA098C3B2A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1220FE-420A-66B5-1365-5940CFA3D26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2E77DE9-5BE5-BE9D-619C-FA661D797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E1543-E8D6-460D-B411-4F737D756CDE}" type="datetimeFigureOut">
              <a:rPr lang="en-GB" smtClean="0"/>
              <a:t>12/10/2024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22FA6D-C847-8B4A-E6D6-DCAA304D88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7FF11E-4BAC-943B-8B16-5A9C28F675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F83D6-886E-470C-A348-970DC2B079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6974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574AE-EB0C-ADF3-9496-8416FD16B2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096F6B4-EF35-D057-E9B7-ADFE1203C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E1543-E8D6-460D-B411-4F737D756CDE}" type="datetimeFigureOut">
              <a:rPr lang="en-GB" smtClean="0"/>
              <a:t>12/10/2024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16F883-7C32-3AF5-C406-9FAD3CA8BE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6701FE-2BC5-B753-BCC2-449A9BD634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F83D6-886E-470C-A348-970DC2B079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176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2272D9-740D-4427-D18B-485C2759A7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E1543-E8D6-460D-B411-4F737D756CDE}" type="datetimeFigureOut">
              <a:rPr lang="en-GB" smtClean="0"/>
              <a:t>12/10/2024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32A951-6D96-1A42-D2C7-8CD50B93A7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096A6C-27C4-D26F-0C52-A8FE8B42C1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F83D6-886E-470C-A348-970DC2B079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03309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13166B-7C93-7AD5-23CA-1B367964B4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AC2A19-BD5C-E0C1-121A-782119DEBA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D23C06-3D99-76A5-BF94-FB9A40A3B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4D63F2-7B4F-EB82-CEB7-97EA467B6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E1543-E8D6-460D-B411-4F737D756CDE}" type="datetimeFigureOut">
              <a:rPr lang="en-GB" smtClean="0"/>
              <a:t>12/10/2024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BE689A-2D8A-8D53-586F-EF37FCE2D5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39445C-6BF9-F2AB-D50B-3800490B9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F83D6-886E-470C-A348-970DC2B079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311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14E08-CFD5-150B-B150-D9A0A92F9E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8843B2-D08A-6488-F685-D65F7AA830C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68EE14-54F7-7960-D614-D61EA332E9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F328F9-FFA9-4C50-26B5-0922B81EF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E1543-E8D6-460D-B411-4F737D756CDE}" type="datetimeFigureOut">
              <a:rPr lang="en-GB" smtClean="0"/>
              <a:t>12/10/2024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080DCE-3FC6-204D-01D9-6BD4901370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88DD3E-6455-CCAF-D87E-151B5BADC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F83D6-886E-470C-A348-970DC2B079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5738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4F68D-19B6-FB29-3361-1EC8FC1EDE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1AE542-7E62-0B43-5C3D-025EE98DFC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73595F-1A9F-1A90-FAE8-9A7DDF9BB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E1543-E8D6-460D-B411-4F737D756CDE}" type="datetimeFigureOut">
              <a:rPr lang="en-GB" smtClean="0"/>
              <a:t>12/10/2024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CF5035-89EB-5D90-999B-3D6C2DFAED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C51FE1-AE39-0D0F-8737-1C9BBE9EE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F83D6-886E-470C-A348-970DC2B079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01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93F45D3-B3AA-7B2C-0C6E-1997570B87C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DDBC58-D860-C650-8318-7A293FC0AF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35F60A-CAC9-BD3A-977B-238E35CC70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E1543-E8D6-460D-B411-4F737D756CDE}" type="datetimeFigureOut">
              <a:rPr lang="en-GB" smtClean="0"/>
              <a:t>12/10/2024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75A06F-7E75-C8F6-9A28-882450BC18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DC2599-189B-89E8-633D-6762B93E80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F83D6-886E-470C-A348-970DC2B079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7642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10/12/2024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40786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10/12/2024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01846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10/12/2024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2377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10/12/2024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66728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10/12/2024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3276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10/12/2024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86553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10/12/2024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127829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10/12/2024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77150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10/12/2024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86122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10" Type="http://schemas.openxmlformats.org/officeDocument/2006/relationships/theme" Target="../theme/theme2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7F6F12-AD0F-7813-7873-3844A0DB5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7C7DC5-8724-1EB2-3D5B-97F0640D27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10881F-F3C9-B17C-4D80-AB8DE29569B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33E1543-E8D6-460D-B411-4F737D756CDE}" type="datetimeFigureOut">
              <a:rPr lang="en-GB" smtClean="0"/>
              <a:t>12/10/2024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22D028-4A4F-F323-7250-BCFBBDF4F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B12C7A-1FAD-BBE1-C058-F9797AE072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49F83D6-886E-470C-A348-970DC2B079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35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10/12/2024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51014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5A6FEE-907A-56A5-4BE4-745962F2EE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241" y="1008993"/>
            <a:ext cx="9231410" cy="3542045"/>
          </a:xfrm>
        </p:spPr>
        <p:txBody>
          <a:bodyPr anchor="b">
            <a:normAutofit/>
          </a:bodyPr>
          <a:lstStyle/>
          <a:p>
            <a:pPr algn="l"/>
            <a:r>
              <a:rPr lang="en-GB" sz="9800"/>
              <a:t>The Reflective Research Journal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7EC5E4-9E9A-918C-B512-99418F9E5C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85241" y="4582814"/>
            <a:ext cx="7132335" cy="1312657"/>
          </a:xfrm>
        </p:spPr>
        <p:txBody>
          <a:bodyPr anchor="t">
            <a:normAutofit/>
          </a:bodyPr>
          <a:lstStyle/>
          <a:p>
            <a:pPr algn="l"/>
            <a:r>
              <a:rPr lang="en-GB" dirty="0"/>
              <a:t>Dr Beverly Cole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42349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835D9-7DB2-7C66-D66F-014CD7C043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anchor="ctr">
            <a:normAutofit/>
          </a:bodyPr>
          <a:lstStyle/>
          <a:p>
            <a:r>
              <a:rPr lang="en-GB" sz="5300" i="0" dirty="0">
                <a:effectLst/>
                <a:highlight>
                  <a:srgbClr val="FFFFFF"/>
                </a:highlight>
              </a:rPr>
              <a:t>Reflection is a crucial cognitive practice in the research field</a:t>
            </a:r>
            <a:endParaRPr lang="en-GB" sz="5300" dirty="0"/>
          </a:p>
        </p:txBody>
      </p:sp>
    </p:spTree>
    <p:extLst>
      <p:ext uri="{BB962C8B-B14F-4D97-AF65-F5344CB8AC3E}">
        <p14:creationId xmlns:p14="http://schemas.microsoft.com/office/powerpoint/2010/main" val="18781929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BA2B24-C079-F151-612C-9B73B13A53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1" y="1008993"/>
            <a:ext cx="9231410" cy="354204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500" dirty="0"/>
              <a:t>When </a:t>
            </a:r>
            <a:r>
              <a:rPr lang="en-US" sz="5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we started these research workshops, we considered starting a research journal …</a:t>
            </a:r>
            <a:br>
              <a:rPr lang="en-US" sz="5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55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3766734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CBEEF-057D-38B8-8E03-923F3E46E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53" y="64737"/>
            <a:ext cx="5907186" cy="663546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Reflexive research journal ….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Consider: 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How are you doing with this?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C4784461-713D-EB13-6FB8-F1F59373530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59" t="9091" r="26839"/>
          <a:stretch/>
        </p:blipFill>
        <p:spPr bwMode="auto">
          <a:xfrm>
            <a:off x="6279419" y="640079"/>
            <a:ext cx="4904661" cy="5882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99374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0679F6-2ABE-4404-9E38-76A112F16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dirty="0"/>
              <a:t>Why is this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FFFDB6-6691-5F44-18A0-3B3C924AFE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2627" y="2103120"/>
            <a:ext cx="5381203" cy="3749040"/>
          </a:xfrm>
        </p:spPr>
        <p:txBody>
          <a:bodyPr>
            <a:noAutofit/>
          </a:bodyPr>
          <a:lstStyle/>
          <a:p>
            <a:r>
              <a:rPr lang="en-GB" sz="2400" dirty="0"/>
              <a:t>It is good practice to keep a reflexive journal when undertaking qualitative research in order to keep a log of your thoughts, reflections, and decision-making as you make meaning from data. </a:t>
            </a:r>
          </a:p>
          <a:p>
            <a:r>
              <a:rPr lang="en-GB" sz="2400" dirty="0"/>
              <a:t>There is no right or wrong way to keep a reflexive journal.</a:t>
            </a:r>
          </a:p>
        </p:txBody>
      </p:sp>
      <p:pic>
        <p:nvPicPr>
          <p:cNvPr id="5" name="Picture 4" descr="Stack of magazines on table">
            <a:extLst>
              <a:ext uri="{FF2B5EF4-FFF2-40B4-BE49-F238E27FC236}">
                <a16:creationId xmlns:a16="http://schemas.microsoft.com/office/drawing/2014/main" id="{CE610D64-10F1-A57E-4403-BBC89DF3A9D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970" r="-2" b="-2"/>
          <a:stretch/>
        </p:blipFill>
        <p:spPr>
          <a:xfrm>
            <a:off x="6461760" y="2103120"/>
            <a:ext cx="4663440" cy="374904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629139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B09B0-B519-3041-B685-5232A45805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/>
              <a:t>But … Four roles for qualitative research journals have been suggested:   </a:t>
            </a:r>
            <a:br>
              <a:rPr lang="en-GB" sz="4000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A2BC8-C2F8-D8FA-0190-C6C718332C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9405" y="1691234"/>
            <a:ext cx="11506875" cy="5526861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pPr marL="342900" indent="-342900">
              <a:buSzPct val="101000"/>
              <a:buFont typeface="+mj-lt"/>
              <a:buAutoNum type="arabicPeriod"/>
            </a:pPr>
            <a:r>
              <a:rPr lang="en-GB" sz="2400" dirty="0"/>
              <a:t> Refine the understanding of the role of the researcher through reflection and writing, much like an artist </a:t>
            </a:r>
          </a:p>
          <a:p>
            <a:pPr marL="342900" indent="-342900">
              <a:buSzPct val="101000"/>
              <a:buFont typeface="+mj-lt"/>
              <a:buAutoNum type="arabicPeriod"/>
            </a:pPr>
            <a:endParaRPr lang="en-GB" sz="2400" dirty="0"/>
          </a:p>
          <a:p>
            <a:pPr marL="457200" indent="-457200">
              <a:buSzPct val="101000"/>
              <a:buFont typeface="+mj-lt"/>
              <a:buAutoNum type="arabicPeriod"/>
            </a:pPr>
            <a:r>
              <a:rPr lang="en-GB" sz="2400" dirty="0"/>
              <a:t>Refine the understanding of the responses of participants in the study, much like a physician or health care worker</a:t>
            </a: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90917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12638-42A8-22EF-F6D6-AABCBE431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/>
              <a:t>Four roles for qualitative research journals have been suggested:   </a:t>
            </a:r>
            <a:br>
              <a:rPr lang="en-GB" sz="4000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DFBC21-F50A-3BDD-C9D2-6B895016E6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6374" y="2014193"/>
            <a:ext cx="11142734" cy="4588907"/>
          </a:xfrm>
        </p:spPr>
        <p:txBody>
          <a:bodyPr>
            <a:normAutofit lnSpcReduction="10000"/>
          </a:bodyPr>
          <a:lstStyle/>
          <a:p>
            <a:pPr marL="457200" indent="-457200">
              <a:buSzPct val="101000"/>
              <a:buFont typeface="+mj-lt"/>
              <a:buAutoNum type="arabicPeriod" startAt="3"/>
            </a:pPr>
            <a:r>
              <a:rPr lang="en-GB" sz="2400" dirty="0"/>
              <a:t>Use a journal as an interactive tool of communication between the researcher and participants in the study, as a type of interdisciplinary triangulation of data;</a:t>
            </a:r>
          </a:p>
          <a:p>
            <a:pPr marL="457200" indent="-457200">
              <a:buSzPct val="101000"/>
              <a:buFont typeface="+mj-lt"/>
              <a:buAutoNum type="arabicPeriod" startAt="3"/>
            </a:pPr>
            <a:endParaRPr lang="en-GB" sz="2400" dirty="0"/>
          </a:p>
          <a:p>
            <a:pPr marL="457200" indent="-457200">
              <a:buSzPct val="101000"/>
              <a:buFont typeface="+mj-lt"/>
              <a:buAutoNum type="arabicPeriod" startAt="3"/>
            </a:pPr>
            <a:r>
              <a:rPr lang="en-GB" sz="2400" dirty="0"/>
              <a:t>View journal writing as a type of connoisseurship. Become a connoisseur of your own thinking and reflection patterns, and your own understanding of </a:t>
            </a:r>
            <a:r>
              <a:rPr lang="en-GB" sz="2400" dirty="0" err="1"/>
              <a:t>tyour</a:t>
            </a:r>
            <a:r>
              <a:rPr lang="en-GB" sz="2400" dirty="0"/>
              <a:t> work as a qualitative researcher.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sz="2100" dirty="0" err="1"/>
              <a:t>Janesick</a:t>
            </a:r>
            <a:r>
              <a:rPr lang="en-GB" sz="2100" dirty="0"/>
              <a:t>, V., 1998, Journal Writing as a Qualitative Research Technique: History, Issues, and Reflections, https://files.eric.ed.gov/fulltext/ED420702.pdf</a:t>
            </a:r>
          </a:p>
        </p:txBody>
      </p:sp>
    </p:spTree>
    <p:extLst>
      <p:ext uri="{BB962C8B-B14F-4D97-AF65-F5344CB8AC3E}">
        <p14:creationId xmlns:p14="http://schemas.microsoft.com/office/powerpoint/2010/main" val="16809359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052F7-CB3D-57B0-FB92-039BBDBAF2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279" y="456477"/>
            <a:ext cx="11620163" cy="1371600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A qualitative research journal relates to epistemological issues of how we know anything about the social world,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C7E41C-EBB8-4AD2-D30F-90E71880DD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53" y="2103119"/>
            <a:ext cx="11871016" cy="4419061"/>
          </a:xfrm>
        </p:spPr>
        <p:txBody>
          <a:bodyPr>
            <a:noAutofit/>
          </a:bodyPr>
          <a:lstStyle/>
          <a:p>
            <a:r>
              <a:rPr lang="en-GB" sz="2400" dirty="0"/>
              <a:t>As qualitative researchers we understand that we cannot be truly neutral within our research</a:t>
            </a:r>
          </a:p>
          <a:p>
            <a:endParaRPr lang="en-GB" sz="2400" dirty="0"/>
          </a:p>
          <a:p>
            <a:r>
              <a:rPr lang="en-GB" sz="2400" dirty="0"/>
              <a:t>We notice things that make sense to us yet may miss what is either too obvious or too different to understand.  </a:t>
            </a:r>
          </a:p>
          <a:p>
            <a:endParaRPr lang="en-GB" sz="2400" dirty="0"/>
          </a:p>
          <a:p>
            <a:r>
              <a:rPr lang="en-GB" sz="2400" dirty="0"/>
              <a:t>Therefore, it is important to reflect upon our social positions and the knowledges and expectations we bring to our work and to address any blind spots </a:t>
            </a: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722338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2" name="Title 1">
            <a:extLst>
              <a:ext uri="{FF2B5EF4-FFF2-40B4-BE49-F238E27FC236}">
                <a16:creationId xmlns:a16="http://schemas.microsoft.com/office/drawing/2014/main" id="{5453B10D-A04D-826B-C61A-3C16453D6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/>
          <a:lstStyle/>
          <a:p>
            <a:r>
              <a:rPr lang="en-US" b="1" dirty="0"/>
              <a:t>Free writing exercise …</a:t>
            </a:r>
          </a:p>
        </p:txBody>
      </p:sp>
      <p:sp>
        <p:nvSpPr>
          <p:cNvPr id="2057" name="Text Placeholder 3">
            <a:extLst>
              <a:ext uri="{FF2B5EF4-FFF2-40B4-BE49-F238E27FC236}">
                <a16:creationId xmlns:a16="http://schemas.microsoft.com/office/drawing/2014/main" id="{79112033-4FA6-6BC8-562A-498607A37F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6970" y="2103120"/>
            <a:ext cx="5659030" cy="4305772"/>
          </a:xfrm>
        </p:spPr>
        <p:txBody>
          <a:bodyPr>
            <a:normAutofit/>
          </a:bodyPr>
          <a:lstStyle/>
          <a:p>
            <a:r>
              <a:rPr lang="en-GB" sz="2400" dirty="0"/>
              <a:t>You will need to include a positionality statement in the Methodology section of your dissertation, so  reflecting upon this as you work through your research is important. </a:t>
            </a:r>
          </a:p>
          <a:p>
            <a:r>
              <a:rPr lang="en-GB" sz="2400" dirty="0"/>
              <a:t>Take a moment to practice writing this declaration …</a:t>
            </a:r>
          </a:p>
          <a:p>
            <a:endParaRPr lang="en-US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151B4BDC-EDF1-0BCD-49D0-FE0D73C0EA6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81" r="-1" b="-1"/>
          <a:stretch/>
        </p:blipFill>
        <p:spPr bwMode="auto">
          <a:xfrm>
            <a:off x="6461760" y="2103120"/>
            <a:ext cx="4663440" cy="374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7817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35ACC-5ED2-A3DB-BD88-729380253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246" y="388418"/>
            <a:ext cx="10728691" cy="1888438"/>
          </a:xfrm>
        </p:spPr>
        <p:txBody>
          <a:bodyPr>
            <a:normAutofit/>
          </a:bodyPr>
          <a:lstStyle/>
          <a:p>
            <a:r>
              <a:rPr lang="en-GB" dirty="0"/>
              <a:t>Here are some other suggestions for free writing around what to include in a reflexive journal: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A94B55-FDB7-F03F-4BC6-64F42ABCCE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313" y="2103120"/>
            <a:ext cx="11595887" cy="4366462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GB" sz="2600" dirty="0"/>
              <a:t>Who you are, what your background and upbringing are </a:t>
            </a:r>
          </a:p>
          <a:p>
            <a:endParaRPr lang="en-GB" sz="2600" dirty="0"/>
          </a:p>
          <a:p>
            <a:r>
              <a:rPr lang="en-GB" sz="2600" dirty="0"/>
              <a:t>Your relationship with the participants of your study</a:t>
            </a:r>
          </a:p>
          <a:p>
            <a:endParaRPr lang="en-GB" sz="2600" dirty="0"/>
          </a:p>
          <a:p>
            <a:r>
              <a:rPr lang="en-GB" sz="2600" dirty="0"/>
              <a:t>Values and beliefs you hold, and how they make impact your analysis</a:t>
            </a:r>
          </a:p>
          <a:p>
            <a:endParaRPr lang="en-GB" sz="2600" dirty="0"/>
          </a:p>
          <a:p>
            <a:r>
              <a:rPr lang="en-GB" sz="2600" dirty="0"/>
              <a:t>A written record of each decision you make and how you feel about it</a:t>
            </a:r>
          </a:p>
          <a:p>
            <a:endParaRPr lang="en-GB" sz="2600" dirty="0"/>
          </a:p>
          <a:p>
            <a:r>
              <a:rPr lang="en-GB" sz="2600" dirty="0"/>
              <a:t>Anything you’re anxious or confused about</a:t>
            </a:r>
          </a:p>
        </p:txBody>
      </p:sp>
    </p:spTree>
    <p:extLst>
      <p:ext uri="{BB962C8B-B14F-4D97-AF65-F5344CB8AC3E}">
        <p14:creationId xmlns:p14="http://schemas.microsoft.com/office/powerpoint/2010/main" val="17165420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AC18E2-4262-2EB6-03F2-447A000AE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361" y="125427"/>
            <a:ext cx="11556775" cy="1250219"/>
          </a:xfrm>
        </p:spPr>
        <p:txBody>
          <a:bodyPr>
            <a:normAutofit fontScale="90000"/>
          </a:bodyPr>
          <a:lstStyle/>
          <a:p>
            <a:r>
              <a:rPr lang="en-GB" dirty="0"/>
              <a:t>Here are some other suggestions for free writing around what to include in a reflexive journal: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C01825-45FB-B1A9-A68C-73C5934311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4669" y="1497027"/>
            <a:ext cx="11879107" cy="5470215"/>
          </a:xfrm>
        </p:spPr>
        <p:txBody>
          <a:bodyPr>
            <a:noAutofit/>
          </a:bodyPr>
          <a:lstStyle/>
          <a:p>
            <a:r>
              <a:rPr lang="en-GB" sz="2400" dirty="0"/>
              <a:t>How you’re making meaning from your data</a:t>
            </a:r>
          </a:p>
          <a:p>
            <a:endParaRPr lang="en-GB" sz="2400" dirty="0"/>
          </a:p>
          <a:p>
            <a:r>
              <a:rPr lang="en-GB" sz="2400" dirty="0"/>
              <a:t>The implications of your chosen methodology</a:t>
            </a:r>
          </a:p>
          <a:p>
            <a:endParaRPr lang="en-GB" sz="2400" dirty="0"/>
          </a:p>
          <a:p>
            <a:r>
              <a:rPr lang="en-GB" sz="2400" dirty="0"/>
              <a:t>Procedural notes on what you did and why</a:t>
            </a:r>
          </a:p>
          <a:p>
            <a:endParaRPr lang="en-GB" sz="2400" dirty="0"/>
          </a:p>
          <a:p>
            <a:r>
              <a:rPr lang="en-GB" sz="2400" dirty="0"/>
              <a:t>How has your research impacted upon your practice? How might it impact the practice of others?</a:t>
            </a: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039133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5613F-2822-BA0B-3B2D-5A69A6CF6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Here are some other suggestions for free writing around what to include in a reflexive journal: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0C83C7-55E1-AF46-E03A-3B416D9F5C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1600" dirty="0"/>
          </a:p>
          <a:p>
            <a:endParaRPr lang="en-GB" sz="1600" dirty="0"/>
          </a:p>
          <a:p>
            <a:r>
              <a:rPr lang="en-GB" sz="2400" dirty="0"/>
              <a:t>What do you need to take to research supervision? </a:t>
            </a:r>
          </a:p>
          <a:p>
            <a:endParaRPr lang="en-GB" sz="2400" dirty="0"/>
          </a:p>
          <a:p>
            <a:r>
              <a:rPr lang="en-GB" sz="2400" dirty="0"/>
              <a:t>What do you need to counselling supervision?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20163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ED2DBB-89CA-79A3-F105-EBEFBAF663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45" y="226496"/>
            <a:ext cx="11434046" cy="1343360"/>
          </a:xfrm>
        </p:spPr>
        <p:txBody>
          <a:bodyPr anchor="ctr">
            <a:normAutofit/>
          </a:bodyPr>
          <a:lstStyle/>
          <a:p>
            <a:r>
              <a:rPr lang="en-GB" sz="5000" dirty="0"/>
              <a:t>Keeping a reflexive research journal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1B79B0-0436-48F1-FC60-D263D9E655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602" y="1844984"/>
            <a:ext cx="11434046" cy="4677197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2800" dirty="0">
                <a:latin typeface="-apple-system"/>
              </a:rPr>
              <a:t>W</a:t>
            </a:r>
            <a:r>
              <a:rPr lang="en-GB" sz="2800" i="0" dirty="0">
                <a:effectLst/>
                <a:latin typeface="-apple-system"/>
              </a:rPr>
              <a:t>riting a research journal whilst involved with qualitative research can have several benefits, such as:</a:t>
            </a:r>
          </a:p>
          <a:p>
            <a:r>
              <a:rPr lang="en-GB" sz="2800" b="0" i="0" dirty="0">
                <a:effectLst/>
                <a:latin typeface="-apple-system"/>
              </a:rPr>
              <a:t> </a:t>
            </a:r>
            <a:r>
              <a:rPr lang="en-GB" sz="2800" i="0" dirty="0">
                <a:effectLst/>
                <a:latin typeface="-apple-system"/>
              </a:rPr>
              <a:t>It can help you reflect on your own assumptions, biases, and experiences as a researcher….</a:t>
            </a:r>
          </a:p>
          <a:p>
            <a:r>
              <a:rPr lang="en-GB" sz="2800" i="0" dirty="0">
                <a:effectLst/>
                <a:latin typeface="-apple-system"/>
              </a:rPr>
              <a:t>It can provide a record of your research process, decisions, and challenges….</a:t>
            </a:r>
          </a:p>
          <a:p>
            <a:r>
              <a:rPr lang="en-GB" sz="2800" i="0" dirty="0">
                <a:effectLst/>
                <a:latin typeface="-apple-system"/>
              </a:rPr>
              <a:t>It can enhance your creativity and critical thinking skills by allowing you to explore different perspectives and ideas ….</a:t>
            </a:r>
          </a:p>
          <a:p>
            <a:r>
              <a:rPr lang="en-GB" sz="2800" i="0" dirty="0">
                <a:effectLst/>
                <a:latin typeface="-apple-system"/>
              </a:rPr>
              <a:t>On the next slide</a:t>
            </a:r>
            <a:r>
              <a:rPr lang="en-GB" sz="2800" dirty="0">
                <a:latin typeface="-apple-system"/>
              </a:rPr>
              <a:t> is a seminal text you might like to read to help you become a reflexive practitioner…………….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3875908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Becoming a Reflexive Researcher - Using Our Selves in Research">
            <a:extLst>
              <a:ext uri="{FF2B5EF4-FFF2-40B4-BE49-F238E27FC236}">
                <a16:creationId xmlns:a16="http://schemas.microsoft.com/office/drawing/2014/main" id="{A4E66EE2-4992-6B72-8722-8E545F81EF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9245" y="546340"/>
            <a:ext cx="5975229" cy="5716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7690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5D186DC-9647-6E30-C934-E2E776C7916A}"/>
              </a:ext>
            </a:extLst>
          </p:cNvPr>
          <p:cNvSpPr txBox="1"/>
          <p:nvPr/>
        </p:nvSpPr>
        <p:spPr>
          <a:xfrm>
            <a:off x="838200" y="1825625"/>
            <a:ext cx="5393361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182880" indent="-228600">
              <a:lnSpc>
                <a:spcPct val="90000"/>
              </a:lnSpc>
              <a:spcBef>
                <a:spcPts val="900"/>
              </a:spcBef>
              <a:buClr>
                <a:schemeClr val="tx1">
                  <a:lumMod val="85000"/>
                  <a:lumOff val="15000"/>
                </a:schemeClr>
              </a:buClr>
              <a:buFont typeface="Arial" panose="020B0604020202020204" pitchFamily="34" charset="0"/>
              <a:buChar char="•"/>
            </a:pPr>
            <a:r>
              <a:rPr lang="en-US" sz="6600" dirty="0"/>
              <a:t>….and on the next slide is a more recent take on the subject  …</a:t>
            </a:r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Pause">
            <a:extLst>
              <a:ext uri="{FF2B5EF4-FFF2-40B4-BE49-F238E27FC236}">
                <a16:creationId xmlns:a16="http://schemas.microsoft.com/office/drawing/2014/main" id="{6CEB03EF-AF8B-616B-A4AA-B1BA5A39A0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87184" y="1216485"/>
            <a:ext cx="3781051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7330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C81B53-0321-A8BA-97F2-5AA39002A7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more recent take on this (2022)</a:t>
            </a:r>
          </a:p>
        </p:txBody>
      </p:sp>
      <p:pic>
        <p:nvPicPr>
          <p:cNvPr id="3076" name="Picture 4" descr="Page 1">
            <a:extLst>
              <a:ext uri="{FF2B5EF4-FFF2-40B4-BE49-F238E27FC236}">
                <a16:creationId xmlns:a16="http://schemas.microsoft.com/office/drawing/2014/main" id="{A94DC247-E961-4807-6395-0EE1A84AE08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8425" y="1825625"/>
            <a:ext cx="3075150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8496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09FF9A-4FCE-468E-A86A-C9AB525EA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21E12D4-3A88-428D-8E5E-AF1AFD923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Graph on document with pen">
            <a:extLst>
              <a:ext uri="{FF2B5EF4-FFF2-40B4-BE49-F238E27FC236}">
                <a16:creationId xmlns:a16="http://schemas.microsoft.com/office/drawing/2014/main" id="{D1657DA2-8088-A531-164B-1B3D4C442DC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511" b="14220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3EC81B-8B63-1DCD-F4FE-6A1194B1AD7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38200" y="914402"/>
            <a:ext cx="10515600" cy="298592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3300" dirty="0">
                <a:solidFill>
                  <a:srgbClr val="FFFFFF"/>
                </a:solidFill>
              </a:rPr>
              <a:t>The following is a good article to read to obtain more information on bringing and maintaining reflexivity into  your research: </a:t>
            </a:r>
            <a:br>
              <a:rPr lang="en-US" sz="3300" dirty="0">
                <a:solidFill>
                  <a:srgbClr val="FFFFFF"/>
                </a:solidFill>
              </a:rPr>
            </a:br>
            <a:br>
              <a:rPr lang="en-US" sz="3300" dirty="0">
                <a:solidFill>
                  <a:srgbClr val="FFFFFF"/>
                </a:solidFill>
              </a:rPr>
            </a:br>
            <a:r>
              <a:rPr lang="en-US" sz="3300" dirty="0">
                <a:solidFill>
                  <a:srgbClr val="FFFFFF"/>
                </a:solidFill>
              </a:rPr>
              <a:t>Barrett, A., </a:t>
            </a:r>
            <a:r>
              <a:rPr lang="en-US" sz="3300" dirty="0" err="1">
                <a:solidFill>
                  <a:srgbClr val="FFFFFF"/>
                </a:solidFill>
              </a:rPr>
              <a:t>Kajamaa</a:t>
            </a:r>
            <a:r>
              <a:rPr lang="en-US" sz="3300" dirty="0">
                <a:solidFill>
                  <a:srgbClr val="FFFFFF"/>
                </a:solidFill>
              </a:rPr>
              <a:t>, A. and Johnston, J. (2020), How to … be reflexive when conducting qualitative research. Clin Teach, 17: 9-12. https://doi.org/10.1111/tct.13133</a:t>
            </a:r>
          </a:p>
        </p:txBody>
      </p:sp>
    </p:spTree>
    <p:extLst>
      <p:ext uri="{BB962C8B-B14F-4D97-AF65-F5344CB8AC3E}">
        <p14:creationId xmlns:p14="http://schemas.microsoft.com/office/powerpoint/2010/main" val="16975415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446928-7E31-9353-03BF-6CB2BDED6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dirty="0"/>
              <a:t>Further reading: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77DBA8-EE19-0E8D-5CD4-CCECCD7A2F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1706" y="1950181"/>
            <a:ext cx="6344156" cy="4265225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2000" dirty="0" err="1"/>
              <a:t>Budworth</a:t>
            </a:r>
            <a:r>
              <a:rPr lang="en-GB" sz="2000" dirty="0"/>
              <a:t>, T. and Hashemi, W. (2015) Reflective Learning: An Essential Tool for the Self Development of Health and Safety Practitioners. Abingdon: Routledge.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Kolb, D. (2014) Experiential Learning: Experience as the Source of Learning and Development, 2nd edition. Upper Saddle River, NJ: Pearson Education.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Moon, J. (2004) A Handbook of Reflective and Experiential Learning: Theory and Practice. Abingdon: Routledge</a:t>
            </a:r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51E64C7D-C64D-E807-085D-86BAF45FAC1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6967" b="-2"/>
          <a:stretch/>
        </p:blipFill>
        <p:spPr>
          <a:xfrm>
            <a:off x="7574145" y="1827991"/>
            <a:ext cx="3631976" cy="374904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33562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iginal 5_01_Win32" id="{77344C68-A3F1-476B-8680-97D7F429B46B}" vid="{89780073-58E8-4DFF-BF29-BA99F8052841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392</TotalTime>
  <Words>826</Words>
  <Application>Microsoft Office PowerPoint</Application>
  <PresentationFormat>Widescreen</PresentationFormat>
  <Paragraphs>73</Paragraphs>
  <Slides>18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7" baseType="lpstr">
      <vt:lpstr>-apple-system</vt:lpstr>
      <vt:lpstr>Aptos</vt:lpstr>
      <vt:lpstr>Aptos Display</vt:lpstr>
      <vt:lpstr>Arial</vt:lpstr>
      <vt:lpstr>Calibri</vt:lpstr>
      <vt:lpstr>Century Gothic</vt:lpstr>
      <vt:lpstr>Garamond</vt:lpstr>
      <vt:lpstr>Office Theme</vt:lpstr>
      <vt:lpstr>SavonVTI</vt:lpstr>
      <vt:lpstr>The Reflective Research Journal</vt:lpstr>
      <vt:lpstr>Reflection is a crucial cognitive practice in the research field</vt:lpstr>
      <vt:lpstr>When we started these research workshops, we considered starting a research journal … </vt:lpstr>
      <vt:lpstr>    Reflexive research journal ….  Consider:   How are you doing with this?</vt:lpstr>
      <vt:lpstr>Why is this important?</vt:lpstr>
      <vt:lpstr>But … Four roles for qualitative research journals have been suggested:    </vt:lpstr>
      <vt:lpstr>Four roles for qualitative research journals have been suggested:    </vt:lpstr>
      <vt:lpstr>A qualitative research journal relates to epistemological issues of how we know anything about the social world, </vt:lpstr>
      <vt:lpstr>Free writing exercise …</vt:lpstr>
      <vt:lpstr>Here are some other suggestions for free writing around what to include in a reflexive journal:</vt:lpstr>
      <vt:lpstr>Here are some other suggestions for free writing around what to include in a reflexive journal:</vt:lpstr>
      <vt:lpstr>Here are some other suggestions for free writing around what to include in a reflexive journal:</vt:lpstr>
      <vt:lpstr>Keeping a reflexive research journal</vt:lpstr>
      <vt:lpstr>PowerPoint Presentation</vt:lpstr>
      <vt:lpstr>PowerPoint Presentation</vt:lpstr>
      <vt:lpstr>A more recent take on this (2022)</vt:lpstr>
      <vt:lpstr>The following is a good article to read to obtain more information on bringing and maintaining reflexivity into  your research:   Barrett, A., Kajamaa, A. and Johnston, J. (2020), How to … be reflexive when conducting qualitative research. Clin Teach, 17: 9-12. https://doi.org/10.1111/tct.13133</vt:lpstr>
      <vt:lpstr>Further reading: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Beverly Cole</dc:creator>
  <cp:lastModifiedBy>Beverly Cole</cp:lastModifiedBy>
  <cp:revision>4</cp:revision>
  <dcterms:created xsi:type="dcterms:W3CDTF">2024-08-09T23:50:07Z</dcterms:created>
  <dcterms:modified xsi:type="dcterms:W3CDTF">2024-10-12T14:20:38Z</dcterms:modified>
</cp:coreProperties>
</file>