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Lst>
  <p:sldIdLst>
    <p:sldId id="275" r:id="rId5"/>
    <p:sldId id="276" r:id="rId6"/>
    <p:sldId id="306" r:id="rId7"/>
    <p:sldId id="309" r:id="rId8"/>
    <p:sldId id="263" r:id="rId9"/>
    <p:sldId id="311" r:id="rId10"/>
    <p:sldId id="264" r:id="rId11"/>
    <p:sldId id="265" r:id="rId12"/>
    <p:sldId id="313" r:id="rId13"/>
    <p:sldId id="307" r:id="rId14"/>
    <p:sldId id="314" r:id="rId15"/>
    <p:sldId id="266" r:id="rId16"/>
    <p:sldId id="315" r:id="rId17"/>
    <p:sldId id="268" r:id="rId18"/>
    <p:sldId id="316" r:id="rId19"/>
    <p:sldId id="269" r:id="rId20"/>
    <p:sldId id="317" r:id="rId21"/>
    <p:sldId id="270" r:id="rId22"/>
    <p:sldId id="271" r:id="rId23"/>
    <p:sldId id="318" r:id="rId24"/>
    <p:sldId id="273" r:id="rId25"/>
    <p:sldId id="319" r:id="rId26"/>
    <p:sldId id="30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D009A6-50F7-4018-8FFF-FAF82D3949EA}" v="1" dt="2024-01-29T10:32:26.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34" autoAdjust="0"/>
    <p:restoredTop sz="96224" autoAdjust="0"/>
  </p:normalViewPr>
  <p:slideViewPr>
    <p:cSldViewPr snapToGrid="0">
      <p:cViewPr varScale="1">
        <p:scale>
          <a:sx n="88" d="100"/>
          <a:sy n="88" d="100"/>
        </p:scale>
        <p:origin x="51" y="58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EA0C0817-A112-4847-8014-A94B7D2A4EA3}" type="datetime1">
              <a:rPr lang="en-US" smtClean="0"/>
              <a:t>9/17/2024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59997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7332B432-ACDA-4023-A761-2BAB76577B62}" type="datetime1">
              <a:rPr lang="en-US" smtClean="0"/>
              <a:t>9/17/2024</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0687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D9C646AA-F36E-4540-911D-FFFC0A0EF24A}" type="datetime1">
              <a:rPr lang="en-US" smtClean="0"/>
              <a:t>9/17/2024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22640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69186D26-FA5F-4637-B602-B7C2DC34CFD4}" type="datetime1">
              <a:rPr lang="en-US" smtClean="0"/>
              <a:t>9/17/2024</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76022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8A7F15D8-96D1-4781-BC50-CA8A088B2FE4}" type="datetime1">
              <a:rPr lang="en-US" smtClean="0"/>
              <a:t>9/17/2024</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39269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F9A96C99-B8F8-4528-BD05-0E16E943DC09}" type="datetime1">
              <a:rPr lang="en-US" smtClean="0"/>
              <a:t>9/17/2024</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22737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03636942-C211-4B28-8DBD-C953E00AF71B}" type="datetime1">
              <a:rPr lang="en-US" smtClean="0"/>
              <a:t>9/17/2024</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12271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7E8D12A6-918A-48BD-8CB9-CA713993B0EA}" type="datetime1">
              <a:rPr lang="en-US" smtClean="0"/>
              <a:t>9/17/2024</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54710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E778CE86-875F-4587-BCF6-FA054AFC0D53}" type="datetime1">
              <a:rPr lang="en-US" smtClean="0"/>
              <a:pPr/>
              <a:t>9/17/2024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9702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134F40B7-36AB-4376-BE14-EF7004D79BB9}" type="datetime1">
              <a:rPr lang="en-US" smtClean="0"/>
              <a:t>9/17/2024</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42869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FF87CAB8-DCAE-46A5-AADA-B3FAD11A54E0}" type="datetime1">
              <a:rPr lang="en-US" smtClean="0"/>
              <a:t>9/17/2024</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30414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9/17/2024</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37966499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uk-wales-47668736"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files.eric.ed.gov/fulltext/EJ976654.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files.eric.ed.gov/fulltext/EJ976654.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E050C5B-D034-342C-F7C2-EA677BEF1D17}"/>
              </a:ext>
            </a:extLst>
          </p:cNvPr>
          <p:cNvSpPr>
            <a:spLocks noGrp="1"/>
          </p:cNvSpPr>
          <p:nvPr>
            <p:ph type="ctrTitle"/>
          </p:nvPr>
        </p:nvSpPr>
        <p:spPr>
          <a:xfrm>
            <a:off x="1524000" y="1301386"/>
            <a:ext cx="9144000" cy="2387600"/>
          </a:xfrm>
        </p:spPr>
        <p:txBody>
          <a:bodyPr>
            <a:noAutofit/>
          </a:bodyPr>
          <a:lstStyle/>
          <a:p>
            <a:r>
              <a:rPr lang="cy-GB" sz="4800" b="1" dirty="0"/>
              <a:t>ECES5016</a:t>
            </a:r>
            <a:br>
              <a:rPr lang="cy-GB" sz="4800" b="1" dirty="0"/>
            </a:br>
            <a:r>
              <a:rPr lang="cy-GB" sz="4800" b="1" dirty="0"/>
              <a:t>Ymddygiad a Dysgu; </a:t>
            </a:r>
            <a:br>
              <a:rPr lang="cy-GB" sz="4800" b="1" dirty="0"/>
            </a:br>
            <a:r>
              <a:rPr lang="cy-GB" sz="4800" b="1" dirty="0"/>
              <a:t>Dulliau o reoli’r ystafell ddosbarth</a:t>
            </a:r>
            <a:br>
              <a:rPr lang="cy-GB" sz="7200" b="1" dirty="0"/>
            </a:br>
            <a:r>
              <a:rPr lang="cy-GB" sz="3600" b="1" dirty="0"/>
              <a:t>Sesiwn 4</a:t>
            </a:r>
            <a:endParaRPr lang="cy-GB" sz="4800" dirty="0"/>
          </a:p>
        </p:txBody>
      </p:sp>
      <p:sp>
        <p:nvSpPr>
          <p:cNvPr id="7" name="Subtitle 6">
            <a:extLst>
              <a:ext uri="{FF2B5EF4-FFF2-40B4-BE49-F238E27FC236}">
                <a16:creationId xmlns:a16="http://schemas.microsoft.com/office/drawing/2014/main" id="{55A2453E-AE57-D0D3-F4E7-1142228ACEA0}"/>
              </a:ext>
            </a:extLst>
          </p:cNvPr>
          <p:cNvSpPr>
            <a:spLocks noGrp="1"/>
          </p:cNvSpPr>
          <p:nvPr>
            <p:ph type="subTitle" idx="1"/>
          </p:nvPr>
        </p:nvSpPr>
        <p:spPr>
          <a:xfrm>
            <a:off x="1524000" y="3842550"/>
            <a:ext cx="9144000" cy="1655762"/>
          </a:xfrm>
        </p:spPr>
        <p:txBody>
          <a:bodyPr>
            <a:normAutofit fontScale="32500" lnSpcReduction="20000"/>
          </a:bodyPr>
          <a:lstStyle/>
          <a:p>
            <a:r>
              <a:rPr lang="en-GB" sz="9600" b="1" dirty="0">
                <a:solidFill>
                  <a:srgbClr val="0070C0"/>
                </a:solidFill>
              </a:rPr>
              <a:t>ECES5016</a:t>
            </a:r>
            <a:br>
              <a:rPr lang="en-GB" sz="9600" b="1" dirty="0">
                <a:solidFill>
                  <a:srgbClr val="0070C0"/>
                </a:solidFill>
              </a:rPr>
            </a:br>
            <a:r>
              <a:rPr lang="en-GB" sz="9600" b="1" dirty="0">
                <a:solidFill>
                  <a:srgbClr val="0070C0"/>
                </a:solidFill>
              </a:rPr>
              <a:t>Behaviour and Learning; </a:t>
            </a:r>
          </a:p>
          <a:p>
            <a:r>
              <a:rPr lang="en-GB" sz="9600" b="1" dirty="0">
                <a:solidFill>
                  <a:srgbClr val="0070C0"/>
                </a:solidFill>
              </a:rPr>
              <a:t>Approaches to classroom management </a:t>
            </a:r>
            <a:br>
              <a:rPr lang="en-GB" b="1" dirty="0">
                <a:solidFill>
                  <a:srgbClr val="0070C0"/>
                </a:solidFill>
              </a:rPr>
            </a:br>
            <a:r>
              <a:rPr lang="en-GB" sz="9600" b="1" dirty="0">
                <a:solidFill>
                  <a:srgbClr val="0070C0"/>
                </a:solidFill>
              </a:rPr>
              <a:t>Session 4</a:t>
            </a:r>
          </a:p>
          <a:p>
            <a:endParaRPr lang="en-US" dirty="0"/>
          </a:p>
        </p:txBody>
      </p:sp>
    </p:spTree>
    <p:extLst>
      <p:ext uri="{BB962C8B-B14F-4D97-AF65-F5344CB8AC3E}">
        <p14:creationId xmlns:p14="http://schemas.microsoft.com/office/powerpoint/2010/main" val="1829668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617F493-F89C-80F5-8D35-8F0B5E39ECBF}"/>
              </a:ext>
            </a:extLst>
          </p:cNvPr>
          <p:cNvSpPr>
            <a:spLocks noGrp="1"/>
          </p:cNvSpPr>
          <p:nvPr>
            <p:ph type="title"/>
          </p:nvPr>
        </p:nvSpPr>
        <p:spPr>
          <a:xfrm>
            <a:off x="831850" y="2352297"/>
            <a:ext cx="10515600" cy="2031624"/>
          </a:xfrm>
        </p:spPr>
        <p:txBody>
          <a:bodyPr>
            <a:normAutofit/>
          </a:bodyPr>
          <a:lstStyle/>
          <a:p>
            <a:r>
              <a:rPr lang="cy-GB" dirty="0">
                <a:solidFill>
                  <a:schemeClr val="tx1"/>
                </a:solidFill>
              </a:rPr>
              <a:t>Ymddygiad a Phresenoldeb - Cylch dieflig?</a:t>
            </a:r>
            <a:endParaRPr lang="cy-GB" dirty="0"/>
          </a:p>
        </p:txBody>
      </p:sp>
      <p:sp>
        <p:nvSpPr>
          <p:cNvPr id="7" name="Text Placeholder 6">
            <a:extLst>
              <a:ext uri="{FF2B5EF4-FFF2-40B4-BE49-F238E27FC236}">
                <a16:creationId xmlns:a16="http://schemas.microsoft.com/office/drawing/2014/main" id="{41EDDDF1-2EE4-3E53-F939-B0FCFDFAA9F9}"/>
              </a:ext>
            </a:extLst>
          </p:cNvPr>
          <p:cNvSpPr>
            <a:spLocks noGrp="1"/>
          </p:cNvSpPr>
          <p:nvPr>
            <p:ph type="body" idx="1"/>
          </p:nvPr>
        </p:nvSpPr>
        <p:spPr>
          <a:xfrm>
            <a:off x="844550" y="4505703"/>
            <a:ext cx="10515600" cy="513028"/>
          </a:xfrm>
        </p:spPr>
        <p:txBody>
          <a:bodyPr>
            <a:normAutofit/>
          </a:bodyPr>
          <a:lstStyle/>
          <a:p>
            <a:r>
              <a:rPr lang="en-GB" sz="2800" b="1" dirty="0">
                <a:solidFill>
                  <a:srgbClr val="0070C0"/>
                </a:solidFill>
              </a:rPr>
              <a:t>Behaviour and attendance – a vicious circle?</a:t>
            </a:r>
          </a:p>
        </p:txBody>
      </p:sp>
      <p:pic>
        <p:nvPicPr>
          <p:cNvPr id="1026" name="Picture 2" descr="Brain &amp; Behaviour — Department of Experimental Psychology">
            <a:extLst>
              <a:ext uri="{FF2B5EF4-FFF2-40B4-BE49-F238E27FC236}">
                <a16:creationId xmlns:a16="http://schemas.microsoft.com/office/drawing/2014/main" id="{79B70736-95A0-A65D-C92D-40C08D2733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0" y="278188"/>
            <a:ext cx="3619500" cy="2238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354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cy-GB" dirty="0"/>
              <a:t>Amcanion</a:t>
            </a:r>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2152651" y="1640481"/>
            <a:ext cx="7467005" cy="2070497"/>
          </a:xfrm>
        </p:spPr>
        <p:txBody>
          <a:bodyPr>
            <a:normAutofit/>
          </a:bodyPr>
          <a:lstStyle/>
          <a:p>
            <a:pPr marL="342900" lvl="0" indent="-342900" algn="just">
              <a:lnSpc>
                <a:spcPct val="115000"/>
              </a:lnSpc>
              <a:spcBef>
                <a:spcPts val="1200"/>
              </a:spcBef>
              <a:spcAft>
                <a:spcPts val="1000"/>
              </a:spcAft>
              <a:buFont typeface="Symbol" panose="05050102010706020507" pitchFamily="18" charset="2"/>
              <a:buChar char=""/>
            </a:pPr>
            <a:r>
              <a:rPr lang="cy-GB" sz="1500" dirty="0">
                <a:effectLst/>
                <a:latin typeface="Arial" panose="020B0604020202020204" pitchFamily="34" charset="0"/>
                <a:ea typeface="Times New Roman" panose="02020603050405020304" pitchFamily="18" charset="0"/>
              </a:rPr>
              <a:t>Arddangos dealltwriaeth feirniadol o theori ymddygiad allweddol a therminoleg berthnasol.</a:t>
            </a:r>
          </a:p>
          <a:p>
            <a:pPr marL="342900" lvl="0" indent="-342900" algn="just">
              <a:lnSpc>
                <a:spcPct val="115000"/>
              </a:lnSpc>
              <a:spcBef>
                <a:spcPts val="1200"/>
              </a:spcBef>
              <a:spcAft>
                <a:spcPts val="1000"/>
              </a:spcAft>
              <a:buFont typeface="Symbol" panose="05050102010706020507" pitchFamily="18" charset="2"/>
              <a:buChar char=""/>
            </a:pPr>
            <a:r>
              <a:rPr lang="cy-GB" sz="1500" dirty="0">
                <a:effectLst/>
                <a:latin typeface="Arial" panose="020B0604020202020204" pitchFamily="34" charset="0"/>
                <a:ea typeface="Times New Roman" panose="02020603050405020304" pitchFamily="18" charset="0"/>
              </a:rPr>
              <a:t>Dadansoddi’n feirniadol ystod o strategaethau ac ymyriadau addasu ymddygiad.</a:t>
            </a:r>
          </a:p>
          <a:p>
            <a:pPr marL="342900" lvl="0" indent="-342900" algn="just">
              <a:lnSpc>
                <a:spcPct val="115000"/>
              </a:lnSpc>
              <a:spcBef>
                <a:spcPts val="1200"/>
              </a:spcBef>
              <a:spcAft>
                <a:spcPts val="1000"/>
              </a:spcAft>
              <a:buFont typeface="Symbol" panose="05050102010706020507" pitchFamily="18" charset="2"/>
              <a:buChar char=""/>
            </a:pPr>
            <a:r>
              <a:rPr lang="cy-GB" sz="1500" dirty="0">
                <a:effectLst/>
                <a:latin typeface="Arial" panose="020B0604020202020204" pitchFamily="34" charset="0"/>
                <a:ea typeface="Times New Roman" panose="02020603050405020304" pitchFamily="18" charset="0"/>
              </a:rPr>
              <a:t>Archwilio’n feirniadol rôl yr oedolyn o ran rheoli ymddygiad a datblygu fframweithiau ymddygiad cadarnhaol.</a:t>
            </a:r>
          </a:p>
        </p:txBody>
      </p:sp>
    </p:spTree>
    <p:extLst>
      <p:ext uri="{BB962C8B-B14F-4D97-AF65-F5344CB8AC3E}">
        <p14:creationId xmlns:p14="http://schemas.microsoft.com/office/powerpoint/2010/main" val="1405993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2152651" y="1640481"/>
            <a:ext cx="7467005" cy="2070497"/>
          </a:xfrm>
        </p:spPr>
        <p:txBody>
          <a:bodyPr/>
          <a:lstStyle/>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Demonstrate a critical understanding of key behavioural theory and relevant terminology.</a:t>
            </a:r>
            <a:endParaRPr lang="en-US" sz="1500" dirty="0">
              <a:latin typeface="Times New Roman" panose="02020603050405020304" pitchFamily="18" charset="0"/>
              <a:ea typeface="Times New Roman" panose="02020603050405020304" pitchFamily="18" charset="0"/>
            </a:endParaRPr>
          </a:p>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Critically analyse a range of behavioural modification strategies and interventions.</a:t>
            </a:r>
            <a:endParaRPr lang="en-US" sz="1500" dirty="0">
              <a:latin typeface="Times New Roman" panose="02020603050405020304" pitchFamily="18" charset="0"/>
              <a:ea typeface="Times New Roman" panose="02020603050405020304" pitchFamily="18" charset="0"/>
            </a:endParaRPr>
          </a:p>
          <a:p>
            <a:pPr marL="257175" indent="-257175" algn="just">
              <a:lnSpc>
                <a:spcPct val="115000"/>
              </a:lnSpc>
              <a:spcBef>
                <a:spcPts val="900"/>
              </a:spcBef>
              <a:spcAft>
                <a:spcPts val="750"/>
              </a:spcAft>
              <a:buFont typeface="Symbol" panose="05050102010706020507" pitchFamily="18" charset="2"/>
              <a:buChar char=""/>
            </a:pPr>
            <a:r>
              <a:rPr lang="en-GB" sz="1500" dirty="0">
                <a:latin typeface="Arial" panose="020B0604020202020204" pitchFamily="34" charset="0"/>
                <a:ea typeface="Times New Roman" panose="02020603050405020304" pitchFamily="18" charset="0"/>
              </a:rPr>
              <a:t>Critically examine the role of the adult in behaviour management and the development of positive behavioural frameworks.</a:t>
            </a: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371232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Beth ydyn ni’n ei ystyried yn absenoldeb?</a:t>
            </a:r>
            <a:br>
              <a:rPr lang="cy-GB" dirty="0"/>
            </a:br>
            <a:r>
              <a:rPr lang="cy-GB" dirty="0"/>
              <a:t>(</a:t>
            </a:r>
            <a:r>
              <a:rPr lang="cy-GB" dirty="0" err="1"/>
              <a:t>Hallam</a:t>
            </a:r>
            <a:r>
              <a:rPr lang="cy-GB" dirty="0"/>
              <a:t> </a:t>
            </a:r>
            <a:r>
              <a:rPr lang="cy-GB" i="1" dirty="0" err="1"/>
              <a:t>et</a:t>
            </a:r>
            <a:r>
              <a:rPr lang="cy-GB" i="1" dirty="0"/>
              <a:t> </a:t>
            </a:r>
            <a:r>
              <a:rPr lang="cy-GB" i="1" dirty="0" err="1"/>
              <a:t>al</a:t>
            </a:r>
            <a:r>
              <a:rPr lang="cy-GB" i="1" dirty="0"/>
              <a:t>.</a:t>
            </a:r>
            <a:r>
              <a:rPr lang="cy-GB" dirty="0"/>
              <a:t> 2008)</a:t>
            </a:r>
          </a:p>
        </p:txBody>
      </p:sp>
      <p:pic>
        <p:nvPicPr>
          <p:cNvPr id="4" name="Content Placeholder 3"/>
          <p:cNvPicPr>
            <a:picLocks noGrp="1" noChangeAspect="1"/>
          </p:cNvPicPr>
          <p:nvPr>
            <p:ph idx="1"/>
          </p:nvPr>
        </p:nvPicPr>
        <p:blipFill>
          <a:blip r:embed="rId2"/>
          <a:stretch>
            <a:fillRect/>
          </a:stretch>
        </p:blipFill>
        <p:spPr>
          <a:xfrm>
            <a:off x="3144850" y="1690688"/>
            <a:ext cx="5902300" cy="3892004"/>
          </a:xfrm>
          <a:prstGeom prst="rect">
            <a:avLst/>
          </a:prstGeom>
        </p:spPr>
      </p:pic>
    </p:spTree>
    <p:extLst>
      <p:ext uri="{BB962C8B-B14F-4D97-AF65-F5344CB8AC3E}">
        <p14:creationId xmlns:p14="http://schemas.microsoft.com/office/powerpoint/2010/main" val="3747697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we class as an absence?</a:t>
            </a:r>
            <a:br>
              <a:rPr lang="en-GB" dirty="0"/>
            </a:br>
            <a:r>
              <a:rPr lang="en-GB" dirty="0"/>
              <a:t>(Hallam </a:t>
            </a:r>
            <a:r>
              <a:rPr lang="en-GB" i="1" dirty="0"/>
              <a:t>et al.</a:t>
            </a:r>
            <a:r>
              <a:rPr lang="en-GB" dirty="0"/>
              <a:t> 2008)</a:t>
            </a:r>
          </a:p>
        </p:txBody>
      </p:sp>
      <p:pic>
        <p:nvPicPr>
          <p:cNvPr id="4" name="Content Placeholder 3"/>
          <p:cNvPicPr>
            <a:picLocks noGrp="1" noChangeAspect="1"/>
          </p:cNvPicPr>
          <p:nvPr>
            <p:ph idx="1"/>
          </p:nvPr>
        </p:nvPicPr>
        <p:blipFill>
          <a:blip r:embed="rId2"/>
          <a:stretch>
            <a:fillRect/>
          </a:stretch>
        </p:blipFill>
        <p:spPr>
          <a:xfrm>
            <a:off x="3144850" y="1690688"/>
            <a:ext cx="5902300" cy="3892004"/>
          </a:xfrm>
          <a:prstGeom prst="rect">
            <a:avLst/>
          </a:prstGeom>
        </p:spPr>
      </p:pic>
    </p:spTree>
    <p:extLst>
      <p:ext uri="{BB962C8B-B14F-4D97-AF65-F5344CB8AC3E}">
        <p14:creationId xmlns:p14="http://schemas.microsoft.com/office/powerpoint/2010/main" val="4109833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239" y="282234"/>
            <a:ext cx="8310236" cy="1065806"/>
          </a:xfrm>
        </p:spPr>
        <p:txBody>
          <a:bodyPr>
            <a:normAutofit/>
          </a:bodyPr>
          <a:lstStyle/>
          <a:p>
            <a:r>
              <a:rPr lang="cy-GB" dirty="0"/>
              <a:t>Pwynt trafod / </a:t>
            </a:r>
            <a:r>
              <a:rPr lang="en-GB" dirty="0"/>
              <a:t>Discussion point</a:t>
            </a:r>
          </a:p>
        </p:txBody>
      </p:sp>
      <p:pic>
        <p:nvPicPr>
          <p:cNvPr id="4" name="Content Placeholder 3"/>
          <p:cNvPicPr>
            <a:picLocks noGrp="1" noChangeAspect="1"/>
          </p:cNvPicPr>
          <p:nvPr>
            <p:ph idx="1"/>
          </p:nvPr>
        </p:nvPicPr>
        <p:blipFill>
          <a:blip r:embed="rId2"/>
          <a:stretch>
            <a:fillRect/>
          </a:stretch>
        </p:blipFill>
        <p:spPr>
          <a:xfrm>
            <a:off x="2741795" y="1348040"/>
            <a:ext cx="6708410" cy="4161920"/>
          </a:xfrm>
          <a:prstGeom prst="rect">
            <a:avLst/>
          </a:prstGeom>
        </p:spPr>
      </p:pic>
    </p:spTree>
    <p:extLst>
      <p:ext uri="{BB962C8B-B14F-4D97-AF65-F5344CB8AC3E}">
        <p14:creationId xmlns:p14="http://schemas.microsoft.com/office/powerpoint/2010/main" val="2955470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8909"/>
            <a:ext cx="10515600" cy="1325563"/>
          </a:xfrm>
        </p:spPr>
        <p:txBody>
          <a:bodyPr/>
          <a:lstStyle/>
          <a:p>
            <a:r>
              <a:rPr lang="cy-GB" dirty="0"/>
              <a:t>Gweithgaredd diemwnt</a:t>
            </a:r>
          </a:p>
        </p:txBody>
      </p:sp>
      <p:pic>
        <p:nvPicPr>
          <p:cNvPr id="4" name="Content Placeholder 3"/>
          <p:cNvPicPr>
            <a:picLocks noGrp="1" noChangeAspect="1"/>
          </p:cNvPicPr>
          <p:nvPr>
            <p:ph idx="1"/>
          </p:nvPr>
        </p:nvPicPr>
        <p:blipFill>
          <a:blip r:embed="rId2"/>
          <a:stretch>
            <a:fillRect/>
          </a:stretch>
        </p:blipFill>
        <p:spPr>
          <a:xfrm>
            <a:off x="4297690" y="1443841"/>
            <a:ext cx="7203056" cy="3849687"/>
          </a:xfrm>
          <a:prstGeom prst="rect">
            <a:avLst/>
          </a:prstGeom>
        </p:spPr>
      </p:pic>
      <p:sp>
        <p:nvSpPr>
          <p:cNvPr id="3" name="TextBox 2">
            <a:extLst>
              <a:ext uri="{FF2B5EF4-FFF2-40B4-BE49-F238E27FC236}">
                <a16:creationId xmlns:a16="http://schemas.microsoft.com/office/drawing/2014/main" id="{8B472877-ED9D-40CD-8F36-DAB7665913EA}"/>
              </a:ext>
            </a:extLst>
          </p:cNvPr>
          <p:cNvSpPr txBox="1"/>
          <p:nvPr/>
        </p:nvSpPr>
        <p:spPr>
          <a:xfrm>
            <a:off x="838200" y="1506663"/>
            <a:ext cx="2771955" cy="2585323"/>
          </a:xfrm>
          <a:prstGeom prst="rect">
            <a:avLst/>
          </a:prstGeom>
          <a:noFill/>
        </p:spPr>
        <p:txBody>
          <a:bodyPr wrap="square" rtlCol="0">
            <a:spAutoFit/>
          </a:bodyPr>
          <a:lstStyle/>
          <a:p>
            <a:pPr algn="l"/>
            <a:r>
              <a:rPr lang="cy-GB" dirty="0">
                <a:solidFill>
                  <a:srgbClr val="222222"/>
                </a:solidFill>
                <a:latin typeface="Effra"/>
              </a:rPr>
              <a:t>Tasg</a:t>
            </a:r>
          </a:p>
          <a:p>
            <a:pPr algn="l"/>
            <a:r>
              <a:rPr lang="cy-GB" b="0" i="0" dirty="0">
                <a:solidFill>
                  <a:srgbClr val="222222"/>
                </a:solidFill>
                <a:effectLst/>
                <a:latin typeface="Effra"/>
              </a:rPr>
              <a:t>Trefnwch y diemwntau i ddangos unrhyw gysylltiadau y gallwch ddod o hyd iddynt rhwng y gwahanol resymau.</a:t>
            </a:r>
          </a:p>
          <a:p>
            <a:pPr marL="285750" indent="-285750" algn="l">
              <a:buFontTx/>
              <a:buChar char="-"/>
            </a:pPr>
            <a:r>
              <a:rPr lang="cy-GB" b="0" i="0" dirty="0">
                <a:solidFill>
                  <a:srgbClr val="222222"/>
                </a:solidFill>
                <a:effectLst/>
                <a:latin typeface="Effra"/>
              </a:rPr>
              <a:t>Cofnodwch ac eglurwch eich rhesymau.</a:t>
            </a:r>
          </a:p>
          <a:p>
            <a:pPr marL="285750" indent="-285750" algn="l">
              <a:buFontTx/>
              <a:buChar char="-"/>
            </a:pPr>
            <a:endParaRPr lang="cy-GB" b="0" i="0" dirty="0">
              <a:solidFill>
                <a:srgbClr val="222222"/>
              </a:solidFill>
              <a:effectLst/>
              <a:latin typeface="Effra"/>
            </a:endParaRPr>
          </a:p>
        </p:txBody>
      </p:sp>
    </p:spTree>
    <p:extLst>
      <p:ext uri="{BB962C8B-B14F-4D97-AF65-F5344CB8AC3E}">
        <p14:creationId xmlns:p14="http://schemas.microsoft.com/office/powerpoint/2010/main" val="728357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8909"/>
            <a:ext cx="10515600" cy="1325563"/>
          </a:xfrm>
        </p:spPr>
        <p:txBody>
          <a:bodyPr/>
          <a:lstStyle/>
          <a:p>
            <a:r>
              <a:rPr lang="en-GB" dirty="0"/>
              <a:t>Diamond activity</a:t>
            </a:r>
          </a:p>
        </p:txBody>
      </p:sp>
      <p:pic>
        <p:nvPicPr>
          <p:cNvPr id="4" name="Content Placeholder 3"/>
          <p:cNvPicPr>
            <a:picLocks noGrp="1" noChangeAspect="1"/>
          </p:cNvPicPr>
          <p:nvPr>
            <p:ph idx="1"/>
          </p:nvPr>
        </p:nvPicPr>
        <p:blipFill>
          <a:blip r:embed="rId2"/>
          <a:stretch>
            <a:fillRect/>
          </a:stretch>
        </p:blipFill>
        <p:spPr>
          <a:xfrm>
            <a:off x="4297690" y="1443841"/>
            <a:ext cx="7203056" cy="3849687"/>
          </a:xfrm>
          <a:prstGeom prst="rect">
            <a:avLst/>
          </a:prstGeom>
        </p:spPr>
      </p:pic>
      <p:sp>
        <p:nvSpPr>
          <p:cNvPr id="3" name="TextBox 2">
            <a:extLst>
              <a:ext uri="{FF2B5EF4-FFF2-40B4-BE49-F238E27FC236}">
                <a16:creationId xmlns:a16="http://schemas.microsoft.com/office/drawing/2014/main" id="{8B472877-ED9D-40CD-8F36-DAB7665913EA}"/>
              </a:ext>
            </a:extLst>
          </p:cNvPr>
          <p:cNvSpPr txBox="1"/>
          <p:nvPr/>
        </p:nvSpPr>
        <p:spPr>
          <a:xfrm>
            <a:off x="838200" y="1506663"/>
            <a:ext cx="2771955" cy="2308324"/>
          </a:xfrm>
          <a:prstGeom prst="rect">
            <a:avLst/>
          </a:prstGeom>
          <a:noFill/>
        </p:spPr>
        <p:txBody>
          <a:bodyPr wrap="square" rtlCol="0">
            <a:spAutoFit/>
          </a:bodyPr>
          <a:lstStyle/>
          <a:p>
            <a:pPr algn="l"/>
            <a:r>
              <a:rPr lang="en-GB" dirty="0">
                <a:solidFill>
                  <a:srgbClr val="222222"/>
                </a:solidFill>
                <a:latin typeface="Effra"/>
              </a:rPr>
              <a:t>Task</a:t>
            </a:r>
          </a:p>
          <a:p>
            <a:pPr algn="l"/>
            <a:r>
              <a:rPr lang="en-GB" b="0" i="0" dirty="0">
                <a:solidFill>
                  <a:srgbClr val="222222"/>
                </a:solidFill>
                <a:effectLst/>
                <a:latin typeface="Effra"/>
              </a:rPr>
              <a:t>Arrange the diamonds to show any links that you can find between the different reasons.</a:t>
            </a:r>
          </a:p>
          <a:p>
            <a:pPr marL="285750" indent="-285750" algn="l">
              <a:buFontTx/>
              <a:buChar char="-"/>
            </a:pPr>
            <a:r>
              <a:rPr lang="en-GB" b="0" i="0" dirty="0">
                <a:solidFill>
                  <a:srgbClr val="222222"/>
                </a:solidFill>
                <a:effectLst/>
                <a:latin typeface="Effra"/>
              </a:rPr>
              <a:t>Record and explain your reasons.</a:t>
            </a:r>
          </a:p>
          <a:p>
            <a:pPr marL="285750" indent="-285750" algn="l">
              <a:buFontTx/>
              <a:buChar char="-"/>
            </a:pPr>
            <a:endParaRPr lang="en-GB" b="0" i="0" dirty="0">
              <a:solidFill>
                <a:srgbClr val="222222"/>
              </a:solidFill>
              <a:effectLst/>
              <a:latin typeface="Effra"/>
            </a:endParaRPr>
          </a:p>
        </p:txBody>
      </p:sp>
    </p:spTree>
    <p:extLst>
      <p:ext uri="{BB962C8B-B14F-4D97-AF65-F5344CB8AC3E}">
        <p14:creationId xmlns:p14="http://schemas.microsoft.com/office/powerpoint/2010/main" val="331871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iamond Ranking – Hectic Teacher Ideas and Resources">
            <a:extLst>
              <a:ext uri="{FF2B5EF4-FFF2-40B4-BE49-F238E27FC236}">
                <a16:creationId xmlns:a16="http://schemas.microsoft.com/office/drawing/2014/main" id="{D67538E1-9D46-53A4-D82A-ABF7EEDA6C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3579" y="1074579"/>
            <a:ext cx="5598282" cy="416768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4CFC981-3FB9-E4B3-6EB7-204244F75C4A}"/>
              </a:ext>
            </a:extLst>
          </p:cNvPr>
          <p:cNvSpPr>
            <a:spLocks noGrp="1"/>
          </p:cNvSpPr>
          <p:nvPr>
            <p:ph type="title"/>
          </p:nvPr>
        </p:nvSpPr>
        <p:spPr/>
        <p:txBody>
          <a:bodyPr/>
          <a:lstStyle/>
          <a:p>
            <a:r>
              <a:rPr lang="cy-GB" dirty="0"/>
              <a:t>Gweithgaredd diemwnt</a:t>
            </a:r>
          </a:p>
        </p:txBody>
      </p:sp>
      <p:sp>
        <p:nvSpPr>
          <p:cNvPr id="5" name="Content Placeholder 4">
            <a:extLst>
              <a:ext uri="{FF2B5EF4-FFF2-40B4-BE49-F238E27FC236}">
                <a16:creationId xmlns:a16="http://schemas.microsoft.com/office/drawing/2014/main" id="{3B42589F-706F-CF3B-0716-3CFD9FCFAA54}"/>
              </a:ext>
            </a:extLst>
          </p:cNvPr>
          <p:cNvSpPr>
            <a:spLocks noGrp="1"/>
          </p:cNvSpPr>
          <p:nvPr>
            <p:ph idx="1"/>
          </p:nvPr>
        </p:nvSpPr>
        <p:spPr>
          <a:xfrm>
            <a:off x="838200" y="1551914"/>
            <a:ext cx="2965982" cy="2538455"/>
          </a:xfrm>
        </p:spPr>
        <p:txBody>
          <a:bodyPr>
            <a:normAutofit/>
          </a:bodyPr>
          <a:lstStyle/>
          <a:p>
            <a:pPr marL="0" indent="0">
              <a:buNone/>
            </a:pPr>
            <a:r>
              <a:rPr lang="cy-GB" sz="1600" dirty="0">
                <a:solidFill>
                  <a:srgbClr val="222222"/>
                </a:solidFill>
                <a:latin typeface="Calibri" panose="020F0502020204030204" pitchFamily="34" charset="0"/>
                <a:cs typeface="Calibri" panose="020F0502020204030204" pitchFamily="34" charset="0"/>
              </a:rPr>
              <a:t>Tasg</a:t>
            </a:r>
          </a:p>
          <a:p>
            <a:pPr marL="0" indent="0">
              <a:buNone/>
            </a:pPr>
            <a:r>
              <a:rPr lang="cy-GB" sz="1600" dirty="0">
                <a:solidFill>
                  <a:srgbClr val="222222"/>
                </a:solidFill>
                <a:latin typeface="Calibri" panose="020F0502020204030204" pitchFamily="34" charset="0"/>
                <a:cs typeface="Calibri" panose="020F0502020204030204" pitchFamily="34" charset="0"/>
              </a:rPr>
              <a:t>Yna, gwnewch siâp diemwnt bach gan ddefnyddio’r rhesymau pwysicaf, yn eich tyb chi, dros ymddygiad tymor byr a hirdymor</a:t>
            </a:r>
            <a:r>
              <a:rPr lang="cy-GB" sz="1600" b="0" i="0" dirty="0">
                <a:solidFill>
                  <a:srgbClr val="222222"/>
                </a:solidFill>
                <a:effectLst/>
                <a:latin typeface="Calibri" panose="020F0502020204030204" pitchFamily="34" charset="0"/>
                <a:cs typeface="Calibri" panose="020F0502020204030204" pitchFamily="34" charset="0"/>
              </a:rPr>
              <a:t>.</a:t>
            </a:r>
          </a:p>
          <a:p>
            <a:pPr marL="0" indent="0">
              <a:buNone/>
            </a:pPr>
            <a:r>
              <a:rPr lang="cy-GB" sz="1600" b="0" i="0" dirty="0">
                <a:solidFill>
                  <a:srgbClr val="222222"/>
                </a:solidFill>
                <a:effectLst/>
                <a:latin typeface="Calibri" panose="020F0502020204030204" pitchFamily="34" charset="0"/>
                <a:cs typeface="Calibri" panose="020F0502020204030204" pitchFamily="34" charset="0"/>
              </a:rPr>
              <a:t>- Cofnodwch ac eglurwch eich rhesymau.</a:t>
            </a:r>
          </a:p>
          <a:p>
            <a:pPr marL="0" indent="0">
              <a:buNone/>
            </a:pPr>
            <a:endParaRPr lang="cy-GB" dirty="0"/>
          </a:p>
        </p:txBody>
      </p:sp>
    </p:spTree>
    <p:extLst>
      <p:ext uri="{BB962C8B-B14F-4D97-AF65-F5344CB8AC3E}">
        <p14:creationId xmlns:p14="http://schemas.microsoft.com/office/powerpoint/2010/main" val="1729561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iamond Ranking – Hectic Teacher Ideas and Resources">
            <a:extLst>
              <a:ext uri="{FF2B5EF4-FFF2-40B4-BE49-F238E27FC236}">
                <a16:creationId xmlns:a16="http://schemas.microsoft.com/office/drawing/2014/main" id="{D67538E1-9D46-53A4-D82A-ABF7EEDA6C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3579" y="1074579"/>
            <a:ext cx="5598282" cy="416768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4CFC981-3FB9-E4B3-6EB7-204244F75C4A}"/>
              </a:ext>
            </a:extLst>
          </p:cNvPr>
          <p:cNvSpPr>
            <a:spLocks noGrp="1"/>
          </p:cNvSpPr>
          <p:nvPr>
            <p:ph type="title"/>
          </p:nvPr>
        </p:nvSpPr>
        <p:spPr/>
        <p:txBody>
          <a:bodyPr/>
          <a:lstStyle/>
          <a:p>
            <a:r>
              <a:rPr lang="en-GB" dirty="0"/>
              <a:t>Diamond activity</a:t>
            </a:r>
            <a:endParaRPr lang="en-US" dirty="0"/>
          </a:p>
        </p:txBody>
      </p:sp>
      <p:sp>
        <p:nvSpPr>
          <p:cNvPr id="5" name="Content Placeholder 4">
            <a:extLst>
              <a:ext uri="{FF2B5EF4-FFF2-40B4-BE49-F238E27FC236}">
                <a16:creationId xmlns:a16="http://schemas.microsoft.com/office/drawing/2014/main" id="{3B42589F-706F-CF3B-0716-3CFD9FCFAA54}"/>
              </a:ext>
            </a:extLst>
          </p:cNvPr>
          <p:cNvSpPr>
            <a:spLocks noGrp="1"/>
          </p:cNvSpPr>
          <p:nvPr>
            <p:ph idx="1"/>
          </p:nvPr>
        </p:nvSpPr>
        <p:spPr>
          <a:xfrm>
            <a:off x="838200" y="1551914"/>
            <a:ext cx="2965982" cy="2538455"/>
          </a:xfrm>
        </p:spPr>
        <p:txBody>
          <a:bodyPr/>
          <a:lstStyle/>
          <a:p>
            <a:pPr marL="0" indent="0">
              <a:buNone/>
            </a:pPr>
            <a:r>
              <a:rPr lang="en-GB" sz="1600" dirty="0">
                <a:solidFill>
                  <a:srgbClr val="222222"/>
                </a:solidFill>
                <a:latin typeface="Calibri" panose="020F0502020204030204" pitchFamily="34" charset="0"/>
                <a:cs typeface="Calibri" panose="020F0502020204030204" pitchFamily="34" charset="0"/>
              </a:rPr>
              <a:t>Task</a:t>
            </a:r>
          </a:p>
          <a:p>
            <a:pPr marL="0" indent="0">
              <a:buNone/>
            </a:pPr>
            <a:r>
              <a:rPr lang="en-GB" sz="1600" dirty="0">
                <a:solidFill>
                  <a:srgbClr val="222222"/>
                </a:solidFill>
                <a:latin typeface="Calibri" panose="020F0502020204030204" pitchFamily="34" charset="0"/>
                <a:cs typeface="Calibri" panose="020F0502020204030204" pitchFamily="34" charset="0"/>
              </a:rPr>
              <a:t>Then, </a:t>
            </a:r>
            <a:r>
              <a:rPr lang="en-GB" sz="1600" b="0" i="0" dirty="0">
                <a:solidFill>
                  <a:srgbClr val="222222"/>
                </a:solidFill>
                <a:effectLst/>
                <a:latin typeface="Calibri" panose="020F0502020204030204" pitchFamily="34" charset="0"/>
                <a:cs typeface="Calibri" panose="020F0502020204030204" pitchFamily="34" charset="0"/>
              </a:rPr>
              <a:t>Make a small diamond shape using what you think are the most important reasons for short and long-term behaviour.</a:t>
            </a:r>
          </a:p>
          <a:p>
            <a:pPr marL="0" indent="0">
              <a:buNone/>
            </a:pPr>
            <a:r>
              <a:rPr lang="en-GB" sz="1600" b="0" i="0" dirty="0">
                <a:solidFill>
                  <a:srgbClr val="222222"/>
                </a:solidFill>
                <a:effectLst/>
                <a:latin typeface="Calibri" panose="020F0502020204030204" pitchFamily="34" charset="0"/>
                <a:cs typeface="Calibri" panose="020F0502020204030204" pitchFamily="34" charset="0"/>
              </a:rPr>
              <a:t>- Record and explain your reasons.</a:t>
            </a:r>
          </a:p>
          <a:p>
            <a:pPr marL="0" indent="0">
              <a:buNone/>
            </a:pPr>
            <a:endParaRPr lang="en-US" dirty="0"/>
          </a:p>
        </p:txBody>
      </p:sp>
    </p:spTree>
    <p:extLst>
      <p:ext uri="{BB962C8B-B14F-4D97-AF65-F5344CB8AC3E}">
        <p14:creationId xmlns:p14="http://schemas.microsoft.com/office/powerpoint/2010/main" val="3932181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yw gwahardd?</a:t>
            </a:r>
          </a:p>
        </p:txBody>
      </p:sp>
      <p:sp>
        <p:nvSpPr>
          <p:cNvPr id="3" name="Content Placeholder 2"/>
          <p:cNvSpPr>
            <a:spLocks noGrp="1"/>
          </p:cNvSpPr>
          <p:nvPr>
            <p:ph idx="1"/>
          </p:nvPr>
        </p:nvSpPr>
        <p:spPr>
          <a:xfrm>
            <a:off x="838200" y="1825625"/>
            <a:ext cx="10434747" cy="2481129"/>
          </a:xfrm>
        </p:spPr>
        <p:txBody>
          <a:bodyPr/>
          <a:lstStyle/>
          <a:p>
            <a:pPr marL="0" indent="0">
              <a:buNone/>
            </a:pPr>
            <a:r>
              <a:rPr lang="cy-GB" dirty="0"/>
              <a:t>Gyda’ch ymchwil eich hun, crëwch ddiffiniad o’r term ‘gwahardd’ </a:t>
            </a:r>
          </a:p>
          <a:p>
            <a:pPr marL="0" indent="0">
              <a:buNone/>
            </a:pPr>
            <a:endParaRPr lang="cy-GB" dirty="0"/>
          </a:p>
          <a:p>
            <a:pPr marL="0" indent="0">
              <a:buNone/>
            </a:pPr>
            <a:r>
              <a:rPr lang="cy-GB" dirty="0"/>
              <a:t>Ystyriwch,</a:t>
            </a:r>
          </a:p>
          <a:p>
            <a:pPr>
              <a:buFontTx/>
              <a:buChar char="-"/>
            </a:pPr>
            <a:r>
              <a:rPr lang="cy-GB" dirty="0"/>
              <a:t>Ar ba sail y caiff disgybl ei wahardd o’r ysgol?</a:t>
            </a:r>
          </a:p>
          <a:p>
            <a:pPr>
              <a:buFontTx/>
              <a:buChar char="-"/>
            </a:pPr>
            <a:endParaRPr lang="cy-GB" dirty="0"/>
          </a:p>
          <a:p>
            <a:pPr>
              <a:buFontTx/>
              <a:buChar char="-"/>
            </a:pPr>
            <a:endParaRPr lang="cy-GB" dirty="0"/>
          </a:p>
        </p:txBody>
      </p:sp>
    </p:spTree>
    <p:extLst>
      <p:ext uri="{BB962C8B-B14F-4D97-AF65-F5344CB8AC3E}">
        <p14:creationId xmlns:p14="http://schemas.microsoft.com/office/powerpoint/2010/main" val="2729154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exclusion?</a:t>
            </a:r>
          </a:p>
        </p:txBody>
      </p:sp>
      <p:sp>
        <p:nvSpPr>
          <p:cNvPr id="3" name="Content Placeholder 2"/>
          <p:cNvSpPr>
            <a:spLocks noGrp="1"/>
          </p:cNvSpPr>
          <p:nvPr>
            <p:ph idx="1"/>
          </p:nvPr>
        </p:nvSpPr>
        <p:spPr>
          <a:xfrm>
            <a:off x="838200" y="1825625"/>
            <a:ext cx="10434747" cy="2481129"/>
          </a:xfrm>
        </p:spPr>
        <p:txBody>
          <a:bodyPr/>
          <a:lstStyle/>
          <a:p>
            <a:pPr marL="0" indent="0">
              <a:buNone/>
            </a:pPr>
            <a:r>
              <a:rPr lang="en-GB" dirty="0"/>
              <a:t>With your own research create a definition of the term ‘exclusion’ </a:t>
            </a:r>
          </a:p>
          <a:p>
            <a:pPr marL="0" indent="0">
              <a:buNone/>
            </a:pPr>
            <a:endParaRPr lang="en-GB" dirty="0"/>
          </a:p>
          <a:p>
            <a:pPr marL="0" indent="0">
              <a:buNone/>
            </a:pPr>
            <a:r>
              <a:rPr lang="en-GB" dirty="0"/>
              <a:t>Consider,</a:t>
            </a:r>
          </a:p>
          <a:p>
            <a:pPr>
              <a:buFontTx/>
              <a:buChar char="-"/>
            </a:pPr>
            <a:r>
              <a:rPr lang="en-GB" dirty="0"/>
              <a:t>On what basis is a pupil excluded from school?</a:t>
            </a:r>
          </a:p>
          <a:p>
            <a:pPr>
              <a:buFontTx/>
              <a:buChar char="-"/>
            </a:pPr>
            <a:endParaRPr lang="en-GB" dirty="0"/>
          </a:p>
          <a:p>
            <a:pPr>
              <a:buFontTx/>
              <a:buChar char="-"/>
            </a:pPr>
            <a:endParaRPr lang="en-GB" dirty="0"/>
          </a:p>
        </p:txBody>
      </p:sp>
    </p:spTree>
    <p:extLst>
      <p:ext uri="{BB962C8B-B14F-4D97-AF65-F5344CB8AC3E}">
        <p14:creationId xmlns:p14="http://schemas.microsoft.com/office/powerpoint/2010/main" val="6267853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Astudiaeth achos</a:t>
            </a:r>
            <a:br>
              <a:rPr lang="cy-GB" dirty="0"/>
            </a:br>
            <a:r>
              <a:rPr lang="cy-GB" sz="2700" dirty="0"/>
              <a:t>Tasg</a:t>
            </a:r>
            <a:br>
              <a:rPr lang="cy-GB" sz="2700" dirty="0"/>
            </a:br>
            <a:r>
              <a:rPr lang="cy-GB" sz="2700" dirty="0"/>
              <a:t>Trafodwch beth y gellid/dylid fod wedi’i wneud </a:t>
            </a:r>
            <a:endParaRPr lang="cy-GB" dirty="0"/>
          </a:p>
        </p:txBody>
      </p:sp>
      <p:sp>
        <p:nvSpPr>
          <p:cNvPr id="3" name="Content Placeholder 2"/>
          <p:cNvSpPr>
            <a:spLocks noGrp="1"/>
          </p:cNvSpPr>
          <p:nvPr>
            <p:ph sz="half" idx="1"/>
          </p:nvPr>
        </p:nvSpPr>
        <p:spPr>
          <a:xfrm>
            <a:off x="838200" y="1825625"/>
            <a:ext cx="4857605" cy="3967902"/>
          </a:xfrm>
        </p:spPr>
        <p:txBody>
          <a:bodyPr>
            <a:normAutofit fontScale="70000" lnSpcReduction="20000"/>
          </a:bodyPr>
          <a:lstStyle/>
          <a:p>
            <a:r>
              <a:rPr lang="cy-GB" dirty="0"/>
              <a:t>Mae C yn saith mlwydd oed ac mae ym Mlwyddyn 2. Mae gan C ddiagnosis o ADHD. Mae ei anawsterau’n ymwneud â rhyngweithio cymdeithasol a deall normau cymdeithasol. Ers 2008 mae C wedi cael datganiad ac mae 18 awr o gymorth 1:1 yn cael ei ariannu ar ei gyfer bob wythnos.</a:t>
            </a:r>
          </a:p>
          <a:p>
            <a:r>
              <a:rPr lang="cy-GB" dirty="0"/>
              <a:t>Mae C yn cael ei wahardd yn barhaol am doriad difrifol o bolisi ymddygiad yr Ysgol yn dilyn digwyddiad lle honnir bod C wedi taflu cadair ysgol at aelod o staff a gafodd anaf i’w braich dde.</a:t>
            </a:r>
          </a:p>
        </p:txBody>
      </p:sp>
      <p:sp>
        <p:nvSpPr>
          <p:cNvPr id="4" name="Content Placeholder 3">
            <a:extLst>
              <a:ext uri="{FF2B5EF4-FFF2-40B4-BE49-F238E27FC236}">
                <a16:creationId xmlns:a16="http://schemas.microsoft.com/office/drawing/2014/main" id="{5FF63BF6-9E8A-50D3-B953-9F786A58045F}"/>
              </a:ext>
            </a:extLst>
          </p:cNvPr>
          <p:cNvSpPr>
            <a:spLocks noGrp="1"/>
          </p:cNvSpPr>
          <p:nvPr>
            <p:ph sz="half" idx="2"/>
          </p:nvPr>
        </p:nvSpPr>
        <p:spPr>
          <a:xfrm>
            <a:off x="6172200" y="1825625"/>
            <a:ext cx="4947183" cy="3967902"/>
          </a:xfrm>
        </p:spPr>
        <p:txBody>
          <a:bodyPr>
            <a:normAutofit fontScale="70000" lnSpcReduction="20000"/>
          </a:bodyPr>
          <a:lstStyle/>
          <a:p>
            <a:r>
              <a:rPr lang="cy-GB" dirty="0"/>
              <a:t>Trefnwyd gwrandawiad Corff Llywodraethu cyn pen 15 diwrnod i fam C yn derbyn y llythyr yn gwahardd C yn barhaol. </a:t>
            </a:r>
          </a:p>
          <a:p>
            <a:r>
              <a:rPr lang="cy-GB" dirty="0"/>
              <a:t>Gofynnodd mam C i arbenigwr AAA fynychu gwrandawiad y Corff Llywodraethu er mwyn iddo ddarparu ei farn ar yr addasiadau y dylai’r Ysgol fod wedi’u gwneud er mwyn diwallu anghenion C.</a:t>
            </a:r>
          </a:p>
          <a:p>
            <a:r>
              <a:rPr lang="cy-GB" dirty="0"/>
              <a:t>Yn y gwrandawiad, dadleuodd y cynrychiolydd fod penderfyniad y Pennaeth i wahardd y disgybl yn barhaol yn gyfystyr â gwahaniaethu anghyfreithlon yn groes i adrannau 15, 20 a 21 Deddf Cydraddoldeb 2010.  </a:t>
            </a:r>
          </a:p>
          <a:p>
            <a:endParaRPr lang="cy-GB" dirty="0"/>
          </a:p>
        </p:txBody>
      </p:sp>
    </p:spTree>
    <p:extLst>
      <p:ext uri="{BB962C8B-B14F-4D97-AF65-F5344CB8AC3E}">
        <p14:creationId xmlns:p14="http://schemas.microsoft.com/office/powerpoint/2010/main" val="2643687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Case study</a:t>
            </a:r>
            <a:br>
              <a:rPr lang="en-GB" dirty="0"/>
            </a:br>
            <a:r>
              <a:rPr lang="en-GB" sz="2700" dirty="0"/>
              <a:t>Task</a:t>
            </a:r>
            <a:br>
              <a:rPr lang="en-GB" sz="2700" dirty="0"/>
            </a:br>
            <a:r>
              <a:rPr lang="en-GB" sz="2700" dirty="0"/>
              <a:t>Discuss what could/should have been done </a:t>
            </a:r>
            <a:endParaRPr lang="en-GB" dirty="0"/>
          </a:p>
        </p:txBody>
      </p:sp>
      <p:sp>
        <p:nvSpPr>
          <p:cNvPr id="3" name="Content Placeholder 2"/>
          <p:cNvSpPr>
            <a:spLocks noGrp="1"/>
          </p:cNvSpPr>
          <p:nvPr>
            <p:ph sz="half" idx="1"/>
          </p:nvPr>
        </p:nvSpPr>
        <p:spPr>
          <a:xfrm>
            <a:off x="838200" y="1825625"/>
            <a:ext cx="4857605" cy="3967902"/>
          </a:xfrm>
        </p:spPr>
        <p:txBody>
          <a:bodyPr>
            <a:normAutofit fontScale="70000" lnSpcReduction="20000"/>
          </a:bodyPr>
          <a:lstStyle/>
          <a:p>
            <a:r>
              <a:rPr lang="en-GB" dirty="0"/>
              <a:t>C is seven years old, and is in Year 2. C has a diagnosis of ADHD. His difficulties relate to social interaction and understanding social norms. Since 2008 C has had a statement and is funded for 18 hours 1:1 support per week.</a:t>
            </a:r>
          </a:p>
          <a:p>
            <a:r>
              <a:rPr lang="en-GB" dirty="0"/>
              <a:t>C is permanently excluded for a serious breach of the School’s behaviour policy following an incident where C allegedly threw a school chair at a staff member who suffered injury to her right arm.</a:t>
            </a:r>
          </a:p>
          <a:p>
            <a:pPr marL="0" indent="0">
              <a:buNone/>
            </a:pPr>
            <a:endParaRPr lang="en-GB" dirty="0"/>
          </a:p>
        </p:txBody>
      </p:sp>
      <p:sp>
        <p:nvSpPr>
          <p:cNvPr id="4" name="Content Placeholder 3">
            <a:extLst>
              <a:ext uri="{FF2B5EF4-FFF2-40B4-BE49-F238E27FC236}">
                <a16:creationId xmlns:a16="http://schemas.microsoft.com/office/drawing/2014/main" id="{5FF63BF6-9E8A-50D3-B953-9F786A58045F}"/>
              </a:ext>
            </a:extLst>
          </p:cNvPr>
          <p:cNvSpPr>
            <a:spLocks noGrp="1"/>
          </p:cNvSpPr>
          <p:nvPr>
            <p:ph sz="half" idx="2"/>
          </p:nvPr>
        </p:nvSpPr>
        <p:spPr>
          <a:xfrm>
            <a:off x="6172200" y="1825625"/>
            <a:ext cx="4947183" cy="3967902"/>
          </a:xfrm>
        </p:spPr>
        <p:txBody>
          <a:bodyPr>
            <a:normAutofit fontScale="70000" lnSpcReduction="20000"/>
          </a:bodyPr>
          <a:lstStyle/>
          <a:p>
            <a:r>
              <a:rPr lang="en-GB" dirty="0"/>
              <a:t>A Governing Body hearing was scheduled within 15 days of C’s mother receiving the letter permanently excluding C.</a:t>
            </a:r>
          </a:p>
          <a:p>
            <a:r>
              <a:rPr lang="en-GB" dirty="0"/>
              <a:t>C’s mother requested for a SEN expert to attend the Governing Body hearing  in order for them to provide their opinion on what adjustments the School ought to have made in order to meet C’s needs.</a:t>
            </a:r>
          </a:p>
          <a:p>
            <a:r>
              <a:rPr lang="en-GB" dirty="0"/>
              <a:t>At the hearing the representative argued that the Head teacher’s decision to permanently exclude the pupil amounted to unlawful discrimination contrary to sections 15, 20 and 21 of the Equality Act 2010.  </a:t>
            </a:r>
          </a:p>
          <a:p>
            <a:endParaRPr lang="en-US" dirty="0"/>
          </a:p>
        </p:txBody>
      </p:sp>
    </p:spTree>
    <p:extLst>
      <p:ext uri="{BB962C8B-B14F-4D97-AF65-F5344CB8AC3E}">
        <p14:creationId xmlns:p14="http://schemas.microsoft.com/office/powerpoint/2010/main" val="1662631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724" y="372106"/>
            <a:ext cx="7677586" cy="1142588"/>
          </a:xfrm>
        </p:spPr>
        <p:txBody>
          <a:bodyPr>
            <a:normAutofit/>
          </a:bodyPr>
          <a:lstStyle/>
          <a:p>
            <a:r>
              <a:rPr lang="cy-GB" sz="4000" dirty="0"/>
              <a:t>Beth y gellid fod wedi’i wneud</a:t>
            </a:r>
          </a:p>
        </p:txBody>
      </p:sp>
      <p:sp>
        <p:nvSpPr>
          <p:cNvPr id="3" name="Content Placeholder 2"/>
          <p:cNvSpPr>
            <a:spLocks noGrp="1"/>
          </p:cNvSpPr>
          <p:nvPr>
            <p:ph idx="1"/>
          </p:nvPr>
        </p:nvSpPr>
        <p:spPr>
          <a:xfrm>
            <a:off x="838200" y="1505666"/>
            <a:ext cx="10515600" cy="3775784"/>
          </a:xfrm>
        </p:spPr>
        <p:txBody>
          <a:bodyPr>
            <a:normAutofit/>
          </a:bodyPr>
          <a:lstStyle/>
          <a:p>
            <a:r>
              <a:rPr lang="cy-GB" sz="2200" dirty="0"/>
              <a:t>Dylai’r Ysgol fod wedi cysylltu ag asiantaethau allanol a allai gynnig gymorth ymarferol, neu roi’r wybodaeth ddiweddaraf iddynt e.e. Gwasanaethau Iechyd Meddwl Plant a’r Glasoed; y Rhwydwaith Partneriaeth Rhieni neu Therapydd Galwedigaethol.</a:t>
            </a:r>
          </a:p>
          <a:p>
            <a:r>
              <a:rPr lang="cy-GB" sz="2200" dirty="0"/>
              <a:t>Dylai’r Ysgol fod wedi rhoi cyfle i C dynnu’n ôl o’r pwynt gwrthdaro.</a:t>
            </a:r>
          </a:p>
          <a:p>
            <a:r>
              <a:rPr lang="cy-GB" sz="2200" dirty="0"/>
              <a:t>Dylai’r Ysgol fod wedi cymryd agwedd weledol at ddisgyblaeth e.e. defnyddio graddfa emosiynau weledol y gallai C ei defnyddio pan fyddai mewn trallod i roi gwybod i staff sut y mae’n teimlo a’r hyn sydd ei angen arno.</a:t>
            </a:r>
          </a:p>
          <a:p>
            <a:r>
              <a:rPr lang="cy-GB" sz="2200" dirty="0"/>
              <a:t>Nid oedd y gwaharddiad parhaol yn gymesur, gan fod llu o gamau amgen y gellid fod wedi’u gweithredu h.y. gallai’r ysgol fod wedi trefnu cyfarfod aml-asiantaeth. </a:t>
            </a:r>
            <a:endParaRPr lang="cy-GB" dirty="0"/>
          </a:p>
        </p:txBody>
      </p:sp>
      <p:sp>
        <p:nvSpPr>
          <p:cNvPr id="4" name="Rectangle 3"/>
          <p:cNvSpPr/>
          <p:nvPr/>
        </p:nvSpPr>
        <p:spPr>
          <a:xfrm>
            <a:off x="205040" y="5281450"/>
            <a:ext cx="4015843" cy="307777"/>
          </a:xfrm>
          <a:prstGeom prst="rect">
            <a:avLst/>
          </a:prstGeom>
        </p:spPr>
        <p:txBody>
          <a:bodyPr wrap="none">
            <a:spAutoFit/>
          </a:bodyPr>
          <a:lstStyle/>
          <a:p>
            <a:r>
              <a:rPr lang="en-GB" sz="1400" dirty="0"/>
              <a:t>https://schoolexclusionproject.com/case-studies/</a:t>
            </a:r>
          </a:p>
        </p:txBody>
      </p:sp>
    </p:spTree>
    <p:extLst>
      <p:ext uri="{BB962C8B-B14F-4D97-AF65-F5344CB8AC3E}">
        <p14:creationId xmlns:p14="http://schemas.microsoft.com/office/powerpoint/2010/main" val="2100434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724" y="372106"/>
            <a:ext cx="7677586" cy="1142588"/>
          </a:xfrm>
        </p:spPr>
        <p:txBody>
          <a:bodyPr>
            <a:normAutofit/>
          </a:bodyPr>
          <a:lstStyle/>
          <a:p>
            <a:r>
              <a:rPr lang="en-GB" sz="4000" dirty="0"/>
              <a:t>What could have been done</a:t>
            </a:r>
          </a:p>
        </p:txBody>
      </p:sp>
      <p:sp>
        <p:nvSpPr>
          <p:cNvPr id="3" name="Content Placeholder 2"/>
          <p:cNvSpPr>
            <a:spLocks noGrp="1"/>
          </p:cNvSpPr>
          <p:nvPr>
            <p:ph idx="1"/>
          </p:nvPr>
        </p:nvSpPr>
        <p:spPr>
          <a:xfrm>
            <a:off x="838200" y="1505666"/>
            <a:ext cx="10515600" cy="3775784"/>
          </a:xfrm>
        </p:spPr>
        <p:txBody>
          <a:bodyPr>
            <a:normAutofit lnSpcReduction="10000"/>
          </a:bodyPr>
          <a:lstStyle/>
          <a:p>
            <a:r>
              <a:rPr lang="en-GB" sz="2200" dirty="0"/>
              <a:t>The School should have made contact with, or kept informed, outside agencies, which could offer practical assistance e.g. The Child and Adolescent Mental Health Service; the Parent Partnership Network or an Occupational Therapist.</a:t>
            </a:r>
          </a:p>
          <a:p>
            <a:r>
              <a:rPr lang="en-GB" sz="2200" dirty="0"/>
              <a:t>The School should have given C the opportunity to withdraw from the point of conflict.</a:t>
            </a:r>
          </a:p>
          <a:p>
            <a:r>
              <a:rPr lang="en-GB" sz="2200" dirty="0"/>
              <a:t>The School should have taken a visual approach to discipline e.g. engaging a visual emotions scale, which C could use when distressed to let staff know how he is feeling and what he needs.</a:t>
            </a:r>
          </a:p>
          <a:p>
            <a:r>
              <a:rPr lang="en-GB" sz="2200" dirty="0"/>
              <a:t>The permanent exclusion was not proportionate, with there being a host of alternative measures that could have been implemented i.e. the school could have arrange for a multi-agency meeting.</a:t>
            </a:r>
          </a:p>
          <a:p>
            <a:pPr marL="0" indent="0">
              <a:buNone/>
            </a:pPr>
            <a:endParaRPr lang="en-GB" dirty="0"/>
          </a:p>
        </p:txBody>
      </p:sp>
      <p:sp>
        <p:nvSpPr>
          <p:cNvPr id="4" name="Rectangle 3"/>
          <p:cNvSpPr/>
          <p:nvPr/>
        </p:nvSpPr>
        <p:spPr>
          <a:xfrm>
            <a:off x="205040" y="5281450"/>
            <a:ext cx="4015843" cy="307777"/>
          </a:xfrm>
          <a:prstGeom prst="rect">
            <a:avLst/>
          </a:prstGeom>
        </p:spPr>
        <p:txBody>
          <a:bodyPr wrap="none">
            <a:spAutoFit/>
          </a:bodyPr>
          <a:lstStyle/>
          <a:p>
            <a:r>
              <a:rPr lang="en-GB" sz="1400" dirty="0"/>
              <a:t>https://schoolexclusionproject.com/case-studies/</a:t>
            </a:r>
          </a:p>
        </p:txBody>
      </p:sp>
    </p:spTree>
    <p:extLst>
      <p:ext uri="{BB962C8B-B14F-4D97-AF65-F5344CB8AC3E}">
        <p14:creationId xmlns:p14="http://schemas.microsoft.com/office/powerpoint/2010/main" val="23284897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4000" dirty="0"/>
              <a:t>Realiti; Gwahardd yng Nghymru / </a:t>
            </a:r>
            <a:br>
              <a:rPr lang="cy-GB" sz="4000" dirty="0"/>
            </a:br>
            <a:r>
              <a:rPr lang="en-GB" sz="4000" dirty="0"/>
              <a:t>Reality; Exclusion in Wales</a:t>
            </a:r>
            <a:endParaRPr lang="en-GB" dirty="0"/>
          </a:p>
        </p:txBody>
      </p:sp>
      <p:pic>
        <p:nvPicPr>
          <p:cNvPr id="4" name="Content Placeholder 3"/>
          <p:cNvPicPr>
            <a:picLocks noGrp="1" noChangeAspect="1"/>
          </p:cNvPicPr>
          <p:nvPr>
            <p:ph idx="1"/>
          </p:nvPr>
        </p:nvPicPr>
        <p:blipFill>
          <a:blip r:embed="rId2"/>
          <a:stretch>
            <a:fillRect/>
          </a:stretch>
        </p:blipFill>
        <p:spPr>
          <a:xfrm>
            <a:off x="3052166" y="1616461"/>
            <a:ext cx="6087668" cy="3625078"/>
          </a:xfrm>
          <a:prstGeom prst="rect">
            <a:avLst/>
          </a:prstGeom>
        </p:spPr>
      </p:pic>
      <p:sp>
        <p:nvSpPr>
          <p:cNvPr id="5" name="Rectangle 4"/>
          <p:cNvSpPr/>
          <p:nvPr/>
        </p:nvSpPr>
        <p:spPr>
          <a:xfrm>
            <a:off x="462727" y="6042369"/>
            <a:ext cx="5633273" cy="646331"/>
          </a:xfrm>
          <a:prstGeom prst="rect">
            <a:avLst/>
          </a:prstGeom>
        </p:spPr>
        <p:txBody>
          <a:bodyPr wrap="none">
            <a:spAutoFit/>
          </a:bodyPr>
          <a:lstStyle/>
          <a:p>
            <a:r>
              <a:rPr lang="en-GB" dirty="0">
                <a:hlinkClick r:id="rId3"/>
              </a:rPr>
              <a:t>https://www.bbc.co.uk/news/uk-wales-47668736</a:t>
            </a:r>
            <a:endParaRPr lang="en-GB" dirty="0"/>
          </a:p>
          <a:p>
            <a:endParaRPr lang="en-GB" dirty="0"/>
          </a:p>
        </p:txBody>
      </p:sp>
    </p:spTree>
    <p:extLst>
      <p:ext uri="{BB962C8B-B14F-4D97-AF65-F5344CB8AC3E}">
        <p14:creationId xmlns:p14="http://schemas.microsoft.com/office/powerpoint/2010/main" val="2005288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Tasg </a:t>
            </a:r>
          </a:p>
        </p:txBody>
      </p:sp>
      <p:sp>
        <p:nvSpPr>
          <p:cNvPr id="3" name="Content Placeholder 2"/>
          <p:cNvSpPr>
            <a:spLocks noGrp="1"/>
          </p:cNvSpPr>
          <p:nvPr>
            <p:ph idx="1"/>
          </p:nvPr>
        </p:nvSpPr>
        <p:spPr>
          <a:xfrm>
            <a:off x="838200" y="1825625"/>
            <a:ext cx="4766863" cy="3074442"/>
          </a:xfrm>
        </p:spPr>
        <p:txBody>
          <a:bodyPr/>
          <a:lstStyle/>
          <a:p>
            <a:pPr marL="0" indent="0">
              <a:buNone/>
            </a:pPr>
            <a:r>
              <a:rPr lang="cy-GB" dirty="0"/>
              <a:t>Crëwch ddiagram corryn o strategaethau posibl i osgoi gwahardd disgyblion </a:t>
            </a:r>
          </a:p>
          <a:p>
            <a:pPr marL="0" indent="0">
              <a:buNone/>
            </a:pPr>
            <a:r>
              <a:rPr lang="cy-GB" dirty="0"/>
              <a:t>- Trafodwch y strategaethau hyn yn feirniadol.</a:t>
            </a:r>
          </a:p>
        </p:txBody>
      </p:sp>
      <p:pic>
        <p:nvPicPr>
          <p:cNvPr id="3074" name="Picture 2" descr="Task - Free files and folders icons">
            <a:extLst>
              <a:ext uri="{FF2B5EF4-FFF2-40B4-BE49-F238E27FC236}">
                <a16:creationId xmlns:a16="http://schemas.microsoft.com/office/drawing/2014/main" id="{EF648F11-000A-791A-538D-B593F73EB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6986" y="864958"/>
            <a:ext cx="3748924" cy="3748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503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a:xfrm>
            <a:off x="838200" y="1825625"/>
            <a:ext cx="4766863" cy="3074442"/>
          </a:xfrm>
        </p:spPr>
        <p:txBody>
          <a:bodyPr/>
          <a:lstStyle/>
          <a:p>
            <a:pPr marL="0" indent="0">
              <a:buNone/>
            </a:pPr>
            <a:r>
              <a:rPr lang="en-GB" dirty="0"/>
              <a:t>Create a spider diagram of possible strategies to avoid the exclusion of pupils</a:t>
            </a:r>
          </a:p>
          <a:p>
            <a:pPr marL="0" indent="0">
              <a:buNone/>
            </a:pPr>
            <a:r>
              <a:rPr lang="en-GB" dirty="0"/>
              <a:t>- Critique these strategies.</a:t>
            </a:r>
          </a:p>
        </p:txBody>
      </p:sp>
      <p:pic>
        <p:nvPicPr>
          <p:cNvPr id="3074" name="Picture 2" descr="Task - Free files and folders icons">
            <a:extLst>
              <a:ext uri="{FF2B5EF4-FFF2-40B4-BE49-F238E27FC236}">
                <a16:creationId xmlns:a16="http://schemas.microsoft.com/office/drawing/2014/main" id="{EF648F11-000A-791A-538D-B593F73EB9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6986" y="864958"/>
            <a:ext cx="3748924" cy="3748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57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Strategaethau posibl ar gyfer rheoli’r ystafell ddosbarth</a:t>
            </a:r>
          </a:p>
        </p:txBody>
      </p:sp>
      <p:sp>
        <p:nvSpPr>
          <p:cNvPr id="3" name="Content Placeholder 2"/>
          <p:cNvSpPr>
            <a:spLocks noGrp="1"/>
          </p:cNvSpPr>
          <p:nvPr>
            <p:ph idx="1"/>
          </p:nvPr>
        </p:nvSpPr>
        <p:spPr/>
        <p:txBody>
          <a:bodyPr/>
          <a:lstStyle/>
          <a:p>
            <a:pPr marL="0" indent="0">
              <a:buNone/>
            </a:pPr>
            <a:r>
              <a:rPr lang="cy-GB" dirty="0"/>
              <a:t>Tasg</a:t>
            </a:r>
            <a:endParaRPr lang="cy-GB" dirty="0">
              <a:hlinkClick r:id="rId2"/>
            </a:endParaRPr>
          </a:p>
          <a:p>
            <a:pPr marL="0" indent="0">
              <a:buNone/>
            </a:pPr>
            <a:r>
              <a:rPr lang="cy-GB" dirty="0">
                <a:hlinkClick r:id="rId2"/>
              </a:rPr>
              <a:t>https://files.eric.ed.gov/fulltext/EJ976654.pdf</a:t>
            </a:r>
            <a:endParaRPr lang="cy-GB" dirty="0"/>
          </a:p>
          <a:p>
            <a:pPr marL="0" indent="0">
              <a:buNone/>
            </a:pPr>
            <a:endParaRPr lang="cy-GB" dirty="0"/>
          </a:p>
          <a:p>
            <a:pPr marL="0" indent="0">
              <a:buNone/>
            </a:pPr>
            <a:r>
              <a:rPr lang="cy-GB" dirty="0"/>
              <a:t>1. Darllenwch y ddogfen atodol</a:t>
            </a:r>
          </a:p>
          <a:p>
            <a:pPr marL="0" indent="0">
              <a:buNone/>
            </a:pPr>
            <a:endParaRPr lang="cy-GB" dirty="0"/>
          </a:p>
          <a:p>
            <a:pPr marL="0" indent="0">
              <a:buNone/>
            </a:pPr>
            <a:r>
              <a:rPr lang="cy-GB" dirty="0"/>
              <a:t>2. Dewiswch un strategaeth ac ymchwiliwch </a:t>
            </a:r>
            <a:r>
              <a:rPr lang="cy-GB" dirty="0" err="1"/>
              <a:t>iddi’n</a:t>
            </a:r>
            <a:r>
              <a:rPr lang="cy-GB" dirty="0"/>
              <a:t> fwy manwl</a:t>
            </a:r>
          </a:p>
          <a:p>
            <a:pPr marL="0" indent="0">
              <a:buNone/>
            </a:pPr>
            <a:r>
              <a:rPr lang="cy-GB" dirty="0"/>
              <a:t>- Darparwch sefyllfa lle gellir defnyddio’r strategaeth.</a:t>
            </a:r>
          </a:p>
        </p:txBody>
      </p:sp>
    </p:spTree>
    <p:extLst>
      <p:ext uri="{BB962C8B-B14F-4D97-AF65-F5344CB8AC3E}">
        <p14:creationId xmlns:p14="http://schemas.microsoft.com/office/powerpoint/2010/main" val="933624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classroom management strategies</a:t>
            </a:r>
          </a:p>
        </p:txBody>
      </p:sp>
      <p:sp>
        <p:nvSpPr>
          <p:cNvPr id="3" name="Content Placeholder 2"/>
          <p:cNvSpPr>
            <a:spLocks noGrp="1"/>
          </p:cNvSpPr>
          <p:nvPr>
            <p:ph idx="1"/>
          </p:nvPr>
        </p:nvSpPr>
        <p:spPr/>
        <p:txBody>
          <a:bodyPr/>
          <a:lstStyle/>
          <a:p>
            <a:pPr marL="0" indent="0">
              <a:buNone/>
            </a:pPr>
            <a:r>
              <a:rPr lang="en-GB" dirty="0"/>
              <a:t>Task</a:t>
            </a:r>
            <a:endParaRPr lang="en-GB" dirty="0">
              <a:hlinkClick r:id="rId2"/>
            </a:endParaRPr>
          </a:p>
          <a:p>
            <a:pPr marL="0" indent="0">
              <a:buNone/>
            </a:pPr>
            <a:r>
              <a:rPr lang="en-GB" dirty="0">
                <a:hlinkClick r:id="rId2"/>
              </a:rPr>
              <a:t>https://files.eric.ed.gov/fulltext/EJ976654.pdf</a:t>
            </a:r>
            <a:endParaRPr lang="en-GB" dirty="0"/>
          </a:p>
          <a:p>
            <a:pPr marL="0" indent="0">
              <a:buNone/>
            </a:pPr>
            <a:endParaRPr lang="en-GB" dirty="0"/>
          </a:p>
          <a:p>
            <a:pPr marL="0" indent="0">
              <a:buNone/>
            </a:pPr>
            <a:r>
              <a:rPr lang="en-GB" dirty="0"/>
              <a:t>1. Read the attached document</a:t>
            </a:r>
          </a:p>
          <a:p>
            <a:pPr marL="0" indent="0">
              <a:buNone/>
            </a:pPr>
            <a:endParaRPr lang="en-GB" dirty="0"/>
          </a:p>
          <a:p>
            <a:pPr marL="0" indent="0">
              <a:buNone/>
            </a:pPr>
            <a:r>
              <a:rPr lang="en-GB" dirty="0"/>
              <a:t>2. Choose one strategy and research it in more detail</a:t>
            </a:r>
          </a:p>
          <a:p>
            <a:pPr marL="0" indent="0">
              <a:buNone/>
            </a:pPr>
            <a:r>
              <a:rPr lang="en-GB" dirty="0"/>
              <a:t>- Provide a situation where the strategy may be used.</a:t>
            </a:r>
          </a:p>
          <a:p>
            <a:endParaRPr lang="en-GB" dirty="0"/>
          </a:p>
        </p:txBody>
      </p:sp>
    </p:spTree>
    <p:extLst>
      <p:ext uri="{BB962C8B-B14F-4D97-AF65-F5344CB8AC3E}">
        <p14:creationId xmlns:p14="http://schemas.microsoft.com/office/powerpoint/2010/main" val="246230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B487A9-5230-5308-58A5-D9C51D21BC0C}"/>
              </a:ext>
            </a:extLst>
          </p:cNvPr>
          <p:cNvSpPr>
            <a:spLocks noGrp="1"/>
          </p:cNvSpPr>
          <p:nvPr>
            <p:ph type="title"/>
          </p:nvPr>
        </p:nvSpPr>
        <p:spPr/>
        <p:txBody>
          <a:bodyPr/>
          <a:lstStyle/>
          <a:p>
            <a:r>
              <a:rPr lang="cy-GB" dirty="0"/>
              <a:t>Unrhyw Gwestiynau?</a:t>
            </a:r>
            <a:br>
              <a:rPr lang="cy-GB" dirty="0"/>
            </a:br>
            <a:r>
              <a:rPr lang="en-GB" dirty="0"/>
              <a:t>Any Questions?</a:t>
            </a:r>
            <a:endParaRPr lang="en-US" dirty="0"/>
          </a:p>
        </p:txBody>
      </p:sp>
      <p:pic>
        <p:nvPicPr>
          <p:cNvPr id="4100" name="Picture 4" descr="3D man near red question mark | Chantal Milot RMT and Associates">
            <a:extLst>
              <a:ext uri="{FF2B5EF4-FFF2-40B4-BE49-F238E27FC236}">
                <a16:creationId xmlns:a16="http://schemas.microsoft.com/office/drawing/2014/main" id="{FA9E6CB5-29DE-D50F-5B35-CEDA7DD957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9761" y="1101391"/>
            <a:ext cx="2731770" cy="3594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329244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8A63777780345488AEDE65D17406932" ma:contentTypeVersion="10" ma:contentTypeDescription="Create a new document." ma:contentTypeScope="" ma:versionID="d2167257583e6ee84d26a529c885e654">
  <xsd:schema xmlns:xsd="http://www.w3.org/2001/XMLSchema" xmlns:xs="http://www.w3.org/2001/XMLSchema" xmlns:p="http://schemas.microsoft.com/office/2006/metadata/properties" xmlns:ns2="0603a90d-959e-48fe-8252-6d5b018ba160" xmlns:ns3="16bfc89a-06a0-41d6-ae50-6ff65b36cb8b" targetNamespace="http://schemas.microsoft.com/office/2006/metadata/properties" ma:root="true" ma:fieldsID="a17e2912ee5e336d976132a65d4df024" ns2:_="" ns3:_="">
    <xsd:import namespace="0603a90d-959e-48fe-8252-6d5b018ba160"/>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03a90d-959e-48fe-8252-6d5b018ba1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49defb7-6831-4baf-a48f-42dc0bcd938e}"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0603a90d-959e-48fe-8252-6d5b018ba16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ED416B5-D726-4D1A-B305-2D99C983E3C3}">
  <ds:schemaRefs>
    <ds:schemaRef ds:uri="http://schemas.microsoft.com/sharepoint/v3/contenttype/forms"/>
  </ds:schemaRefs>
</ds:datastoreItem>
</file>

<file path=customXml/itemProps2.xml><?xml version="1.0" encoding="utf-8"?>
<ds:datastoreItem xmlns:ds="http://schemas.openxmlformats.org/officeDocument/2006/customXml" ds:itemID="{99619F78-9FD8-4FE1-A370-C486B2259D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03a90d-959e-48fe-8252-6d5b018ba160"/>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CDFE5C-3514-48CF-8EBD-6094F2A0198D}">
  <ds:schemaRefs>
    <ds:schemaRef ds:uri="http://schemas.microsoft.com/office/2006/metadata/properties"/>
    <ds:schemaRef ds:uri="http://schemas.microsoft.com/office/infopath/2007/PartnerControls"/>
    <ds:schemaRef ds:uri="16bfc89a-06a0-41d6-ae50-6ff65b36cb8b"/>
    <ds:schemaRef ds:uri="0603a90d-959e-48fe-8252-6d5b018ba160"/>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1162</Words>
  <Application>Microsoft Office PowerPoint</Application>
  <PresentationFormat>Widescreen</PresentationFormat>
  <Paragraphs>91</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Effra</vt:lpstr>
      <vt:lpstr>Arial</vt:lpstr>
      <vt:lpstr>Calibri</vt:lpstr>
      <vt:lpstr>Symbol</vt:lpstr>
      <vt:lpstr>Times New Roman</vt:lpstr>
      <vt:lpstr>Office Theme</vt:lpstr>
      <vt:lpstr>ECES5016 Ymddygiad a Dysgu;  Dulliau o reoli’r ystafell ddosbarth Sesiwn 4</vt:lpstr>
      <vt:lpstr>Ymddygiad a Phresenoldeb - Cylch dieflig?</vt:lpstr>
      <vt:lpstr>Amcanion</vt:lpstr>
      <vt:lpstr>Objectives</vt:lpstr>
      <vt:lpstr>Beth ydyn ni’n ei ystyried yn absenoldeb? (Hallam et al. 2008)</vt:lpstr>
      <vt:lpstr>What do we class as an absence? (Hallam et al. 2008)</vt:lpstr>
      <vt:lpstr>Pwynt trafod / Discussion point</vt:lpstr>
      <vt:lpstr>Gweithgaredd diemwnt</vt:lpstr>
      <vt:lpstr>Diamond activity</vt:lpstr>
      <vt:lpstr>Gweithgaredd diemwnt</vt:lpstr>
      <vt:lpstr>Diamond activity</vt:lpstr>
      <vt:lpstr>Beth yw gwahardd?</vt:lpstr>
      <vt:lpstr>What is exclusion?</vt:lpstr>
      <vt:lpstr>Astudiaeth achos Tasg Trafodwch beth y gellid/dylid fod wedi’i wneud </vt:lpstr>
      <vt:lpstr>Case study Task Discuss what could/should have been done </vt:lpstr>
      <vt:lpstr>Beth y gellid fod wedi’i wneud</vt:lpstr>
      <vt:lpstr>What could have been done</vt:lpstr>
      <vt:lpstr>Realiti; Gwahardd yng Nghymru /  Reality; Exclusion in Wales</vt:lpstr>
      <vt:lpstr>Tasg </vt:lpstr>
      <vt:lpstr>Task </vt:lpstr>
      <vt:lpstr>Strategaethau posibl ar gyfer rheoli’r ystafell ddosbarth</vt:lpstr>
      <vt:lpstr>Possible classroom management strategies</vt:lpstr>
      <vt:lpstr>Unrhyw Gwestiynau? Any Questions?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2020-03-10T12:57:31Z</dcterms:created>
  <dcterms:modified xsi:type="dcterms:W3CDTF">2024-09-17T09:46:34Z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0x01010068A63777780345488AEDE65D17406932</vt:lpwstr>
  </property>
</Properties>
</file>