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626" r:id="rId2"/>
    <p:sldId id="480" r:id="rId3"/>
    <p:sldId id="481" r:id="rId4"/>
    <p:sldId id="479" r:id="rId5"/>
    <p:sldId id="471" r:id="rId6"/>
    <p:sldId id="482" r:id="rId7"/>
    <p:sldId id="484" r:id="rId8"/>
    <p:sldId id="483" r:id="rId9"/>
    <p:sldId id="486" r:id="rId10"/>
    <p:sldId id="491" r:id="rId11"/>
    <p:sldId id="487" r:id="rId12"/>
    <p:sldId id="473" r:id="rId13"/>
    <p:sldId id="485" r:id="rId14"/>
    <p:sldId id="488" r:id="rId15"/>
    <p:sldId id="474" r:id="rId16"/>
    <p:sldId id="475" r:id="rId17"/>
    <p:sldId id="489" r:id="rId18"/>
    <p:sldId id="490" r:id="rId19"/>
    <p:sldId id="476" r:id="rId20"/>
    <p:sldId id="492" r:id="rId21"/>
    <p:sldId id="465" r:id="rId22"/>
    <p:sldId id="472" r:id="rId23"/>
    <p:sldId id="493" r:id="rId24"/>
    <p:sldId id="466" r:id="rId25"/>
    <p:sldId id="494" r:id="rId26"/>
    <p:sldId id="477" r:id="rId27"/>
    <p:sldId id="478" r:id="rId28"/>
    <p:sldId id="495"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112" d="100"/>
          <a:sy n="112" d="100"/>
        </p:scale>
        <p:origin x="1476"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custT="1"/>
      <dgm:spPr/>
      <dgm:t>
        <a:bodyPr/>
        <a:lstStyle/>
        <a:p>
          <a:r>
            <a:rPr lang="en-US" sz="2800" baseline="0" dirty="0"/>
            <a:t>The digital age is all about networks – connecting information, people, businesses, or goods, across boundaries and borders – making the world interconnected. </a:t>
          </a:r>
          <a:endParaRPr lang="en-US" sz="2800"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For businesses to thrive in the digital age, they must </a:t>
          </a:r>
          <a:r>
            <a:rPr lang="en-US" b="0" baseline="0" dirty="0"/>
            <a:t>harness the power of networks</a:t>
          </a:r>
          <a:r>
            <a:rPr lang="en-US" baseline="0" dirty="0"/>
            <a:t>, utilize digital networks to reinvent their </a:t>
          </a:r>
          <a:r>
            <a:rPr lang="en-US" b="1" baseline="0" dirty="0"/>
            <a:t>business models</a:t>
          </a:r>
          <a:r>
            <a:rPr lang="en-US" baseline="0" dirty="0"/>
            <a:t>, change their </a:t>
          </a:r>
          <a:r>
            <a:rPr lang="en-US" b="1" baseline="0" dirty="0"/>
            <a:t>internal processes</a:t>
          </a:r>
          <a:r>
            <a:rPr lang="en-US" baseline="0" dirty="0"/>
            <a:t>, and adapt the way they </a:t>
          </a:r>
          <a:r>
            <a:rPr lang="en-US" b="1" baseline="0" dirty="0"/>
            <a:t>reach out to customers</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Adapting successfully to networks in all these fields is called </a:t>
          </a:r>
          <a:r>
            <a:rPr lang="en-US" i="1" baseline="0" dirty="0"/>
            <a:t>Digital Transformation</a:t>
          </a:r>
          <a:r>
            <a:rPr lang="en-US" baseline="0" dirty="0"/>
            <a:t>. </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398A9562-6B53-447E-95A7-F29D74D64FE0}" type="presOf" srcId="{D9120027-CA35-44FD-83ED-9CCD7E38F475}" destId="{F5F91FD6-E938-4321-AD31-1CEDB56BB9EE}" srcOrd="0" destOrd="0" presId="urn:microsoft.com/office/officeart/2008/layout/LinedList"/>
    <dgm:cxn modelId="{E28DF253-EAE0-4DE2-AF40-3DCBF1EC435D}" srcId="{22BB3D8F-AEF4-4F33-9412-A8987C93869F}" destId="{E05F4B57-55DB-4115-8FC6-A84191072557}" srcOrd="2" destOrd="0" parTransId="{9FB04381-16CD-4233-9EE0-744F051881BF}" sibTransId="{8DF293EA-500A-475D-8766-4EEAC4F3C92D}"/>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dgm:spPr/>
      <dgm:t>
        <a:bodyPr/>
        <a:lstStyle/>
        <a:p>
          <a:r>
            <a:rPr lang="en-US" baseline="0" dirty="0"/>
            <a:t>Networks are inherently </a:t>
          </a:r>
          <a:r>
            <a:rPr lang="en-US" baseline="0" dirty="0">
              <a:solidFill>
                <a:srgbClr val="FF0000"/>
              </a:solidFill>
            </a:rPr>
            <a:t>creative</a:t>
          </a:r>
          <a:r>
            <a:rPr lang="en-US" baseline="0" dirty="0"/>
            <a:t>.</a:t>
          </a:r>
          <a:endParaRPr lang="en-US"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Networks are </a:t>
          </a:r>
          <a:r>
            <a:rPr lang="en-US" baseline="0" dirty="0">
              <a:solidFill>
                <a:srgbClr val="FF0000"/>
              </a:solidFill>
            </a:rPr>
            <a:t>flexible</a:t>
          </a:r>
          <a:r>
            <a:rPr lang="en-US" baseline="0" dirty="0"/>
            <a:t> and </a:t>
          </a:r>
          <a:r>
            <a:rPr lang="en-US" baseline="0" dirty="0">
              <a:solidFill>
                <a:srgbClr val="FF0000"/>
              </a:solidFill>
            </a:rPr>
            <a:t>adaptive</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Networks have no central command control (they  are </a:t>
          </a:r>
          <a:r>
            <a:rPr lang="en-US" baseline="0" dirty="0">
              <a:solidFill>
                <a:srgbClr val="FF0000"/>
              </a:solidFill>
            </a:rPr>
            <a:t>self-organised</a:t>
          </a:r>
          <a:r>
            <a:rPr lang="en-US" baseline="0" dirty="0"/>
            <a:t>).</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398A9562-6B53-447E-95A7-F29D74D64FE0}" type="presOf" srcId="{D9120027-CA35-44FD-83ED-9CCD7E38F475}" destId="{F5F91FD6-E938-4321-AD31-1CEDB56BB9EE}" srcOrd="0" destOrd="0" presId="urn:microsoft.com/office/officeart/2008/layout/LinedList"/>
    <dgm:cxn modelId="{E28DF253-EAE0-4DE2-AF40-3DCBF1EC435D}" srcId="{22BB3D8F-AEF4-4F33-9412-A8987C93869F}" destId="{E05F4B57-55DB-4115-8FC6-A84191072557}" srcOrd="2" destOrd="0" parTransId="{9FB04381-16CD-4233-9EE0-744F051881BF}" sibTransId="{8DF293EA-500A-475D-8766-4EEAC4F3C92D}"/>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61A801-B35A-41D6-9920-D05B72FAFD69}"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CA"/>
        </a:p>
      </dgm:t>
    </dgm:pt>
    <dgm:pt modelId="{FC38A2CA-983F-4807-9327-C0C0EDE35B6C}">
      <dgm:prSet/>
      <dgm:spPr/>
      <dgm:t>
        <a:bodyPr/>
        <a:lstStyle/>
        <a:p>
          <a:r>
            <a:rPr lang="en-US" baseline="0"/>
            <a:t>Business Models</a:t>
          </a:r>
          <a:endParaRPr lang="en-CA"/>
        </a:p>
      </dgm:t>
    </dgm:pt>
    <dgm:pt modelId="{5A58C698-1E60-4A5C-BDE4-E9564658AFC4}" type="parTrans" cxnId="{9357CB12-CE8A-4DC7-B2B6-F46444A25BCD}">
      <dgm:prSet/>
      <dgm:spPr/>
      <dgm:t>
        <a:bodyPr/>
        <a:lstStyle/>
        <a:p>
          <a:endParaRPr lang="en-CA"/>
        </a:p>
      </dgm:t>
    </dgm:pt>
    <dgm:pt modelId="{DBFCB352-E48B-4A88-A1F3-00B7BD3C3CCE}" type="sibTrans" cxnId="{9357CB12-CE8A-4DC7-B2B6-F46444A25BCD}">
      <dgm:prSet/>
      <dgm:spPr/>
      <dgm:t>
        <a:bodyPr/>
        <a:lstStyle/>
        <a:p>
          <a:endParaRPr lang="en-CA"/>
        </a:p>
      </dgm:t>
    </dgm:pt>
    <dgm:pt modelId="{576C668E-D916-4D2B-9AEA-43F0C580FFCF}">
      <dgm:prSet/>
      <dgm:spPr/>
      <dgm:t>
        <a:bodyPr/>
        <a:lstStyle/>
        <a:p>
          <a:r>
            <a:rPr lang="en-US" baseline="0"/>
            <a:t>Cultures &amp; Processes</a:t>
          </a:r>
          <a:endParaRPr lang="en-CA"/>
        </a:p>
      </dgm:t>
    </dgm:pt>
    <dgm:pt modelId="{F61744D4-E90F-48CE-BF93-0646E3AFAC76}" type="parTrans" cxnId="{F693C1BC-1480-4EFE-9EB7-DF1087C95D6A}">
      <dgm:prSet/>
      <dgm:spPr/>
      <dgm:t>
        <a:bodyPr/>
        <a:lstStyle/>
        <a:p>
          <a:endParaRPr lang="en-CA"/>
        </a:p>
      </dgm:t>
    </dgm:pt>
    <dgm:pt modelId="{A7C2E272-6E44-4CC8-8039-7A7BEA96FE01}" type="sibTrans" cxnId="{F693C1BC-1480-4EFE-9EB7-DF1087C95D6A}">
      <dgm:prSet/>
      <dgm:spPr/>
      <dgm:t>
        <a:bodyPr/>
        <a:lstStyle/>
        <a:p>
          <a:endParaRPr lang="en-CA"/>
        </a:p>
      </dgm:t>
    </dgm:pt>
    <dgm:pt modelId="{D54F9769-5AF7-420D-BC30-690C90770A6C}">
      <dgm:prSet/>
      <dgm:spPr/>
      <dgm:t>
        <a:bodyPr/>
        <a:lstStyle/>
        <a:p>
          <a:r>
            <a:rPr lang="en-US" baseline="0" dirty="0"/>
            <a:t>Brand &amp; Customer Experience</a:t>
          </a:r>
          <a:endParaRPr lang="en-CA" dirty="0"/>
        </a:p>
      </dgm:t>
    </dgm:pt>
    <dgm:pt modelId="{46100948-BB84-48E6-948A-EF5BA20D3F98}" type="parTrans" cxnId="{D1B8B837-8DD4-4676-B3A9-2D2E4755BE19}">
      <dgm:prSet/>
      <dgm:spPr/>
      <dgm:t>
        <a:bodyPr/>
        <a:lstStyle/>
        <a:p>
          <a:endParaRPr lang="en-CA"/>
        </a:p>
      </dgm:t>
    </dgm:pt>
    <dgm:pt modelId="{326677D0-9DC8-4271-91DF-6651CAA893DC}" type="sibTrans" cxnId="{D1B8B837-8DD4-4676-B3A9-2D2E4755BE19}">
      <dgm:prSet/>
      <dgm:spPr/>
      <dgm:t>
        <a:bodyPr/>
        <a:lstStyle/>
        <a:p>
          <a:endParaRPr lang="en-CA"/>
        </a:p>
      </dgm:t>
    </dgm:pt>
    <dgm:pt modelId="{5B9C28D8-1839-4C71-8D65-F310DC9B7E00}">
      <dgm:prSet/>
      <dgm:spPr/>
      <dgm:t>
        <a:bodyPr/>
        <a:lstStyle/>
        <a:p>
          <a:r>
            <a:rPr lang="en-US" baseline="0" dirty="0"/>
            <a:t>Data Management</a:t>
          </a:r>
          <a:endParaRPr lang="en-CA" dirty="0"/>
        </a:p>
      </dgm:t>
    </dgm:pt>
    <dgm:pt modelId="{EBB71C33-749B-413F-9F67-70EB4E3D99D4}" type="parTrans" cxnId="{E22BA64F-7C9A-4E0B-BCD9-9CA4F8BD487C}">
      <dgm:prSet/>
      <dgm:spPr/>
      <dgm:t>
        <a:bodyPr/>
        <a:lstStyle/>
        <a:p>
          <a:endParaRPr lang="en-CA"/>
        </a:p>
      </dgm:t>
    </dgm:pt>
    <dgm:pt modelId="{FBA62FC1-8896-49F9-A407-B2ED6B59B5A2}" type="sibTrans" cxnId="{E22BA64F-7C9A-4E0B-BCD9-9CA4F8BD487C}">
      <dgm:prSet/>
      <dgm:spPr/>
      <dgm:t>
        <a:bodyPr/>
        <a:lstStyle/>
        <a:p>
          <a:endParaRPr lang="en-CA"/>
        </a:p>
      </dgm:t>
    </dgm:pt>
    <dgm:pt modelId="{A69BF187-FD15-4713-87DA-C1EB48BC0CF9}">
      <dgm:prSet/>
      <dgm:spPr/>
      <dgm:t>
        <a:bodyPr/>
        <a:lstStyle/>
        <a:p>
          <a:r>
            <a:rPr lang="en-US" baseline="0" dirty="0"/>
            <a:t>Innovation</a:t>
          </a:r>
          <a:endParaRPr lang="en-CA" dirty="0"/>
        </a:p>
      </dgm:t>
    </dgm:pt>
    <dgm:pt modelId="{CBA88EE9-D0D2-4E6F-B6A3-932DD41920FB}" type="parTrans" cxnId="{3FBD30FA-06C9-40AC-A662-8609730BFE7F}">
      <dgm:prSet/>
      <dgm:spPr/>
      <dgm:t>
        <a:bodyPr/>
        <a:lstStyle/>
        <a:p>
          <a:endParaRPr lang="en-CA"/>
        </a:p>
      </dgm:t>
    </dgm:pt>
    <dgm:pt modelId="{DAB2D80C-7265-49CF-BA51-6F03FAC7FB29}" type="sibTrans" cxnId="{3FBD30FA-06C9-40AC-A662-8609730BFE7F}">
      <dgm:prSet/>
      <dgm:spPr/>
      <dgm:t>
        <a:bodyPr/>
        <a:lstStyle/>
        <a:p>
          <a:endParaRPr lang="en-CA"/>
        </a:p>
      </dgm:t>
    </dgm:pt>
    <dgm:pt modelId="{4C2B8918-D497-4AAD-8D17-EFFE9C564E4E}" type="pres">
      <dgm:prSet presAssocID="{2F61A801-B35A-41D6-9920-D05B72FAFD69}" presName="Name0" presStyleCnt="0">
        <dgm:presLayoutVars>
          <dgm:chMax val="7"/>
          <dgm:dir/>
          <dgm:animLvl val="lvl"/>
          <dgm:resizeHandles val="exact"/>
        </dgm:presLayoutVars>
      </dgm:prSet>
      <dgm:spPr/>
    </dgm:pt>
    <dgm:pt modelId="{804776BA-6CE4-4629-8613-3753C0C97AB2}" type="pres">
      <dgm:prSet presAssocID="{FC38A2CA-983F-4807-9327-C0C0EDE35B6C}" presName="circle1" presStyleLbl="node1" presStyleIdx="0" presStyleCnt="5"/>
      <dgm:spPr/>
    </dgm:pt>
    <dgm:pt modelId="{36E3040A-6780-4B70-BF2A-EF2C34861548}" type="pres">
      <dgm:prSet presAssocID="{FC38A2CA-983F-4807-9327-C0C0EDE35B6C}" presName="space" presStyleCnt="0"/>
      <dgm:spPr/>
    </dgm:pt>
    <dgm:pt modelId="{51C44A06-3964-4879-A3FF-4F5C868E8649}" type="pres">
      <dgm:prSet presAssocID="{FC38A2CA-983F-4807-9327-C0C0EDE35B6C}" presName="rect1" presStyleLbl="alignAcc1" presStyleIdx="0" presStyleCnt="5"/>
      <dgm:spPr/>
    </dgm:pt>
    <dgm:pt modelId="{771D50BD-54E8-4D86-9B13-11BD9775C183}" type="pres">
      <dgm:prSet presAssocID="{576C668E-D916-4D2B-9AEA-43F0C580FFCF}" presName="vertSpace2" presStyleLbl="node1" presStyleIdx="0" presStyleCnt="5"/>
      <dgm:spPr/>
    </dgm:pt>
    <dgm:pt modelId="{C0E92997-1278-40EF-BD4A-DB2A0A0AF8A9}" type="pres">
      <dgm:prSet presAssocID="{576C668E-D916-4D2B-9AEA-43F0C580FFCF}" presName="circle2" presStyleLbl="node1" presStyleIdx="1" presStyleCnt="5"/>
      <dgm:spPr/>
    </dgm:pt>
    <dgm:pt modelId="{8CFB4556-9422-4408-8B22-C83C570FEA77}" type="pres">
      <dgm:prSet presAssocID="{576C668E-D916-4D2B-9AEA-43F0C580FFCF}" presName="rect2" presStyleLbl="alignAcc1" presStyleIdx="1" presStyleCnt="5"/>
      <dgm:spPr/>
    </dgm:pt>
    <dgm:pt modelId="{3A4F0767-7D7A-4C4E-BA3B-37FF86B2830D}" type="pres">
      <dgm:prSet presAssocID="{D54F9769-5AF7-420D-BC30-690C90770A6C}" presName="vertSpace3" presStyleLbl="node1" presStyleIdx="1" presStyleCnt="5"/>
      <dgm:spPr/>
    </dgm:pt>
    <dgm:pt modelId="{0793E0C8-26BF-4796-BC91-7F75545B64ED}" type="pres">
      <dgm:prSet presAssocID="{D54F9769-5AF7-420D-BC30-690C90770A6C}" presName="circle3" presStyleLbl="node1" presStyleIdx="2" presStyleCnt="5"/>
      <dgm:spPr/>
    </dgm:pt>
    <dgm:pt modelId="{381BC1AA-95A7-4632-9AF6-F3B985E386E5}" type="pres">
      <dgm:prSet presAssocID="{D54F9769-5AF7-420D-BC30-690C90770A6C}" presName="rect3" presStyleLbl="alignAcc1" presStyleIdx="2" presStyleCnt="5"/>
      <dgm:spPr/>
    </dgm:pt>
    <dgm:pt modelId="{5F7BDC48-007F-4A61-B274-90FC18EF2F4D}" type="pres">
      <dgm:prSet presAssocID="{5B9C28D8-1839-4C71-8D65-F310DC9B7E00}" presName="vertSpace4" presStyleLbl="node1" presStyleIdx="2" presStyleCnt="5"/>
      <dgm:spPr/>
    </dgm:pt>
    <dgm:pt modelId="{122217B6-A452-409A-81D9-E9BD7C594352}" type="pres">
      <dgm:prSet presAssocID="{5B9C28D8-1839-4C71-8D65-F310DC9B7E00}" presName="circle4" presStyleLbl="node1" presStyleIdx="3" presStyleCnt="5"/>
      <dgm:spPr/>
    </dgm:pt>
    <dgm:pt modelId="{47F353CC-3789-4036-A565-6ECE88962A5D}" type="pres">
      <dgm:prSet presAssocID="{5B9C28D8-1839-4C71-8D65-F310DC9B7E00}" presName="rect4" presStyleLbl="alignAcc1" presStyleIdx="3" presStyleCnt="5"/>
      <dgm:spPr/>
    </dgm:pt>
    <dgm:pt modelId="{162E6A0C-5769-4DAF-9B49-A4B3BDF28E3C}" type="pres">
      <dgm:prSet presAssocID="{A69BF187-FD15-4713-87DA-C1EB48BC0CF9}" presName="vertSpace5" presStyleLbl="node1" presStyleIdx="3" presStyleCnt="5"/>
      <dgm:spPr/>
    </dgm:pt>
    <dgm:pt modelId="{059EAF7F-E2A8-43B8-BEB0-AE6725CF3764}" type="pres">
      <dgm:prSet presAssocID="{A69BF187-FD15-4713-87DA-C1EB48BC0CF9}" presName="circle5" presStyleLbl="node1" presStyleIdx="4" presStyleCnt="5"/>
      <dgm:spPr/>
    </dgm:pt>
    <dgm:pt modelId="{0DE2178F-F26A-4294-99B4-8ABB48FEC84F}" type="pres">
      <dgm:prSet presAssocID="{A69BF187-FD15-4713-87DA-C1EB48BC0CF9}" presName="rect5" presStyleLbl="alignAcc1" presStyleIdx="4" presStyleCnt="5"/>
      <dgm:spPr/>
    </dgm:pt>
    <dgm:pt modelId="{91694B1B-E989-426D-B82A-DEE6E4B36933}" type="pres">
      <dgm:prSet presAssocID="{FC38A2CA-983F-4807-9327-C0C0EDE35B6C}" presName="rect1ParTxNoCh" presStyleLbl="alignAcc1" presStyleIdx="4" presStyleCnt="5">
        <dgm:presLayoutVars>
          <dgm:chMax val="1"/>
          <dgm:bulletEnabled val="1"/>
        </dgm:presLayoutVars>
      </dgm:prSet>
      <dgm:spPr/>
    </dgm:pt>
    <dgm:pt modelId="{D967B4A2-5A1A-4190-B87E-759AFBCC0DBE}" type="pres">
      <dgm:prSet presAssocID="{576C668E-D916-4D2B-9AEA-43F0C580FFCF}" presName="rect2ParTxNoCh" presStyleLbl="alignAcc1" presStyleIdx="4" presStyleCnt="5">
        <dgm:presLayoutVars>
          <dgm:chMax val="1"/>
          <dgm:bulletEnabled val="1"/>
        </dgm:presLayoutVars>
      </dgm:prSet>
      <dgm:spPr/>
    </dgm:pt>
    <dgm:pt modelId="{0B91CB41-A1B2-4EE4-B126-761B5AC0EE42}" type="pres">
      <dgm:prSet presAssocID="{D54F9769-5AF7-420D-BC30-690C90770A6C}" presName="rect3ParTxNoCh" presStyleLbl="alignAcc1" presStyleIdx="4" presStyleCnt="5">
        <dgm:presLayoutVars>
          <dgm:chMax val="1"/>
          <dgm:bulletEnabled val="1"/>
        </dgm:presLayoutVars>
      </dgm:prSet>
      <dgm:spPr/>
    </dgm:pt>
    <dgm:pt modelId="{4950F47D-87C9-4B2D-99F8-21C50E1A1177}" type="pres">
      <dgm:prSet presAssocID="{5B9C28D8-1839-4C71-8D65-F310DC9B7E00}" presName="rect4ParTxNoCh" presStyleLbl="alignAcc1" presStyleIdx="4" presStyleCnt="5">
        <dgm:presLayoutVars>
          <dgm:chMax val="1"/>
          <dgm:bulletEnabled val="1"/>
        </dgm:presLayoutVars>
      </dgm:prSet>
      <dgm:spPr/>
    </dgm:pt>
    <dgm:pt modelId="{38279C4E-834A-49B9-875C-093DF34AB17A}" type="pres">
      <dgm:prSet presAssocID="{A69BF187-FD15-4713-87DA-C1EB48BC0CF9}" presName="rect5ParTxNoCh" presStyleLbl="alignAcc1" presStyleIdx="4" presStyleCnt="5">
        <dgm:presLayoutVars>
          <dgm:chMax val="1"/>
          <dgm:bulletEnabled val="1"/>
        </dgm:presLayoutVars>
      </dgm:prSet>
      <dgm:spPr/>
    </dgm:pt>
  </dgm:ptLst>
  <dgm:cxnLst>
    <dgm:cxn modelId="{BA919B09-CCBE-4C98-A008-3674CB8AD099}" type="presOf" srcId="{FC38A2CA-983F-4807-9327-C0C0EDE35B6C}" destId="{91694B1B-E989-426D-B82A-DEE6E4B36933}" srcOrd="1" destOrd="0" presId="urn:microsoft.com/office/officeart/2005/8/layout/target3"/>
    <dgm:cxn modelId="{2ADCA60E-91F2-4816-A394-87DB8CF71EE7}" type="presOf" srcId="{A69BF187-FD15-4713-87DA-C1EB48BC0CF9}" destId="{0DE2178F-F26A-4294-99B4-8ABB48FEC84F}" srcOrd="0" destOrd="0" presId="urn:microsoft.com/office/officeart/2005/8/layout/target3"/>
    <dgm:cxn modelId="{9357CB12-CE8A-4DC7-B2B6-F46444A25BCD}" srcId="{2F61A801-B35A-41D6-9920-D05B72FAFD69}" destId="{FC38A2CA-983F-4807-9327-C0C0EDE35B6C}" srcOrd="0" destOrd="0" parTransId="{5A58C698-1E60-4A5C-BDE4-E9564658AFC4}" sibTransId="{DBFCB352-E48B-4A88-A1F3-00B7BD3C3CCE}"/>
    <dgm:cxn modelId="{D1B8B837-8DD4-4676-B3A9-2D2E4755BE19}" srcId="{2F61A801-B35A-41D6-9920-D05B72FAFD69}" destId="{D54F9769-5AF7-420D-BC30-690C90770A6C}" srcOrd="2" destOrd="0" parTransId="{46100948-BB84-48E6-948A-EF5BA20D3F98}" sibTransId="{326677D0-9DC8-4271-91DF-6651CAA893DC}"/>
    <dgm:cxn modelId="{8E96493B-7B99-42EE-BEC0-CBFF8921F711}" type="presOf" srcId="{576C668E-D916-4D2B-9AEA-43F0C580FFCF}" destId="{8CFB4556-9422-4408-8B22-C83C570FEA77}" srcOrd="0" destOrd="0" presId="urn:microsoft.com/office/officeart/2005/8/layout/target3"/>
    <dgm:cxn modelId="{E22BA64F-7C9A-4E0B-BCD9-9CA4F8BD487C}" srcId="{2F61A801-B35A-41D6-9920-D05B72FAFD69}" destId="{5B9C28D8-1839-4C71-8D65-F310DC9B7E00}" srcOrd="3" destOrd="0" parTransId="{EBB71C33-749B-413F-9F67-70EB4E3D99D4}" sibTransId="{FBA62FC1-8896-49F9-A407-B2ED6B59B5A2}"/>
    <dgm:cxn modelId="{8FFD3058-16F5-4258-A640-BDDA8CAD4093}" type="presOf" srcId="{2F61A801-B35A-41D6-9920-D05B72FAFD69}" destId="{4C2B8918-D497-4AAD-8D17-EFFE9C564E4E}" srcOrd="0" destOrd="0" presId="urn:microsoft.com/office/officeart/2005/8/layout/target3"/>
    <dgm:cxn modelId="{1091FE94-870E-4574-9586-95D8EEDA499A}" type="presOf" srcId="{FC38A2CA-983F-4807-9327-C0C0EDE35B6C}" destId="{51C44A06-3964-4879-A3FF-4F5C868E8649}" srcOrd="0" destOrd="0" presId="urn:microsoft.com/office/officeart/2005/8/layout/target3"/>
    <dgm:cxn modelId="{3E7F36A2-4152-4966-98E8-D8FBEB6D8EB5}" type="presOf" srcId="{A69BF187-FD15-4713-87DA-C1EB48BC0CF9}" destId="{38279C4E-834A-49B9-875C-093DF34AB17A}" srcOrd="1" destOrd="0" presId="urn:microsoft.com/office/officeart/2005/8/layout/target3"/>
    <dgm:cxn modelId="{C8AEE9B7-D798-46AF-8A15-D94F0A103F79}" type="presOf" srcId="{D54F9769-5AF7-420D-BC30-690C90770A6C}" destId="{381BC1AA-95A7-4632-9AF6-F3B985E386E5}" srcOrd="0" destOrd="0" presId="urn:microsoft.com/office/officeart/2005/8/layout/target3"/>
    <dgm:cxn modelId="{F693C1BC-1480-4EFE-9EB7-DF1087C95D6A}" srcId="{2F61A801-B35A-41D6-9920-D05B72FAFD69}" destId="{576C668E-D916-4D2B-9AEA-43F0C580FFCF}" srcOrd="1" destOrd="0" parTransId="{F61744D4-E90F-48CE-BF93-0646E3AFAC76}" sibTransId="{A7C2E272-6E44-4CC8-8039-7A7BEA96FE01}"/>
    <dgm:cxn modelId="{79898DBD-A066-4394-AE95-5E4DFF9DEAC0}" type="presOf" srcId="{576C668E-D916-4D2B-9AEA-43F0C580FFCF}" destId="{D967B4A2-5A1A-4190-B87E-759AFBCC0DBE}" srcOrd="1" destOrd="0" presId="urn:microsoft.com/office/officeart/2005/8/layout/target3"/>
    <dgm:cxn modelId="{BC9BA0C3-FF91-44AC-A570-D0846F979D27}" type="presOf" srcId="{5B9C28D8-1839-4C71-8D65-F310DC9B7E00}" destId="{4950F47D-87C9-4B2D-99F8-21C50E1A1177}" srcOrd="1" destOrd="0" presId="urn:microsoft.com/office/officeart/2005/8/layout/target3"/>
    <dgm:cxn modelId="{E76510F5-837F-458F-BC03-2FA3D9FBE64E}" type="presOf" srcId="{D54F9769-5AF7-420D-BC30-690C90770A6C}" destId="{0B91CB41-A1B2-4EE4-B126-761B5AC0EE42}" srcOrd="1" destOrd="0" presId="urn:microsoft.com/office/officeart/2005/8/layout/target3"/>
    <dgm:cxn modelId="{3FBD30FA-06C9-40AC-A662-8609730BFE7F}" srcId="{2F61A801-B35A-41D6-9920-D05B72FAFD69}" destId="{A69BF187-FD15-4713-87DA-C1EB48BC0CF9}" srcOrd="4" destOrd="0" parTransId="{CBA88EE9-D0D2-4E6F-B6A3-932DD41920FB}" sibTransId="{DAB2D80C-7265-49CF-BA51-6F03FAC7FB29}"/>
    <dgm:cxn modelId="{C45CC6FC-776C-4FBE-A083-AD11EEE8C2BF}" type="presOf" srcId="{5B9C28D8-1839-4C71-8D65-F310DC9B7E00}" destId="{47F353CC-3789-4036-A565-6ECE88962A5D}" srcOrd="0" destOrd="0" presId="urn:microsoft.com/office/officeart/2005/8/layout/target3"/>
    <dgm:cxn modelId="{519906CE-665A-4C9F-9AF9-397D497FEFC7}" type="presParOf" srcId="{4C2B8918-D497-4AAD-8D17-EFFE9C564E4E}" destId="{804776BA-6CE4-4629-8613-3753C0C97AB2}" srcOrd="0" destOrd="0" presId="urn:microsoft.com/office/officeart/2005/8/layout/target3"/>
    <dgm:cxn modelId="{5BFBFD96-4582-49F1-8564-5E7F52B51341}" type="presParOf" srcId="{4C2B8918-D497-4AAD-8D17-EFFE9C564E4E}" destId="{36E3040A-6780-4B70-BF2A-EF2C34861548}" srcOrd="1" destOrd="0" presId="urn:microsoft.com/office/officeart/2005/8/layout/target3"/>
    <dgm:cxn modelId="{D384705E-1E13-4C91-9F02-3F798381A68C}" type="presParOf" srcId="{4C2B8918-D497-4AAD-8D17-EFFE9C564E4E}" destId="{51C44A06-3964-4879-A3FF-4F5C868E8649}" srcOrd="2" destOrd="0" presId="urn:microsoft.com/office/officeart/2005/8/layout/target3"/>
    <dgm:cxn modelId="{BB820BDD-948B-455C-A5B4-EF44EA0F03CF}" type="presParOf" srcId="{4C2B8918-D497-4AAD-8D17-EFFE9C564E4E}" destId="{771D50BD-54E8-4D86-9B13-11BD9775C183}" srcOrd="3" destOrd="0" presId="urn:microsoft.com/office/officeart/2005/8/layout/target3"/>
    <dgm:cxn modelId="{F3782F79-B469-464D-9FFD-D1D3620273AB}" type="presParOf" srcId="{4C2B8918-D497-4AAD-8D17-EFFE9C564E4E}" destId="{C0E92997-1278-40EF-BD4A-DB2A0A0AF8A9}" srcOrd="4" destOrd="0" presId="urn:microsoft.com/office/officeart/2005/8/layout/target3"/>
    <dgm:cxn modelId="{4E66D291-20CA-4A3E-B76B-EC8DAC907CA9}" type="presParOf" srcId="{4C2B8918-D497-4AAD-8D17-EFFE9C564E4E}" destId="{8CFB4556-9422-4408-8B22-C83C570FEA77}" srcOrd="5" destOrd="0" presId="urn:microsoft.com/office/officeart/2005/8/layout/target3"/>
    <dgm:cxn modelId="{95989A45-2540-4DD8-96D9-52634958EFDA}" type="presParOf" srcId="{4C2B8918-D497-4AAD-8D17-EFFE9C564E4E}" destId="{3A4F0767-7D7A-4C4E-BA3B-37FF86B2830D}" srcOrd="6" destOrd="0" presId="urn:microsoft.com/office/officeart/2005/8/layout/target3"/>
    <dgm:cxn modelId="{10C35210-D7BD-4059-A2A5-077250F14783}" type="presParOf" srcId="{4C2B8918-D497-4AAD-8D17-EFFE9C564E4E}" destId="{0793E0C8-26BF-4796-BC91-7F75545B64ED}" srcOrd="7" destOrd="0" presId="urn:microsoft.com/office/officeart/2005/8/layout/target3"/>
    <dgm:cxn modelId="{1A0B3FAA-6D96-49CF-ADD9-573556731158}" type="presParOf" srcId="{4C2B8918-D497-4AAD-8D17-EFFE9C564E4E}" destId="{381BC1AA-95A7-4632-9AF6-F3B985E386E5}" srcOrd="8" destOrd="0" presId="urn:microsoft.com/office/officeart/2005/8/layout/target3"/>
    <dgm:cxn modelId="{2852EDB9-2488-43C3-B7BB-7E6B2C1BBDEE}" type="presParOf" srcId="{4C2B8918-D497-4AAD-8D17-EFFE9C564E4E}" destId="{5F7BDC48-007F-4A61-B274-90FC18EF2F4D}" srcOrd="9" destOrd="0" presId="urn:microsoft.com/office/officeart/2005/8/layout/target3"/>
    <dgm:cxn modelId="{D806E115-C1E1-49E4-A539-17B1EACD7226}" type="presParOf" srcId="{4C2B8918-D497-4AAD-8D17-EFFE9C564E4E}" destId="{122217B6-A452-409A-81D9-E9BD7C594352}" srcOrd="10" destOrd="0" presId="urn:microsoft.com/office/officeart/2005/8/layout/target3"/>
    <dgm:cxn modelId="{AA427DA1-4811-4538-B4C1-0DD9E98EEF5B}" type="presParOf" srcId="{4C2B8918-D497-4AAD-8D17-EFFE9C564E4E}" destId="{47F353CC-3789-4036-A565-6ECE88962A5D}" srcOrd="11" destOrd="0" presId="urn:microsoft.com/office/officeart/2005/8/layout/target3"/>
    <dgm:cxn modelId="{1DD16BE7-34D3-4F6A-AFF5-8B7484F6557C}" type="presParOf" srcId="{4C2B8918-D497-4AAD-8D17-EFFE9C564E4E}" destId="{162E6A0C-5769-4DAF-9B49-A4B3BDF28E3C}" srcOrd="12" destOrd="0" presId="urn:microsoft.com/office/officeart/2005/8/layout/target3"/>
    <dgm:cxn modelId="{29220ED3-4112-454E-A069-86FCF5BD0EC4}" type="presParOf" srcId="{4C2B8918-D497-4AAD-8D17-EFFE9C564E4E}" destId="{059EAF7F-E2A8-43B8-BEB0-AE6725CF3764}" srcOrd="13" destOrd="0" presId="urn:microsoft.com/office/officeart/2005/8/layout/target3"/>
    <dgm:cxn modelId="{7D9ACD8F-1A05-4E4B-9573-B35D92486F0E}" type="presParOf" srcId="{4C2B8918-D497-4AAD-8D17-EFFE9C564E4E}" destId="{0DE2178F-F26A-4294-99B4-8ABB48FEC84F}" srcOrd="14" destOrd="0" presId="urn:microsoft.com/office/officeart/2005/8/layout/target3"/>
    <dgm:cxn modelId="{65631D7E-E609-4445-A6E8-711DEC2CFA5D}" type="presParOf" srcId="{4C2B8918-D497-4AAD-8D17-EFFE9C564E4E}" destId="{91694B1B-E989-426D-B82A-DEE6E4B36933}" srcOrd="15" destOrd="0" presId="urn:microsoft.com/office/officeart/2005/8/layout/target3"/>
    <dgm:cxn modelId="{F54D929F-86EF-40F0-BAED-DB5CC7600F9C}" type="presParOf" srcId="{4C2B8918-D497-4AAD-8D17-EFFE9C564E4E}" destId="{D967B4A2-5A1A-4190-B87E-759AFBCC0DBE}" srcOrd="16" destOrd="0" presId="urn:microsoft.com/office/officeart/2005/8/layout/target3"/>
    <dgm:cxn modelId="{6948BF2A-F947-4F0A-8170-A7094F6F3219}" type="presParOf" srcId="{4C2B8918-D497-4AAD-8D17-EFFE9C564E4E}" destId="{0B91CB41-A1B2-4EE4-B126-761B5AC0EE42}" srcOrd="17" destOrd="0" presId="urn:microsoft.com/office/officeart/2005/8/layout/target3"/>
    <dgm:cxn modelId="{67D30721-15E9-4321-81CA-D36580F12410}" type="presParOf" srcId="{4C2B8918-D497-4AAD-8D17-EFFE9C564E4E}" destId="{4950F47D-87C9-4B2D-99F8-21C50E1A1177}" srcOrd="18" destOrd="0" presId="urn:microsoft.com/office/officeart/2005/8/layout/target3"/>
    <dgm:cxn modelId="{3FF83B35-BB29-4D09-AE4B-1BCD1BCA24F5}" type="presParOf" srcId="{4C2B8918-D497-4AAD-8D17-EFFE9C564E4E}" destId="{38279C4E-834A-49B9-875C-093DF34AB17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61A801-B35A-41D6-9920-D05B72FAFD69}"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CA"/>
        </a:p>
      </dgm:t>
    </dgm:pt>
    <dgm:pt modelId="{FC38A2CA-983F-4807-9327-C0C0EDE35B6C}">
      <dgm:prSet/>
      <dgm:spPr/>
      <dgm:t>
        <a:bodyPr/>
        <a:lstStyle/>
        <a:p>
          <a:r>
            <a:rPr lang="en-US" baseline="0"/>
            <a:t>Business Models</a:t>
          </a:r>
          <a:endParaRPr lang="en-CA"/>
        </a:p>
      </dgm:t>
    </dgm:pt>
    <dgm:pt modelId="{5A58C698-1E60-4A5C-BDE4-E9564658AFC4}" type="parTrans" cxnId="{9357CB12-CE8A-4DC7-B2B6-F46444A25BCD}">
      <dgm:prSet/>
      <dgm:spPr/>
      <dgm:t>
        <a:bodyPr/>
        <a:lstStyle/>
        <a:p>
          <a:endParaRPr lang="en-CA"/>
        </a:p>
      </dgm:t>
    </dgm:pt>
    <dgm:pt modelId="{DBFCB352-E48B-4A88-A1F3-00B7BD3C3CCE}" type="sibTrans" cxnId="{9357CB12-CE8A-4DC7-B2B6-F46444A25BCD}">
      <dgm:prSet/>
      <dgm:spPr/>
      <dgm:t>
        <a:bodyPr/>
        <a:lstStyle/>
        <a:p>
          <a:endParaRPr lang="en-CA"/>
        </a:p>
      </dgm:t>
    </dgm:pt>
    <dgm:pt modelId="{576C668E-D916-4D2B-9AEA-43F0C580FFCF}">
      <dgm:prSet/>
      <dgm:spPr/>
      <dgm:t>
        <a:bodyPr/>
        <a:lstStyle/>
        <a:p>
          <a:r>
            <a:rPr lang="en-US" baseline="0"/>
            <a:t>Cultures &amp; Processes</a:t>
          </a:r>
          <a:endParaRPr lang="en-CA"/>
        </a:p>
      </dgm:t>
    </dgm:pt>
    <dgm:pt modelId="{F61744D4-E90F-48CE-BF93-0646E3AFAC76}" type="parTrans" cxnId="{F693C1BC-1480-4EFE-9EB7-DF1087C95D6A}">
      <dgm:prSet/>
      <dgm:spPr/>
      <dgm:t>
        <a:bodyPr/>
        <a:lstStyle/>
        <a:p>
          <a:endParaRPr lang="en-CA"/>
        </a:p>
      </dgm:t>
    </dgm:pt>
    <dgm:pt modelId="{A7C2E272-6E44-4CC8-8039-7A7BEA96FE01}" type="sibTrans" cxnId="{F693C1BC-1480-4EFE-9EB7-DF1087C95D6A}">
      <dgm:prSet/>
      <dgm:spPr/>
      <dgm:t>
        <a:bodyPr/>
        <a:lstStyle/>
        <a:p>
          <a:endParaRPr lang="en-CA"/>
        </a:p>
      </dgm:t>
    </dgm:pt>
    <dgm:pt modelId="{D54F9769-5AF7-420D-BC30-690C90770A6C}">
      <dgm:prSet/>
      <dgm:spPr/>
      <dgm:t>
        <a:bodyPr/>
        <a:lstStyle/>
        <a:p>
          <a:r>
            <a:rPr lang="en-US" baseline="0" dirty="0"/>
            <a:t>Brand &amp; Customer Experience</a:t>
          </a:r>
          <a:endParaRPr lang="en-CA" dirty="0"/>
        </a:p>
      </dgm:t>
    </dgm:pt>
    <dgm:pt modelId="{46100948-BB84-48E6-948A-EF5BA20D3F98}" type="parTrans" cxnId="{D1B8B837-8DD4-4676-B3A9-2D2E4755BE19}">
      <dgm:prSet/>
      <dgm:spPr/>
      <dgm:t>
        <a:bodyPr/>
        <a:lstStyle/>
        <a:p>
          <a:endParaRPr lang="en-CA"/>
        </a:p>
      </dgm:t>
    </dgm:pt>
    <dgm:pt modelId="{326677D0-9DC8-4271-91DF-6651CAA893DC}" type="sibTrans" cxnId="{D1B8B837-8DD4-4676-B3A9-2D2E4755BE19}">
      <dgm:prSet/>
      <dgm:spPr/>
      <dgm:t>
        <a:bodyPr/>
        <a:lstStyle/>
        <a:p>
          <a:endParaRPr lang="en-CA"/>
        </a:p>
      </dgm:t>
    </dgm:pt>
    <dgm:pt modelId="{5B9C28D8-1839-4C71-8D65-F310DC9B7E00}">
      <dgm:prSet/>
      <dgm:spPr/>
      <dgm:t>
        <a:bodyPr/>
        <a:lstStyle/>
        <a:p>
          <a:r>
            <a:rPr lang="en-US" baseline="0" dirty="0"/>
            <a:t>Data Management</a:t>
          </a:r>
          <a:endParaRPr lang="en-CA" dirty="0"/>
        </a:p>
      </dgm:t>
    </dgm:pt>
    <dgm:pt modelId="{EBB71C33-749B-413F-9F67-70EB4E3D99D4}" type="parTrans" cxnId="{E22BA64F-7C9A-4E0B-BCD9-9CA4F8BD487C}">
      <dgm:prSet/>
      <dgm:spPr/>
      <dgm:t>
        <a:bodyPr/>
        <a:lstStyle/>
        <a:p>
          <a:endParaRPr lang="en-CA"/>
        </a:p>
      </dgm:t>
    </dgm:pt>
    <dgm:pt modelId="{FBA62FC1-8896-49F9-A407-B2ED6B59B5A2}" type="sibTrans" cxnId="{E22BA64F-7C9A-4E0B-BCD9-9CA4F8BD487C}">
      <dgm:prSet/>
      <dgm:spPr/>
      <dgm:t>
        <a:bodyPr/>
        <a:lstStyle/>
        <a:p>
          <a:endParaRPr lang="en-CA"/>
        </a:p>
      </dgm:t>
    </dgm:pt>
    <dgm:pt modelId="{A69BF187-FD15-4713-87DA-C1EB48BC0CF9}">
      <dgm:prSet/>
      <dgm:spPr/>
      <dgm:t>
        <a:bodyPr/>
        <a:lstStyle/>
        <a:p>
          <a:r>
            <a:rPr lang="en-US" baseline="0" dirty="0"/>
            <a:t>Innovation</a:t>
          </a:r>
          <a:endParaRPr lang="en-CA" dirty="0"/>
        </a:p>
      </dgm:t>
    </dgm:pt>
    <dgm:pt modelId="{CBA88EE9-D0D2-4E6F-B6A3-932DD41920FB}" type="parTrans" cxnId="{3FBD30FA-06C9-40AC-A662-8609730BFE7F}">
      <dgm:prSet/>
      <dgm:spPr/>
      <dgm:t>
        <a:bodyPr/>
        <a:lstStyle/>
        <a:p>
          <a:endParaRPr lang="en-CA"/>
        </a:p>
      </dgm:t>
    </dgm:pt>
    <dgm:pt modelId="{DAB2D80C-7265-49CF-BA51-6F03FAC7FB29}" type="sibTrans" cxnId="{3FBD30FA-06C9-40AC-A662-8609730BFE7F}">
      <dgm:prSet/>
      <dgm:spPr/>
      <dgm:t>
        <a:bodyPr/>
        <a:lstStyle/>
        <a:p>
          <a:endParaRPr lang="en-CA"/>
        </a:p>
      </dgm:t>
    </dgm:pt>
    <dgm:pt modelId="{4C2B8918-D497-4AAD-8D17-EFFE9C564E4E}" type="pres">
      <dgm:prSet presAssocID="{2F61A801-B35A-41D6-9920-D05B72FAFD69}" presName="Name0" presStyleCnt="0">
        <dgm:presLayoutVars>
          <dgm:chMax val="7"/>
          <dgm:dir/>
          <dgm:animLvl val="lvl"/>
          <dgm:resizeHandles val="exact"/>
        </dgm:presLayoutVars>
      </dgm:prSet>
      <dgm:spPr/>
    </dgm:pt>
    <dgm:pt modelId="{804776BA-6CE4-4629-8613-3753C0C97AB2}" type="pres">
      <dgm:prSet presAssocID="{FC38A2CA-983F-4807-9327-C0C0EDE35B6C}" presName="circle1" presStyleLbl="node1" presStyleIdx="0" presStyleCnt="5"/>
      <dgm:spPr/>
    </dgm:pt>
    <dgm:pt modelId="{36E3040A-6780-4B70-BF2A-EF2C34861548}" type="pres">
      <dgm:prSet presAssocID="{FC38A2CA-983F-4807-9327-C0C0EDE35B6C}" presName="space" presStyleCnt="0"/>
      <dgm:spPr/>
    </dgm:pt>
    <dgm:pt modelId="{51C44A06-3964-4879-A3FF-4F5C868E8649}" type="pres">
      <dgm:prSet presAssocID="{FC38A2CA-983F-4807-9327-C0C0EDE35B6C}" presName="rect1" presStyleLbl="alignAcc1" presStyleIdx="0" presStyleCnt="5"/>
      <dgm:spPr/>
    </dgm:pt>
    <dgm:pt modelId="{771D50BD-54E8-4D86-9B13-11BD9775C183}" type="pres">
      <dgm:prSet presAssocID="{576C668E-D916-4D2B-9AEA-43F0C580FFCF}" presName="vertSpace2" presStyleLbl="node1" presStyleIdx="0" presStyleCnt="5"/>
      <dgm:spPr/>
    </dgm:pt>
    <dgm:pt modelId="{C0E92997-1278-40EF-BD4A-DB2A0A0AF8A9}" type="pres">
      <dgm:prSet presAssocID="{576C668E-D916-4D2B-9AEA-43F0C580FFCF}" presName="circle2" presStyleLbl="node1" presStyleIdx="1" presStyleCnt="5"/>
      <dgm:spPr/>
    </dgm:pt>
    <dgm:pt modelId="{8CFB4556-9422-4408-8B22-C83C570FEA77}" type="pres">
      <dgm:prSet presAssocID="{576C668E-D916-4D2B-9AEA-43F0C580FFCF}" presName="rect2" presStyleLbl="alignAcc1" presStyleIdx="1" presStyleCnt="5"/>
      <dgm:spPr/>
    </dgm:pt>
    <dgm:pt modelId="{3A4F0767-7D7A-4C4E-BA3B-37FF86B2830D}" type="pres">
      <dgm:prSet presAssocID="{D54F9769-5AF7-420D-BC30-690C90770A6C}" presName="vertSpace3" presStyleLbl="node1" presStyleIdx="1" presStyleCnt="5"/>
      <dgm:spPr/>
    </dgm:pt>
    <dgm:pt modelId="{0793E0C8-26BF-4796-BC91-7F75545B64ED}" type="pres">
      <dgm:prSet presAssocID="{D54F9769-5AF7-420D-BC30-690C90770A6C}" presName="circle3" presStyleLbl="node1" presStyleIdx="2" presStyleCnt="5"/>
      <dgm:spPr/>
    </dgm:pt>
    <dgm:pt modelId="{381BC1AA-95A7-4632-9AF6-F3B985E386E5}" type="pres">
      <dgm:prSet presAssocID="{D54F9769-5AF7-420D-BC30-690C90770A6C}" presName="rect3" presStyleLbl="alignAcc1" presStyleIdx="2" presStyleCnt="5"/>
      <dgm:spPr/>
    </dgm:pt>
    <dgm:pt modelId="{5F7BDC48-007F-4A61-B274-90FC18EF2F4D}" type="pres">
      <dgm:prSet presAssocID="{5B9C28D8-1839-4C71-8D65-F310DC9B7E00}" presName="vertSpace4" presStyleLbl="node1" presStyleIdx="2" presStyleCnt="5"/>
      <dgm:spPr/>
    </dgm:pt>
    <dgm:pt modelId="{122217B6-A452-409A-81D9-E9BD7C594352}" type="pres">
      <dgm:prSet presAssocID="{5B9C28D8-1839-4C71-8D65-F310DC9B7E00}" presName="circle4" presStyleLbl="node1" presStyleIdx="3" presStyleCnt="5"/>
      <dgm:spPr/>
    </dgm:pt>
    <dgm:pt modelId="{47F353CC-3789-4036-A565-6ECE88962A5D}" type="pres">
      <dgm:prSet presAssocID="{5B9C28D8-1839-4C71-8D65-F310DC9B7E00}" presName="rect4" presStyleLbl="alignAcc1" presStyleIdx="3" presStyleCnt="5"/>
      <dgm:spPr/>
    </dgm:pt>
    <dgm:pt modelId="{162E6A0C-5769-4DAF-9B49-A4B3BDF28E3C}" type="pres">
      <dgm:prSet presAssocID="{A69BF187-FD15-4713-87DA-C1EB48BC0CF9}" presName="vertSpace5" presStyleLbl="node1" presStyleIdx="3" presStyleCnt="5"/>
      <dgm:spPr/>
    </dgm:pt>
    <dgm:pt modelId="{059EAF7F-E2A8-43B8-BEB0-AE6725CF3764}" type="pres">
      <dgm:prSet presAssocID="{A69BF187-FD15-4713-87DA-C1EB48BC0CF9}" presName="circle5" presStyleLbl="node1" presStyleIdx="4" presStyleCnt="5"/>
      <dgm:spPr/>
    </dgm:pt>
    <dgm:pt modelId="{0DE2178F-F26A-4294-99B4-8ABB48FEC84F}" type="pres">
      <dgm:prSet presAssocID="{A69BF187-FD15-4713-87DA-C1EB48BC0CF9}" presName="rect5" presStyleLbl="alignAcc1" presStyleIdx="4" presStyleCnt="5"/>
      <dgm:spPr/>
    </dgm:pt>
    <dgm:pt modelId="{91694B1B-E989-426D-B82A-DEE6E4B36933}" type="pres">
      <dgm:prSet presAssocID="{FC38A2CA-983F-4807-9327-C0C0EDE35B6C}" presName="rect1ParTxNoCh" presStyleLbl="alignAcc1" presStyleIdx="4" presStyleCnt="5">
        <dgm:presLayoutVars>
          <dgm:chMax val="1"/>
          <dgm:bulletEnabled val="1"/>
        </dgm:presLayoutVars>
      </dgm:prSet>
      <dgm:spPr/>
    </dgm:pt>
    <dgm:pt modelId="{D967B4A2-5A1A-4190-B87E-759AFBCC0DBE}" type="pres">
      <dgm:prSet presAssocID="{576C668E-D916-4D2B-9AEA-43F0C580FFCF}" presName="rect2ParTxNoCh" presStyleLbl="alignAcc1" presStyleIdx="4" presStyleCnt="5">
        <dgm:presLayoutVars>
          <dgm:chMax val="1"/>
          <dgm:bulletEnabled val="1"/>
        </dgm:presLayoutVars>
      </dgm:prSet>
      <dgm:spPr/>
    </dgm:pt>
    <dgm:pt modelId="{0B91CB41-A1B2-4EE4-B126-761B5AC0EE42}" type="pres">
      <dgm:prSet presAssocID="{D54F9769-5AF7-420D-BC30-690C90770A6C}" presName="rect3ParTxNoCh" presStyleLbl="alignAcc1" presStyleIdx="4" presStyleCnt="5">
        <dgm:presLayoutVars>
          <dgm:chMax val="1"/>
          <dgm:bulletEnabled val="1"/>
        </dgm:presLayoutVars>
      </dgm:prSet>
      <dgm:spPr/>
    </dgm:pt>
    <dgm:pt modelId="{4950F47D-87C9-4B2D-99F8-21C50E1A1177}" type="pres">
      <dgm:prSet presAssocID="{5B9C28D8-1839-4C71-8D65-F310DC9B7E00}" presName="rect4ParTxNoCh" presStyleLbl="alignAcc1" presStyleIdx="4" presStyleCnt="5">
        <dgm:presLayoutVars>
          <dgm:chMax val="1"/>
          <dgm:bulletEnabled val="1"/>
        </dgm:presLayoutVars>
      </dgm:prSet>
      <dgm:spPr/>
    </dgm:pt>
    <dgm:pt modelId="{38279C4E-834A-49B9-875C-093DF34AB17A}" type="pres">
      <dgm:prSet presAssocID="{A69BF187-FD15-4713-87DA-C1EB48BC0CF9}" presName="rect5ParTxNoCh" presStyleLbl="alignAcc1" presStyleIdx="4" presStyleCnt="5">
        <dgm:presLayoutVars>
          <dgm:chMax val="1"/>
          <dgm:bulletEnabled val="1"/>
        </dgm:presLayoutVars>
      </dgm:prSet>
      <dgm:spPr/>
    </dgm:pt>
  </dgm:ptLst>
  <dgm:cxnLst>
    <dgm:cxn modelId="{BA919B09-CCBE-4C98-A008-3674CB8AD099}" type="presOf" srcId="{FC38A2CA-983F-4807-9327-C0C0EDE35B6C}" destId="{91694B1B-E989-426D-B82A-DEE6E4B36933}" srcOrd="1" destOrd="0" presId="urn:microsoft.com/office/officeart/2005/8/layout/target3"/>
    <dgm:cxn modelId="{2ADCA60E-91F2-4816-A394-87DB8CF71EE7}" type="presOf" srcId="{A69BF187-FD15-4713-87DA-C1EB48BC0CF9}" destId="{0DE2178F-F26A-4294-99B4-8ABB48FEC84F}" srcOrd="0" destOrd="0" presId="urn:microsoft.com/office/officeart/2005/8/layout/target3"/>
    <dgm:cxn modelId="{9357CB12-CE8A-4DC7-B2B6-F46444A25BCD}" srcId="{2F61A801-B35A-41D6-9920-D05B72FAFD69}" destId="{FC38A2CA-983F-4807-9327-C0C0EDE35B6C}" srcOrd="0" destOrd="0" parTransId="{5A58C698-1E60-4A5C-BDE4-E9564658AFC4}" sibTransId="{DBFCB352-E48B-4A88-A1F3-00B7BD3C3CCE}"/>
    <dgm:cxn modelId="{D1B8B837-8DD4-4676-B3A9-2D2E4755BE19}" srcId="{2F61A801-B35A-41D6-9920-D05B72FAFD69}" destId="{D54F9769-5AF7-420D-BC30-690C90770A6C}" srcOrd="2" destOrd="0" parTransId="{46100948-BB84-48E6-948A-EF5BA20D3F98}" sibTransId="{326677D0-9DC8-4271-91DF-6651CAA893DC}"/>
    <dgm:cxn modelId="{8E96493B-7B99-42EE-BEC0-CBFF8921F711}" type="presOf" srcId="{576C668E-D916-4D2B-9AEA-43F0C580FFCF}" destId="{8CFB4556-9422-4408-8B22-C83C570FEA77}" srcOrd="0" destOrd="0" presId="urn:microsoft.com/office/officeart/2005/8/layout/target3"/>
    <dgm:cxn modelId="{E22BA64F-7C9A-4E0B-BCD9-9CA4F8BD487C}" srcId="{2F61A801-B35A-41D6-9920-D05B72FAFD69}" destId="{5B9C28D8-1839-4C71-8D65-F310DC9B7E00}" srcOrd="3" destOrd="0" parTransId="{EBB71C33-749B-413F-9F67-70EB4E3D99D4}" sibTransId="{FBA62FC1-8896-49F9-A407-B2ED6B59B5A2}"/>
    <dgm:cxn modelId="{8FFD3058-16F5-4258-A640-BDDA8CAD4093}" type="presOf" srcId="{2F61A801-B35A-41D6-9920-D05B72FAFD69}" destId="{4C2B8918-D497-4AAD-8D17-EFFE9C564E4E}" srcOrd="0" destOrd="0" presId="urn:microsoft.com/office/officeart/2005/8/layout/target3"/>
    <dgm:cxn modelId="{1091FE94-870E-4574-9586-95D8EEDA499A}" type="presOf" srcId="{FC38A2CA-983F-4807-9327-C0C0EDE35B6C}" destId="{51C44A06-3964-4879-A3FF-4F5C868E8649}" srcOrd="0" destOrd="0" presId="urn:microsoft.com/office/officeart/2005/8/layout/target3"/>
    <dgm:cxn modelId="{3E7F36A2-4152-4966-98E8-D8FBEB6D8EB5}" type="presOf" srcId="{A69BF187-FD15-4713-87DA-C1EB48BC0CF9}" destId="{38279C4E-834A-49B9-875C-093DF34AB17A}" srcOrd="1" destOrd="0" presId="urn:microsoft.com/office/officeart/2005/8/layout/target3"/>
    <dgm:cxn modelId="{C8AEE9B7-D798-46AF-8A15-D94F0A103F79}" type="presOf" srcId="{D54F9769-5AF7-420D-BC30-690C90770A6C}" destId="{381BC1AA-95A7-4632-9AF6-F3B985E386E5}" srcOrd="0" destOrd="0" presId="urn:microsoft.com/office/officeart/2005/8/layout/target3"/>
    <dgm:cxn modelId="{F693C1BC-1480-4EFE-9EB7-DF1087C95D6A}" srcId="{2F61A801-B35A-41D6-9920-D05B72FAFD69}" destId="{576C668E-D916-4D2B-9AEA-43F0C580FFCF}" srcOrd="1" destOrd="0" parTransId="{F61744D4-E90F-48CE-BF93-0646E3AFAC76}" sibTransId="{A7C2E272-6E44-4CC8-8039-7A7BEA96FE01}"/>
    <dgm:cxn modelId="{79898DBD-A066-4394-AE95-5E4DFF9DEAC0}" type="presOf" srcId="{576C668E-D916-4D2B-9AEA-43F0C580FFCF}" destId="{D967B4A2-5A1A-4190-B87E-759AFBCC0DBE}" srcOrd="1" destOrd="0" presId="urn:microsoft.com/office/officeart/2005/8/layout/target3"/>
    <dgm:cxn modelId="{BC9BA0C3-FF91-44AC-A570-D0846F979D27}" type="presOf" srcId="{5B9C28D8-1839-4C71-8D65-F310DC9B7E00}" destId="{4950F47D-87C9-4B2D-99F8-21C50E1A1177}" srcOrd="1" destOrd="0" presId="urn:microsoft.com/office/officeart/2005/8/layout/target3"/>
    <dgm:cxn modelId="{E76510F5-837F-458F-BC03-2FA3D9FBE64E}" type="presOf" srcId="{D54F9769-5AF7-420D-BC30-690C90770A6C}" destId="{0B91CB41-A1B2-4EE4-B126-761B5AC0EE42}" srcOrd="1" destOrd="0" presId="urn:microsoft.com/office/officeart/2005/8/layout/target3"/>
    <dgm:cxn modelId="{3FBD30FA-06C9-40AC-A662-8609730BFE7F}" srcId="{2F61A801-B35A-41D6-9920-D05B72FAFD69}" destId="{A69BF187-FD15-4713-87DA-C1EB48BC0CF9}" srcOrd="4" destOrd="0" parTransId="{CBA88EE9-D0D2-4E6F-B6A3-932DD41920FB}" sibTransId="{DAB2D80C-7265-49CF-BA51-6F03FAC7FB29}"/>
    <dgm:cxn modelId="{C45CC6FC-776C-4FBE-A083-AD11EEE8C2BF}" type="presOf" srcId="{5B9C28D8-1839-4C71-8D65-F310DC9B7E00}" destId="{47F353CC-3789-4036-A565-6ECE88962A5D}" srcOrd="0" destOrd="0" presId="urn:microsoft.com/office/officeart/2005/8/layout/target3"/>
    <dgm:cxn modelId="{519906CE-665A-4C9F-9AF9-397D497FEFC7}" type="presParOf" srcId="{4C2B8918-D497-4AAD-8D17-EFFE9C564E4E}" destId="{804776BA-6CE4-4629-8613-3753C0C97AB2}" srcOrd="0" destOrd="0" presId="urn:microsoft.com/office/officeart/2005/8/layout/target3"/>
    <dgm:cxn modelId="{5BFBFD96-4582-49F1-8564-5E7F52B51341}" type="presParOf" srcId="{4C2B8918-D497-4AAD-8D17-EFFE9C564E4E}" destId="{36E3040A-6780-4B70-BF2A-EF2C34861548}" srcOrd="1" destOrd="0" presId="urn:microsoft.com/office/officeart/2005/8/layout/target3"/>
    <dgm:cxn modelId="{D384705E-1E13-4C91-9F02-3F798381A68C}" type="presParOf" srcId="{4C2B8918-D497-4AAD-8D17-EFFE9C564E4E}" destId="{51C44A06-3964-4879-A3FF-4F5C868E8649}" srcOrd="2" destOrd="0" presId="urn:microsoft.com/office/officeart/2005/8/layout/target3"/>
    <dgm:cxn modelId="{BB820BDD-948B-455C-A5B4-EF44EA0F03CF}" type="presParOf" srcId="{4C2B8918-D497-4AAD-8D17-EFFE9C564E4E}" destId="{771D50BD-54E8-4D86-9B13-11BD9775C183}" srcOrd="3" destOrd="0" presId="urn:microsoft.com/office/officeart/2005/8/layout/target3"/>
    <dgm:cxn modelId="{F3782F79-B469-464D-9FFD-D1D3620273AB}" type="presParOf" srcId="{4C2B8918-D497-4AAD-8D17-EFFE9C564E4E}" destId="{C0E92997-1278-40EF-BD4A-DB2A0A0AF8A9}" srcOrd="4" destOrd="0" presId="urn:microsoft.com/office/officeart/2005/8/layout/target3"/>
    <dgm:cxn modelId="{4E66D291-20CA-4A3E-B76B-EC8DAC907CA9}" type="presParOf" srcId="{4C2B8918-D497-4AAD-8D17-EFFE9C564E4E}" destId="{8CFB4556-9422-4408-8B22-C83C570FEA77}" srcOrd="5" destOrd="0" presId="urn:microsoft.com/office/officeart/2005/8/layout/target3"/>
    <dgm:cxn modelId="{95989A45-2540-4DD8-96D9-52634958EFDA}" type="presParOf" srcId="{4C2B8918-D497-4AAD-8D17-EFFE9C564E4E}" destId="{3A4F0767-7D7A-4C4E-BA3B-37FF86B2830D}" srcOrd="6" destOrd="0" presId="urn:microsoft.com/office/officeart/2005/8/layout/target3"/>
    <dgm:cxn modelId="{10C35210-D7BD-4059-A2A5-077250F14783}" type="presParOf" srcId="{4C2B8918-D497-4AAD-8D17-EFFE9C564E4E}" destId="{0793E0C8-26BF-4796-BC91-7F75545B64ED}" srcOrd="7" destOrd="0" presId="urn:microsoft.com/office/officeart/2005/8/layout/target3"/>
    <dgm:cxn modelId="{1A0B3FAA-6D96-49CF-ADD9-573556731158}" type="presParOf" srcId="{4C2B8918-D497-4AAD-8D17-EFFE9C564E4E}" destId="{381BC1AA-95A7-4632-9AF6-F3B985E386E5}" srcOrd="8" destOrd="0" presId="urn:microsoft.com/office/officeart/2005/8/layout/target3"/>
    <dgm:cxn modelId="{2852EDB9-2488-43C3-B7BB-7E6B2C1BBDEE}" type="presParOf" srcId="{4C2B8918-D497-4AAD-8D17-EFFE9C564E4E}" destId="{5F7BDC48-007F-4A61-B274-90FC18EF2F4D}" srcOrd="9" destOrd="0" presId="urn:microsoft.com/office/officeart/2005/8/layout/target3"/>
    <dgm:cxn modelId="{D806E115-C1E1-49E4-A539-17B1EACD7226}" type="presParOf" srcId="{4C2B8918-D497-4AAD-8D17-EFFE9C564E4E}" destId="{122217B6-A452-409A-81D9-E9BD7C594352}" srcOrd="10" destOrd="0" presId="urn:microsoft.com/office/officeart/2005/8/layout/target3"/>
    <dgm:cxn modelId="{AA427DA1-4811-4538-B4C1-0DD9E98EEF5B}" type="presParOf" srcId="{4C2B8918-D497-4AAD-8D17-EFFE9C564E4E}" destId="{47F353CC-3789-4036-A565-6ECE88962A5D}" srcOrd="11" destOrd="0" presId="urn:microsoft.com/office/officeart/2005/8/layout/target3"/>
    <dgm:cxn modelId="{1DD16BE7-34D3-4F6A-AFF5-8B7484F6557C}" type="presParOf" srcId="{4C2B8918-D497-4AAD-8D17-EFFE9C564E4E}" destId="{162E6A0C-5769-4DAF-9B49-A4B3BDF28E3C}" srcOrd="12" destOrd="0" presId="urn:microsoft.com/office/officeart/2005/8/layout/target3"/>
    <dgm:cxn modelId="{29220ED3-4112-454E-A069-86FCF5BD0EC4}" type="presParOf" srcId="{4C2B8918-D497-4AAD-8D17-EFFE9C564E4E}" destId="{059EAF7F-E2A8-43B8-BEB0-AE6725CF3764}" srcOrd="13" destOrd="0" presId="urn:microsoft.com/office/officeart/2005/8/layout/target3"/>
    <dgm:cxn modelId="{7D9ACD8F-1A05-4E4B-9573-B35D92486F0E}" type="presParOf" srcId="{4C2B8918-D497-4AAD-8D17-EFFE9C564E4E}" destId="{0DE2178F-F26A-4294-99B4-8ABB48FEC84F}" srcOrd="14" destOrd="0" presId="urn:microsoft.com/office/officeart/2005/8/layout/target3"/>
    <dgm:cxn modelId="{65631D7E-E609-4445-A6E8-711DEC2CFA5D}" type="presParOf" srcId="{4C2B8918-D497-4AAD-8D17-EFFE9C564E4E}" destId="{91694B1B-E989-426D-B82A-DEE6E4B36933}" srcOrd="15" destOrd="0" presId="urn:microsoft.com/office/officeart/2005/8/layout/target3"/>
    <dgm:cxn modelId="{F54D929F-86EF-40F0-BAED-DB5CC7600F9C}" type="presParOf" srcId="{4C2B8918-D497-4AAD-8D17-EFFE9C564E4E}" destId="{D967B4A2-5A1A-4190-B87E-759AFBCC0DBE}" srcOrd="16" destOrd="0" presId="urn:microsoft.com/office/officeart/2005/8/layout/target3"/>
    <dgm:cxn modelId="{6948BF2A-F947-4F0A-8170-A7094F6F3219}" type="presParOf" srcId="{4C2B8918-D497-4AAD-8D17-EFFE9C564E4E}" destId="{0B91CB41-A1B2-4EE4-B126-761B5AC0EE42}" srcOrd="17" destOrd="0" presId="urn:microsoft.com/office/officeart/2005/8/layout/target3"/>
    <dgm:cxn modelId="{67D30721-15E9-4321-81CA-D36580F12410}" type="presParOf" srcId="{4C2B8918-D497-4AAD-8D17-EFFE9C564E4E}" destId="{4950F47D-87C9-4B2D-99F8-21C50E1A1177}" srcOrd="18" destOrd="0" presId="urn:microsoft.com/office/officeart/2005/8/layout/target3"/>
    <dgm:cxn modelId="{3FF83B35-BB29-4D09-AE4B-1BCD1BCA24F5}" type="presParOf" srcId="{4C2B8918-D497-4AAD-8D17-EFFE9C564E4E}" destId="{38279C4E-834A-49B9-875C-093DF34AB17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3023"/>
          <a:ext cx="825899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3023"/>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dirty="0"/>
            <a:t>The digital age is all about networks – connecting information, people, businesses, or goods, across boundaries and borders – making the world interconnected. </a:t>
          </a:r>
          <a:endParaRPr lang="en-US" sz="2800" kern="1200" dirty="0"/>
        </a:p>
      </dsp:txBody>
      <dsp:txXfrm>
        <a:off x="0" y="3023"/>
        <a:ext cx="8258990" cy="2061834"/>
      </dsp:txXfrm>
    </dsp:sp>
    <dsp:sp modelId="{EFA8A7DE-5934-4F5B-B1A5-37DB1783A638}">
      <dsp:nvSpPr>
        <dsp:cNvPr id="0" name=""/>
        <dsp:cNvSpPr/>
      </dsp:nvSpPr>
      <dsp:spPr>
        <a:xfrm>
          <a:off x="0" y="2064857"/>
          <a:ext cx="825899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2064857"/>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For businesses to thrive in the digital age, they must </a:t>
          </a:r>
          <a:r>
            <a:rPr lang="en-US" sz="2400" b="0" kern="1200" baseline="0" dirty="0"/>
            <a:t>harness the power of networks</a:t>
          </a:r>
          <a:r>
            <a:rPr lang="en-US" sz="2400" kern="1200" baseline="0" dirty="0"/>
            <a:t>, utilize digital networks to reinvent their </a:t>
          </a:r>
          <a:r>
            <a:rPr lang="en-US" sz="2400" b="1" kern="1200" baseline="0" dirty="0"/>
            <a:t>business models</a:t>
          </a:r>
          <a:r>
            <a:rPr lang="en-US" sz="2400" kern="1200" baseline="0" dirty="0"/>
            <a:t>, change their </a:t>
          </a:r>
          <a:r>
            <a:rPr lang="en-US" sz="2400" b="1" kern="1200" baseline="0" dirty="0"/>
            <a:t>internal processes</a:t>
          </a:r>
          <a:r>
            <a:rPr lang="en-US" sz="2400" kern="1200" baseline="0" dirty="0"/>
            <a:t>, and adapt the way they </a:t>
          </a:r>
          <a:r>
            <a:rPr lang="en-US" sz="2400" b="1" kern="1200" baseline="0" dirty="0"/>
            <a:t>reach out to customers</a:t>
          </a:r>
          <a:r>
            <a:rPr lang="en-US" sz="2400" kern="1200" baseline="0" dirty="0"/>
            <a:t>.</a:t>
          </a:r>
          <a:endParaRPr lang="en-US" sz="2400" kern="1200" dirty="0"/>
        </a:p>
      </dsp:txBody>
      <dsp:txXfrm>
        <a:off x="0" y="2064857"/>
        <a:ext cx="8258990" cy="2061834"/>
      </dsp:txXfrm>
    </dsp:sp>
    <dsp:sp modelId="{D3942BC7-926A-47EB-B13E-A9864BB35B05}">
      <dsp:nvSpPr>
        <dsp:cNvPr id="0" name=""/>
        <dsp:cNvSpPr/>
      </dsp:nvSpPr>
      <dsp:spPr>
        <a:xfrm>
          <a:off x="0" y="4126692"/>
          <a:ext cx="825899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4126692"/>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Adapting successfully to networks in all these fields is called </a:t>
          </a:r>
          <a:r>
            <a:rPr lang="en-US" sz="2400" i="1" kern="1200" baseline="0" dirty="0"/>
            <a:t>Digital Transformation</a:t>
          </a:r>
          <a:r>
            <a:rPr lang="en-US" sz="2400" kern="1200" baseline="0" dirty="0"/>
            <a:t>. </a:t>
          </a:r>
          <a:endParaRPr lang="en-US" sz="2400" kern="1200" dirty="0"/>
        </a:p>
      </dsp:txBody>
      <dsp:txXfrm>
        <a:off x="0" y="4126692"/>
        <a:ext cx="8258990" cy="2061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2071"/>
          <a:ext cx="46863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2071"/>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inherently </a:t>
          </a:r>
          <a:r>
            <a:rPr lang="en-US" sz="2600" kern="1200" baseline="0" dirty="0">
              <a:solidFill>
                <a:srgbClr val="FF0000"/>
              </a:solidFill>
            </a:rPr>
            <a:t>creative</a:t>
          </a:r>
          <a:r>
            <a:rPr lang="en-US" sz="2600" kern="1200" baseline="0" dirty="0"/>
            <a:t>.</a:t>
          </a:r>
          <a:endParaRPr lang="en-US" sz="2600" kern="1200" dirty="0"/>
        </a:p>
      </dsp:txBody>
      <dsp:txXfrm>
        <a:off x="0" y="2071"/>
        <a:ext cx="4686300" cy="1412684"/>
      </dsp:txXfrm>
    </dsp:sp>
    <dsp:sp modelId="{EFA8A7DE-5934-4F5B-B1A5-37DB1783A638}">
      <dsp:nvSpPr>
        <dsp:cNvPr id="0" name=""/>
        <dsp:cNvSpPr/>
      </dsp:nvSpPr>
      <dsp:spPr>
        <a:xfrm>
          <a:off x="0" y="1414756"/>
          <a:ext cx="468630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1414756"/>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a:t>
          </a:r>
          <a:r>
            <a:rPr lang="en-US" sz="2600" kern="1200" baseline="0" dirty="0">
              <a:solidFill>
                <a:srgbClr val="FF0000"/>
              </a:solidFill>
            </a:rPr>
            <a:t>flexible</a:t>
          </a:r>
          <a:r>
            <a:rPr lang="en-US" sz="2600" kern="1200" baseline="0" dirty="0"/>
            <a:t> and </a:t>
          </a:r>
          <a:r>
            <a:rPr lang="en-US" sz="2600" kern="1200" baseline="0" dirty="0">
              <a:solidFill>
                <a:srgbClr val="FF0000"/>
              </a:solidFill>
            </a:rPr>
            <a:t>adaptive</a:t>
          </a:r>
          <a:r>
            <a:rPr lang="en-US" sz="2600" kern="1200" baseline="0" dirty="0"/>
            <a:t>.</a:t>
          </a:r>
          <a:endParaRPr lang="en-US" sz="2600" kern="1200" dirty="0"/>
        </a:p>
      </dsp:txBody>
      <dsp:txXfrm>
        <a:off x="0" y="1414756"/>
        <a:ext cx="4686300" cy="1412684"/>
      </dsp:txXfrm>
    </dsp:sp>
    <dsp:sp modelId="{D3942BC7-926A-47EB-B13E-A9864BB35B05}">
      <dsp:nvSpPr>
        <dsp:cNvPr id="0" name=""/>
        <dsp:cNvSpPr/>
      </dsp:nvSpPr>
      <dsp:spPr>
        <a:xfrm>
          <a:off x="0" y="2827440"/>
          <a:ext cx="468630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2827440"/>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have no central command control (they  are </a:t>
          </a:r>
          <a:r>
            <a:rPr lang="en-US" sz="2600" kern="1200" baseline="0" dirty="0">
              <a:solidFill>
                <a:srgbClr val="FF0000"/>
              </a:solidFill>
            </a:rPr>
            <a:t>self-organised</a:t>
          </a:r>
          <a:r>
            <a:rPr lang="en-US" sz="2600" kern="1200" baseline="0" dirty="0"/>
            <a:t>).</a:t>
          </a:r>
          <a:endParaRPr lang="en-US" sz="2600" kern="1200" dirty="0"/>
        </a:p>
      </dsp:txBody>
      <dsp:txXfrm>
        <a:off x="0" y="2827440"/>
        <a:ext cx="4686300" cy="141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76BA-6CE4-4629-8613-3753C0C97AB2}">
      <dsp:nvSpPr>
        <dsp:cNvPr id="0" name=""/>
        <dsp:cNvSpPr/>
      </dsp:nvSpPr>
      <dsp:spPr>
        <a:xfrm>
          <a:off x="0" y="0"/>
          <a:ext cx="2858691" cy="2858691"/>
        </a:xfrm>
        <a:prstGeom prst="pie">
          <a:avLst>
            <a:gd name="adj1" fmla="val 54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44A06-3964-4879-A3FF-4F5C868E8649}">
      <dsp:nvSpPr>
        <dsp:cNvPr id="0" name=""/>
        <dsp:cNvSpPr/>
      </dsp:nvSpPr>
      <dsp:spPr>
        <a:xfrm>
          <a:off x="1429345" y="0"/>
          <a:ext cx="6571654" cy="2858691"/>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Business Models</a:t>
          </a:r>
          <a:endParaRPr lang="en-CA" sz="2000" kern="1200"/>
        </a:p>
      </dsp:txBody>
      <dsp:txXfrm>
        <a:off x="1429345" y="0"/>
        <a:ext cx="6571654" cy="457390"/>
      </dsp:txXfrm>
    </dsp:sp>
    <dsp:sp modelId="{C0E92997-1278-40EF-BD4A-DB2A0A0AF8A9}">
      <dsp:nvSpPr>
        <dsp:cNvPr id="0" name=""/>
        <dsp:cNvSpPr/>
      </dsp:nvSpPr>
      <dsp:spPr>
        <a:xfrm>
          <a:off x="300162" y="457390"/>
          <a:ext cx="2258365" cy="2258365"/>
        </a:xfrm>
        <a:prstGeom prst="pie">
          <a:avLst>
            <a:gd name="adj1" fmla="val 5400000"/>
            <a:gd name="adj2" fmla="val 1620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B4556-9422-4408-8B22-C83C570FEA77}">
      <dsp:nvSpPr>
        <dsp:cNvPr id="0" name=""/>
        <dsp:cNvSpPr/>
      </dsp:nvSpPr>
      <dsp:spPr>
        <a:xfrm>
          <a:off x="1429345" y="457390"/>
          <a:ext cx="6571654" cy="2258365"/>
        </a:xfrm>
        <a:prstGeom prst="rect">
          <a:avLst/>
        </a:prstGeom>
        <a:solidFill>
          <a:schemeClr val="lt1">
            <a:alpha val="90000"/>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Cultures &amp; Processes</a:t>
          </a:r>
          <a:endParaRPr lang="en-CA" sz="2000" kern="1200"/>
        </a:p>
      </dsp:txBody>
      <dsp:txXfrm>
        <a:off x="1429345" y="457390"/>
        <a:ext cx="6571654" cy="457390"/>
      </dsp:txXfrm>
    </dsp:sp>
    <dsp:sp modelId="{0793E0C8-26BF-4796-BC91-7F75545B64ED}">
      <dsp:nvSpPr>
        <dsp:cNvPr id="0" name=""/>
        <dsp:cNvSpPr/>
      </dsp:nvSpPr>
      <dsp:spPr>
        <a:xfrm>
          <a:off x="600325" y="914781"/>
          <a:ext cx="1658040" cy="1658040"/>
        </a:xfrm>
        <a:prstGeom prst="pie">
          <a:avLst>
            <a:gd name="adj1" fmla="val 5400000"/>
            <a:gd name="adj2" fmla="val 1620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BC1AA-95A7-4632-9AF6-F3B985E386E5}">
      <dsp:nvSpPr>
        <dsp:cNvPr id="0" name=""/>
        <dsp:cNvSpPr/>
      </dsp:nvSpPr>
      <dsp:spPr>
        <a:xfrm>
          <a:off x="1429345" y="914781"/>
          <a:ext cx="6571654" cy="165804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Brand &amp; Customer Experience</a:t>
          </a:r>
          <a:endParaRPr lang="en-CA" sz="2000" kern="1200" dirty="0"/>
        </a:p>
      </dsp:txBody>
      <dsp:txXfrm>
        <a:off x="1429345" y="914781"/>
        <a:ext cx="6571654" cy="457390"/>
      </dsp:txXfrm>
    </dsp:sp>
    <dsp:sp modelId="{122217B6-A452-409A-81D9-E9BD7C594352}">
      <dsp:nvSpPr>
        <dsp:cNvPr id="0" name=""/>
        <dsp:cNvSpPr/>
      </dsp:nvSpPr>
      <dsp:spPr>
        <a:xfrm>
          <a:off x="900487" y="1372171"/>
          <a:ext cx="1057715" cy="1057715"/>
        </a:xfrm>
        <a:prstGeom prst="pie">
          <a:avLst>
            <a:gd name="adj1" fmla="val 5400000"/>
            <a:gd name="adj2" fmla="val 1620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F353CC-3789-4036-A565-6ECE88962A5D}">
      <dsp:nvSpPr>
        <dsp:cNvPr id="0" name=""/>
        <dsp:cNvSpPr/>
      </dsp:nvSpPr>
      <dsp:spPr>
        <a:xfrm>
          <a:off x="1429345" y="1372171"/>
          <a:ext cx="6571654" cy="1057715"/>
        </a:xfrm>
        <a:prstGeom prst="rect">
          <a:avLst/>
        </a:prstGeom>
        <a:solidFill>
          <a:schemeClr val="lt1">
            <a:alpha val="90000"/>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Data Management</a:t>
          </a:r>
          <a:endParaRPr lang="en-CA" sz="2000" kern="1200" dirty="0"/>
        </a:p>
      </dsp:txBody>
      <dsp:txXfrm>
        <a:off x="1429345" y="1372171"/>
        <a:ext cx="6571654" cy="457390"/>
      </dsp:txXfrm>
    </dsp:sp>
    <dsp:sp modelId="{059EAF7F-E2A8-43B8-BEB0-AE6725CF3764}">
      <dsp:nvSpPr>
        <dsp:cNvPr id="0" name=""/>
        <dsp:cNvSpPr/>
      </dsp:nvSpPr>
      <dsp:spPr>
        <a:xfrm>
          <a:off x="1200650" y="1829562"/>
          <a:ext cx="457390" cy="457390"/>
        </a:xfrm>
        <a:prstGeom prst="pie">
          <a:avLst>
            <a:gd name="adj1" fmla="val 5400000"/>
            <a:gd name="adj2" fmla="val 1620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E2178F-F26A-4294-99B4-8ABB48FEC84F}">
      <dsp:nvSpPr>
        <dsp:cNvPr id="0" name=""/>
        <dsp:cNvSpPr/>
      </dsp:nvSpPr>
      <dsp:spPr>
        <a:xfrm>
          <a:off x="1429345" y="1829562"/>
          <a:ext cx="6571654" cy="45739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Innovation</a:t>
          </a:r>
          <a:endParaRPr lang="en-CA" sz="2000" kern="1200" dirty="0"/>
        </a:p>
      </dsp:txBody>
      <dsp:txXfrm>
        <a:off x="1429345" y="1829562"/>
        <a:ext cx="6571654" cy="457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76BA-6CE4-4629-8613-3753C0C97AB2}">
      <dsp:nvSpPr>
        <dsp:cNvPr id="0" name=""/>
        <dsp:cNvSpPr/>
      </dsp:nvSpPr>
      <dsp:spPr>
        <a:xfrm>
          <a:off x="0" y="0"/>
          <a:ext cx="2858691" cy="2858691"/>
        </a:xfrm>
        <a:prstGeom prst="pie">
          <a:avLst>
            <a:gd name="adj1" fmla="val 54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44A06-3964-4879-A3FF-4F5C868E8649}">
      <dsp:nvSpPr>
        <dsp:cNvPr id="0" name=""/>
        <dsp:cNvSpPr/>
      </dsp:nvSpPr>
      <dsp:spPr>
        <a:xfrm>
          <a:off x="1429345" y="0"/>
          <a:ext cx="6571654" cy="2858691"/>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Business Models</a:t>
          </a:r>
          <a:endParaRPr lang="en-CA" sz="2000" kern="1200"/>
        </a:p>
      </dsp:txBody>
      <dsp:txXfrm>
        <a:off x="1429345" y="0"/>
        <a:ext cx="6571654" cy="457390"/>
      </dsp:txXfrm>
    </dsp:sp>
    <dsp:sp modelId="{C0E92997-1278-40EF-BD4A-DB2A0A0AF8A9}">
      <dsp:nvSpPr>
        <dsp:cNvPr id="0" name=""/>
        <dsp:cNvSpPr/>
      </dsp:nvSpPr>
      <dsp:spPr>
        <a:xfrm>
          <a:off x="300162" y="457390"/>
          <a:ext cx="2258365" cy="2258365"/>
        </a:xfrm>
        <a:prstGeom prst="pie">
          <a:avLst>
            <a:gd name="adj1" fmla="val 5400000"/>
            <a:gd name="adj2" fmla="val 1620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B4556-9422-4408-8B22-C83C570FEA77}">
      <dsp:nvSpPr>
        <dsp:cNvPr id="0" name=""/>
        <dsp:cNvSpPr/>
      </dsp:nvSpPr>
      <dsp:spPr>
        <a:xfrm>
          <a:off x="1429345" y="457390"/>
          <a:ext cx="6571654" cy="2258365"/>
        </a:xfrm>
        <a:prstGeom prst="rect">
          <a:avLst/>
        </a:prstGeom>
        <a:solidFill>
          <a:schemeClr val="lt1">
            <a:alpha val="90000"/>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Cultures &amp; Processes</a:t>
          </a:r>
          <a:endParaRPr lang="en-CA" sz="2000" kern="1200"/>
        </a:p>
      </dsp:txBody>
      <dsp:txXfrm>
        <a:off x="1429345" y="457390"/>
        <a:ext cx="6571654" cy="457390"/>
      </dsp:txXfrm>
    </dsp:sp>
    <dsp:sp modelId="{0793E0C8-26BF-4796-BC91-7F75545B64ED}">
      <dsp:nvSpPr>
        <dsp:cNvPr id="0" name=""/>
        <dsp:cNvSpPr/>
      </dsp:nvSpPr>
      <dsp:spPr>
        <a:xfrm>
          <a:off x="600325" y="914781"/>
          <a:ext cx="1658040" cy="1658040"/>
        </a:xfrm>
        <a:prstGeom prst="pie">
          <a:avLst>
            <a:gd name="adj1" fmla="val 5400000"/>
            <a:gd name="adj2" fmla="val 1620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BC1AA-95A7-4632-9AF6-F3B985E386E5}">
      <dsp:nvSpPr>
        <dsp:cNvPr id="0" name=""/>
        <dsp:cNvSpPr/>
      </dsp:nvSpPr>
      <dsp:spPr>
        <a:xfrm>
          <a:off x="1429345" y="914781"/>
          <a:ext cx="6571654" cy="165804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Brand &amp; Customer Experience</a:t>
          </a:r>
          <a:endParaRPr lang="en-CA" sz="2000" kern="1200" dirty="0"/>
        </a:p>
      </dsp:txBody>
      <dsp:txXfrm>
        <a:off x="1429345" y="914781"/>
        <a:ext cx="6571654" cy="457390"/>
      </dsp:txXfrm>
    </dsp:sp>
    <dsp:sp modelId="{122217B6-A452-409A-81D9-E9BD7C594352}">
      <dsp:nvSpPr>
        <dsp:cNvPr id="0" name=""/>
        <dsp:cNvSpPr/>
      </dsp:nvSpPr>
      <dsp:spPr>
        <a:xfrm>
          <a:off x="900487" y="1372171"/>
          <a:ext cx="1057715" cy="1057715"/>
        </a:xfrm>
        <a:prstGeom prst="pie">
          <a:avLst>
            <a:gd name="adj1" fmla="val 5400000"/>
            <a:gd name="adj2" fmla="val 1620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F353CC-3789-4036-A565-6ECE88962A5D}">
      <dsp:nvSpPr>
        <dsp:cNvPr id="0" name=""/>
        <dsp:cNvSpPr/>
      </dsp:nvSpPr>
      <dsp:spPr>
        <a:xfrm>
          <a:off x="1429345" y="1372171"/>
          <a:ext cx="6571654" cy="1057715"/>
        </a:xfrm>
        <a:prstGeom prst="rect">
          <a:avLst/>
        </a:prstGeom>
        <a:solidFill>
          <a:schemeClr val="lt1">
            <a:alpha val="90000"/>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Data Management</a:t>
          </a:r>
          <a:endParaRPr lang="en-CA" sz="2000" kern="1200" dirty="0"/>
        </a:p>
      </dsp:txBody>
      <dsp:txXfrm>
        <a:off x="1429345" y="1372171"/>
        <a:ext cx="6571654" cy="457390"/>
      </dsp:txXfrm>
    </dsp:sp>
    <dsp:sp modelId="{059EAF7F-E2A8-43B8-BEB0-AE6725CF3764}">
      <dsp:nvSpPr>
        <dsp:cNvPr id="0" name=""/>
        <dsp:cNvSpPr/>
      </dsp:nvSpPr>
      <dsp:spPr>
        <a:xfrm>
          <a:off x="1200650" y="1829562"/>
          <a:ext cx="457390" cy="457390"/>
        </a:xfrm>
        <a:prstGeom prst="pie">
          <a:avLst>
            <a:gd name="adj1" fmla="val 5400000"/>
            <a:gd name="adj2" fmla="val 1620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E2178F-F26A-4294-99B4-8ABB48FEC84F}">
      <dsp:nvSpPr>
        <dsp:cNvPr id="0" name=""/>
        <dsp:cNvSpPr/>
      </dsp:nvSpPr>
      <dsp:spPr>
        <a:xfrm>
          <a:off x="1429345" y="1829562"/>
          <a:ext cx="6571654" cy="45739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Innovation</a:t>
          </a:r>
          <a:endParaRPr lang="en-CA" sz="2000" kern="1200" dirty="0"/>
        </a:p>
      </dsp:txBody>
      <dsp:txXfrm>
        <a:off x="1429345" y="1829562"/>
        <a:ext cx="6571654" cy="4573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14</a:t>
            </a:fld>
            <a:endParaRPr lang="en-CA"/>
          </a:p>
        </p:txBody>
      </p:sp>
    </p:spTree>
    <p:extLst>
      <p:ext uri="{BB962C8B-B14F-4D97-AF65-F5344CB8AC3E}">
        <p14:creationId xmlns:p14="http://schemas.microsoft.com/office/powerpoint/2010/main" val="571085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12/11/2025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12/11/2025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12/11/2025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12/11/2025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12/11/2025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12/11/2025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12/11/2025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hyperlink" Target="https://www.youtube.com/watch?v=DmO4Ellgmd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0" y="2420888"/>
            <a:ext cx="9144000" cy="1470025"/>
          </a:xfrm>
        </p:spPr>
        <p:txBody>
          <a:bodyPr/>
          <a:lstStyle/>
          <a:p>
            <a:pPr marL="0" indent="0">
              <a:buNone/>
            </a:pPr>
            <a:r>
              <a:rPr lang="en-GB" sz="3600" b="1" dirty="0">
                <a:solidFill>
                  <a:srgbClr val="FF0000"/>
                </a:solidFill>
                <a:highlight>
                  <a:srgbClr val="FFFF00"/>
                </a:highlight>
              </a:rPr>
              <a:t>Advancing to Doctoral Research Stage</a:t>
            </a:r>
            <a:br>
              <a:rPr lang="en-GB" sz="3600" b="1" dirty="0">
                <a:solidFill>
                  <a:srgbClr val="FF0000"/>
                </a:solidFill>
                <a:highlight>
                  <a:srgbClr val="FFFF00"/>
                </a:highlight>
              </a:rPr>
            </a:br>
            <a:r>
              <a:rPr lang="en-GB" sz="3600" b="1" dirty="0">
                <a:solidFill>
                  <a:srgbClr val="FF0000"/>
                </a:solidFill>
                <a:highlight>
                  <a:srgbClr val="FFFF00"/>
                </a:highlight>
              </a:rPr>
              <a:t>     LCDB 7012</a:t>
            </a:r>
            <a:br>
              <a:rPr lang="en-GB" sz="3600" dirty="0">
                <a:highlight>
                  <a:srgbClr val="FFFF00"/>
                </a:highlight>
              </a:rPr>
            </a:br>
            <a:br>
              <a:rPr lang="en-GB" sz="3200" dirty="0"/>
            </a:br>
            <a:r>
              <a:rPr lang="en-GB" sz="3200" dirty="0"/>
              <a:t>Week 6</a:t>
            </a:r>
            <a:br>
              <a:rPr lang="en-US" altLang="en-US" sz="4000" b="1" dirty="0">
                <a:solidFill>
                  <a:srgbClr val="FF0000"/>
                </a:solidFill>
              </a:rPr>
            </a:br>
            <a:r>
              <a:rPr lang="en-US" sz="3600" dirty="0">
                <a:solidFill>
                  <a:srgbClr val="FF0000"/>
                </a:solidFill>
                <a:highlight>
                  <a:srgbClr val="FFFF00"/>
                </a:highlight>
                <a:latin typeface="Tahoma" panose="020B0604030504040204" pitchFamily="34" charset="0"/>
                <a:ea typeface="Tahoma" panose="020B0604030504040204" pitchFamily="34" charset="0"/>
                <a:cs typeface="Tahoma" panose="020B0604030504040204" pitchFamily="34" charset="0"/>
              </a:rPr>
              <a:t>Digital Revolution</a:t>
            </a:r>
            <a:endParaRPr lang="en-US" dirty="0">
              <a:solidFill>
                <a:srgbClr val="FF0000"/>
              </a:solidFill>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fontScale="90000"/>
          </a:bodyPr>
          <a:lstStyle/>
          <a:p>
            <a:pPr algn="ctr"/>
            <a:r>
              <a:rPr lang="en-US" dirty="0">
                <a:latin typeface="Tahoma" panose="020B0604030504040204" pitchFamily="34" charset="0"/>
                <a:ea typeface="Tahoma" panose="020B0604030504040204" pitchFamily="34" charset="0"/>
                <a:cs typeface="Tahoma" panose="020B0604030504040204" pitchFamily="34" charset="0"/>
              </a:rPr>
              <a:t>What do we know are the main factors of the </a:t>
            </a:r>
            <a:r>
              <a:rPr lang="en-US" b="1" dirty="0">
                <a:solidFill>
                  <a:srgbClr val="FF0000"/>
                </a:solidFill>
                <a:latin typeface="Tahoma" panose="020B0604030504040204" pitchFamily="34" charset="0"/>
                <a:ea typeface="Tahoma" panose="020B0604030504040204" pitchFamily="34" charset="0"/>
                <a:cs typeface="Tahoma" panose="020B0604030504040204" pitchFamily="34" charset="0"/>
              </a:rPr>
              <a:t>Digital Revolution</a:t>
            </a:r>
            <a:r>
              <a:rPr lang="en-US" dirty="0">
                <a:latin typeface="Tahoma" panose="020B0604030504040204" pitchFamily="34" charset="0"/>
                <a:ea typeface="Tahoma" panose="020B0604030504040204" pitchFamily="34" charset="0"/>
                <a:cs typeface="Tahoma" panose="020B0604030504040204" pitchFamily="34" charset="0"/>
              </a:rPr>
              <a:t>?</a:t>
            </a:r>
            <a:br>
              <a:rPr lang="en-US" dirty="0">
                <a:latin typeface="Tahoma" panose="020B0604030504040204" pitchFamily="34" charset="0"/>
                <a:ea typeface="Tahoma" panose="020B0604030504040204" pitchFamily="34" charset="0"/>
                <a:cs typeface="Tahoma" panose="020B0604030504040204" pitchFamily="34" charset="0"/>
              </a:rPr>
            </a:br>
            <a:endParaRPr lang="en-CA"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267646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a:bodyPr>
          <a:lstStyle/>
          <a:p>
            <a:pPr algn="ctr"/>
            <a:r>
              <a:rPr lang="en-US" dirty="0"/>
              <a:t>What did we say are the main factors of the Digital Revolution?</a:t>
            </a:r>
            <a:br>
              <a:rPr lang="en-US" dirty="0"/>
            </a:br>
            <a:r>
              <a:rPr lang="en-US" dirty="0">
                <a:solidFill>
                  <a:srgbClr val="FF0000"/>
                </a:solidFill>
              </a:rPr>
              <a:t>Information &amp; Connectivity</a:t>
            </a:r>
            <a:endParaRPr lang="en-CA" dirty="0">
              <a:solidFill>
                <a:srgbClr val="FF0000"/>
              </a:solidFill>
            </a:endParaRPr>
          </a:p>
        </p:txBody>
      </p:sp>
    </p:spTree>
    <p:extLst>
      <p:ext uri="{BB962C8B-B14F-4D97-AF65-F5344CB8AC3E}">
        <p14:creationId xmlns:p14="http://schemas.microsoft.com/office/powerpoint/2010/main" val="111865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kite, holding, flying, water&#10;&#10;Description automatically generated">
            <a:extLst>
              <a:ext uri="{FF2B5EF4-FFF2-40B4-BE49-F238E27FC236}">
                <a16:creationId xmlns:a16="http://schemas.microsoft.com/office/drawing/2014/main" id="{8B910144-A12E-441A-8A11-24F55C91E727}"/>
              </a:ext>
            </a:extLst>
          </p:cNvPr>
          <p:cNvPicPr>
            <a:picLocks noGrp="1" noChangeAspect="1"/>
          </p:cNvPicPr>
          <p:nvPr>
            <p:ph idx="1"/>
          </p:nvPr>
        </p:nvPicPr>
        <p:blipFill rotWithShape="1">
          <a:blip r:embed="rId2">
            <a:alphaModFix amt="40000"/>
          </a:blip>
          <a:srcRect/>
          <a:stretch/>
        </p:blipFill>
        <p:spPr>
          <a:xfrm>
            <a:off x="31889" y="188640"/>
            <a:ext cx="9143985" cy="5143493"/>
          </a:xfrm>
          <a:prstGeom prst="rect">
            <a:avLst/>
          </a:prstGeom>
        </p:spPr>
      </p:pic>
      <p:sp>
        <p:nvSpPr>
          <p:cNvPr id="2" name="Title 1">
            <a:extLst>
              <a:ext uri="{FF2B5EF4-FFF2-40B4-BE49-F238E27FC236}">
                <a16:creationId xmlns:a16="http://schemas.microsoft.com/office/drawing/2014/main" id="{6515585C-E512-4043-9BAB-76B6F7F764FD}"/>
              </a:ext>
            </a:extLst>
          </p:cNvPr>
          <p:cNvSpPr>
            <a:spLocks noGrp="1"/>
          </p:cNvSpPr>
          <p:nvPr>
            <p:ph type="title"/>
          </p:nvPr>
        </p:nvSpPr>
        <p:spPr>
          <a:xfrm>
            <a:off x="816685" y="1714720"/>
            <a:ext cx="5726990" cy="3201724"/>
          </a:xfrm>
        </p:spPr>
        <p:txBody>
          <a:bodyPr vert="horz" lIns="68580" tIns="34290" rIns="68580" bIns="34290" rtlCol="0" anchor="t">
            <a:normAutofit/>
          </a:bodyPr>
          <a:lstStyle/>
          <a:p>
            <a:pPr algn="l">
              <a:lnSpc>
                <a:spcPct val="85000"/>
              </a:lnSpc>
            </a:pPr>
            <a:r>
              <a:rPr lang="en-US" sz="4500" cap="all" dirty="0">
                <a:solidFill>
                  <a:schemeClr val="tx2"/>
                </a:solidFill>
              </a:rPr>
              <a:t>The network – a paradigm for the digital age</a:t>
            </a:r>
          </a:p>
        </p:txBody>
      </p:sp>
    </p:spTree>
    <p:extLst>
      <p:ext uri="{BB962C8B-B14F-4D97-AF65-F5344CB8AC3E}">
        <p14:creationId xmlns:p14="http://schemas.microsoft.com/office/powerpoint/2010/main" val="1081509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a:solidFill>
                  <a:schemeClr val="bg1"/>
                </a:solidFill>
              </a:rPr>
              <a:t>Harnessing the Power of Networks</a:t>
            </a:r>
            <a:endParaRPr lang="en-CA">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nvPr>
        </p:nvGraphicFramePr>
        <p:xfrm>
          <a:off x="313510" y="749181"/>
          <a:ext cx="8258990" cy="6191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1830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992A-0970-4F17-AD31-6D9C36BAC7DF}"/>
              </a:ext>
            </a:extLst>
          </p:cNvPr>
          <p:cNvSpPr>
            <a:spLocks noGrp="1"/>
          </p:cNvSpPr>
          <p:nvPr>
            <p:ph type="title"/>
          </p:nvPr>
        </p:nvSpPr>
        <p:spPr/>
        <p:txBody>
          <a:bodyPr>
            <a:normAutofit fontScale="90000"/>
          </a:bodyPr>
          <a:lstStyle/>
          <a:p>
            <a:r>
              <a:rPr lang="en-US" sz="4400" dirty="0"/>
              <a:t>Let’s have a look at this flock of birds (a self-</a:t>
            </a:r>
            <a:r>
              <a:rPr lang="en-US" sz="4400" dirty="0" err="1"/>
              <a:t>organised</a:t>
            </a:r>
            <a:r>
              <a:rPr lang="en-US" sz="4400" dirty="0"/>
              <a:t> network)</a:t>
            </a:r>
            <a:endParaRPr lang="en-CA" sz="4400" dirty="0"/>
          </a:p>
        </p:txBody>
      </p:sp>
      <p:sp>
        <p:nvSpPr>
          <p:cNvPr id="3" name="Content Placeholder 2">
            <a:extLst>
              <a:ext uri="{FF2B5EF4-FFF2-40B4-BE49-F238E27FC236}">
                <a16:creationId xmlns:a16="http://schemas.microsoft.com/office/drawing/2014/main" id="{30C3390B-59AA-40F5-8DF4-15B5E4B91D8B}"/>
              </a:ext>
            </a:extLst>
          </p:cNvPr>
          <p:cNvSpPr>
            <a:spLocks noGrp="1"/>
          </p:cNvSpPr>
          <p:nvPr>
            <p:ph idx="1"/>
          </p:nvPr>
        </p:nvSpPr>
        <p:spPr/>
        <p:txBody>
          <a:bodyPr/>
          <a:lstStyle/>
          <a:p>
            <a:r>
              <a:rPr lang="en-CA" dirty="0">
                <a:hlinkClick r:id="rId2"/>
              </a:rPr>
              <a:t>https://www.youtube.com/watch?v=DmO4Ellgmd0</a:t>
            </a:r>
            <a:endParaRPr lang="en-CA" dirty="0"/>
          </a:p>
        </p:txBody>
      </p:sp>
    </p:spTree>
    <p:extLst>
      <p:ext uri="{BB962C8B-B14F-4D97-AF65-F5344CB8AC3E}">
        <p14:creationId xmlns:p14="http://schemas.microsoft.com/office/powerpoint/2010/main" val="405004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B3BB9-9B3B-42E2-94F8-D6097EC3A43A}"/>
              </a:ext>
            </a:extLst>
          </p:cNvPr>
          <p:cNvSpPr>
            <a:spLocks noGrp="1"/>
          </p:cNvSpPr>
          <p:nvPr>
            <p:ph type="title"/>
          </p:nvPr>
        </p:nvSpPr>
        <p:spPr>
          <a:xfrm>
            <a:off x="555913" y="2272475"/>
            <a:ext cx="8032174" cy="2313050"/>
          </a:xfrm>
        </p:spPr>
        <p:txBody>
          <a:bodyPr>
            <a:normAutofit fontScale="90000"/>
          </a:bodyPr>
          <a:lstStyle/>
          <a:p>
            <a:pPr algn="ctr"/>
            <a:r>
              <a:rPr lang="en-US" dirty="0"/>
              <a:t>How do you think the birds organised themselves? Do they have a ‘kingpin bird’ who decides where everybody goes next?</a:t>
            </a:r>
            <a:endParaRPr lang="en-CA" dirty="0"/>
          </a:p>
        </p:txBody>
      </p:sp>
    </p:spTree>
    <p:extLst>
      <p:ext uri="{BB962C8B-B14F-4D97-AF65-F5344CB8AC3E}">
        <p14:creationId xmlns:p14="http://schemas.microsoft.com/office/powerpoint/2010/main" val="2455164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dirty="0">
                <a:solidFill>
                  <a:schemeClr val="bg1"/>
                </a:solidFill>
              </a:rPr>
              <a:t>Network Effects</a:t>
            </a:r>
            <a:endParaRPr lang="en-CA" dirty="0">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extLst>
              <p:ext uri="{D42A27DB-BD31-4B8C-83A1-F6EECF244321}">
                <p14:modId xmlns:p14="http://schemas.microsoft.com/office/powerpoint/2010/main" val="980682452"/>
              </p:ext>
            </p:extLst>
          </p:nvPr>
        </p:nvGraphicFramePr>
        <p:xfrm>
          <a:off x="1210265" y="476672"/>
          <a:ext cx="4686300" cy="4242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1813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4B8133-13B3-47A5-9752-976AC2F02B0D}"/>
              </a:ext>
            </a:extLst>
          </p:cNvPr>
          <p:cNvSpPr>
            <a:spLocks noGrp="1"/>
          </p:cNvSpPr>
          <p:nvPr>
            <p:ph idx="1"/>
          </p:nvPr>
        </p:nvSpPr>
        <p:spPr>
          <a:xfrm>
            <a:off x="179512" y="620688"/>
            <a:ext cx="3316301" cy="3859334"/>
          </a:xfrm>
        </p:spPr>
        <p:txBody>
          <a:bodyPr>
            <a:normAutofit fontScale="92500" lnSpcReduction="20000"/>
          </a:bodyPr>
          <a:lstStyle/>
          <a:p>
            <a:pPr marL="0" indent="0" algn="r">
              <a:buNone/>
            </a:pPr>
            <a:r>
              <a:rPr lang="en-US" sz="2400" dirty="0"/>
              <a:t>Would you be on a social network if no one else was on it?</a:t>
            </a:r>
          </a:p>
          <a:p>
            <a:pPr marL="0" indent="0" algn="r">
              <a:buNone/>
            </a:pPr>
            <a:r>
              <a:rPr lang="en-US" sz="2400" dirty="0"/>
              <a:t>Network effects only kick in when the network has a high enough number of nodes (</a:t>
            </a:r>
            <a:r>
              <a:rPr lang="en-US" sz="2400" i="1" dirty="0"/>
              <a:t>critical threshold</a:t>
            </a:r>
            <a:r>
              <a:rPr lang="en-US" sz="2400" dirty="0"/>
              <a:t> or </a:t>
            </a:r>
            <a:r>
              <a:rPr lang="en-US" sz="2400" i="1" dirty="0"/>
              <a:t>critical mass</a:t>
            </a:r>
            <a:r>
              <a:rPr lang="en-US" sz="2400" dirty="0"/>
              <a:t>).</a:t>
            </a:r>
          </a:p>
          <a:p>
            <a:pPr marL="0" indent="0" algn="r">
              <a:buNone/>
            </a:pPr>
            <a:r>
              <a:rPr lang="en-US" sz="2400" dirty="0"/>
              <a:t>This is important when thinking of adoption for new networks or network-based offers. </a:t>
            </a:r>
            <a:endParaRPr lang="en-CA" sz="2400" dirty="0"/>
          </a:p>
        </p:txBody>
      </p:sp>
      <p:pic>
        <p:nvPicPr>
          <p:cNvPr id="9" name="Picture 8" descr="A close up of a map&#10;&#10;Description automatically generated">
            <a:extLst>
              <a:ext uri="{FF2B5EF4-FFF2-40B4-BE49-F238E27FC236}">
                <a16:creationId xmlns:a16="http://schemas.microsoft.com/office/drawing/2014/main" id="{F626BF9C-4176-49A2-8460-24A74F209A00}"/>
              </a:ext>
            </a:extLst>
          </p:cNvPr>
          <p:cNvPicPr>
            <a:picLocks noChangeAspect="1"/>
          </p:cNvPicPr>
          <p:nvPr/>
        </p:nvPicPr>
        <p:blipFill rotWithShape="1">
          <a:blip r:embed="rId2"/>
          <a:srcRect t="693" b="1481"/>
          <a:stretch/>
        </p:blipFill>
        <p:spPr>
          <a:xfrm>
            <a:off x="3706689" y="476672"/>
            <a:ext cx="5257799" cy="5143493"/>
          </a:xfrm>
          <a:prstGeom prst="rect">
            <a:avLst/>
          </a:prstGeom>
        </p:spPr>
      </p:pic>
    </p:spTree>
    <p:extLst>
      <p:ext uri="{BB962C8B-B14F-4D97-AF65-F5344CB8AC3E}">
        <p14:creationId xmlns:p14="http://schemas.microsoft.com/office/powerpoint/2010/main" val="3891081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3886200" y="1277009"/>
            <a:ext cx="4686299"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3886200" y="2652979"/>
            <a:ext cx="4686299" cy="2198949"/>
          </a:xfrm>
        </p:spPr>
        <p:txBody>
          <a:bodyPr>
            <a:normAutofit/>
          </a:bodyPr>
          <a:lstStyle/>
          <a:p>
            <a:pPr marL="0" indent="0">
              <a:buNone/>
            </a:pPr>
            <a:r>
              <a:rPr lang="en-US" sz="2700" dirty="0">
                <a:solidFill>
                  <a:schemeClr val="bg2"/>
                </a:solidFill>
              </a:rPr>
              <a:t>- </a:t>
            </a:r>
            <a:r>
              <a:rPr lang="en-US" sz="2700" dirty="0"/>
              <a:t>Ecosystems</a:t>
            </a:r>
          </a:p>
          <a:p>
            <a:pPr marL="0" indent="0">
              <a:buNone/>
            </a:pPr>
            <a:r>
              <a:rPr lang="en-US" sz="2700" dirty="0"/>
              <a:t>- Co-Opetition</a:t>
            </a:r>
          </a:p>
          <a:p>
            <a:pPr marL="0" indent="0">
              <a:buNone/>
            </a:pPr>
            <a:r>
              <a:rPr lang="en-US" sz="2700" dirty="0"/>
              <a:t>- Co-Creation</a:t>
            </a:r>
          </a:p>
          <a:p>
            <a:pPr marL="0" indent="0">
              <a:buNone/>
            </a:pPr>
            <a:r>
              <a:rPr lang="en-US" sz="2700" dirty="0"/>
              <a:t>- 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75500" y="1926094"/>
            <a:ext cx="2760956" cy="2760956"/>
          </a:xfrm>
          <a:prstGeom prst="rect">
            <a:avLst/>
          </a:prstGeom>
        </p:spPr>
      </p:pic>
    </p:spTree>
    <p:extLst>
      <p:ext uri="{BB962C8B-B14F-4D97-AF65-F5344CB8AC3E}">
        <p14:creationId xmlns:p14="http://schemas.microsoft.com/office/powerpoint/2010/main" val="23096178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8"/>
            <a:ext cx="5859227" cy="5199017"/>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has been gaining currency lately and 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vie only for industry leadership or product superiority – what matters more now is </a:t>
            </a:r>
            <a:r>
              <a:rPr lang="en-US" i="1" dirty="0"/>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210684" y="260648"/>
            <a:ext cx="3446916" cy="514349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3851920" y="1268760"/>
            <a:ext cx="5416731" cy="3908740"/>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r>
              <a:rPr lang="en-CA" sz="2400" dirty="0"/>
              <a:t> 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301965" y="404664"/>
            <a:ext cx="3446916" cy="5143493"/>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748881" y="142537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370218" y="1277009"/>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lnSpcReduction="10000"/>
          </a:bodyPr>
          <a:lstStyle/>
          <a:p>
            <a:r>
              <a:rPr lang="en-US" sz="2400" dirty="0"/>
              <a:t>58% of businesses are now fielding co-creation initiatives (</a:t>
            </a:r>
            <a:r>
              <a:rPr lang="en-US" sz="2400" i="1" dirty="0"/>
              <a:t>Hitachi Europe Report</a:t>
            </a:r>
            <a:r>
              <a:rPr lang="en-US" sz="2400" dirty="0"/>
              <a:t>)</a:t>
            </a:r>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2760956" cy="2760956"/>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Agile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2BA4-45AB-4383-A900-D9D6B19D6EAB}"/>
              </a:ext>
            </a:extLst>
          </p:cNvPr>
          <p:cNvSpPr>
            <a:spLocks noGrp="1"/>
          </p:cNvSpPr>
          <p:nvPr>
            <p:ph type="title"/>
          </p:nvPr>
        </p:nvSpPr>
        <p:spPr>
          <a:xfrm>
            <a:off x="564204" y="4777302"/>
            <a:ext cx="8000999" cy="702743"/>
          </a:xfrm>
        </p:spPr>
        <p:txBody>
          <a:bodyPr anchor="ctr">
            <a:normAutofit fontScale="90000"/>
          </a:bodyPr>
          <a:lstStyle/>
          <a:p>
            <a:r>
              <a:rPr lang="en-US" dirty="0"/>
              <a:t>5 Spheres of Digital Transformation</a:t>
            </a:r>
            <a:endParaRPr lang="en-CA" dirty="0"/>
          </a:p>
        </p:txBody>
      </p:sp>
      <p:graphicFrame>
        <p:nvGraphicFramePr>
          <p:cNvPr id="12" name="Content Placeholder 11">
            <a:extLst>
              <a:ext uri="{FF2B5EF4-FFF2-40B4-BE49-F238E27FC236}">
                <a16:creationId xmlns:a16="http://schemas.microsoft.com/office/drawing/2014/main" id="{535D2627-128F-4089-AC51-DBFB9178458A}"/>
              </a:ext>
            </a:extLst>
          </p:cNvPr>
          <p:cNvGraphicFramePr>
            <a:graphicFrameLocks noGrp="1"/>
          </p:cNvGraphicFramePr>
          <p:nvPr>
            <p:ph idx="1"/>
          </p:nvPr>
        </p:nvGraphicFramePr>
        <p:xfrm>
          <a:off x="571500" y="1426369"/>
          <a:ext cx="8001000" cy="2858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943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p:txBody>
          <a:bodyPr/>
          <a:lstStyle/>
          <a:p>
            <a:r>
              <a:rPr lang="en-US" dirty="0"/>
              <a:t>Class Exercise</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p:txBody>
          <a:bodyPr>
            <a:normAutofit/>
          </a:bodyPr>
          <a:lstStyle/>
          <a:p>
            <a:pPr marL="0" indent="0">
              <a:buNone/>
            </a:pPr>
            <a:r>
              <a:rPr lang="en-US" dirty="0"/>
              <a:t>Choose an organization you are familiar with and then identify the 5 Spheres of Digital Transformation</a:t>
            </a:r>
          </a:p>
        </p:txBody>
      </p:sp>
    </p:spTree>
    <p:extLst>
      <p:ext uri="{BB962C8B-B14F-4D97-AF65-F5344CB8AC3E}">
        <p14:creationId xmlns:p14="http://schemas.microsoft.com/office/powerpoint/2010/main" val="3637079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2BA4-45AB-4383-A900-D9D6B19D6EAB}"/>
              </a:ext>
            </a:extLst>
          </p:cNvPr>
          <p:cNvSpPr>
            <a:spLocks noGrp="1"/>
          </p:cNvSpPr>
          <p:nvPr>
            <p:ph type="title"/>
          </p:nvPr>
        </p:nvSpPr>
        <p:spPr>
          <a:xfrm>
            <a:off x="564204" y="4777302"/>
            <a:ext cx="8472292" cy="702743"/>
          </a:xfrm>
        </p:spPr>
        <p:txBody>
          <a:bodyPr anchor="ctr">
            <a:normAutofit fontScale="90000"/>
          </a:bodyPr>
          <a:lstStyle/>
          <a:p>
            <a:r>
              <a:rPr lang="en-US" dirty="0"/>
              <a:t>5 Spheres of Digital Transformation</a:t>
            </a:r>
            <a:endParaRPr lang="en-CA" dirty="0"/>
          </a:p>
        </p:txBody>
      </p:sp>
      <p:graphicFrame>
        <p:nvGraphicFramePr>
          <p:cNvPr id="12" name="Content Placeholder 11">
            <a:extLst>
              <a:ext uri="{FF2B5EF4-FFF2-40B4-BE49-F238E27FC236}">
                <a16:creationId xmlns:a16="http://schemas.microsoft.com/office/drawing/2014/main" id="{535D2627-128F-4089-AC51-DBFB9178458A}"/>
              </a:ext>
            </a:extLst>
          </p:cNvPr>
          <p:cNvGraphicFramePr>
            <a:graphicFrameLocks noGrp="1"/>
          </p:cNvGraphicFramePr>
          <p:nvPr>
            <p:ph idx="1"/>
          </p:nvPr>
        </p:nvGraphicFramePr>
        <p:xfrm>
          <a:off x="571500" y="1426369"/>
          <a:ext cx="8001000" cy="2858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91436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1) Business Models</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589809" y="3429000"/>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34871" y="2294166"/>
            <a:ext cx="6332285" cy="830997"/>
          </a:xfrm>
          <a:prstGeom prst="rect">
            <a:avLst/>
          </a:prstGeom>
          <a:noFill/>
        </p:spPr>
        <p:txBody>
          <a:bodyPr wrap="square" rtlCol="0">
            <a:spAutoFit/>
          </a:bodyPr>
          <a:lstStyle/>
          <a:p>
            <a:r>
              <a:rPr lang="en-US" sz="2400" b="1" dirty="0"/>
              <a:t>How do businesses create value? How do they produce and sell their goods or services?</a:t>
            </a:r>
            <a:endParaRPr lang="en-CA" sz="2400" b="1" dirty="0"/>
          </a:p>
        </p:txBody>
      </p:sp>
    </p:spTree>
    <p:extLst>
      <p:ext uri="{BB962C8B-B14F-4D97-AF65-F5344CB8AC3E}">
        <p14:creationId xmlns:p14="http://schemas.microsoft.com/office/powerpoint/2010/main" val="34920683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251520" y="930838"/>
            <a:ext cx="8549210" cy="644414"/>
          </a:xfrm>
        </p:spPr>
        <p:txBody>
          <a:bodyPr/>
          <a:lstStyle/>
          <a:p>
            <a:pPr algn="ctr"/>
            <a:r>
              <a:rPr lang="en-US" dirty="0"/>
              <a:t>2) Brand &amp; Customer Experience</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4026975"/>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009577"/>
            <a:ext cx="6332285" cy="1569660"/>
          </a:xfrm>
          <a:prstGeom prst="rect">
            <a:avLst/>
          </a:prstGeom>
          <a:noFill/>
        </p:spPr>
        <p:txBody>
          <a:bodyPr wrap="square" rtlCol="0">
            <a:spAutoFit/>
          </a:bodyPr>
          <a:lstStyle/>
          <a:p>
            <a:r>
              <a:rPr lang="en-US" sz="2400" b="1" dirty="0"/>
              <a:t>How do businesses present themselves to the public (what type of advertising and messaging) and how do they involve the customer or make the customer feel when dealing with them?</a:t>
            </a:r>
            <a:endParaRPr lang="en-CA" sz="2400" b="1" dirty="0"/>
          </a:p>
        </p:txBody>
      </p:sp>
    </p:spTree>
    <p:extLst>
      <p:ext uri="{BB962C8B-B14F-4D97-AF65-F5344CB8AC3E}">
        <p14:creationId xmlns:p14="http://schemas.microsoft.com/office/powerpoint/2010/main" val="31395960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3) Culture &amp; Process</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4026975"/>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009577"/>
            <a:ext cx="6332285" cy="1938992"/>
          </a:xfrm>
          <a:prstGeom prst="rect">
            <a:avLst/>
          </a:prstGeom>
          <a:noFill/>
        </p:spPr>
        <p:txBody>
          <a:bodyPr wrap="square" rtlCol="0">
            <a:spAutoFit/>
          </a:bodyPr>
          <a:lstStyle/>
          <a:p>
            <a:r>
              <a:rPr lang="en-US" sz="2400" b="1" dirty="0"/>
              <a:t>What is the company culture and how do businesses handle work processes (such as collaboration, customer management, etc.)? How do they involve customers and other stakeholders?</a:t>
            </a:r>
            <a:endParaRPr lang="en-CA" sz="2400" b="1" dirty="0"/>
          </a:p>
        </p:txBody>
      </p:sp>
    </p:spTree>
    <p:extLst>
      <p:ext uri="{BB962C8B-B14F-4D97-AF65-F5344CB8AC3E}">
        <p14:creationId xmlns:p14="http://schemas.microsoft.com/office/powerpoint/2010/main" val="22059668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4) Data Management</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3373364"/>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287514"/>
            <a:ext cx="6332285" cy="830997"/>
          </a:xfrm>
          <a:prstGeom prst="rect">
            <a:avLst/>
          </a:prstGeom>
          <a:noFill/>
        </p:spPr>
        <p:txBody>
          <a:bodyPr wrap="square" rtlCol="0">
            <a:spAutoFit/>
          </a:bodyPr>
          <a:lstStyle/>
          <a:p>
            <a:r>
              <a:rPr lang="en-US" sz="2400" b="1" dirty="0"/>
              <a:t>How do businesses treat customer data? What uses do they make of it?</a:t>
            </a:r>
            <a:endParaRPr lang="en-CA" sz="2400" b="1" dirty="0"/>
          </a:p>
        </p:txBody>
      </p:sp>
    </p:spTree>
    <p:extLst>
      <p:ext uri="{BB962C8B-B14F-4D97-AF65-F5344CB8AC3E}">
        <p14:creationId xmlns:p14="http://schemas.microsoft.com/office/powerpoint/2010/main" val="13607330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normAutofit fontScale="90000"/>
          </a:bodyPr>
          <a:lstStyle/>
          <a:p>
            <a:pPr algn="ctr"/>
            <a:r>
              <a:rPr lang="en-US" dirty="0"/>
              <a:t>5) Innovation</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3669302"/>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249506"/>
            <a:ext cx="6332285" cy="1200329"/>
          </a:xfrm>
          <a:prstGeom prst="rect">
            <a:avLst/>
          </a:prstGeom>
          <a:noFill/>
        </p:spPr>
        <p:txBody>
          <a:bodyPr wrap="square" rtlCol="0">
            <a:spAutoFit/>
          </a:bodyPr>
          <a:lstStyle/>
          <a:p>
            <a:r>
              <a:rPr lang="en-US" sz="2400" b="1" dirty="0"/>
              <a:t>How do businesses innovate? Which new technologies do they use to upgrade existing services and products?</a:t>
            </a:r>
            <a:endParaRPr lang="en-CA" sz="2400" b="1" dirty="0"/>
          </a:p>
        </p:txBody>
      </p:sp>
    </p:spTree>
    <p:extLst>
      <p:ext uri="{BB962C8B-B14F-4D97-AF65-F5344CB8AC3E}">
        <p14:creationId xmlns:p14="http://schemas.microsoft.com/office/powerpoint/2010/main" val="37168188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TotalTime>
  <Words>931</Words>
  <Application>Microsoft Office PowerPoint</Application>
  <PresentationFormat>On-screen Show (4:3)</PresentationFormat>
  <Paragraphs>85</Paragraphs>
  <Slides>28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Tahoma</vt:lpstr>
      <vt:lpstr>Verdana</vt:lpstr>
      <vt:lpstr>20140311PresentationUWTSDTemplate</vt:lpstr>
      <vt:lpstr>Advancing to Doctoral Research Stage      LCDB 7012  Week 6 Digital Revolution</vt:lpstr>
      <vt:lpstr>What do we know are the main factors of the Digital Revolution? </vt:lpstr>
      <vt:lpstr>What did we say are the main factors of the Digital Revolution? Information &amp; Connectivity</vt:lpstr>
      <vt:lpstr>The network – a paradigm for the digital age</vt:lpstr>
      <vt:lpstr>Harnessing the Power of Networks</vt:lpstr>
      <vt:lpstr>Let’s have a look at this flock of birds (a self-organised network)</vt:lpstr>
      <vt:lpstr>How do you think the birds organised themselves? Do they have a ‘kingpin bird’ who decides where everybody goes next?</vt:lpstr>
      <vt:lpstr>Network Effects</vt:lpstr>
      <vt:lpstr>PowerPoint Presentation</vt:lpstr>
      <vt:lpstr>4 Key Concepts in the Digital Age Mindset</vt:lpstr>
      <vt:lpstr>Key CONCEPTS: Ecosystem</vt:lpstr>
      <vt:lpstr>Ecosystems</vt:lpstr>
      <vt:lpstr>PowerPoint Presentation</vt:lpstr>
      <vt:lpstr>PowerPoint Presentation</vt:lpstr>
      <vt:lpstr>Co-Opetition</vt:lpstr>
      <vt:lpstr>Co-Creation</vt:lpstr>
      <vt:lpstr>Co-Creation Examples</vt:lpstr>
      <vt:lpstr>Traditional  vs  new work culture</vt:lpstr>
      <vt:lpstr>New Work Culture</vt:lpstr>
      <vt:lpstr>Agile Work Culture Principles</vt:lpstr>
      <vt:lpstr>5 Spheres of Digital Transformation</vt:lpstr>
      <vt:lpstr>Class Exercise</vt:lpstr>
      <vt:lpstr>5 Spheres of Digital Transformation</vt:lpstr>
      <vt:lpstr>1) Business Models</vt:lpstr>
      <vt:lpstr>2) Brand &amp; Customer Experience</vt:lpstr>
      <vt:lpstr>3) Culture &amp; Process</vt:lpstr>
      <vt:lpstr>4) Data Management</vt:lpstr>
      <vt:lpstr>5) Innovation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165</cp:revision>
  <cp:lastPrinted>2018-07-09T15:27:01Z</cp:lastPrinted>
  <dcterms:created xsi:type="dcterms:W3CDTF">2002-10-07T19:43:58Z</dcterms:created>
  <dcterms:modified xsi:type="dcterms:W3CDTF">2025-11-12T08:48:24Z</dcterms:modified>
</cp:coreProperties>
</file>