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comment1.xml" ContentType="application/vnd.openxmlformats-officedocument.presentationml.comment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3"/>
  </p:notesMasterIdLst>
  <p:sldIdLst>
    <p:sldId id="256" r:id="rId2"/>
    <p:sldId id="257" r:id="rId3"/>
    <p:sldId id="270" r:id="rId4"/>
    <p:sldId id="258" r:id="rId5"/>
    <p:sldId id="259" r:id="rId6"/>
    <p:sldId id="277" r:id="rId7"/>
    <p:sldId id="269" r:id="rId8"/>
    <p:sldId id="260" r:id="rId9"/>
    <p:sldId id="261" r:id="rId10"/>
    <p:sldId id="262" r:id="rId11"/>
    <p:sldId id="263" r:id="rId12"/>
    <p:sldId id="264" r:id="rId13"/>
    <p:sldId id="265" r:id="rId14"/>
    <p:sldId id="266" r:id="rId15"/>
    <p:sldId id="273" r:id="rId16"/>
    <p:sldId id="275" r:id="rId17"/>
    <p:sldId id="274" r:id="rId18"/>
    <p:sldId id="267" r:id="rId19"/>
    <p:sldId id="271" r:id="rId20"/>
    <p:sldId id="272" r:id="rId21"/>
    <p:sldId id="276" r:id="rId22"/>
  </p:sldIdLst>
  <p:sldSz cx="9144000" cy="6858000" type="screen4x3"/>
  <p:notesSz cx="6797675" cy="9929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drian Stefaniu (1921643)" initials="AS(" lastIdx="1" clrIdx="0">
    <p:extLst>
      <p:ext uri="{19B8F6BF-5375-455C-9EA6-DF929625EA0E}">
        <p15:presenceInfo xmlns:p15="http://schemas.microsoft.com/office/powerpoint/2012/main" userId="Adrian Stefaniu (1921643)"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47" autoAdjust="0"/>
    <p:restoredTop sz="77653" autoAdjust="0"/>
  </p:normalViewPr>
  <p:slideViewPr>
    <p:cSldViewPr>
      <p:cViewPr varScale="1">
        <p:scale>
          <a:sx n="67" d="100"/>
          <a:sy n="67" d="100"/>
        </p:scale>
        <p:origin x="1930" y="53"/>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8-15T14:30:18.209" idx="1">
    <p:pos x="10" y="10"/>
    <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491"/>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491"/>
          </a:xfrm>
          <a:prstGeom prst="rect">
            <a:avLst/>
          </a:prstGeom>
        </p:spPr>
        <p:txBody>
          <a:bodyPr vert="horz" lIns="91440" tIns="45720" rIns="91440" bIns="45720" rtlCol="0"/>
          <a:lstStyle>
            <a:lvl1pPr algn="r">
              <a:defRPr sz="1200"/>
            </a:lvl1pPr>
          </a:lstStyle>
          <a:p>
            <a:fld id="{E41FF4D5-1FA2-4081-99FD-4045BEB9F809}" type="datetimeFigureOut">
              <a:rPr lang="en-US" smtClean="0"/>
              <a:t>22-Aug-20</a:t>
            </a:fld>
            <a:endParaRPr lang="en-US"/>
          </a:p>
        </p:txBody>
      </p:sp>
      <p:sp>
        <p:nvSpPr>
          <p:cNvPr id="4" name="Slide Image Placeholder 3"/>
          <p:cNvSpPr>
            <a:spLocks noGrp="1" noRot="1" noChangeAspect="1"/>
          </p:cNvSpPr>
          <p:nvPr>
            <p:ph type="sldImg" idx="2"/>
          </p:nvPr>
        </p:nvSpPr>
        <p:spPr>
          <a:xfrm>
            <a:off x="915988" y="744538"/>
            <a:ext cx="4965700" cy="37242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6661"/>
            <a:ext cx="5438140" cy="44684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431599"/>
            <a:ext cx="2945659" cy="496491"/>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31599"/>
            <a:ext cx="2945659" cy="496491"/>
          </a:xfrm>
          <a:prstGeom prst="rect">
            <a:avLst/>
          </a:prstGeom>
        </p:spPr>
        <p:txBody>
          <a:bodyPr vert="horz" lIns="91440" tIns="45720" rIns="91440" bIns="45720" rtlCol="0" anchor="b"/>
          <a:lstStyle>
            <a:lvl1pPr algn="r">
              <a:defRPr sz="1200"/>
            </a:lvl1pPr>
          </a:lstStyle>
          <a:p>
            <a:fld id="{F1B2759A-A14A-4A52-9168-39A9EEA1408D}" type="slidenum">
              <a:rPr lang="en-US" smtClean="0"/>
              <a:t>‹#›</a:t>
            </a:fld>
            <a:endParaRPr lang="en-US"/>
          </a:p>
        </p:txBody>
      </p:sp>
    </p:spTree>
    <p:extLst>
      <p:ext uri="{BB962C8B-B14F-4D97-AF65-F5344CB8AC3E}">
        <p14:creationId xmlns:p14="http://schemas.microsoft.com/office/powerpoint/2010/main" val="40191309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1B2759A-A14A-4A52-9168-39A9EEA1408D}" type="slidenum">
              <a:rPr lang="en-US" smtClean="0"/>
              <a:t>1</a:t>
            </a:fld>
            <a:endParaRPr lang="en-US"/>
          </a:p>
        </p:txBody>
      </p:sp>
    </p:spTree>
    <p:extLst>
      <p:ext uri="{BB962C8B-B14F-4D97-AF65-F5344CB8AC3E}">
        <p14:creationId xmlns:p14="http://schemas.microsoft.com/office/powerpoint/2010/main" val="1282875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1B2759A-A14A-4A52-9168-39A9EEA1408D}" type="slidenum">
              <a:rPr lang="en-US" smtClean="0"/>
              <a:t>2</a:t>
            </a:fld>
            <a:endParaRPr lang="en-US"/>
          </a:p>
        </p:txBody>
      </p:sp>
    </p:spTree>
    <p:extLst>
      <p:ext uri="{BB962C8B-B14F-4D97-AF65-F5344CB8AC3E}">
        <p14:creationId xmlns:p14="http://schemas.microsoft.com/office/powerpoint/2010/main" val="26163256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1B2759A-A14A-4A52-9168-39A9EEA1408D}" type="slidenum">
              <a:rPr lang="en-US" smtClean="0"/>
              <a:t>3</a:t>
            </a:fld>
            <a:endParaRPr lang="en-US"/>
          </a:p>
        </p:txBody>
      </p:sp>
    </p:spTree>
    <p:extLst>
      <p:ext uri="{BB962C8B-B14F-4D97-AF65-F5344CB8AC3E}">
        <p14:creationId xmlns:p14="http://schemas.microsoft.com/office/powerpoint/2010/main" val="4013960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US" sz="1200" b="1" dirty="0">
                <a:latin typeface="Times New Roman" pitchFamily="18" charset="0"/>
                <a:cs typeface="Times New Roman" pitchFamily="18" charset="0"/>
              </a:rPr>
              <a:t>McCann</a:t>
            </a:r>
            <a:r>
              <a:rPr lang="en-US" sz="1200" dirty="0">
                <a:latin typeface="Times New Roman" pitchFamily="18" charset="0"/>
                <a:cs typeface="Times New Roman" pitchFamily="18" charset="0"/>
              </a:rPr>
              <a:t> is a leading marketing company popularly known as McCann Erickson. It is an American agency having a network of an advertising agency in more than 120 countries around the globe. </a:t>
            </a:r>
          </a:p>
          <a:p>
            <a:pPr algn="just">
              <a:lnSpc>
                <a:spcPct val="150000"/>
              </a:lnSpc>
            </a:pPr>
            <a:r>
              <a:rPr lang="en-US" sz="1200" b="1" dirty="0">
                <a:latin typeface="Times New Roman" pitchFamily="18" charset="0"/>
                <a:cs typeface="Times New Roman" pitchFamily="18" charset="0"/>
              </a:rPr>
              <a:t>McCann</a:t>
            </a:r>
            <a:r>
              <a:rPr lang="en-US" sz="1200" dirty="0">
                <a:latin typeface="Times New Roman" pitchFamily="18" charset="0"/>
                <a:cs typeface="Times New Roman" pitchFamily="18" charset="0"/>
              </a:rPr>
              <a:t> is a component of </a:t>
            </a:r>
            <a:r>
              <a:rPr lang="en-US" sz="1200" b="1" dirty="0">
                <a:latin typeface="Times New Roman" pitchFamily="18" charset="0"/>
                <a:cs typeface="Times New Roman" pitchFamily="18" charset="0"/>
              </a:rPr>
              <a:t>McCann World Group</a:t>
            </a:r>
            <a:r>
              <a:rPr lang="en-US" sz="1200" dirty="0">
                <a:latin typeface="Times New Roman" pitchFamily="18" charset="0"/>
                <a:cs typeface="Times New Roman" pitchFamily="18" charset="0"/>
              </a:rPr>
              <a:t>, in conjunction with many alternative agencies, some agencies for digital marketing, having a selling agency named as </a:t>
            </a:r>
            <a:r>
              <a:rPr lang="en-US" sz="1200" b="1" dirty="0">
                <a:latin typeface="Times New Roman" pitchFamily="18" charset="0"/>
                <a:cs typeface="Times New Roman" pitchFamily="18" charset="0"/>
              </a:rPr>
              <a:t>‘Momentum Worldwide</a:t>
            </a:r>
            <a:r>
              <a:rPr lang="en-US" sz="1200" dirty="0">
                <a:latin typeface="Times New Roman" pitchFamily="18" charset="0"/>
                <a:cs typeface="Times New Roman" pitchFamily="18" charset="0"/>
              </a:rPr>
              <a:t>’, deals in the health sector under name of </a:t>
            </a:r>
            <a:r>
              <a:rPr lang="en-US" sz="1200" b="1" dirty="0">
                <a:latin typeface="Times New Roman" pitchFamily="18" charset="0"/>
                <a:cs typeface="Times New Roman" pitchFamily="18" charset="0"/>
              </a:rPr>
              <a:t>McCann Health</a:t>
            </a:r>
            <a:r>
              <a:rPr lang="en-US" sz="1200" dirty="0">
                <a:latin typeface="Times New Roman" pitchFamily="18" charset="0"/>
                <a:cs typeface="Times New Roman" pitchFamily="18" charset="0"/>
              </a:rPr>
              <a:t>, stigmatization firm under name ‘</a:t>
            </a:r>
            <a:r>
              <a:rPr lang="en-US" sz="1200" b="1" dirty="0">
                <a:latin typeface="Times New Roman" pitchFamily="18" charset="0"/>
                <a:cs typeface="Times New Roman" pitchFamily="18" charset="0"/>
              </a:rPr>
              <a:t>Future Brand</a:t>
            </a:r>
            <a:r>
              <a:rPr lang="en-US" sz="1200" dirty="0">
                <a:latin typeface="Times New Roman" pitchFamily="18" charset="0"/>
                <a:cs typeface="Times New Roman" pitchFamily="18" charset="0"/>
              </a:rPr>
              <a:t>’ and‘ </a:t>
            </a:r>
            <a:r>
              <a:rPr lang="en-US" sz="1200" b="1" dirty="0">
                <a:latin typeface="Times New Roman" pitchFamily="18" charset="0"/>
                <a:cs typeface="Times New Roman" pitchFamily="18" charset="0"/>
              </a:rPr>
              <a:t>Weber Shandwick</a:t>
            </a:r>
            <a:r>
              <a:rPr lang="en-US" sz="1200" dirty="0">
                <a:latin typeface="Times New Roman" pitchFamily="18" charset="0"/>
                <a:cs typeface="Times New Roman" pitchFamily="18" charset="0"/>
              </a:rPr>
              <a:t>’ as a firm to handle strategic communication and public relations. </a:t>
            </a:r>
          </a:p>
          <a:p>
            <a:pPr algn="just">
              <a:lnSpc>
                <a:spcPct val="150000"/>
              </a:lnSpc>
            </a:pPr>
            <a:r>
              <a:rPr lang="en-US" sz="1200" dirty="0">
                <a:latin typeface="Times New Roman" pitchFamily="18" charset="0"/>
                <a:cs typeface="Times New Roman" pitchFamily="18" charset="0"/>
              </a:rPr>
              <a:t>It also has some other sister branches like </a:t>
            </a:r>
            <a:r>
              <a:rPr lang="en-US" sz="1200" b="1" dirty="0">
                <a:latin typeface="Times New Roman" pitchFamily="18" charset="0"/>
                <a:cs typeface="Times New Roman" pitchFamily="18" charset="0"/>
              </a:rPr>
              <a:t>McCann World Group</a:t>
            </a:r>
            <a:r>
              <a:rPr lang="en-US" sz="1200" dirty="0">
                <a:latin typeface="Times New Roman" pitchFamily="18" charset="0"/>
                <a:cs typeface="Times New Roman" pitchFamily="18" charset="0"/>
              </a:rPr>
              <a:t>, </a:t>
            </a:r>
            <a:r>
              <a:rPr lang="en-US" sz="1200" b="1" dirty="0">
                <a:latin typeface="Times New Roman" pitchFamily="18" charset="0"/>
                <a:cs typeface="Times New Roman" pitchFamily="18" charset="0"/>
              </a:rPr>
              <a:t>Mullen Lowe </a:t>
            </a:r>
            <a:r>
              <a:rPr lang="en-US" sz="1200" dirty="0">
                <a:latin typeface="Times New Roman" pitchFamily="18" charset="0"/>
                <a:cs typeface="Times New Roman" pitchFamily="18" charset="0"/>
              </a:rPr>
              <a:t>and </a:t>
            </a:r>
            <a:r>
              <a:rPr lang="en-US" sz="1200" b="1" dirty="0">
                <a:latin typeface="Times New Roman" pitchFamily="18" charset="0"/>
                <a:cs typeface="Times New Roman" pitchFamily="18" charset="0"/>
              </a:rPr>
              <a:t>FCB.</a:t>
            </a:r>
            <a:r>
              <a:rPr lang="en-US" sz="1200" dirty="0">
                <a:latin typeface="Times New Roman" pitchFamily="18" charset="0"/>
                <a:cs typeface="Times New Roman" pitchFamily="18" charset="0"/>
              </a:rPr>
              <a:t> It also have tie-up with Interpublic </a:t>
            </a:r>
            <a:r>
              <a:rPr lang="en-US" sz="1200" b="1" dirty="0">
                <a:latin typeface="Times New Roman" pitchFamily="18" charset="0"/>
                <a:cs typeface="Times New Roman" pitchFamily="18" charset="0"/>
              </a:rPr>
              <a:t>Cluster of Companies (IPG) </a:t>
            </a:r>
            <a:r>
              <a:rPr lang="en-US" sz="1200" dirty="0">
                <a:latin typeface="Times New Roman" pitchFamily="18" charset="0"/>
                <a:cs typeface="Times New Roman" pitchFamily="18" charset="0"/>
              </a:rPr>
              <a:t>which is one among the four leading names in the field of advertisement industry around the globe.  </a:t>
            </a:r>
          </a:p>
          <a:p>
            <a:endParaRPr lang="en-US" dirty="0"/>
          </a:p>
        </p:txBody>
      </p:sp>
      <p:sp>
        <p:nvSpPr>
          <p:cNvPr id="4" name="Slide Number Placeholder 3"/>
          <p:cNvSpPr>
            <a:spLocks noGrp="1"/>
          </p:cNvSpPr>
          <p:nvPr>
            <p:ph type="sldNum" sz="quarter" idx="10"/>
          </p:nvPr>
        </p:nvSpPr>
        <p:spPr/>
        <p:txBody>
          <a:bodyPr/>
          <a:lstStyle/>
          <a:p>
            <a:fld id="{F1B2759A-A14A-4A52-9168-39A9EEA1408D}" type="slidenum">
              <a:rPr lang="en-US" smtClean="0"/>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Following are the main short coming McCann Erickson faced while introducing the new technology in the company</a:t>
            </a:r>
          </a:p>
          <a:p>
            <a:r>
              <a:rPr lang="en-US" sz="1200" dirty="0"/>
              <a:t>Examining any of the school which is revolving in your mind and it ensures you to utilize at best. It also provides an opportunity to work on overrated weight and pondering on the code of PC used in it.</a:t>
            </a:r>
            <a:endParaRPr lang="en-US" dirty="0"/>
          </a:p>
        </p:txBody>
      </p:sp>
      <p:sp>
        <p:nvSpPr>
          <p:cNvPr id="4" name="Slide Number Placeholder 3"/>
          <p:cNvSpPr>
            <a:spLocks noGrp="1"/>
          </p:cNvSpPr>
          <p:nvPr>
            <p:ph type="sldNum" sz="quarter" idx="5"/>
          </p:nvPr>
        </p:nvSpPr>
        <p:spPr/>
        <p:txBody>
          <a:bodyPr/>
          <a:lstStyle/>
          <a:p>
            <a:fld id="{F1B2759A-A14A-4A52-9168-39A9EEA1408D}" type="slidenum">
              <a:rPr lang="en-US" smtClean="0"/>
              <a:t>5</a:t>
            </a:fld>
            <a:endParaRPr lang="en-US"/>
          </a:p>
        </p:txBody>
      </p:sp>
    </p:spTree>
    <p:extLst>
      <p:ext uri="{BB962C8B-B14F-4D97-AF65-F5344CB8AC3E}">
        <p14:creationId xmlns:p14="http://schemas.microsoft.com/office/powerpoint/2010/main" val="33353728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1B2759A-A14A-4A52-9168-39A9EEA1408D}" type="slidenum">
              <a:rPr lang="en-US" smtClean="0"/>
              <a:t>6</a:t>
            </a:fld>
            <a:endParaRPr lang="en-US"/>
          </a:p>
        </p:txBody>
      </p:sp>
    </p:spTree>
    <p:extLst>
      <p:ext uri="{BB962C8B-B14F-4D97-AF65-F5344CB8AC3E}">
        <p14:creationId xmlns:p14="http://schemas.microsoft.com/office/powerpoint/2010/main" val="32291337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14350" indent="-514350" algn="just">
              <a:lnSpc>
                <a:spcPct val="170000"/>
              </a:lnSpc>
            </a:pPr>
            <a:r>
              <a:rPr lang="en-US" sz="1200" b="1" dirty="0"/>
              <a:t>Not Portraying the best possible frameworks and systems:</a:t>
            </a:r>
          </a:p>
          <a:p>
            <a:pPr marL="514350" indent="-514350" algn="just">
              <a:lnSpc>
                <a:spcPct val="170000"/>
              </a:lnSpc>
              <a:buNone/>
            </a:pPr>
            <a:r>
              <a:rPr lang="en-US" sz="1200" dirty="0"/>
              <a:t>             Nowadays in the corporate world, new inventions and technologies are utilized to enhance the productivity in business and get maximum benefit. For a business just waiting for a new invention which fits best is not going to work. </a:t>
            </a:r>
          </a:p>
          <a:p>
            <a:endParaRPr lang="en-US" sz="1200" dirty="0"/>
          </a:p>
          <a:p>
            <a:r>
              <a:rPr lang="en-US" sz="1200" dirty="0"/>
              <a:t>At the time of buying kinds of stuff related to technology one must know how to use it efficiently and in the proper way to get maximum benefits with minimizing the interruption and providing better training which helps is exploiting the technologies with ease.</a:t>
            </a:r>
            <a:endParaRPr lang="en-US" dirty="0"/>
          </a:p>
        </p:txBody>
      </p:sp>
      <p:sp>
        <p:nvSpPr>
          <p:cNvPr id="4" name="Slide Number Placeholder 3"/>
          <p:cNvSpPr>
            <a:spLocks noGrp="1"/>
          </p:cNvSpPr>
          <p:nvPr>
            <p:ph type="sldNum" sz="quarter" idx="5"/>
          </p:nvPr>
        </p:nvSpPr>
        <p:spPr/>
        <p:txBody>
          <a:bodyPr/>
          <a:lstStyle/>
          <a:p>
            <a:fld id="{F1B2759A-A14A-4A52-9168-39A9EEA1408D}" type="slidenum">
              <a:rPr lang="en-US" smtClean="0"/>
              <a:t>7</a:t>
            </a:fld>
            <a:endParaRPr lang="en-US"/>
          </a:p>
        </p:txBody>
      </p:sp>
    </p:spTree>
    <p:extLst>
      <p:ext uri="{BB962C8B-B14F-4D97-AF65-F5344CB8AC3E}">
        <p14:creationId xmlns:p14="http://schemas.microsoft.com/office/powerpoint/2010/main" val="4983041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algn="just">
              <a:lnSpc>
                <a:spcPct val="170000"/>
              </a:lnSpc>
            </a:pPr>
            <a:r>
              <a:rPr lang="en-US" sz="1200" b="1" dirty="0"/>
              <a:t>Neglecting to prevail upon workers to the new innovation:</a:t>
            </a:r>
          </a:p>
          <a:p>
            <a:pPr algn="just">
              <a:lnSpc>
                <a:spcPct val="170000"/>
              </a:lnSpc>
              <a:buNone/>
            </a:pPr>
            <a:r>
              <a:rPr lang="en-US" sz="1200" dirty="0"/>
              <a:t>      Only a few people know how to best utilize the technology while others detest the changes made in procedures and frameworks. The detest people want to do advancement without working for it. For making progression in the organization we must be ready for adapting changes and find ways to utilize the available resources at most. If you know this you will be having skills to fabricate the situations with ease in this world full of opportunities. Each one have to utilize the knowledge acquired in school at best as per the demand of the situation.</a:t>
            </a:r>
            <a:endParaRPr lang="en-US" sz="1200" b="1" dirty="0"/>
          </a:p>
          <a:p>
            <a:pPr algn="just">
              <a:lnSpc>
                <a:spcPct val="170000"/>
              </a:lnSpc>
            </a:pPr>
            <a:r>
              <a:rPr lang="en-US" sz="1200" b="1" dirty="0"/>
              <a:t>Not instructing representatives satisfactorily inside the use of the new innovation</a:t>
            </a:r>
            <a:r>
              <a:rPr lang="en-US" sz="1200" dirty="0"/>
              <a:t>: </a:t>
            </a:r>
          </a:p>
          <a:p>
            <a:pPr algn="just">
              <a:lnSpc>
                <a:spcPct val="170000"/>
              </a:lnSpc>
              <a:buNone/>
            </a:pPr>
            <a:r>
              <a:rPr lang="en-US" sz="1200" dirty="0"/>
              <a:t>       With each innovation or technology introduced in an organization, it needs proper training for all the workers to get full information and utilize that at best. Because the new school is equivalent to one thing you utilized before. It has to be easy to use and it does not ruin the necessity of the instructing process. Instructing the worker comes under partner cost and this can work as a great deal for the innovation if utilized at its best. One can get appraisal if he learns at best and recover the training cost during school days and finish the process of getting instruction..</a:t>
            </a:r>
          </a:p>
          <a:p>
            <a:endParaRPr lang="en-US" dirty="0"/>
          </a:p>
        </p:txBody>
      </p:sp>
      <p:sp>
        <p:nvSpPr>
          <p:cNvPr id="4" name="Slide Number Placeholder 3"/>
          <p:cNvSpPr>
            <a:spLocks noGrp="1"/>
          </p:cNvSpPr>
          <p:nvPr>
            <p:ph type="sldNum" sz="quarter" idx="5"/>
          </p:nvPr>
        </p:nvSpPr>
        <p:spPr/>
        <p:txBody>
          <a:bodyPr/>
          <a:lstStyle/>
          <a:p>
            <a:fld id="{F1B2759A-A14A-4A52-9168-39A9EEA1408D}" type="slidenum">
              <a:rPr lang="en-US" smtClean="0"/>
              <a:t>8</a:t>
            </a:fld>
            <a:endParaRPr lang="en-US"/>
          </a:p>
        </p:txBody>
      </p:sp>
    </p:spTree>
    <p:extLst>
      <p:ext uri="{BB962C8B-B14F-4D97-AF65-F5344CB8AC3E}">
        <p14:creationId xmlns:p14="http://schemas.microsoft.com/office/powerpoint/2010/main" val="11780766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400" b="1" u="sng" dirty="0"/>
              <a:t>Not checking the information:</a:t>
            </a:r>
          </a:p>
          <a:p>
            <a:pPr algn="just">
              <a:lnSpc>
                <a:spcPct val="150000"/>
              </a:lnSpc>
              <a:buNone/>
            </a:pPr>
            <a:r>
              <a:rPr lang="en-US" sz="1000" dirty="0"/>
              <a:t>      </a:t>
            </a:r>
            <a:r>
              <a:rPr lang="en-US" sz="1200" dirty="0"/>
              <a:t>One of the best things about innovation is that we can control the information according to our requirements to get a reasonable picture of its uses and its competency. Just observing the information data and the progression, might seems boring when you are around your acquaintances and representatives. So, we must remember that observing the new technology with a close view can turn into a productive approach in achieving our objective</a:t>
            </a:r>
            <a:r>
              <a:rPr lang="en-US" sz="1000" dirty="0"/>
              <a:t>.</a:t>
            </a:r>
          </a:p>
          <a:p>
            <a:endParaRPr lang="en-US" dirty="0"/>
          </a:p>
        </p:txBody>
      </p:sp>
      <p:sp>
        <p:nvSpPr>
          <p:cNvPr id="4" name="Slide Number Placeholder 3"/>
          <p:cNvSpPr>
            <a:spLocks noGrp="1"/>
          </p:cNvSpPr>
          <p:nvPr>
            <p:ph type="sldNum" sz="quarter" idx="5"/>
          </p:nvPr>
        </p:nvSpPr>
        <p:spPr/>
        <p:txBody>
          <a:bodyPr/>
          <a:lstStyle/>
          <a:p>
            <a:fld id="{F1B2759A-A14A-4A52-9168-39A9EEA1408D}" type="slidenum">
              <a:rPr lang="en-US" smtClean="0"/>
              <a:t>9</a:t>
            </a:fld>
            <a:endParaRPr lang="en-US"/>
          </a:p>
        </p:txBody>
      </p:sp>
    </p:spTree>
    <p:extLst>
      <p:ext uri="{BB962C8B-B14F-4D97-AF65-F5344CB8AC3E}">
        <p14:creationId xmlns:p14="http://schemas.microsoft.com/office/powerpoint/2010/main" val="1752172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algn="just">
              <a:lnSpc>
                <a:spcPct val="170000"/>
              </a:lnSpc>
              <a:buNone/>
            </a:pPr>
            <a:r>
              <a:rPr lang="en-US" b="1" dirty="0"/>
              <a:t>Four areas of technological advancement :</a:t>
            </a:r>
          </a:p>
          <a:p>
            <a:pPr algn="just">
              <a:lnSpc>
                <a:spcPct val="170000"/>
              </a:lnSpc>
              <a:buNone/>
            </a:pPr>
            <a:r>
              <a:rPr lang="en-US" b="1" dirty="0"/>
              <a:t>To begin with, advanced change isn't monolithic. </a:t>
            </a:r>
          </a:p>
          <a:p>
            <a:pPr algn="just">
              <a:lnSpc>
                <a:spcPct val="170000"/>
              </a:lnSpc>
              <a:buNone/>
            </a:pPr>
            <a:r>
              <a:rPr lang="en-US" dirty="0"/>
              <a:t>         There are four kinds of computerized transformation: business process, business model, domain, and cultural/organizational. we routinely observe firms focused on just on technique or structure transformation. Failure to deal with each of the four assortments leaves significant worth on the table. Second, the multi-dimensional nature of computerized change recommends that execution ought to be a game, including not exclusively the Chief information Officer (CIO) or Chief Digital Officer (CDO), anyway conjointly Strategy and Business Unit authority and it should be advocated comprehensively talking by the CEO. Third, too a few firms erroneously accept computerized change must begin with social/authoritative transformation. Teaching the association to be extra imaginative, dexterous and advanced is so vital, anyway we will in general observe bigger accomplishment among firms that first seek after business change activities. </a:t>
            </a:r>
          </a:p>
          <a:p>
            <a:pPr algn="just">
              <a:lnSpc>
                <a:spcPct val="170000"/>
              </a:lnSpc>
              <a:buNone/>
            </a:pPr>
            <a:endParaRPr lang="en-US" dirty="0"/>
          </a:p>
          <a:p>
            <a:pPr algn="just">
              <a:lnSpc>
                <a:spcPct val="170000"/>
              </a:lnSpc>
              <a:buNone/>
            </a:pPr>
            <a:r>
              <a:rPr lang="en-US" b="1" dirty="0"/>
              <a:t>Procedure Transformation</a:t>
            </a:r>
          </a:p>
          <a:p>
            <a:pPr algn="just">
              <a:lnSpc>
                <a:spcPct val="170000"/>
              </a:lnSpc>
              <a:buNone/>
            </a:pPr>
            <a:r>
              <a:rPr lang="en-US" b="1" dirty="0"/>
              <a:t> </a:t>
            </a:r>
            <a:r>
              <a:rPr lang="en-US" dirty="0"/>
              <a:t>    A significant focal point of organization movement has been doing business forms. Information, examination, APIs, AI and elective innovations give firms significant new ways that to rethink forms all through the organization—with the objective of bringing down costs, diminishing process durations, or expanding quality. we will in general observe technique change on the work any place firms like carrier have connected wide-wakeful show glasses to improve the norm of human examination of planes. </a:t>
            </a:r>
          </a:p>
          <a:p>
            <a:endParaRPr lang="en-US" dirty="0"/>
          </a:p>
        </p:txBody>
      </p:sp>
      <p:sp>
        <p:nvSpPr>
          <p:cNvPr id="4" name="Slide Number Placeholder 3"/>
          <p:cNvSpPr>
            <a:spLocks noGrp="1"/>
          </p:cNvSpPr>
          <p:nvPr>
            <p:ph type="sldNum" sz="quarter" idx="5"/>
          </p:nvPr>
        </p:nvSpPr>
        <p:spPr/>
        <p:txBody>
          <a:bodyPr/>
          <a:lstStyle/>
          <a:p>
            <a:fld id="{F1B2759A-A14A-4A52-9168-39A9EEA1408D}" type="slidenum">
              <a:rPr lang="en-US" smtClean="0"/>
              <a:t>10</a:t>
            </a:fld>
            <a:endParaRPr lang="en-US"/>
          </a:p>
        </p:txBody>
      </p:sp>
    </p:spTree>
    <p:extLst>
      <p:ext uri="{BB962C8B-B14F-4D97-AF65-F5344CB8AC3E}">
        <p14:creationId xmlns:p14="http://schemas.microsoft.com/office/powerpoint/2010/main" val="17311146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algn="just">
              <a:lnSpc>
                <a:spcPct val="170000"/>
              </a:lnSpc>
            </a:pPr>
            <a:r>
              <a:rPr lang="en-US" sz="1200" b="1" dirty="0"/>
              <a:t>Space Transformation :</a:t>
            </a:r>
          </a:p>
          <a:p>
            <a:pPr algn="just">
              <a:lnSpc>
                <a:spcPct val="170000"/>
              </a:lnSpc>
              <a:buNone/>
            </a:pPr>
            <a:r>
              <a:rPr lang="en-US" sz="1200" dirty="0"/>
              <a:t>      An zone any place we watch out for see surprisingly next to no center—yet stupendous chance—is the domain of area transformation. New innovations are rethinking item and administrations, obscuring exchange limits and making totally new arrangements of non-conventional contenders. What a few heads don't acknowledge is that the frightfully genuine possibility for these new advances to open totally new organizations for their organizations on the far side by and by served markets. Furthermore, regularly, it's such a change is that gives the best chances to make new worth. </a:t>
            </a:r>
          </a:p>
          <a:p>
            <a:pPr algn="just">
              <a:lnSpc>
                <a:spcPct val="170000"/>
              </a:lnSpc>
            </a:pPr>
            <a:endParaRPr lang="en-US" sz="1200" dirty="0"/>
          </a:p>
          <a:p>
            <a:pPr algn="just">
              <a:lnSpc>
                <a:spcPct val="170000"/>
              </a:lnSpc>
            </a:pPr>
            <a:r>
              <a:rPr lang="en-US" sz="1200" dirty="0"/>
              <a:t>An unmistakable model anyway area change works is likewise the net retail dealer, Amazon. Amazon swollen into a supplanting marketplace space after the dispatch of Amazon internet providers (AWS), as the most significant distributed computing/framework administration, in a very space once possessed by the IT monsters like Microsoft and IBM</a:t>
            </a:r>
          </a:p>
          <a:p>
            <a:endParaRPr lang="en-US" dirty="0"/>
          </a:p>
        </p:txBody>
      </p:sp>
      <p:sp>
        <p:nvSpPr>
          <p:cNvPr id="4" name="Slide Number Placeholder 3"/>
          <p:cNvSpPr>
            <a:spLocks noGrp="1"/>
          </p:cNvSpPr>
          <p:nvPr>
            <p:ph type="sldNum" sz="quarter" idx="5"/>
          </p:nvPr>
        </p:nvSpPr>
        <p:spPr/>
        <p:txBody>
          <a:bodyPr/>
          <a:lstStyle/>
          <a:p>
            <a:fld id="{F1B2759A-A14A-4A52-9168-39A9EEA1408D}" type="slidenum">
              <a:rPr lang="en-US" smtClean="0"/>
              <a:t>11</a:t>
            </a:fld>
            <a:endParaRPr lang="en-US"/>
          </a:p>
        </p:txBody>
      </p:sp>
    </p:spTree>
    <p:extLst>
      <p:ext uri="{BB962C8B-B14F-4D97-AF65-F5344CB8AC3E}">
        <p14:creationId xmlns:p14="http://schemas.microsoft.com/office/powerpoint/2010/main" val="19669152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None/>
            </a:pPr>
            <a:r>
              <a:rPr lang="en-US" sz="1200" dirty="0"/>
              <a:t> The most important concern for most companies in the leggy approach that occasionally influences the general administration of the tasks. By this, most of the businesses are concentrating on bringing talent and adeptness and fast registering. This results in examining the information in a close view. This step brings job opportunities to edge registering.</a:t>
            </a:r>
          </a:p>
          <a:p>
            <a:pPr algn="just">
              <a:buNone/>
            </a:pPr>
            <a:r>
              <a:rPr lang="en-US" sz="1200" dirty="0"/>
              <a:t>               In edge registering there is a process to hoarding information and doing calculations related to the organization. This improves the time of reaction and capacity of spare transmission. Moreover, it scales the latest patterns used in filed of innovation on ground level which helps enterprises to enable the concentrated assets which will surely weaken the inactivity.</a:t>
            </a:r>
            <a:endParaRPr lang="en-US" dirty="0"/>
          </a:p>
        </p:txBody>
      </p:sp>
      <p:sp>
        <p:nvSpPr>
          <p:cNvPr id="4" name="Slide Number Placeholder 3"/>
          <p:cNvSpPr>
            <a:spLocks noGrp="1"/>
          </p:cNvSpPr>
          <p:nvPr>
            <p:ph type="sldNum" sz="quarter" idx="5"/>
          </p:nvPr>
        </p:nvSpPr>
        <p:spPr/>
        <p:txBody>
          <a:bodyPr/>
          <a:lstStyle/>
          <a:p>
            <a:fld id="{F1B2759A-A14A-4A52-9168-39A9EEA1408D}" type="slidenum">
              <a:rPr lang="en-US" smtClean="0"/>
              <a:t>12</a:t>
            </a:fld>
            <a:endParaRPr lang="en-US"/>
          </a:p>
        </p:txBody>
      </p:sp>
    </p:spTree>
    <p:extLst>
      <p:ext uri="{BB962C8B-B14F-4D97-AF65-F5344CB8AC3E}">
        <p14:creationId xmlns:p14="http://schemas.microsoft.com/office/powerpoint/2010/main" val="42564749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None/>
            </a:pPr>
            <a:r>
              <a:rPr lang="en-US" sz="1200" dirty="0"/>
              <a:t> The patterns in distributed storage and distributed computing are as of now grasped by businesses over the globe and the following huge thing that is going to hit the tech environment is the circulated cloud framework. Conveyed Cloud helps in interfacing the open cloud appropriated activity of cloud administrations to explicit areas. </a:t>
            </a:r>
          </a:p>
          <a:p>
            <a:pPr algn="just">
              <a:buNone/>
            </a:pPr>
            <a:endParaRPr lang="en-US" sz="1200" dirty="0"/>
          </a:p>
          <a:p>
            <a:pPr algn="just">
              <a:buNone/>
            </a:pPr>
            <a:r>
              <a:rPr lang="en-US" sz="1200" dirty="0"/>
              <a:t>        It's normal that by 2020, 75% of the venture produced information will be prepared paying little mind to the concentrated server farm. This new up and coming innovation of 2020 will be a huge discovery in cloud framework. </a:t>
            </a:r>
          </a:p>
          <a:p>
            <a:pPr algn="just">
              <a:buNone/>
            </a:pPr>
            <a:endParaRPr lang="en-US" sz="1200" dirty="0"/>
          </a:p>
          <a:p>
            <a:pPr algn="just">
              <a:buNone/>
            </a:pPr>
            <a:r>
              <a:rPr lang="en-US" sz="1200" dirty="0"/>
              <a:t>        Appropriated Cloud is still in its earliest stages and there is far to go. Numerous organizations are up with their administration subsets to be utilized in an appropriated manner.</a:t>
            </a:r>
          </a:p>
          <a:p>
            <a:endParaRPr lang="en-US" dirty="0"/>
          </a:p>
        </p:txBody>
      </p:sp>
      <p:sp>
        <p:nvSpPr>
          <p:cNvPr id="4" name="Slide Number Placeholder 3"/>
          <p:cNvSpPr>
            <a:spLocks noGrp="1"/>
          </p:cNvSpPr>
          <p:nvPr>
            <p:ph type="sldNum" sz="quarter" idx="5"/>
          </p:nvPr>
        </p:nvSpPr>
        <p:spPr/>
        <p:txBody>
          <a:bodyPr/>
          <a:lstStyle/>
          <a:p>
            <a:fld id="{F1B2759A-A14A-4A52-9168-39A9EEA1408D}" type="slidenum">
              <a:rPr lang="en-US" smtClean="0"/>
              <a:t>13</a:t>
            </a:fld>
            <a:endParaRPr lang="en-US"/>
          </a:p>
        </p:txBody>
      </p:sp>
    </p:spTree>
    <p:extLst>
      <p:ext uri="{BB962C8B-B14F-4D97-AF65-F5344CB8AC3E}">
        <p14:creationId xmlns:p14="http://schemas.microsoft.com/office/powerpoint/2010/main" val="11008374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1B2759A-A14A-4A52-9168-39A9EEA1408D}" type="slidenum">
              <a:rPr lang="en-US" smtClean="0"/>
              <a:t>14</a:t>
            </a:fld>
            <a:endParaRPr lang="en-US"/>
          </a:p>
        </p:txBody>
      </p:sp>
    </p:spTree>
    <p:extLst>
      <p:ext uri="{BB962C8B-B14F-4D97-AF65-F5344CB8AC3E}">
        <p14:creationId xmlns:p14="http://schemas.microsoft.com/office/powerpoint/2010/main" val="31125225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1B2759A-A14A-4A52-9168-39A9EEA1408D}" type="slidenum">
              <a:rPr lang="en-US" smtClean="0"/>
              <a:t>15</a:t>
            </a:fld>
            <a:endParaRPr lang="en-US"/>
          </a:p>
        </p:txBody>
      </p:sp>
    </p:spTree>
    <p:extLst>
      <p:ext uri="{BB962C8B-B14F-4D97-AF65-F5344CB8AC3E}">
        <p14:creationId xmlns:p14="http://schemas.microsoft.com/office/powerpoint/2010/main" val="26489096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1B2759A-A14A-4A52-9168-39A9EEA1408D}" type="slidenum">
              <a:rPr lang="en-US" smtClean="0"/>
              <a:t>16</a:t>
            </a:fld>
            <a:endParaRPr lang="en-US"/>
          </a:p>
        </p:txBody>
      </p:sp>
    </p:spTree>
    <p:extLst>
      <p:ext uri="{BB962C8B-B14F-4D97-AF65-F5344CB8AC3E}">
        <p14:creationId xmlns:p14="http://schemas.microsoft.com/office/powerpoint/2010/main" val="16682169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1B2759A-A14A-4A52-9168-39A9EEA1408D}" type="slidenum">
              <a:rPr lang="en-US" smtClean="0"/>
              <a:t>17</a:t>
            </a:fld>
            <a:endParaRPr lang="en-US"/>
          </a:p>
        </p:txBody>
      </p:sp>
    </p:spTree>
    <p:extLst>
      <p:ext uri="{BB962C8B-B14F-4D97-AF65-F5344CB8AC3E}">
        <p14:creationId xmlns:p14="http://schemas.microsoft.com/office/powerpoint/2010/main" val="12371769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1B2759A-A14A-4A52-9168-39A9EEA1408D}" type="slidenum">
              <a:rPr lang="en-US" smtClean="0"/>
              <a:t>18</a:t>
            </a:fld>
            <a:endParaRPr lang="en-US"/>
          </a:p>
        </p:txBody>
      </p:sp>
    </p:spTree>
    <p:extLst>
      <p:ext uri="{BB962C8B-B14F-4D97-AF65-F5344CB8AC3E}">
        <p14:creationId xmlns:p14="http://schemas.microsoft.com/office/powerpoint/2010/main" val="35932849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1B2759A-A14A-4A52-9168-39A9EEA1408D}" type="slidenum">
              <a:rPr lang="en-US" smtClean="0"/>
              <a:t>19</a:t>
            </a:fld>
            <a:endParaRPr lang="en-US"/>
          </a:p>
        </p:txBody>
      </p:sp>
    </p:spTree>
    <p:extLst>
      <p:ext uri="{BB962C8B-B14F-4D97-AF65-F5344CB8AC3E}">
        <p14:creationId xmlns:p14="http://schemas.microsoft.com/office/powerpoint/2010/main" val="340988068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1B2759A-A14A-4A52-9168-39A9EEA1408D}" type="slidenum">
              <a:rPr lang="en-US" smtClean="0"/>
              <a:t>20</a:t>
            </a:fld>
            <a:endParaRPr lang="en-US"/>
          </a:p>
        </p:txBody>
      </p:sp>
    </p:spTree>
    <p:extLst>
      <p:ext uri="{BB962C8B-B14F-4D97-AF65-F5344CB8AC3E}">
        <p14:creationId xmlns:p14="http://schemas.microsoft.com/office/powerpoint/2010/main" val="394333456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1B2759A-A14A-4A52-9168-39A9EEA1408D}" type="slidenum">
              <a:rPr lang="en-US" smtClean="0"/>
              <a:t>21</a:t>
            </a:fld>
            <a:endParaRPr lang="en-US"/>
          </a:p>
        </p:txBody>
      </p:sp>
    </p:spTree>
    <p:extLst>
      <p:ext uri="{BB962C8B-B14F-4D97-AF65-F5344CB8AC3E}">
        <p14:creationId xmlns:p14="http://schemas.microsoft.com/office/powerpoint/2010/main" val="7915440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5A55F08F-4328-4B18-BC95-AED146D7A6C0}" type="datetimeFigureOut">
              <a:rPr lang="en-US" smtClean="0"/>
              <a:t>22-Aug-20</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92A2E24B-29A3-48F9-96C6-84101064D529}"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A55F08F-4328-4B18-BC95-AED146D7A6C0}" type="datetimeFigureOut">
              <a:rPr lang="en-US" smtClean="0"/>
              <a:t>22-Aug-20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A2E24B-29A3-48F9-96C6-84101064D52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5A55F08F-4328-4B18-BC95-AED146D7A6C0}" type="datetimeFigureOut">
              <a:rPr lang="en-US" smtClean="0"/>
              <a:t>22-Aug-20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A2E24B-29A3-48F9-96C6-84101064D529}"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A55F08F-4328-4B18-BC95-AED146D7A6C0}" type="datetimeFigureOut">
              <a:rPr lang="en-US" smtClean="0"/>
              <a:t>22-Aug-20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2A2E24B-29A3-48F9-96C6-84101064D52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5A55F08F-4328-4B18-BC95-AED146D7A6C0}" type="datetimeFigureOut">
              <a:rPr lang="en-US" smtClean="0"/>
              <a:t>22-Aug-20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2A2E24B-29A3-48F9-96C6-84101064D529}"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5A55F08F-4328-4B18-BC95-AED146D7A6C0}" type="datetimeFigureOut">
              <a:rPr lang="en-US" smtClean="0"/>
              <a:t>22-Aug-20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2A2E24B-29A3-48F9-96C6-84101064D52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A55F08F-4328-4B18-BC95-AED146D7A6C0}" type="datetimeFigureOut">
              <a:rPr lang="en-US" smtClean="0"/>
              <a:t>22-Aug-20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2A2E24B-29A3-48F9-96C6-84101064D52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A55F08F-4328-4B18-BC95-AED146D7A6C0}" type="datetimeFigureOut">
              <a:rPr lang="en-US" smtClean="0"/>
              <a:t>22-Aug-20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2A2E24B-29A3-48F9-96C6-84101064D529}"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5A55F08F-4328-4B18-BC95-AED146D7A6C0}" type="datetimeFigureOut">
              <a:rPr lang="en-US" smtClean="0"/>
              <a:t>22-Aug-20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92A2E24B-29A3-48F9-96C6-84101064D529}" type="slidenum">
              <a:rPr lang="en-US" smtClean="0"/>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A55F08F-4328-4B18-BC95-AED146D7A6C0}" type="datetimeFigureOut">
              <a:rPr lang="en-US" smtClean="0"/>
              <a:t>22-Aug-20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A2E24B-29A3-48F9-96C6-84101064D52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A55F08F-4328-4B18-BC95-AED146D7A6C0}" type="datetimeFigureOut">
              <a:rPr lang="en-US" smtClean="0"/>
              <a:t>22-Aug-20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A2E24B-29A3-48F9-96C6-84101064D529}"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5A55F08F-4328-4B18-BC95-AED146D7A6C0}" type="datetimeFigureOut">
              <a:rPr lang="en-US" smtClean="0"/>
              <a:t>22-Aug-20</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92A2E24B-29A3-48F9-96C6-84101064D529}" type="slidenum">
              <a:rPr lang="en-US" smtClean="0"/>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2667000"/>
            <a:ext cx="7851648" cy="1828800"/>
          </a:xfrm>
        </p:spPr>
        <p:txBody>
          <a:bodyPr>
            <a:noAutofit/>
          </a:bodyPr>
          <a:lstStyle/>
          <a:p>
            <a:pPr algn="ctr"/>
            <a:r>
              <a:rPr lang="en-US" sz="6000" dirty="0"/>
              <a:t>Digital Skills and Research Methods 	</a:t>
            </a:r>
            <a:br>
              <a:rPr lang="en-US" sz="6000" dirty="0"/>
            </a:br>
            <a:endParaRPr lang="en-US" sz="6000" dirty="0"/>
          </a:p>
        </p:txBody>
      </p:sp>
      <p:sp>
        <p:nvSpPr>
          <p:cNvPr id="3" name="TextBox 2">
            <a:extLst>
              <a:ext uri="{FF2B5EF4-FFF2-40B4-BE49-F238E27FC236}">
                <a16:creationId xmlns:a16="http://schemas.microsoft.com/office/drawing/2014/main" id="{82C60404-A501-4339-B947-0F6550963B6A}"/>
              </a:ext>
            </a:extLst>
          </p:cNvPr>
          <p:cNvSpPr txBox="1"/>
          <p:nvPr/>
        </p:nvSpPr>
        <p:spPr>
          <a:xfrm>
            <a:off x="2819400" y="5029200"/>
            <a:ext cx="4419600" cy="1200329"/>
          </a:xfrm>
          <a:prstGeom prst="rect">
            <a:avLst/>
          </a:prstGeom>
          <a:noFill/>
        </p:spPr>
        <p:txBody>
          <a:bodyPr wrap="square" rtlCol="0">
            <a:spAutoFit/>
          </a:bodyPr>
          <a:lstStyle/>
          <a:p>
            <a:r>
              <a:rPr lang="en-US" dirty="0"/>
              <a:t>Adrian Stefaniu (1921463)</a:t>
            </a:r>
          </a:p>
          <a:p>
            <a:r>
              <a:rPr lang="en-US" dirty="0"/>
              <a:t>Adrian </a:t>
            </a:r>
            <a:r>
              <a:rPr lang="en-US" dirty="0" err="1"/>
              <a:t>Bejan</a:t>
            </a:r>
            <a:r>
              <a:rPr lang="en-US" dirty="0"/>
              <a:t> (1921141)</a:t>
            </a:r>
          </a:p>
          <a:p>
            <a:r>
              <a:rPr lang="en-US" dirty="0" err="1"/>
              <a:t>Iuliana</a:t>
            </a:r>
            <a:r>
              <a:rPr lang="en-US" dirty="0"/>
              <a:t> </a:t>
            </a:r>
            <a:r>
              <a:rPr lang="en-US" dirty="0" err="1"/>
              <a:t>Irodia</a:t>
            </a:r>
            <a:r>
              <a:rPr lang="en-US" dirty="0"/>
              <a:t> (1921269)</a:t>
            </a:r>
          </a:p>
          <a:p>
            <a:r>
              <a:rPr lang="en-US" dirty="0"/>
              <a:t>Monica </a:t>
            </a:r>
            <a:r>
              <a:rPr lang="en-US" dirty="0" err="1"/>
              <a:t>Bilea</a:t>
            </a:r>
            <a:r>
              <a:rPr lang="en-US"/>
              <a:t> (1921345)</a:t>
            </a:r>
            <a:endParaRPr lang="en-US" dirty="0"/>
          </a:p>
        </p:txBody>
      </p:sp>
      <p:sp>
        <p:nvSpPr>
          <p:cNvPr id="4" name="TextBox 3">
            <a:extLst>
              <a:ext uri="{FF2B5EF4-FFF2-40B4-BE49-F238E27FC236}">
                <a16:creationId xmlns:a16="http://schemas.microsoft.com/office/drawing/2014/main" id="{BCA5B3D2-8A20-4066-975E-C41849644ED4}"/>
              </a:ext>
            </a:extLst>
          </p:cNvPr>
          <p:cNvSpPr txBox="1"/>
          <p:nvPr/>
        </p:nvSpPr>
        <p:spPr>
          <a:xfrm>
            <a:off x="2286000" y="3810000"/>
            <a:ext cx="3886200" cy="1107996"/>
          </a:xfrm>
          <a:prstGeom prst="rect">
            <a:avLst/>
          </a:prstGeom>
          <a:noFill/>
        </p:spPr>
        <p:txBody>
          <a:bodyPr wrap="square" rtlCol="0">
            <a:spAutoFit/>
          </a:bodyPr>
          <a:lstStyle/>
          <a:p>
            <a:r>
              <a:rPr lang="en-US" sz="2400" b="1" u="sng" dirty="0"/>
              <a:t>GROUP </a:t>
            </a:r>
            <a:r>
              <a:rPr lang="en-US" sz="6600" b="1" u="sng" dirty="0"/>
              <a:t>1</a:t>
            </a:r>
            <a:r>
              <a:rPr lang="en-US" sz="2400" b="1" u="sng" dirty="0"/>
              <a:t> </a:t>
            </a:r>
            <a:r>
              <a:rPr lang="en-US" dirty="0"/>
              <a: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Table of Contents</a:t>
            </a:r>
            <a:endParaRPr lang="en-US" dirty="0"/>
          </a:p>
        </p:txBody>
      </p:sp>
      <p:sp>
        <p:nvSpPr>
          <p:cNvPr id="3" name="Content Placeholder 2"/>
          <p:cNvSpPr>
            <a:spLocks noGrp="1"/>
          </p:cNvSpPr>
          <p:nvPr>
            <p:ph idx="1"/>
          </p:nvPr>
        </p:nvSpPr>
        <p:spPr/>
        <p:txBody>
          <a:bodyPr>
            <a:normAutofit/>
          </a:bodyPr>
          <a:lstStyle/>
          <a:p>
            <a:pPr marL="514350" indent="-514350" algn="just"/>
            <a:r>
              <a:rPr lang="en-US" sz="3200" dirty="0">
                <a:solidFill>
                  <a:srgbClr val="000000"/>
                </a:solidFill>
                <a:latin typeface="+mj-lt"/>
              </a:rPr>
              <a:t>Background of  </a:t>
            </a:r>
            <a:r>
              <a:rPr lang="en-US" sz="3200" dirty="0">
                <a:solidFill>
                  <a:srgbClr val="222222"/>
                </a:solidFill>
                <a:latin typeface="+mj-lt"/>
              </a:rPr>
              <a:t>McCann Erickson</a:t>
            </a:r>
          </a:p>
          <a:p>
            <a:pPr marL="514350" indent="-514350" algn="just"/>
            <a:r>
              <a:rPr lang="en-US" sz="3200" dirty="0">
                <a:solidFill>
                  <a:srgbClr val="222222"/>
                </a:solidFill>
                <a:latin typeface="+mj-lt"/>
              </a:rPr>
              <a:t>Challenges in Introduction to new technology</a:t>
            </a:r>
          </a:p>
          <a:p>
            <a:pPr marL="514350" indent="-514350" algn="just"/>
            <a:r>
              <a:rPr lang="en-US" sz="3200" dirty="0">
                <a:solidFill>
                  <a:srgbClr val="222222"/>
                </a:solidFill>
                <a:latin typeface="+mj-lt"/>
              </a:rPr>
              <a:t>Insights to the modern technology introduced</a:t>
            </a:r>
          </a:p>
          <a:p>
            <a:pPr marL="514350" indent="-514350" algn="just"/>
            <a:r>
              <a:rPr lang="en-US" sz="3200" dirty="0">
                <a:solidFill>
                  <a:srgbClr val="222222"/>
                </a:solidFill>
                <a:latin typeface="+mj-lt"/>
              </a:rPr>
              <a:t>Modern Advancements</a:t>
            </a:r>
          </a:p>
          <a:p>
            <a:pPr marL="514350" indent="-514350" algn="just"/>
            <a:endParaRPr lang="en-US" sz="3200" dirty="0">
              <a:solidFill>
                <a:srgbClr val="222222"/>
              </a:solidFill>
              <a:latin typeface="+mj-lt"/>
            </a:endParaRPr>
          </a:p>
          <a:p>
            <a:pPr marL="514350" indent="-514350" algn="just"/>
            <a:endParaRPr lang="en-US" sz="3200" dirty="0">
              <a:latin typeface="+mj-l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B1B9F-FB5D-45A9-AA38-EEEDACDC7ED0}"/>
              </a:ext>
            </a:extLst>
          </p:cNvPr>
          <p:cNvSpPr>
            <a:spLocks noGrp="1"/>
          </p:cNvSpPr>
          <p:nvPr>
            <p:ph type="title"/>
          </p:nvPr>
        </p:nvSpPr>
        <p:spPr/>
        <p:txBody>
          <a:bodyPr/>
          <a:lstStyle/>
          <a:p>
            <a:pPr algn="ctr"/>
            <a:r>
              <a:rPr lang="en-US" dirty="0"/>
              <a:t>Introduction</a:t>
            </a:r>
          </a:p>
        </p:txBody>
      </p:sp>
      <p:sp>
        <p:nvSpPr>
          <p:cNvPr id="3" name="Content Placeholder 2">
            <a:extLst>
              <a:ext uri="{FF2B5EF4-FFF2-40B4-BE49-F238E27FC236}">
                <a16:creationId xmlns:a16="http://schemas.microsoft.com/office/drawing/2014/main" id="{9551105D-0558-43C0-8343-955E1EA6B01D}"/>
              </a:ext>
            </a:extLst>
          </p:cNvPr>
          <p:cNvSpPr>
            <a:spLocks noGrp="1"/>
          </p:cNvSpPr>
          <p:nvPr>
            <p:ph idx="1"/>
          </p:nvPr>
        </p:nvSpPr>
        <p:spPr/>
        <p:txBody>
          <a:bodyPr/>
          <a:lstStyle/>
          <a:p>
            <a:r>
              <a:rPr lang="en-US" dirty="0"/>
              <a:t>This presentation is prepared to provide the complete information over the challenges and advancement in the technology for McCann Erickson.</a:t>
            </a:r>
          </a:p>
          <a:p>
            <a:endParaRPr lang="en-US" dirty="0"/>
          </a:p>
          <a:p>
            <a:r>
              <a:rPr lang="en-US" dirty="0"/>
              <a:t>This presentation will also highlight various points related to the various demographic advancement information and technology.</a:t>
            </a:r>
          </a:p>
        </p:txBody>
      </p:sp>
    </p:spTree>
    <p:extLst>
      <p:ext uri="{BB962C8B-B14F-4D97-AF65-F5344CB8AC3E}">
        <p14:creationId xmlns:p14="http://schemas.microsoft.com/office/powerpoint/2010/main" val="33188263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457199"/>
            <a:ext cx="7696200" cy="2362199"/>
          </a:xfrm>
        </p:spPr>
        <p:txBody>
          <a:bodyPr>
            <a:noAutofit/>
          </a:bodyPr>
          <a:lstStyle/>
          <a:p>
            <a:pPr algn="ctr"/>
            <a:r>
              <a:rPr lang="en-US" sz="4000" b="1" dirty="0">
                <a:solidFill>
                  <a:srgbClr val="000000"/>
                </a:solidFill>
              </a:rPr>
              <a:t>Background of  </a:t>
            </a:r>
            <a:r>
              <a:rPr lang="en-US" sz="4000" b="1" dirty="0">
                <a:solidFill>
                  <a:srgbClr val="222222"/>
                </a:solidFill>
              </a:rPr>
              <a:t>McCann</a:t>
            </a:r>
            <a:br>
              <a:rPr lang="en-US" sz="4000" b="1" dirty="0">
                <a:solidFill>
                  <a:srgbClr val="222222"/>
                </a:solidFill>
              </a:rPr>
            </a:br>
            <a:r>
              <a:rPr lang="en-US" sz="4000" b="1" dirty="0">
                <a:solidFill>
                  <a:srgbClr val="222222"/>
                </a:solidFill>
              </a:rPr>
              <a:t> Erickson</a:t>
            </a:r>
            <a:br>
              <a:rPr lang="en-US" sz="4000" b="1" dirty="0">
                <a:solidFill>
                  <a:srgbClr val="222222"/>
                </a:solidFill>
              </a:rPr>
            </a:br>
            <a:endParaRPr lang="en-US" sz="3600" b="1" dirty="0"/>
          </a:p>
        </p:txBody>
      </p:sp>
      <p:sp>
        <p:nvSpPr>
          <p:cNvPr id="3" name="Content Placeholder 2"/>
          <p:cNvSpPr>
            <a:spLocks noGrp="1"/>
          </p:cNvSpPr>
          <p:nvPr>
            <p:ph idx="1"/>
          </p:nvPr>
        </p:nvSpPr>
        <p:spPr>
          <a:xfrm>
            <a:off x="533400" y="2819399"/>
            <a:ext cx="8229600" cy="3928873"/>
          </a:xfrm>
        </p:spPr>
        <p:txBody>
          <a:bodyPr>
            <a:normAutofit/>
          </a:bodyPr>
          <a:lstStyle/>
          <a:p>
            <a:pPr algn="just">
              <a:lnSpc>
                <a:spcPct val="150000"/>
              </a:lnSpc>
            </a:pPr>
            <a:r>
              <a:rPr lang="en-US" sz="2400" b="1" dirty="0">
                <a:latin typeface="Times New Roman" pitchFamily="18" charset="0"/>
                <a:cs typeface="Times New Roman" pitchFamily="18" charset="0"/>
              </a:rPr>
              <a:t>McCann</a:t>
            </a:r>
            <a:r>
              <a:rPr lang="en-US" sz="2400" dirty="0">
                <a:latin typeface="Times New Roman" pitchFamily="18" charset="0"/>
                <a:cs typeface="Times New Roman" pitchFamily="18" charset="0"/>
              </a:rPr>
              <a:t> is a leading marketing company popularly known as McCann Erickson. </a:t>
            </a:r>
          </a:p>
          <a:p>
            <a:pPr algn="just">
              <a:lnSpc>
                <a:spcPct val="150000"/>
              </a:lnSpc>
            </a:pPr>
            <a:r>
              <a:rPr lang="en-US" sz="2400" b="1" dirty="0">
                <a:latin typeface="Times New Roman" pitchFamily="18" charset="0"/>
                <a:cs typeface="Times New Roman" pitchFamily="18" charset="0"/>
              </a:rPr>
              <a:t>McCann</a:t>
            </a:r>
            <a:r>
              <a:rPr lang="en-US" sz="2400" dirty="0">
                <a:latin typeface="Times New Roman" pitchFamily="18" charset="0"/>
                <a:cs typeface="Times New Roman" pitchFamily="18" charset="0"/>
              </a:rPr>
              <a:t> is a component of </a:t>
            </a:r>
            <a:r>
              <a:rPr lang="en-US" sz="2400" b="1" dirty="0">
                <a:latin typeface="Times New Roman" pitchFamily="18" charset="0"/>
                <a:cs typeface="Times New Roman" pitchFamily="18" charset="0"/>
              </a:rPr>
              <a:t>McCann World Group</a:t>
            </a:r>
            <a:r>
              <a:rPr lang="en-US" sz="2400" dirty="0">
                <a:latin typeface="Times New Roman" pitchFamily="18" charset="0"/>
                <a:cs typeface="Times New Roman" pitchFamily="18" charset="0"/>
              </a:rPr>
              <a:t>, in conjunction with many alternative agencies, some agencies for digital marketing, having a selling agency named as </a:t>
            </a:r>
            <a:r>
              <a:rPr lang="en-US" sz="2400" b="1" dirty="0">
                <a:latin typeface="Times New Roman" pitchFamily="18" charset="0"/>
                <a:cs typeface="Times New Roman" pitchFamily="18" charset="0"/>
              </a:rPr>
              <a:t>‘Momentum Worldwide</a:t>
            </a:r>
            <a:endParaRPr lang="en-US" sz="1200" dirty="0">
              <a:latin typeface="+mj-lt"/>
            </a:endParaRPr>
          </a:p>
        </p:txBody>
      </p:sp>
      <p:pic>
        <p:nvPicPr>
          <p:cNvPr id="4" name="Picture 3" descr="download.png"/>
          <p:cNvPicPr>
            <a:picLocks noChangeAspect="1"/>
          </p:cNvPicPr>
          <p:nvPr/>
        </p:nvPicPr>
        <p:blipFill>
          <a:blip r:embed="rId3"/>
          <a:stretch>
            <a:fillRect/>
          </a:stretch>
        </p:blipFill>
        <p:spPr>
          <a:xfrm>
            <a:off x="7401788" y="714756"/>
            <a:ext cx="1456073" cy="1389888"/>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4000" b="1" dirty="0"/>
              <a:t>Challenges in Introduction to new technology</a:t>
            </a:r>
          </a:p>
        </p:txBody>
      </p:sp>
      <p:sp>
        <p:nvSpPr>
          <p:cNvPr id="3" name="Content Placeholder 2"/>
          <p:cNvSpPr>
            <a:spLocks noGrp="1"/>
          </p:cNvSpPr>
          <p:nvPr>
            <p:ph idx="1"/>
          </p:nvPr>
        </p:nvSpPr>
        <p:spPr/>
        <p:txBody>
          <a:bodyPr>
            <a:noAutofit/>
          </a:bodyPr>
          <a:lstStyle/>
          <a:p>
            <a:pPr algn="just">
              <a:lnSpc>
                <a:spcPct val="170000"/>
              </a:lnSpc>
              <a:buNone/>
            </a:pPr>
            <a:r>
              <a:rPr lang="en-US" sz="1200" dirty="0"/>
              <a:t>       </a:t>
            </a:r>
            <a:r>
              <a:rPr lang="en-US" sz="2400" dirty="0"/>
              <a:t>Following are the main short coming McCann Erickson faced while introducing the new technology in the company</a:t>
            </a:r>
            <a:endParaRPr lang="en-US" sz="2000" dirty="0"/>
          </a:p>
        </p:txBody>
      </p:sp>
      <p:pic>
        <p:nvPicPr>
          <p:cNvPr id="4" name="Picture 3" descr="download (1).png"/>
          <p:cNvPicPr>
            <a:picLocks noChangeAspect="1"/>
          </p:cNvPicPr>
          <p:nvPr/>
        </p:nvPicPr>
        <p:blipFill>
          <a:blip r:embed="rId3"/>
          <a:stretch>
            <a:fillRect/>
          </a:stretch>
        </p:blipFill>
        <p:spPr>
          <a:xfrm>
            <a:off x="2438400" y="4122616"/>
            <a:ext cx="4267200" cy="2201984"/>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0EA39-893F-4D6D-9E11-C88FD52CAD56}"/>
              </a:ext>
            </a:extLst>
          </p:cNvPr>
          <p:cNvSpPr>
            <a:spLocks noGrp="1"/>
          </p:cNvSpPr>
          <p:nvPr>
            <p:ph type="title"/>
          </p:nvPr>
        </p:nvSpPr>
        <p:spPr>
          <a:xfrm>
            <a:off x="457200" y="704088"/>
            <a:ext cx="8229600" cy="3105912"/>
          </a:xfrm>
        </p:spPr>
        <p:txBody>
          <a:bodyPr>
            <a:normAutofit/>
          </a:bodyPr>
          <a:lstStyle/>
          <a:p>
            <a:pPr algn="ctr"/>
            <a:r>
              <a:rPr lang="en-US" sz="4000" b="1" dirty="0"/>
              <a:t>Embracing new techniques basically in light of the fact that it is new: </a:t>
            </a:r>
            <a:br>
              <a:rPr lang="en-US" sz="5400" b="1" dirty="0"/>
            </a:br>
            <a:endParaRPr lang="en-US" dirty="0"/>
          </a:p>
        </p:txBody>
      </p:sp>
      <p:sp>
        <p:nvSpPr>
          <p:cNvPr id="3" name="Content Placeholder 2">
            <a:extLst>
              <a:ext uri="{FF2B5EF4-FFF2-40B4-BE49-F238E27FC236}">
                <a16:creationId xmlns:a16="http://schemas.microsoft.com/office/drawing/2014/main" id="{31203904-8A9E-4E9F-A913-445E7CEF1433}"/>
              </a:ext>
            </a:extLst>
          </p:cNvPr>
          <p:cNvSpPr>
            <a:spLocks noGrp="1"/>
          </p:cNvSpPr>
          <p:nvPr>
            <p:ph idx="1"/>
          </p:nvPr>
        </p:nvSpPr>
        <p:spPr>
          <a:xfrm>
            <a:off x="457200" y="3048000"/>
            <a:ext cx="8229600" cy="3276600"/>
          </a:xfrm>
        </p:spPr>
        <p:txBody>
          <a:bodyPr>
            <a:normAutofit/>
          </a:bodyPr>
          <a:lstStyle/>
          <a:p>
            <a:pPr marL="514350" indent="-514350" algn="just">
              <a:lnSpc>
                <a:spcPct val="170000"/>
              </a:lnSpc>
            </a:pPr>
            <a:r>
              <a:rPr lang="en-US" sz="2400" dirty="0"/>
              <a:t>A stack of most recent innovation is useful, though some of it’s essentially intended to sell. Despite the school is useful, however, it's going to exclusively be useful for singular enterprises</a:t>
            </a:r>
            <a:r>
              <a:rPr lang="en-US" sz="2800" dirty="0"/>
              <a:t>. </a:t>
            </a:r>
          </a:p>
          <a:p>
            <a:pPr marL="0" indent="0">
              <a:buNone/>
            </a:pPr>
            <a:endParaRPr lang="en-US" dirty="0"/>
          </a:p>
        </p:txBody>
      </p:sp>
    </p:spTree>
    <p:extLst>
      <p:ext uri="{BB962C8B-B14F-4D97-AF65-F5344CB8AC3E}">
        <p14:creationId xmlns:p14="http://schemas.microsoft.com/office/powerpoint/2010/main" val="9110705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219200"/>
            <a:ext cx="8229600" cy="5105400"/>
          </a:xfrm>
        </p:spPr>
        <p:txBody>
          <a:bodyPr>
            <a:normAutofit/>
          </a:bodyPr>
          <a:lstStyle/>
          <a:p>
            <a:pPr marL="514350" indent="-514350" algn="just">
              <a:lnSpc>
                <a:spcPct val="170000"/>
              </a:lnSpc>
            </a:pPr>
            <a:r>
              <a:rPr lang="en-US" sz="2000" b="1" dirty="0"/>
              <a:t>Not Portraying the best possible frameworks and systems:</a:t>
            </a:r>
          </a:p>
          <a:p>
            <a:pPr marL="514350" indent="-514350" algn="just">
              <a:lnSpc>
                <a:spcPct val="170000"/>
              </a:lnSpc>
              <a:buNone/>
            </a:pPr>
            <a:r>
              <a:rPr lang="en-US" sz="2000" dirty="0"/>
              <a:t>             Nowadays in the corporate world, new inventions and technologies are utilized to enhance the productivity in business and get maximum benefit. For a business just waiting for a new invention which fits best is not going to work. </a:t>
            </a:r>
          </a:p>
        </p:txBody>
      </p:sp>
      <p:pic>
        <p:nvPicPr>
          <p:cNvPr id="4" name="Picture 3" descr="download.jpg"/>
          <p:cNvPicPr>
            <a:picLocks noChangeAspect="1"/>
          </p:cNvPicPr>
          <p:nvPr/>
        </p:nvPicPr>
        <p:blipFill>
          <a:blip r:embed="rId3"/>
          <a:stretch>
            <a:fillRect/>
          </a:stretch>
        </p:blipFill>
        <p:spPr>
          <a:xfrm>
            <a:off x="3276600" y="4191000"/>
            <a:ext cx="2619375" cy="174307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14400"/>
            <a:ext cx="8229600" cy="5562600"/>
          </a:xfrm>
        </p:spPr>
        <p:txBody>
          <a:bodyPr>
            <a:noAutofit/>
          </a:bodyPr>
          <a:lstStyle/>
          <a:p>
            <a:pPr algn="ctr">
              <a:lnSpc>
                <a:spcPct val="170000"/>
              </a:lnSpc>
            </a:pPr>
            <a:r>
              <a:rPr lang="en-US" sz="2400" b="1" dirty="0"/>
              <a:t>Neglecting to prevail upon workers to the new innovation:</a:t>
            </a:r>
          </a:p>
          <a:p>
            <a:pPr algn="just">
              <a:lnSpc>
                <a:spcPct val="170000"/>
              </a:lnSpc>
              <a:buNone/>
            </a:pPr>
            <a:r>
              <a:rPr lang="en-US" sz="1800" dirty="0"/>
              <a:t>      </a:t>
            </a:r>
            <a:r>
              <a:rPr lang="en-US" sz="2400" dirty="0"/>
              <a:t>Only a few people know how to best utilize the technology while others detest the changes made in procedures and frameworks. : </a:t>
            </a:r>
          </a:p>
          <a:p>
            <a:pPr algn="just">
              <a:lnSpc>
                <a:spcPct val="170000"/>
              </a:lnSpc>
              <a:buNone/>
            </a:pPr>
            <a:r>
              <a:rPr lang="en-US" sz="2400" dirty="0"/>
              <a:t>       With each innovation or technology introduced in an organization, it needs proper training for all the workers to get full information and utilize that at best.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3400" y="1524000"/>
            <a:ext cx="8229600" cy="4389120"/>
          </a:xfrm>
        </p:spPr>
        <p:txBody>
          <a:bodyPr>
            <a:normAutofit/>
          </a:bodyPr>
          <a:lstStyle/>
          <a:p>
            <a:pPr algn="just">
              <a:lnSpc>
                <a:spcPct val="150000"/>
              </a:lnSpc>
            </a:pPr>
            <a:r>
              <a:rPr lang="en-US" sz="2000" b="1" u="sng" dirty="0"/>
              <a:t>Not checking the information:</a:t>
            </a:r>
          </a:p>
          <a:p>
            <a:pPr algn="just">
              <a:lnSpc>
                <a:spcPct val="150000"/>
              </a:lnSpc>
              <a:buNone/>
            </a:pPr>
            <a:r>
              <a:rPr lang="en-US" sz="1200" dirty="0"/>
              <a:t>      </a:t>
            </a:r>
            <a:r>
              <a:rPr lang="en-US" sz="1800" dirty="0"/>
              <a:t>One of the best things about innovation is that we can control the information according to our requirements to get a reasonable picture of its uses and its competency.</a:t>
            </a:r>
            <a:endParaRPr lang="en-US" sz="1200" dirty="0"/>
          </a:p>
        </p:txBody>
      </p:sp>
      <p:pic>
        <p:nvPicPr>
          <p:cNvPr id="4" name="Picture 3">
            <a:extLst>
              <a:ext uri="{FF2B5EF4-FFF2-40B4-BE49-F238E27FC236}">
                <a16:creationId xmlns:a16="http://schemas.microsoft.com/office/drawing/2014/main" id="{F7188D98-C679-42D6-B1EF-7E11E687531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209800" y="3718560"/>
            <a:ext cx="4876800" cy="272288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66800"/>
            <a:ext cx="8229600" cy="1143000"/>
          </a:xfrm>
        </p:spPr>
        <p:txBody>
          <a:bodyPr>
            <a:noAutofit/>
          </a:bodyPr>
          <a:lstStyle/>
          <a:p>
            <a:pPr algn="ctr"/>
            <a:br>
              <a:rPr lang="en-US" sz="4000" dirty="0"/>
            </a:br>
            <a:r>
              <a:rPr lang="en-US" sz="4000" dirty="0"/>
              <a:t>Insights to the modern technology introduced </a:t>
            </a:r>
            <a:br>
              <a:rPr lang="en-US" sz="4000" dirty="0"/>
            </a:br>
            <a:endParaRPr lang="en-US" sz="4000" dirty="0"/>
          </a:p>
        </p:txBody>
      </p:sp>
      <p:sp>
        <p:nvSpPr>
          <p:cNvPr id="3" name="Content Placeholder 2"/>
          <p:cNvSpPr>
            <a:spLocks noGrp="1"/>
          </p:cNvSpPr>
          <p:nvPr>
            <p:ph idx="1"/>
          </p:nvPr>
        </p:nvSpPr>
        <p:spPr/>
        <p:txBody>
          <a:bodyPr>
            <a:normAutofit fontScale="85000" lnSpcReduction="20000"/>
          </a:bodyPr>
          <a:lstStyle/>
          <a:p>
            <a:pPr algn="just">
              <a:lnSpc>
                <a:spcPct val="170000"/>
              </a:lnSpc>
              <a:buNone/>
            </a:pPr>
            <a:r>
              <a:rPr lang="en-US" b="1" dirty="0"/>
              <a:t>Four areas of technological advancement :</a:t>
            </a:r>
          </a:p>
          <a:p>
            <a:pPr algn="just">
              <a:lnSpc>
                <a:spcPct val="170000"/>
              </a:lnSpc>
              <a:buNone/>
            </a:pPr>
            <a:r>
              <a:rPr lang="en-US" b="1" dirty="0"/>
              <a:t>To begin with, advanced change is not monolithic. </a:t>
            </a:r>
          </a:p>
          <a:p>
            <a:pPr algn="just">
              <a:lnSpc>
                <a:spcPct val="170000"/>
              </a:lnSpc>
              <a:buNone/>
            </a:pPr>
            <a:r>
              <a:rPr lang="en-US" dirty="0"/>
              <a:t>         There are four kinds of computerized transformation: business process, business model, domain, and cultural/organizational. we routinely observe firms focused on just on technique or structure transformation. Failure to deal with each of the four assortments leaves significant worth on the table.. </a:t>
            </a:r>
          </a:p>
          <a:p>
            <a:pPr algn="just">
              <a:lnSpc>
                <a:spcPct val="170000"/>
              </a:lnSpc>
              <a:buNone/>
            </a:pP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838200"/>
            <a:ext cx="8229600" cy="3733800"/>
          </a:xfrm>
        </p:spPr>
        <p:txBody>
          <a:bodyPr>
            <a:normAutofit/>
          </a:bodyPr>
          <a:lstStyle/>
          <a:p>
            <a:pPr marL="0" indent="0" algn="just">
              <a:lnSpc>
                <a:spcPct val="170000"/>
              </a:lnSpc>
              <a:buNone/>
            </a:pPr>
            <a:r>
              <a:rPr lang="en-US" sz="2800" b="1" dirty="0"/>
              <a:t>      Space Transformation </a:t>
            </a:r>
            <a:r>
              <a:rPr lang="en-US" sz="1600" b="1" dirty="0"/>
              <a:t>:</a:t>
            </a:r>
          </a:p>
          <a:p>
            <a:pPr algn="just">
              <a:lnSpc>
                <a:spcPct val="170000"/>
              </a:lnSpc>
            </a:pPr>
            <a:r>
              <a:rPr lang="en-US" sz="2000" dirty="0"/>
              <a:t> An zone any place we watch out for see surprisingly next to no center—yet stupendous chance—is the domain of area transformation. New innovations are rethinking item and administrations, obscuring exchange limits and making totally new arrangements of non-conventional contenders</a:t>
            </a:r>
            <a:r>
              <a:rPr lang="en-US" sz="1600" dirty="0"/>
              <a:t>. </a:t>
            </a:r>
          </a:p>
          <a:p>
            <a:pPr algn="just">
              <a:lnSpc>
                <a:spcPct val="170000"/>
              </a:lnSpc>
            </a:pPr>
            <a:endParaRPr lang="en-US" sz="1200" dirty="0"/>
          </a:p>
        </p:txBody>
      </p:sp>
      <p:pic>
        <p:nvPicPr>
          <p:cNvPr id="4" name="Picture 3" descr="download (1).jpg"/>
          <p:cNvPicPr>
            <a:picLocks noChangeAspect="1"/>
          </p:cNvPicPr>
          <p:nvPr/>
        </p:nvPicPr>
        <p:blipFill>
          <a:blip r:embed="rId3"/>
          <a:stretch>
            <a:fillRect/>
          </a:stretch>
        </p:blipFill>
        <p:spPr>
          <a:xfrm>
            <a:off x="3262312" y="4648200"/>
            <a:ext cx="2619375" cy="1743075"/>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4000" b="1" dirty="0"/>
              <a:t>Modern advancements in Technology</a:t>
            </a:r>
          </a:p>
        </p:txBody>
      </p:sp>
      <p:sp>
        <p:nvSpPr>
          <p:cNvPr id="3" name="Content Placeholder 2"/>
          <p:cNvSpPr>
            <a:spLocks noGrp="1"/>
          </p:cNvSpPr>
          <p:nvPr>
            <p:ph idx="1"/>
          </p:nvPr>
        </p:nvSpPr>
        <p:spPr/>
        <p:txBody>
          <a:bodyPr>
            <a:normAutofit/>
          </a:bodyPr>
          <a:lstStyle/>
          <a:p>
            <a:pPr algn="just">
              <a:buNone/>
            </a:pPr>
            <a:r>
              <a:rPr lang="en-US" sz="1800" b="1" dirty="0"/>
              <a:t>Edge registering Bridging the Gap Between Data Storage and Computation </a:t>
            </a:r>
          </a:p>
          <a:p>
            <a:pPr algn="just">
              <a:buNone/>
            </a:pPr>
            <a:endParaRPr lang="en-US" sz="1200" dirty="0"/>
          </a:p>
          <a:p>
            <a:pPr algn="just">
              <a:buNone/>
            </a:pPr>
            <a:r>
              <a:rPr lang="en-US" sz="1600" dirty="0"/>
              <a:t>              The most important concern for most companies in the leggy approach that occasionally influences the general administration of the tasks. By this, most of the businesses are concentrating on bringing talent and adeptness and fast registering. This results in examining the information in a close view. This step brings job opportunities to edge registering.</a:t>
            </a:r>
          </a:p>
          <a:p>
            <a:pPr algn="just">
              <a:buNone/>
            </a:pPr>
            <a:r>
              <a:rPr lang="en-US" sz="1200" dirty="0"/>
              <a:t>.</a:t>
            </a:r>
          </a:p>
          <a:p>
            <a:pPr algn="just">
              <a:buNone/>
            </a:pPr>
            <a:endParaRPr lang="en-US" sz="1200" dirty="0"/>
          </a:p>
          <a:p>
            <a:pPr algn="just">
              <a:buNone/>
            </a:pPr>
            <a:r>
              <a:rPr lang="en-US" sz="1200" dirty="0"/>
              <a:t>       </a:t>
            </a:r>
          </a:p>
        </p:txBody>
      </p:sp>
      <p:pic>
        <p:nvPicPr>
          <p:cNvPr id="4" name="Picture 3" descr="images.jpg"/>
          <p:cNvPicPr>
            <a:picLocks noChangeAspect="1"/>
          </p:cNvPicPr>
          <p:nvPr/>
        </p:nvPicPr>
        <p:blipFill>
          <a:blip r:embed="rId3"/>
          <a:stretch>
            <a:fillRect/>
          </a:stretch>
        </p:blipFill>
        <p:spPr>
          <a:xfrm>
            <a:off x="2362200" y="4038600"/>
            <a:ext cx="4800600" cy="2356927"/>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905000"/>
            <a:ext cx="8229600" cy="4389120"/>
          </a:xfrm>
        </p:spPr>
        <p:txBody>
          <a:bodyPr>
            <a:normAutofit/>
          </a:bodyPr>
          <a:lstStyle/>
          <a:p>
            <a:pPr algn="just">
              <a:buNone/>
            </a:pPr>
            <a:endParaRPr lang="en-US" sz="1200" dirty="0"/>
          </a:p>
          <a:p>
            <a:pPr algn="just">
              <a:buNone/>
            </a:pPr>
            <a:r>
              <a:rPr lang="en-US" sz="1800" b="1" dirty="0"/>
              <a:t>Conveyed Cloud-Connecting Operations to Cloud Services </a:t>
            </a:r>
          </a:p>
          <a:p>
            <a:pPr algn="just">
              <a:buNone/>
            </a:pPr>
            <a:endParaRPr lang="en-US" sz="1600" dirty="0"/>
          </a:p>
          <a:p>
            <a:pPr algn="just">
              <a:buNone/>
            </a:pPr>
            <a:r>
              <a:rPr lang="en-US" sz="1600" dirty="0"/>
              <a:t>       The patterns in distributed storage and distributed computing are as of now grasped by businesses over the globe and the following huge thing that is going to hit the tech environment is the circulated cloud framework. Conveyed Cloud helps in interfacing the open cloud appropriated activity of cloud administrations to explicit areas. </a:t>
            </a:r>
          </a:p>
          <a:p>
            <a:pPr algn="just">
              <a:buNone/>
            </a:pPr>
            <a:endParaRPr lang="en-US" sz="1600" dirty="0"/>
          </a:p>
          <a:p>
            <a:pPr algn="just">
              <a:buNone/>
            </a:pPr>
            <a:endParaRPr lang="en-US" sz="1200" dirty="0"/>
          </a:p>
        </p:txBody>
      </p:sp>
      <p:pic>
        <p:nvPicPr>
          <p:cNvPr id="4" name="Picture 3" descr="images (1).jpg"/>
          <p:cNvPicPr>
            <a:picLocks noChangeAspect="1"/>
          </p:cNvPicPr>
          <p:nvPr/>
        </p:nvPicPr>
        <p:blipFill>
          <a:blip r:embed="rId3"/>
          <a:stretch>
            <a:fillRect/>
          </a:stretch>
        </p:blipFill>
        <p:spPr>
          <a:xfrm>
            <a:off x="2943225" y="4263886"/>
            <a:ext cx="3257550" cy="2030234"/>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New Age UK technical world</a:t>
            </a:r>
          </a:p>
        </p:txBody>
      </p:sp>
      <p:sp>
        <p:nvSpPr>
          <p:cNvPr id="3" name="Content Placeholder 2"/>
          <p:cNvSpPr>
            <a:spLocks noGrp="1"/>
          </p:cNvSpPr>
          <p:nvPr>
            <p:ph idx="1"/>
          </p:nvPr>
        </p:nvSpPr>
        <p:spPr/>
        <p:txBody>
          <a:bodyPr>
            <a:normAutofit lnSpcReduction="10000"/>
          </a:bodyPr>
          <a:lstStyle/>
          <a:p>
            <a:pPr algn="just">
              <a:buNone/>
            </a:pPr>
            <a:r>
              <a:rPr lang="en-US" b="1" dirty="0"/>
              <a:t>Four key parts of the democratization of innovation drifts that will make it greater in 2020: </a:t>
            </a:r>
          </a:p>
          <a:p>
            <a:pPr algn="just">
              <a:buNone/>
            </a:pPr>
            <a:endParaRPr lang="en-US" dirty="0"/>
          </a:p>
          <a:p>
            <a:pPr algn="just"/>
            <a:r>
              <a:rPr lang="en-US" dirty="0"/>
              <a:t>Application advancement </a:t>
            </a:r>
          </a:p>
          <a:p>
            <a:pPr algn="just"/>
            <a:endParaRPr lang="en-US" dirty="0"/>
          </a:p>
          <a:p>
            <a:pPr algn="just"/>
            <a:r>
              <a:rPr lang="en-US" dirty="0"/>
              <a:t>Plan </a:t>
            </a:r>
          </a:p>
          <a:p>
            <a:pPr algn="just"/>
            <a:endParaRPr lang="en-US" dirty="0"/>
          </a:p>
          <a:p>
            <a:pPr algn="just"/>
            <a:r>
              <a:rPr lang="en-US" dirty="0"/>
              <a:t>Information </a:t>
            </a:r>
          </a:p>
          <a:p>
            <a:pPr algn="just"/>
            <a:endParaRPr lang="en-US" dirty="0"/>
          </a:p>
          <a:p>
            <a:pPr algn="just"/>
            <a:r>
              <a:rPr lang="en-US" dirty="0"/>
              <a:t>Information and examination </a:t>
            </a:r>
          </a:p>
          <a:p>
            <a:pPr algn="just">
              <a:buNone/>
            </a:pPr>
            <a:endParaRPr lang="en-US" dirty="0"/>
          </a:p>
          <a:p>
            <a:pPr>
              <a:buNone/>
            </a:pPr>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DD677-028C-4134-ACE0-688CBC5EE1FF}"/>
              </a:ext>
            </a:extLst>
          </p:cNvPr>
          <p:cNvSpPr>
            <a:spLocks noGrp="1"/>
          </p:cNvSpPr>
          <p:nvPr>
            <p:ph type="title"/>
          </p:nvPr>
        </p:nvSpPr>
        <p:spPr/>
        <p:txBody>
          <a:bodyPr>
            <a:normAutofit fontScale="90000"/>
          </a:bodyPr>
          <a:lstStyle/>
          <a:p>
            <a:pPr algn="ctr"/>
            <a:r>
              <a:rPr lang="en-US" b="1" u="sng" dirty="0"/>
              <a:t>Application Advancement </a:t>
            </a:r>
            <a:br>
              <a:rPr lang="en-US" b="1" u="sng" dirty="0"/>
            </a:br>
            <a:r>
              <a:rPr lang="en-US" b="1" u="sng" dirty="0"/>
              <a:t>and Planning</a:t>
            </a:r>
          </a:p>
        </p:txBody>
      </p:sp>
      <p:sp>
        <p:nvSpPr>
          <p:cNvPr id="3" name="Content Placeholder 2">
            <a:extLst>
              <a:ext uri="{FF2B5EF4-FFF2-40B4-BE49-F238E27FC236}">
                <a16:creationId xmlns:a16="http://schemas.microsoft.com/office/drawing/2014/main" id="{66571D37-8B8F-4055-A22F-3C113A4EA081}"/>
              </a:ext>
            </a:extLst>
          </p:cNvPr>
          <p:cNvSpPr>
            <a:spLocks noGrp="1"/>
          </p:cNvSpPr>
          <p:nvPr>
            <p:ph idx="1"/>
          </p:nvPr>
        </p:nvSpPr>
        <p:spPr>
          <a:xfrm>
            <a:off x="457200" y="2286000"/>
            <a:ext cx="8229600" cy="4038600"/>
          </a:xfrm>
        </p:spPr>
        <p:txBody>
          <a:bodyPr/>
          <a:lstStyle/>
          <a:p>
            <a:r>
              <a:rPr lang="en-US" dirty="0"/>
              <a:t>Application Advancement and Planning:</a:t>
            </a:r>
          </a:p>
          <a:p>
            <a:pPr lvl="1"/>
            <a:r>
              <a:rPr lang="en-US" dirty="0"/>
              <a:t>This democratic innovation created a new era of application in the country by implementation of new standards and policies within the plan of every project. </a:t>
            </a:r>
          </a:p>
        </p:txBody>
      </p:sp>
      <p:pic>
        <p:nvPicPr>
          <p:cNvPr id="5" name="Picture 4">
            <a:extLst>
              <a:ext uri="{FF2B5EF4-FFF2-40B4-BE49-F238E27FC236}">
                <a16:creationId xmlns:a16="http://schemas.microsoft.com/office/drawing/2014/main" id="{CE06D669-41BB-49CF-8948-34BE2A188DC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52700" y="4191000"/>
            <a:ext cx="4038600" cy="2422385"/>
          </a:xfrm>
          <a:prstGeom prst="rect">
            <a:avLst/>
          </a:prstGeom>
        </p:spPr>
      </p:pic>
    </p:spTree>
    <p:extLst>
      <p:ext uri="{BB962C8B-B14F-4D97-AF65-F5344CB8AC3E}">
        <p14:creationId xmlns:p14="http://schemas.microsoft.com/office/powerpoint/2010/main" val="8947898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7FD4E-7E56-4E9A-8BB1-40C544F1EE5B}"/>
              </a:ext>
            </a:extLst>
          </p:cNvPr>
          <p:cNvSpPr>
            <a:spLocks noGrp="1"/>
          </p:cNvSpPr>
          <p:nvPr>
            <p:ph type="title"/>
          </p:nvPr>
        </p:nvSpPr>
        <p:spPr/>
        <p:txBody>
          <a:bodyPr/>
          <a:lstStyle/>
          <a:p>
            <a:pPr algn="ctr"/>
            <a:r>
              <a:rPr lang="en-US" b="1" u="sng" dirty="0"/>
              <a:t>Information</a:t>
            </a:r>
          </a:p>
        </p:txBody>
      </p:sp>
      <p:sp>
        <p:nvSpPr>
          <p:cNvPr id="3" name="Content Placeholder 2">
            <a:extLst>
              <a:ext uri="{FF2B5EF4-FFF2-40B4-BE49-F238E27FC236}">
                <a16:creationId xmlns:a16="http://schemas.microsoft.com/office/drawing/2014/main" id="{733E666D-3DEA-4C5F-BC2B-A42E37748194}"/>
              </a:ext>
            </a:extLst>
          </p:cNvPr>
          <p:cNvSpPr>
            <a:spLocks noGrp="1"/>
          </p:cNvSpPr>
          <p:nvPr>
            <p:ph idx="1"/>
          </p:nvPr>
        </p:nvSpPr>
        <p:spPr>
          <a:xfrm>
            <a:off x="457200" y="2362200"/>
            <a:ext cx="8229600" cy="3962400"/>
          </a:xfrm>
        </p:spPr>
        <p:txBody>
          <a:bodyPr/>
          <a:lstStyle/>
          <a:p>
            <a:r>
              <a:rPr lang="en-US" dirty="0"/>
              <a:t>Information:</a:t>
            </a:r>
          </a:p>
          <a:p>
            <a:pPr lvl="1"/>
            <a:r>
              <a:rPr lang="en-US" dirty="0"/>
              <a:t>With the information advancement the democracy created a new idea of managing the data of citizens with the new modals and schemes.</a:t>
            </a:r>
          </a:p>
        </p:txBody>
      </p:sp>
      <p:pic>
        <p:nvPicPr>
          <p:cNvPr id="5" name="Picture 4">
            <a:extLst>
              <a:ext uri="{FF2B5EF4-FFF2-40B4-BE49-F238E27FC236}">
                <a16:creationId xmlns:a16="http://schemas.microsoft.com/office/drawing/2014/main" id="{448778A1-0521-4F86-BF7F-9014BDE7EF9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62200" y="4114800"/>
            <a:ext cx="4419600" cy="2486025"/>
          </a:xfrm>
          <a:prstGeom prst="rect">
            <a:avLst/>
          </a:prstGeom>
        </p:spPr>
      </p:pic>
    </p:spTree>
    <p:extLst>
      <p:ext uri="{BB962C8B-B14F-4D97-AF65-F5344CB8AC3E}">
        <p14:creationId xmlns:p14="http://schemas.microsoft.com/office/powerpoint/2010/main" val="20657930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718A5-6092-4BFD-A893-2ECEDB412F62}"/>
              </a:ext>
            </a:extLst>
          </p:cNvPr>
          <p:cNvSpPr>
            <a:spLocks noGrp="1"/>
          </p:cNvSpPr>
          <p:nvPr>
            <p:ph type="title"/>
          </p:nvPr>
        </p:nvSpPr>
        <p:spPr>
          <a:xfrm>
            <a:off x="457200" y="914400"/>
            <a:ext cx="8229600" cy="1371600"/>
          </a:xfrm>
        </p:spPr>
        <p:txBody>
          <a:bodyPr>
            <a:normAutofit fontScale="90000"/>
          </a:bodyPr>
          <a:lstStyle/>
          <a:p>
            <a:pPr algn="ctr"/>
            <a:r>
              <a:rPr lang="en-US" b="1" u="sng" dirty="0"/>
              <a:t>Information and </a:t>
            </a:r>
            <a:br>
              <a:rPr lang="en-US" b="1" u="sng" dirty="0"/>
            </a:br>
            <a:r>
              <a:rPr lang="en-US" b="1" u="sng" dirty="0"/>
              <a:t>Examination</a:t>
            </a:r>
          </a:p>
        </p:txBody>
      </p:sp>
      <p:sp>
        <p:nvSpPr>
          <p:cNvPr id="3" name="Content Placeholder 2">
            <a:extLst>
              <a:ext uri="{FF2B5EF4-FFF2-40B4-BE49-F238E27FC236}">
                <a16:creationId xmlns:a16="http://schemas.microsoft.com/office/drawing/2014/main" id="{29C2CD73-CE2C-46C6-95D5-FD58A558AA71}"/>
              </a:ext>
            </a:extLst>
          </p:cNvPr>
          <p:cNvSpPr>
            <a:spLocks noGrp="1"/>
          </p:cNvSpPr>
          <p:nvPr>
            <p:ph idx="1"/>
          </p:nvPr>
        </p:nvSpPr>
        <p:spPr>
          <a:xfrm>
            <a:off x="457200" y="2667000"/>
            <a:ext cx="8229600" cy="3657600"/>
          </a:xfrm>
        </p:spPr>
        <p:txBody>
          <a:bodyPr/>
          <a:lstStyle/>
          <a:p>
            <a:r>
              <a:rPr lang="en-US" dirty="0"/>
              <a:t>Information and Examination:</a:t>
            </a:r>
          </a:p>
          <a:p>
            <a:pPr lvl="1"/>
            <a:r>
              <a:rPr lang="en-US" dirty="0"/>
              <a:t>This advancement created a new schema for examine the collected data, collected through various sources and backgrounds.</a:t>
            </a:r>
          </a:p>
        </p:txBody>
      </p:sp>
      <p:pic>
        <p:nvPicPr>
          <p:cNvPr id="5" name="Picture 4">
            <a:extLst>
              <a:ext uri="{FF2B5EF4-FFF2-40B4-BE49-F238E27FC236}">
                <a16:creationId xmlns:a16="http://schemas.microsoft.com/office/drawing/2014/main" id="{95713537-2B23-477F-AB1D-45D4DC6264B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76400" y="4467597"/>
            <a:ext cx="4953000" cy="2084710"/>
          </a:xfrm>
          <a:prstGeom prst="rect">
            <a:avLst/>
          </a:prstGeom>
        </p:spPr>
      </p:pic>
    </p:spTree>
    <p:extLst>
      <p:ext uri="{BB962C8B-B14F-4D97-AF65-F5344CB8AC3E}">
        <p14:creationId xmlns:p14="http://schemas.microsoft.com/office/powerpoint/2010/main" val="7221473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Autofit/>
          </a:bodyPr>
          <a:lstStyle/>
          <a:p>
            <a:pPr algn="just">
              <a:lnSpc>
                <a:spcPct val="150000"/>
              </a:lnSpc>
              <a:buNone/>
            </a:pPr>
            <a:r>
              <a:rPr lang="en-US" sz="1200" dirty="0"/>
              <a:t>       </a:t>
            </a:r>
            <a:r>
              <a:rPr lang="en-US" sz="2000" dirty="0"/>
              <a:t>The term “</a:t>
            </a:r>
            <a:r>
              <a:rPr lang="en-US" sz="2000" dirty="0">
                <a:latin typeface="Algerian" panose="04020705040A02060702" pitchFamily="82" charset="0"/>
              </a:rPr>
              <a:t>democratization</a:t>
            </a:r>
            <a:r>
              <a:rPr lang="en-US" sz="2000" dirty="0"/>
              <a:t>” is gotten from the word majority rule government. Like in a popular government, everybody has equivalent rights and obligation, comparably, the democratization of innovation alludes to the simple access of specialized space to everybody, regardless of their calling and spot</a:t>
            </a:r>
            <a:r>
              <a:rPr lang="en-US" sz="1200" dirty="0"/>
              <a:t>. </a:t>
            </a:r>
          </a:p>
          <a:p>
            <a:pPr>
              <a:lnSpc>
                <a:spcPct val="150000"/>
              </a:lnSpc>
              <a:buNone/>
            </a:pPr>
            <a:endParaRPr lang="en-US" sz="1200" dirty="0"/>
          </a:p>
        </p:txBody>
      </p:sp>
      <p:sp>
        <p:nvSpPr>
          <p:cNvPr id="5" name="Rectangle 4"/>
          <p:cNvSpPr/>
          <p:nvPr/>
        </p:nvSpPr>
        <p:spPr>
          <a:xfrm>
            <a:off x="1447800" y="1066800"/>
            <a:ext cx="6324600" cy="523220"/>
          </a:xfrm>
          <a:prstGeom prst="rect">
            <a:avLst/>
          </a:prstGeom>
        </p:spPr>
        <p:txBody>
          <a:bodyPr wrap="square">
            <a:spAutoFit/>
          </a:bodyPr>
          <a:lstStyle/>
          <a:p>
            <a:pPr algn="ctr"/>
            <a:r>
              <a:rPr lang="en-US" sz="2800" b="1" u="sng" dirty="0"/>
              <a:t>Democratization in Technology</a:t>
            </a:r>
          </a:p>
        </p:txBody>
      </p:sp>
      <p:pic>
        <p:nvPicPr>
          <p:cNvPr id="6" name="Picture 5" descr="download (2).jpg"/>
          <p:cNvPicPr>
            <a:picLocks noChangeAspect="1"/>
          </p:cNvPicPr>
          <p:nvPr/>
        </p:nvPicPr>
        <p:blipFill>
          <a:blip r:embed="rId3"/>
          <a:stretch>
            <a:fillRect/>
          </a:stretch>
        </p:blipFill>
        <p:spPr>
          <a:xfrm>
            <a:off x="2531268" y="4543425"/>
            <a:ext cx="4081463" cy="1781175"/>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3BA4D-F358-4755-993C-4570E6AB1BDC}"/>
              </a:ext>
            </a:extLst>
          </p:cNvPr>
          <p:cNvSpPr>
            <a:spLocks noGrp="1"/>
          </p:cNvSpPr>
          <p:nvPr>
            <p:ph type="title"/>
          </p:nvPr>
        </p:nvSpPr>
        <p:spPr/>
        <p:txBody>
          <a:bodyPr/>
          <a:lstStyle/>
          <a:p>
            <a:pPr algn="ctr"/>
            <a:r>
              <a:rPr lang="en-US" b="1" u="sng" dirty="0"/>
              <a:t>Conclusion</a:t>
            </a:r>
          </a:p>
        </p:txBody>
      </p:sp>
      <p:sp>
        <p:nvSpPr>
          <p:cNvPr id="3" name="Content Placeholder 2">
            <a:extLst>
              <a:ext uri="{FF2B5EF4-FFF2-40B4-BE49-F238E27FC236}">
                <a16:creationId xmlns:a16="http://schemas.microsoft.com/office/drawing/2014/main" id="{3EEC68E9-D0ED-4EA9-87FA-D0EC6E64134A}"/>
              </a:ext>
            </a:extLst>
          </p:cNvPr>
          <p:cNvSpPr>
            <a:spLocks noGrp="1"/>
          </p:cNvSpPr>
          <p:nvPr>
            <p:ph idx="1"/>
          </p:nvPr>
        </p:nvSpPr>
        <p:spPr>
          <a:xfrm>
            <a:off x="457200" y="2286000"/>
            <a:ext cx="8229600" cy="4038600"/>
          </a:xfrm>
        </p:spPr>
        <p:txBody>
          <a:bodyPr>
            <a:normAutofit/>
          </a:bodyPr>
          <a:lstStyle/>
          <a:p>
            <a:r>
              <a:rPr lang="en-US" dirty="0"/>
              <a:t>This presentation was prepared that provided the complete details related to the McCann Erickson with their various advancement and impact of demographic policies advancement in the field of information and technology.</a:t>
            </a:r>
          </a:p>
        </p:txBody>
      </p:sp>
      <p:pic>
        <p:nvPicPr>
          <p:cNvPr id="5" name="Picture 4">
            <a:extLst>
              <a:ext uri="{FF2B5EF4-FFF2-40B4-BE49-F238E27FC236}">
                <a16:creationId xmlns:a16="http://schemas.microsoft.com/office/drawing/2014/main" id="{94706C67-D675-4D97-9106-7B53E207A4D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14600" y="4191000"/>
            <a:ext cx="4114800" cy="2038409"/>
          </a:xfrm>
          <a:prstGeom prst="rect">
            <a:avLst/>
          </a:prstGeom>
        </p:spPr>
      </p:pic>
    </p:spTree>
    <p:extLst>
      <p:ext uri="{BB962C8B-B14F-4D97-AF65-F5344CB8AC3E}">
        <p14:creationId xmlns:p14="http://schemas.microsoft.com/office/powerpoint/2010/main" val="4123473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4EE47-0627-484C-AFA5-5E152056F0F0}"/>
              </a:ext>
            </a:extLst>
          </p:cNvPr>
          <p:cNvSpPr>
            <a:spLocks noGrp="1"/>
          </p:cNvSpPr>
          <p:nvPr>
            <p:ph type="title"/>
          </p:nvPr>
        </p:nvSpPr>
        <p:spPr/>
        <p:txBody>
          <a:bodyPr/>
          <a:lstStyle/>
          <a:p>
            <a:pPr algn="ctr"/>
            <a:r>
              <a:rPr lang="en-US" b="1" u="sng" dirty="0"/>
              <a:t>References</a:t>
            </a:r>
          </a:p>
        </p:txBody>
      </p:sp>
      <p:sp>
        <p:nvSpPr>
          <p:cNvPr id="3" name="Content Placeholder 2">
            <a:extLst>
              <a:ext uri="{FF2B5EF4-FFF2-40B4-BE49-F238E27FC236}">
                <a16:creationId xmlns:a16="http://schemas.microsoft.com/office/drawing/2014/main" id="{252E3B82-C09F-48FB-A7BB-2ACDAE55A1BC}"/>
              </a:ext>
            </a:extLst>
          </p:cNvPr>
          <p:cNvSpPr>
            <a:spLocks noGrp="1"/>
          </p:cNvSpPr>
          <p:nvPr>
            <p:ph idx="1"/>
          </p:nvPr>
        </p:nvSpPr>
        <p:spPr/>
        <p:txBody>
          <a:bodyPr/>
          <a:lstStyle/>
          <a:p>
            <a:r>
              <a:rPr lang="en-US" b="0" i="0" dirty="0">
                <a:solidFill>
                  <a:srgbClr val="222222"/>
                </a:solidFill>
                <a:effectLst/>
                <a:latin typeface="Arial" panose="020B0604020202020204" pitchFamily="34" charset="0"/>
              </a:rPr>
              <a:t>Sánchez-</a:t>
            </a:r>
            <a:r>
              <a:rPr lang="en-US" b="0" i="0" dirty="0" err="1">
                <a:solidFill>
                  <a:srgbClr val="222222"/>
                </a:solidFill>
                <a:effectLst/>
                <a:latin typeface="Arial" panose="020B0604020202020204" pitchFamily="34" charset="0"/>
              </a:rPr>
              <a:t>Monedero</a:t>
            </a:r>
            <a:r>
              <a:rPr lang="en-US" b="0" i="0" dirty="0">
                <a:solidFill>
                  <a:srgbClr val="222222"/>
                </a:solidFill>
                <a:effectLst/>
                <a:latin typeface="Arial" panose="020B0604020202020204" pitchFamily="34" charset="0"/>
              </a:rPr>
              <a:t>, J., </a:t>
            </a:r>
            <a:r>
              <a:rPr lang="en-US" b="0" i="0" dirty="0" err="1">
                <a:solidFill>
                  <a:srgbClr val="222222"/>
                </a:solidFill>
                <a:effectLst/>
                <a:latin typeface="Arial" panose="020B0604020202020204" pitchFamily="34" charset="0"/>
              </a:rPr>
              <a:t>Dencik</a:t>
            </a:r>
            <a:r>
              <a:rPr lang="en-US" b="0" i="0" dirty="0">
                <a:solidFill>
                  <a:srgbClr val="222222"/>
                </a:solidFill>
                <a:effectLst/>
                <a:latin typeface="Arial" panose="020B0604020202020204" pitchFamily="34" charset="0"/>
              </a:rPr>
              <a:t>, L. and Edwards, L., 2020, January. What does it mean </a:t>
            </a:r>
            <a:r>
              <a:rPr lang="en-US" b="0" i="0" dirty="0" err="1">
                <a:solidFill>
                  <a:srgbClr val="222222"/>
                </a:solidFill>
                <a:effectLst/>
                <a:latin typeface="Arial" panose="020B0604020202020204" pitchFamily="34" charset="0"/>
              </a:rPr>
              <a:t>to'solve'the</a:t>
            </a:r>
            <a:r>
              <a:rPr lang="en-US" b="0" i="0" dirty="0">
                <a:solidFill>
                  <a:srgbClr val="222222"/>
                </a:solidFill>
                <a:effectLst/>
                <a:latin typeface="Arial" panose="020B0604020202020204" pitchFamily="34" charset="0"/>
              </a:rPr>
              <a:t> problem of discrimination in hiring? social, technical and legal perspectives from the UK on automated hiring systems. In </a:t>
            </a:r>
            <a:r>
              <a:rPr lang="en-US" b="0" i="1" dirty="0">
                <a:solidFill>
                  <a:srgbClr val="222222"/>
                </a:solidFill>
                <a:effectLst/>
                <a:latin typeface="Arial" panose="020B0604020202020204" pitchFamily="34" charset="0"/>
              </a:rPr>
              <a:t>Proceedings of the 2020 Conference on Fairness, Accountability, and Transparency</a:t>
            </a:r>
            <a:r>
              <a:rPr lang="en-US" b="0" i="0" dirty="0">
                <a:solidFill>
                  <a:srgbClr val="222222"/>
                </a:solidFill>
                <a:effectLst/>
                <a:latin typeface="Arial" panose="020B0604020202020204" pitchFamily="34" charset="0"/>
              </a:rPr>
              <a:t> (pp. 458-468).</a:t>
            </a:r>
          </a:p>
          <a:p>
            <a:r>
              <a:rPr lang="en-US" b="0" i="0" dirty="0">
                <a:solidFill>
                  <a:srgbClr val="222222"/>
                </a:solidFill>
                <a:effectLst/>
                <a:latin typeface="Arial" panose="020B0604020202020204" pitchFamily="34" charset="0"/>
              </a:rPr>
              <a:t>Song, J., Gu, T., Ge, Y. and Mohapatra, P., 2020. Smart Contract-based Computing </a:t>
            </a:r>
            <a:r>
              <a:rPr lang="en-US" b="0" i="0" dirty="0" err="1">
                <a:solidFill>
                  <a:srgbClr val="222222"/>
                </a:solidFill>
                <a:effectLst/>
                <a:latin typeface="Arial" panose="020B0604020202020204" pitchFamily="34" charset="0"/>
              </a:rPr>
              <a:t>ResourcesTrading</a:t>
            </a:r>
            <a:r>
              <a:rPr lang="en-US" b="0" i="0" dirty="0">
                <a:solidFill>
                  <a:srgbClr val="222222"/>
                </a:solidFill>
                <a:effectLst/>
                <a:latin typeface="Arial" panose="020B0604020202020204" pitchFamily="34" charset="0"/>
              </a:rPr>
              <a:t> in Edge Computing. </a:t>
            </a:r>
            <a:r>
              <a:rPr lang="en-US" b="0" i="1" dirty="0" err="1">
                <a:solidFill>
                  <a:srgbClr val="222222"/>
                </a:solidFill>
                <a:effectLst/>
                <a:latin typeface="Arial" panose="020B0604020202020204" pitchFamily="34" charset="0"/>
              </a:rPr>
              <a:t>arXiv</a:t>
            </a:r>
            <a:r>
              <a:rPr lang="en-US" b="0" i="1" dirty="0">
                <a:solidFill>
                  <a:srgbClr val="222222"/>
                </a:solidFill>
                <a:effectLst/>
                <a:latin typeface="Arial" panose="020B0604020202020204" pitchFamily="34" charset="0"/>
              </a:rPr>
              <a:t> preprint arXiv:2006.15824</a:t>
            </a:r>
            <a:r>
              <a:rPr lang="en-US" b="0" i="0" dirty="0">
                <a:solidFill>
                  <a:srgbClr val="222222"/>
                </a:solidFill>
                <a:effectLst/>
                <a:latin typeface="Arial" panose="020B0604020202020204" pitchFamily="34" charset="0"/>
              </a:rPr>
              <a:t>.</a:t>
            </a:r>
            <a:endParaRPr lang="en-US" dirty="0"/>
          </a:p>
        </p:txBody>
      </p:sp>
    </p:spTree>
    <p:extLst>
      <p:ext uri="{BB962C8B-B14F-4D97-AF65-F5344CB8AC3E}">
        <p14:creationId xmlns:p14="http://schemas.microsoft.com/office/powerpoint/2010/main" val="11945390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E3AC0DC-893B-4A89-9ABA-EBDFA0C985F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19400" y="1524000"/>
            <a:ext cx="3676650" cy="4092381"/>
          </a:xfrm>
          <a:prstGeom prst="rect">
            <a:avLst/>
          </a:prstGeom>
        </p:spPr>
      </p:pic>
    </p:spTree>
    <p:extLst>
      <p:ext uri="{BB962C8B-B14F-4D97-AF65-F5344CB8AC3E}">
        <p14:creationId xmlns:p14="http://schemas.microsoft.com/office/powerpoint/2010/main" val="26249252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Verve</Template>
  <TotalTime>476</TotalTime>
  <Words>2231</Words>
  <Application>Microsoft Office PowerPoint</Application>
  <PresentationFormat>On-screen Show (4:3)</PresentationFormat>
  <Paragraphs>125</Paragraphs>
  <Slides>21</Slides>
  <Notes>21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Algerian</vt:lpstr>
      <vt:lpstr>Arial</vt:lpstr>
      <vt:lpstr>Calibri</vt:lpstr>
      <vt:lpstr>Constantia</vt:lpstr>
      <vt:lpstr>Times New Roman</vt:lpstr>
      <vt:lpstr>Wingdings 2</vt:lpstr>
      <vt:lpstr>Flow</vt:lpstr>
      <vt:lpstr>Digital Skills and Research Methods   </vt:lpstr>
      <vt:lpstr>Table of Contents</vt:lpstr>
      <vt:lpstr>Introduction</vt:lpstr>
      <vt:lpstr>Background of  McCann  Erickson </vt:lpstr>
      <vt:lpstr>Challenges in Introduction to new technology</vt:lpstr>
      <vt:lpstr>Embracing new techniques basically in light of the fact that it is new:  </vt:lpstr>
      <vt:lpstr>PowerPoint Presentation</vt:lpstr>
      <vt:lpstr>PowerPoint Presentation</vt:lpstr>
      <vt:lpstr>PowerPoint Presentation</vt:lpstr>
      <vt:lpstr> Insights to the modern technology introduced  </vt:lpstr>
      <vt:lpstr>PowerPoint Presentation</vt:lpstr>
      <vt:lpstr>Modern advancements in Technology</vt:lpstr>
      <vt:lpstr>PowerPoint Presentation</vt:lpstr>
      <vt:lpstr>New Age UK technical world</vt:lpstr>
      <vt:lpstr>Application Advancement  and Planning</vt:lpstr>
      <vt:lpstr>Information</vt:lpstr>
      <vt:lpstr>Information and  Examination</vt:lpstr>
      <vt:lpstr>PowerPoint Presentation</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dc:title>
  <dc:creator>ABC</dc:creator>
  <cp:lastModifiedBy>Adrian Stefaniu (1921643)</cp:lastModifiedBy>
  <cp:revision>60</cp:revision>
  <cp:lastPrinted>2020-08-22T11:47:44Z</cp:lastPrinted>
  <dcterms:created xsi:type="dcterms:W3CDTF">2020-08-12T20:28:46Z</dcterms:created>
  <dcterms:modified xsi:type="dcterms:W3CDTF">2020-08-22T13:37:02Z</dcterms:modified>
</cp:coreProperties>
</file>