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5/5/2022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5/5/2022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5/5/2022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hyperlink" Target="https://my.clevelandclinic.org/departments/neurolgical/depts/multiple-sclerosis/ms-and-society" TargetMode="External" /><Relationship Id="rId2" Type="http://schemas.openxmlformats.org/officeDocument/2006/relationships/hyperlink" Target="https://www.mssociety.org.uk/care-and-support/everyday-living/smoking-and-ms"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01C9-E16C-DA41-91D4-AEF2B08D0950}"/>
              </a:ext>
            </a:extLst>
          </p:cNvPr>
          <p:cNvSpPr>
            <a:spLocks noGrp="1"/>
          </p:cNvSpPr>
          <p:nvPr>
            <p:ph type="ctrTitle"/>
          </p:nvPr>
        </p:nvSpPr>
        <p:spPr/>
        <p:txBody>
          <a:bodyPr/>
          <a:lstStyle/>
          <a:p>
            <a:r>
              <a:rPr lang="en-GB"/>
              <a:t>Smoking &amp; multiple sclerosis.</a:t>
            </a:r>
            <a:endParaRPr lang="en-US"/>
          </a:p>
        </p:txBody>
      </p:sp>
      <p:sp>
        <p:nvSpPr>
          <p:cNvPr id="3" name="Subtitle 2">
            <a:extLst>
              <a:ext uri="{FF2B5EF4-FFF2-40B4-BE49-F238E27FC236}">
                <a16:creationId xmlns:a16="http://schemas.microsoft.com/office/drawing/2014/main" id="{3CEC0774-9CCB-F444-8A2E-CEE5BBA7EA29}"/>
              </a:ext>
            </a:extLst>
          </p:cNvPr>
          <p:cNvSpPr>
            <a:spLocks noGrp="1"/>
          </p:cNvSpPr>
          <p:nvPr>
            <p:ph type="subTitle" idx="1"/>
          </p:nvPr>
        </p:nvSpPr>
        <p:spPr/>
        <p:txBody>
          <a:bodyPr/>
          <a:lstStyle/>
          <a:p>
            <a:r>
              <a:rPr lang="en-GB">
                <a:solidFill>
                  <a:srgbClr val="FF0000"/>
                </a:solidFill>
              </a:rPr>
              <a:t>By lucy Frances Morris.</a:t>
            </a:r>
            <a:endParaRPr lang="en-US">
              <a:solidFill>
                <a:srgbClr val="FF0000"/>
              </a:solidFill>
            </a:endParaRPr>
          </a:p>
        </p:txBody>
      </p:sp>
      <p:pic>
        <p:nvPicPr>
          <p:cNvPr id="5" name="Picture 5">
            <a:extLst>
              <a:ext uri="{FF2B5EF4-FFF2-40B4-BE49-F238E27FC236}">
                <a16:creationId xmlns:a16="http://schemas.microsoft.com/office/drawing/2014/main" id="{A90718F4-661C-5743-9F19-996C7EEF50CC}"/>
              </a:ext>
            </a:extLst>
          </p:cNvPr>
          <p:cNvPicPr>
            <a:picLocks noChangeAspect="1"/>
          </p:cNvPicPr>
          <p:nvPr/>
        </p:nvPicPr>
        <p:blipFill>
          <a:blip r:embed="rId2"/>
          <a:stretch>
            <a:fillRect/>
          </a:stretch>
        </p:blipFill>
        <p:spPr>
          <a:xfrm>
            <a:off x="-1" y="4648730"/>
            <a:ext cx="12305109" cy="2209270"/>
          </a:xfrm>
          <a:prstGeom prst="rect">
            <a:avLst/>
          </a:prstGeom>
        </p:spPr>
      </p:pic>
    </p:spTree>
    <p:extLst>
      <p:ext uri="{BB962C8B-B14F-4D97-AF65-F5344CB8AC3E}">
        <p14:creationId xmlns:p14="http://schemas.microsoft.com/office/powerpoint/2010/main" val="3395113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3BD3-B389-3143-A213-BC2C5CEA5F4C}"/>
              </a:ext>
            </a:extLst>
          </p:cNvPr>
          <p:cNvSpPr>
            <a:spLocks noGrp="1"/>
          </p:cNvSpPr>
          <p:nvPr>
            <p:ph type="title"/>
          </p:nvPr>
        </p:nvSpPr>
        <p:spPr/>
        <p:txBody>
          <a:bodyPr/>
          <a:lstStyle/>
          <a:p>
            <a:r>
              <a:rPr lang="en-GB" u="sng"/>
              <a:t>The adverse affect smoking has on Multiple Sclerosis patients.</a:t>
            </a:r>
            <a:endParaRPr lang="en-US" u="sng"/>
          </a:p>
        </p:txBody>
      </p:sp>
      <p:sp>
        <p:nvSpPr>
          <p:cNvPr id="3" name="Content Placeholder 2">
            <a:extLst>
              <a:ext uri="{FF2B5EF4-FFF2-40B4-BE49-F238E27FC236}">
                <a16:creationId xmlns:a16="http://schemas.microsoft.com/office/drawing/2014/main" id="{18D55F1A-3340-9747-80FF-10F619B4A19E}"/>
              </a:ext>
            </a:extLst>
          </p:cNvPr>
          <p:cNvSpPr>
            <a:spLocks noGrp="1"/>
          </p:cNvSpPr>
          <p:nvPr>
            <p:ph idx="1"/>
          </p:nvPr>
        </p:nvSpPr>
        <p:spPr>
          <a:xfrm>
            <a:off x="1464974" y="2100564"/>
            <a:ext cx="9603275" cy="3450613"/>
          </a:xfrm>
        </p:spPr>
        <p:txBody>
          <a:bodyPr>
            <a:normAutofit lnSpcReduction="10000"/>
          </a:bodyPr>
          <a:lstStyle/>
          <a:p>
            <a:r>
              <a:rPr lang="en-GB"/>
              <a:t>Alot of research shows a definite link between smoking and the progression of Multiple Sclerosis. There have been findings that smoking enhances the onset and severity of progressive impairment.</a:t>
            </a:r>
          </a:p>
          <a:p>
            <a:r>
              <a:rPr lang="en-GB"/>
              <a:t>Smokers with the MS who had been smoking for a long time had considerably increased disability status scores.</a:t>
            </a:r>
          </a:p>
          <a:p>
            <a:endParaRPr lang="en-GB"/>
          </a:p>
          <a:p>
            <a:pPr marL="0" indent="0">
              <a:buNone/>
            </a:pPr>
            <a:endParaRPr lang="en-GB"/>
          </a:p>
          <a:p>
            <a:pPr marL="0" indent="0">
              <a:buNone/>
            </a:pPr>
            <a:r>
              <a:rPr lang="en-GB"/>
              <a:t>                                                                                                        (Newland.p 2016)          </a:t>
            </a:r>
            <a:endParaRPr lang="en-US"/>
          </a:p>
        </p:txBody>
      </p:sp>
    </p:spTree>
    <p:extLst>
      <p:ext uri="{BB962C8B-B14F-4D97-AF65-F5344CB8AC3E}">
        <p14:creationId xmlns:p14="http://schemas.microsoft.com/office/powerpoint/2010/main" val="3794167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2D6D72D-2711-AB4E-A3BE-6348841B360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4129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0CD68-19D8-4F4D-B08B-C7DAC1C9AC0F}"/>
              </a:ext>
            </a:extLst>
          </p:cNvPr>
          <p:cNvSpPr>
            <a:spLocks noGrp="1"/>
          </p:cNvSpPr>
          <p:nvPr>
            <p:ph type="title"/>
          </p:nvPr>
        </p:nvSpPr>
        <p:spPr/>
        <p:txBody>
          <a:bodyPr/>
          <a:lstStyle/>
          <a:p>
            <a:r>
              <a:rPr lang="en-GB"/>
              <a:t>What impact </a:t>
            </a:r>
            <a:r>
              <a:rPr lang="en-GB" u="sng"/>
              <a:t>smoking hasnon patients who suffer with multiple sclerosis?</a:t>
            </a:r>
            <a:endParaRPr lang="en-US" u="sng"/>
          </a:p>
        </p:txBody>
      </p:sp>
      <p:sp>
        <p:nvSpPr>
          <p:cNvPr id="3" name="Content Placeholder 2">
            <a:extLst>
              <a:ext uri="{FF2B5EF4-FFF2-40B4-BE49-F238E27FC236}">
                <a16:creationId xmlns:a16="http://schemas.microsoft.com/office/drawing/2014/main" id="{1D2155B2-A0C5-CD4B-9CDA-69F6B4CD18A5}"/>
              </a:ext>
            </a:extLst>
          </p:cNvPr>
          <p:cNvSpPr>
            <a:spLocks noGrp="1"/>
          </p:cNvSpPr>
          <p:nvPr>
            <p:ph idx="1"/>
          </p:nvPr>
        </p:nvSpPr>
        <p:spPr>
          <a:xfrm>
            <a:off x="1294362" y="2491383"/>
            <a:ext cx="9603275" cy="2812984"/>
          </a:xfrm>
        </p:spPr>
        <p:txBody>
          <a:bodyPr/>
          <a:lstStyle/>
          <a:p>
            <a:r>
              <a:rPr lang="en-GB"/>
              <a:t>Smokers with multiple sclerosis have a higher chance of relapsing remitting MS to secondary progressive MS than those who do not smoke.  A study has shown that people who quit smoking acquired secondary progressive MS up to 8 years later than those who continued to smoke, according to one study on smoking and disability in MS. (MS society (2021) </a:t>
            </a:r>
            <a:r>
              <a:rPr lang="en-GB" sz="1000"/>
              <a:t>(unfortunately the MS society failed  to provide references to back this up)</a:t>
            </a:r>
            <a:endParaRPr lang="en-US"/>
          </a:p>
        </p:txBody>
      </p:sp>
    </p:spTree>
    <p:extLst>
      <p:ext uri="{BB962C8B-B14F-4D97-AF65-F5344CB8AC3E}">
        <p14:creationId xmlns:p14="http://schemas.microsoft.com/office/powerpoint/2010/main" val="4196866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0097E-A04B-D64A-9823-A10DC239DE3F}"/>
              </a:ext>
            </a:extLst>
          </p:cNvPr>
          <p:cNvSpPr>
            <a:spLocks noGrp="1"/>
          </p:cNvSpPr>
          <p:nvPr>
            <p:ph type="title"/>
          </p:nvPr>
        </p:nvSpPr>
        <p:spPr/>
        <p:txBody>
          <a:bodyPr>
            <a:normAutofit fontScale="90000"/>
          </a:bodyPr>
          <a:lstStyle/>
          <a:p>
            <a:r>
              <a:rPr lang="en-GB" u="sng"/>
              <a:t>Why do MS patients have that higher chance of their condition worsening through smoking?</a:t>
            </a:r>
            <a:endParaRPr lang="en-US" u="sng"/>
          </a:p>
        </p:txBody>
      </p:sp>
      <p:sp>
        <p:nvSpPr>
          <p:cNvPr id="6" name="Content Placeholder 5">
            <a:extLst>
              <a:ext uri="{FF2B5EF4-FFF2-40B4-BE49-F238E27FC236}">
                <a16:creationId xmlns:a16="http://schemas.microsoft.com/office/drawing/2014/main" id="{803F2F18-2CC0-614C-8CAF-891A1ED23FC1}"/>
              </a:ext>
            </a:extLst>
          </p:cNvPr>
          <p:cNvSpPr>
            <a:spLocks noGrp="1"/>
          </p:cNvSpPr>
          <p:nvPr>
            <p:ph idx="1"/>
          </p:nvPr>
        </p:nvSpPr>
        <p:spPr/>
        <p:txBody>
          <a:bodyPr/>
          <a:lstStyle/>
          <a:p>
            <a:r>
              <a:rPr lang="en-GB"/>
              <a:t>Cigarette smoke contains thousands of chemicals as we all know, many of which are harmful to oligodendroglia- ( are a type of neuralgia whose main function are to provide support and insulation to axons in the central nervous system. The chemicals are also harmful to neurons also having an influence on one’s immune function. </a:t>
            </a:r>
          </a:p>
          <a:p>
            <a:r>
              <a:rPr lang="en-GB"/>
              <a:t>Just being a non multiple sclerosis patient and smoking can even higher your chances of getting multiple sclerosis. This could be a passive smoker to.  </a:t>
            </a:r>
          </a:p>
          <a:p>
            <a:endParaRPr lang="en-GB"/>
          </a:p>
          <a:p>
            <a:pPr marL="0" indent="0">
              <a:buNone/>
            </a:pPr>
            <a:r>
              <a:rPr lang="en-GB"/>
              <a:t>                                                                                                (Cleveland clinic. (2022)</a:t>
            </a:r>
          </a:p>
        </p:txBody>
      </p:sp>
    </p:spTree>
    <p:extLst>
      <p:ext uri="{BB962C8B-B14F-4D97-AF65-F5344CB8AC3E}">
        <p14:creationId xmlns:p14="http://schemas.microsoft.com/office/powerpoint/2010/main" val="2141622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BE794AF-4B53-9840-8887-FCCE4CDEFE0B}"/>
              </a:ext>
            </a:extLst>
          </p:cNvPr>
          <p:cNvPicPr>
            <a:picLocks noGrp="1" noChangeAspect="1"/>
          </p:cNvPicPr>
          <p:nvPr>
            <p:ph idx="1"/>
          </p:nvPr>
        </p:nvPicPr>
        <p:blipFill>
          <a:blip r:embed="rId2"/>
          <a:stretch>
            <a:fillRect/>
          </a:stretch>
        </p:blipFill>
        <p:spPr>
          <a:xfrm>
            <a:off x="-38414" y="0"/>
            <a:ext cx="12230413" cy="6822281"/>
          </a:xfrm>
        </p:spPr>
      </p:pic>
    </p:spTree>
    <p:extLst>
      <p:ext uri="{BB962C8B-B14F-4D97-AF65-F5344CB8AC3E}">
        <p14:creationId xmlns:p14="http://schemas.microsoft.com/office/powerpoint/2010/main" val="2355207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4B93F-5A91-4B43-A881-273D25088DDA}"/>
              </a:ext>
            </a:extLst>
          </p:cNvPr>
          <p:cNvSpPr>
            <a:spLocks noGrp="1"/>
          </p:cNvSpPr>
          <p:nvPr>
            <p:ph type="title"/>
          </p:nvPr>
        </p:nvSpPr>
        <p:spPr/>
        <p:txBody>
          <a:bodyPr/>
          <a:lstStyle/>
          <a:p>
            <a:r>
              <a:rPr lang="en-GB" u="sng"/>
              <a:t>Reference list</a:t>
            </a:r>
            <a:endParaRPr lang="en-US" u="sng"/>
          </a:p>
        </p:txBody>
      </p:sp>
      <p:sp>
        <p:nvSpPr>
          <p:cNvPr id="3" name="Content Placeholder 2">
            <a:extLst>
              <a:ext uri="{FF2B5EF4-FFF2-40B4-BE49-F238E27FC236}">
                <a16:creationId xmlns:a16="http://schemas.microsoft.com/office/drawing/2014/main" id="{311DBA84-F23B-734B-BA2F-FA37830BE7FA}"/>
              </a:ext>
            </a:extLst>
          </p:cNvPr>
          <p:cNvSpPr>
            <a:spLocks noGrp="1"/>
          </p:cNvSpPr>
          <p:nvPr>
            <p:ph idx="1"/>
          </p:nvPr>
        </p:nvSpPr>
        <p:spPr/>
        <p:txBody>
          <a:bodyPr>
            <a:normAutofit lnSpcReduction="10000"/>
          </a:bodyPr>
          <a:lstStyle/>
          <a:p>
            <a:r>
              <a:rPr lang="en-GB"/>
              <a:t>Multiple sclerosis society.2021 Accessed on 10//03/22. Smoking and Multiple Sclerosis. Available at: </a:t>
            </a:r>
            <a:r>
              <a:rPr lang="en-GB">
                <a:hlinkClick r:id="rId2"/>
              </a:rPr>
              <a:t>https://www.mssociety.org.uk/care-and-support/everyday-living/smoking-and-ms</a:t>
            </a:r>
            <a:r>
              <a:rPr lang="en-GB"/>
              <a:t> </a:t>
            </a:r>
          </a:p>
          <a:p>
            <a:r>
              <a:rPr lang="en-GB"/>
              <a:t>Newland p, flick l, xian h, Thomas fp. Symptom co-occurrences associated with smoking in individuals with relapsing remitting Multiple Sclerosis. International journal of MS care. 2016: 18(4)163-168 doi:10.7224/2073.2014-028.</a:t>
            </a:r>
          </a:p>
          <a:p>
            <a:r>
              <a:rPr lang="en-GB"/>
              <a:t>Cleveland clinic. (2022). Accessed on: 18/03/22.  Available at: </a:t>
            </a:r>
            <a:r>
              <a:rPr lang="en-GB">
                <a:hlinkClick r:id="rId3"/>
              </a:rPr>
              <a:t>https://my.clevelandclinic.org/departments/neurolgical/depts/multiple-sclerosis/ms-and-society</a:t>
            </a:r>
            <a:r>
              <a:rPr lang="en-GB"/>
              <a:t> </a:t>
            </a:r>
            <a:endParaRPr lang="en-US"/>
          </a:p>
        </p:txBody>
      </p:sp>
    </p:spTree>
    <p:extLst>
      <p:ext uri="{BB962C8B-B14F-4D97-AF65-F5344CB8AC3E}">
        <p14:creationId xmlns:p14="http://schemas.microsoft.com/office/powerpoint/2010/main" val="65809798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Gallery</vt:lpstr>
      <vt:lpstr>Smoking &amp; multiple sclerosis.</vt:lpstr>
      <vt:lpstr>The adverse affect smoking has on Multiple Sclerosis patients.</vt:lpstr>
      <vt:lpstr>PowerPoint Presentation</vt:lpstr>
      <vt:lpstr>What impact smoking hasnon patients who suffer with multiple sclerosis?</vt:lpstr>
      <vt:lpstr>Why do MS patients have that higher chance of their condition worsening through smoking?</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Smoking &amp; multiple sclerosis.</dc:title>
  <dc:creator>shanlamontagne1@gmail.com</dc:creator>
  <cp:lastModifiedBy>shanlamontagne1@gmail.com</cp:lastModifiedBy>
  <cp:revision>2</cp:revision>
  <dcterms:created xsi:type="dcterms:W3CDTF">2022-04-17T22:15:15Z</dcterms:created>
  <dcterms:modified xsi:type="dcterms:W3CDTF">2022-05-05T23:38:37Z</dcterms:modified>
</cp:coreProperties>
</file>