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9906000" cy="6858000" type="A4"/>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1123"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BF6AF88-902B-47CA-8677-8F4061F5C14B}" type="datetimeFigureOut">
              <a:rPr lang="en-US" smtClean="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8AC77A-43DA-413D-A380-9F9F731334BD}" type="slidenum">
              <a:rPr lang="en-US" smtClean="0"/>
              <a:t>‹#›</a:t>
            </a:fld>
            <a:endParaRPr lang="en-US"/>
          </a:p>
        </p:txBody>
      </p:sp>
    </p:spTree>
    <p:extLst>
      <p:ext uri="{BB962C8B-B14F-4D97-AF65-F5344CB8AC3E}">
        <p14:creationId xmlns:p14="http://schemas.microsoft.com/office/powerpoint/2010/main" val="1192166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BF6AF88-902B-47CA-8677-8F4061F5C14B}" type="datetimeFigureOut">
              <a:rPr lang="en-US" smtClean="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8AC77A-43DA-413D-A380-9F9F731334BD}" type="slidenum">
              <a:rPr lang="en-US" smtClean="0"/>
              <a:t>‹#›</a:t>
            </a:fld>
            <a:endParaRPr lang="en-US"/>
          </a:p>
        </p:txBody>
      </p:sp>
    </p:spTree>
    <p:extLst>
      <p:ext uri="{BB962C8B-B14F-4D97-AF65-F5344CB8AC3E}">
        <p14:creationId xmlns:p14="http://schemas.microsoft.com/office/powerpoint/2010/main" val="3229011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BF6AF88-902B-47CA-8677-8F4061F5C14B}" type="datetimeFigureOut">
              <a:rPr lang="en-US" smtClean="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8AC77A-43DA-413D-A380-9F9F731334BD}" type="slidenum">
              <a:rPr lang="en-US" smtClean="0"/>
              <a:t>‹#›</a:t>
            </a:fld>
            <a:endParaRPr lang="en-US"/>
          </a:p>
        </p:txBody>
      </p:sp>
    </p:spTree>
    <p:extLst>
      <p:ext uri="{BB962C8B-B14F-4D97-AF65-F5344CB8AC3E}">
        <p14:creationId xmlns:p14="http://schemas.microsoft.com/office/powerpoint/2010/main" val="416458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1038" y="1825625"/>
            <a:ext cx="421005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14913" y="1825625"/>
            <a:ext cx="421005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BF6AF88-902B-47CA-8677-8F4061F5C14B}" type="datetimeFigureOut">
              <a:rPr lang="en-US" smtClean="0"/>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8AC77A-43DA-413D-A380-9F9F731334BD}" type="slidenum">
              <a:rPr lang="en-US" smtClean="0"/>
              <a:t>‹#›</a:t>
            </a:fld>
            <a:endParaRPr lang="en-US"/>
          </a:p>
        </p:txBody>
      </p:sp>
    </p:spTree>
    <p:extLst>
      <p:ext uri="{BB962C8B-B14F-4D97-AF65-F5344CB8AC3E}">
        <p14:creationId xmlns:p14="http://schemas.microsoft.com/office/powerpoint/2010/main" val="182905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BF6AF88-902B-47CA-8677-8F4061F5C14B}" type="datetimeFigureOut">
              <a:rPr lang="en-US" smtClean="0"/>
              <a:t>11/12/2025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18AC77A-43DA-413D-A380-9F9F731334BD}" type="slidenum">
              <a:rPr lang="en-US" smtClean="0"/>
              <a:t>‹#›</a:t>
            </a:fld>
            <a:endParaRPr lang="en-US"/>
          </a:p>
        </p:txBody>
      </p:sp>
    </p:spTree>
    <p:extLst>
      <p:ext uri="{BB962C8B-B14F-4D97-AF65-F5344CB8AC3E}">
        <p14:creationId xmlns:p14="http://schemas.microsoft.com/office/powerpoint/2010/main" val="2293778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BF6AF88-902B-47CA-8677-8F4061F5C14B}" type="datetimeFigureOut">
              <a:rPr lang="en-US" smtClean="0"/>
              <a:t>11/12/2025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8AC77A-43DA-413D-A380-9F9F731334BD}" type="slidenum">
              <a:rPr lang="en-US" smtClean="0"/>
              <a:t>‹#›</a:t>
            </a:fld>
            <a:endParaRPr lang="en-US"/>
          </a:p>
        </p:txBody>
      </p:sp>
    </p:spTree>
    <p:extLst>
      <p:ext uri="{BB962C8B-B14F-4D97-AF65-F5344CB8AC3E}">
        <p14:creationId xmlns:p14="http://schemas.microsoft.com/office/powerpoint/2010/main" val="245084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F6AF88-902B-47CA-8677-8F4061F5C14B}" type="datetimeFigureOut">
              <a:rPr lang="en-US" smtClean="0"/>
              <a:t>11/12/2025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18AC77A-43DA-413D-A380-9F9F731334BD}" type="slidenum">
              <a:rPr lang="en-US" smtClean="0"/>
              <a:t>‹#›</a:t>
            </a:fld>
            <a:endParaRPr lang="en-US"/>
          </a:p>
        </p:txBody>
      </p:sp>
    </p:spTree>
    <p:extLst>
      <p:ext uri="{BB962C8B-B14F-4D97-AF65-F5344CB8AC3E}">
        <p14:creationId xmlns:p14="http://schemas.microsoft.com/office/powerpoint/2010/main" val="1133342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BF6AF88-902B-47CA-8677-8F4061F5C14B}" type="datetimeFigureOut">
              <a:rPr lang="en-US" smtClean="0"/>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8AC77A-43DA-413D-A380-9F9F731334BD}" type="slidenum">
              <a:rPr lang="en-US" smtClean="0"/>
              <a:t>‹#›</a:t>
            </a:fld>
            <a:endParaRPr lang="en-US"/>
          </a:p>
        </p:txBody>
      </p:sp>
    </p:spTree>
    <p:extLst>
      <p:ext uri="{BB962C8B-B14F-4D97-AF65-F5344CB8AC3E}">
        <p14:creationId xmlns:p14="http://schemas.microsoft.com/office/powerpoint/2010/main" val="137461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BF6AF88-902B-47CA-8677-8F4061F5C14B}" type="datetimeFigureOut">
              <a:rPr lang="en-US" smtClean="0"/>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8AC77A-43DA-413D-A380-9F9F731334BD}" type="slidenum">
              <a:rPr lang="en-US" smtClean="0"/>
              <a:t>‹#›</a:t>
            </a:fld>
            <a:endParaRPr lang="en-US"/>
          </a:p>
        </p:txBody>
      </p:sp>
    </p:spTree>
    <p:extLst>
      <p:ext uri="{BB962C8B-B14F-4D97-AF65-F5344CB8AC3E}">
        <p14:creationId xmlns:p14="http://schemas.microsoft.com/office/powerpoint/2010/main" val="2187900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BF6AF88-902B-47CA-8677-8F4061F5C14B}" type="datetimeFigureOut">
              <a:rPr lang="en-US" smtClean="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8AC77A-43DA-413D-A380-9F9F731334BD}" type="slidenum">
              <a:rPr lang="en-US" smtClean="0"/>
              <a:t>‹#›</a:t>
            </a:fld>
            <a:endParaRPr lang="en-US"/>
          </a:p>
        </p:txBody>
      </p:sp>
    </p:spTree>
    <p:extLst>
      <p:ext uri="{BB962C8B-B14F-4D97-AF65-F5344CB8AC3E}">
        <p14:creationId xmlns:p14="http://schemas.microsoft.com/office/powerpoint/2010/main" val="20735484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BF6AF88-902B-47CA-8677-8F4061F5C14B}" type="datetimeFigureOut">
              <a:rPr lang="en-US" smtClean="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8AC77A-43DA-413D-A380-9F9F731334BD}" type="slidenum">
              <a:rPr lang="en-US" smtClean="0"/>
              <a:t>‹#›</a:t>
            </a:fld>
            <a:endParaRPr lang="en-US"/>
          </a:p>
        </p:txBody>
      </p:sp>
    </p:spTree>
    <p:extLst>
      <p:ext uri="{BB962C8B-B14F-4D97-AF65-F5344CB8AC3E}">
        <p14:creationId xmlns:p14="http://schemas.microsoft.com/office/powerpoint/2010/main" val="2246924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F6AF88-902B-47CA-8677-8F4061F5C14B}" type="datetimeFigureOut">
              <a:rPr lang="en-US" smtClean="0"/>
              <a:t>11/12/2025</a:t>
            </a:fld>
            <a:endParaRPr lang="en-US"/>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8AC77A-43DA-413D-A380-9F9F731334BD}" type="slidenum">
              <a:rPr lang="en-US" smtClean="0"/>
              <a:t>‹#›</a:t>
            </a:fld>
            <a:endParaRPr lang="en-US"/>
          </a:p>
        </p:txBody>
      </p:sp>
    </p:spTree>
    <p:extLst>
      <p:ext uri="{BB962C8B-B14F-4D97-AF65-F5344CB8AC3E}">
        <p14:creationId xmlns:p14="http://schemas.microsoft.com/office/powerpoint/2010/main" val="22711131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4" name="Rectangle 3"/>
          <p:cNvSpPr/>
          <p:nvPr/>
        </p:nvSpPr>
        <p:spPr>
          <a:xfrm>
            <a:off x="2549652" y="140225"/>
            <a:ext cx="4953000" cy="474232"/>
          </a:xfrm>
          <a:prstGeom prst="rect">
            <a:avLst/>
          </a:prstGeom>
        </p:spPr>
        <p:txBody>
          <a:bodyPr>
            <a:spAutoFit/>
          </a:bodyPr>
          <a:lstStyle/>
          <a:p>
            <a:pPr algn="ctr">
              <a:lnSpc>
                <a:spcPct val="107000"/>
              </a:lnSpc>
              <a:spcAft>
                <a:spcPts val="800"/>
              </a:spcAft>
            </a:pPr>
            <a:r>
              <a:rPr lang="en-US" sz="1200" b="1" i="1" u="sng" dirty="0">
                <a:latin typeface="Times New Roman" panose="02020603050405020304" pitchFamily="18" charset="0"/>
                <a:ea typeface="Calibri" panose="020F0502020204030204" pitchFamily="34" charset="0"/>
              </a:rPr>
              <a:t>“Developing Emotional Intelligence for Academic Success”</a:t>
            </a:r>
            <a:br>
              <a:rPr lang="en-US" sz="1200" b="1" i="1" u="sng" dirty="0">
                <a:latin typeface="Times New Roman" panose="02020603050405020304" pitchFamily="18" charset="0"/>
                <a:ea typeface="Calibri" panose="020F0502020204030204" pitchFamily="34" charset="0"/>
              </a:rPr>
            </a:br>
            <a:endParaRPr lang="en-US" sz="1200" b="1" i="1" u="sng" dirty="0">
              <a:latin typeface="Times New Roman" panose="02020603050405020304" pitchFamily="18" charset="0"/>
              <a:ea typeface="Calibri" panose="020F0502020204030204" pitchFamily="34" charset="0"/>
            </a:endParaRPr>
          </a:p>
        </p:txBody>
      </p:sp>
      <p:sp>
        <p:nvSpPr>
          <p:cNvPr id="5" name="Rectangle 4"/>
          <p:cNvSpPr/>
          <p:nvPr/>
        </p:nvSpPr>
        <p:spPr>
          <a:xfrm>
            <a:off x="188214" y="614457"/>
            <a:ext cx="2964561" cy="1918474"/>
          </a:xfrm>
          <a:prstGeom prst="rect">
            <a:avLst/>
          </a:prstGeom>
        </p:spPr>
        <p:txBody>
          <a:bodyPr wrap="square">
            <a:spAutoFit/>
          </a:bodyPr>
          <a:lstStyle/>
          <a:p>
            <a:pPr algn="just">
              <a:spcAft>
                <a:spcPts val="800"/>
              </a:spcAft>
            </a:pPr>
            <a:r>
              <a:rPr lang="en-US" sz="800" b="1" i="1" kern="0" dirty="0">
                <a:latin typeface="Times New Roman" panose="02020603050405020304" pitchFamily="18" charset="0"/>
              </a:rPr>
              <a:t>Introduction</a:t>
            </a:r>
          </a:p>
          <a:p>
            <a:pPr indent="457200" algn="just">
              <a:spcAft>
                <a:spcPts val="800"/>
              </a:spcAft>
            </a:pPr>
            <a:r>
              <a:rPr lang="en-US" sz="800" dirty="0">
                <a:latin typeface="Times New Roman" panose="02020603050405020304" pitchFamily="18" charset="0"/>
                <a:ea typeface="Calibri" panose="020F0502020204030204" pitchFamily="34" charset="0"/>
              </a:rPr>
              <a:t>Emotional intelligence (EI) is an important aspect of personal and professional performance, especially in educational institutions and the workplace (</a:t>
            </a:r>
            <a:r>
              <a:rPr lang="en-US" sz="800" dirty="0" err="1">
                <a:latin typeface="Times New Roman" panose="02020603050405020304" pitchFamily="18" charset="0"/>
                <a:ea typeface="Calibri" panose="020F0502020204030204" pitchFamily="34" charset="0"/>
              </a:rPr>
              <a:t>Kotsou</a:t>
            </a:r>
            <a:r>
              <a:rPr lang="en-US" sz="800" dirty="0">
                <a:latin typeface="Times New Roman" panose="02020603050405020304" pitchFamily="18" charset="0"/>
                <a:ea typeface="Calibri" panose="020F0502020204030204" pitchFamily="34" charset="0"/>
              </a:rPr>
              <a:t> et al., 2019). EI is critical in </a:t>
            </a:r>
            <a:r>
              <a:rPr lang="en-US" sz="800" dirty="0" err="1">
                <a:latin typeface="Times New Roman" panose="02020603050405020304" pitchFamily="18" charset="0"/>
                <a:ea typeface="Calibri" panose="020F0502020204030204" pitchFamily="34" charset="0"/>
              </a:rPr>
              <a:t>behaviour</a:t>
            </a:r>
            <a:r>
              <a:rPr lang="en-US" sz="800" dirty="0">
                <a:latin typeface="Times New Roman" panose="02020603050405020304" pitchFamily="18" charset="0"/>
                <a:ea typeface="Calibri" panose="020F0502020204030204" pitchFamily="34" charset="0"/>
              </a:rPr>
              <a:t>, motivation and interpersonal relations as it is defined by Goleman as the capacity to identify, comprehend and regulate one's own emotions and to affect others' emotions (Goleman, 2001). To students, emotional intelligence helps in enhancing academic performance, self-awareness and stress management, which are very critical in the success of a student in a challenging learning environment (</a:t>
            </a:r>
            <a:r>
              <a:rPr lang="en-US" sz="800" dirty="0" err="1">
                <a:latin typeface="Times New Roman" panose="02020603050405020304" pitchFamily="18" charset="0"/>
                <a:ea typeface="Calibri" panose="020F0502020204030204" pitchFamily="34" charset="0"/>
              </a:rPr>
              <a:t>MacCann</a:t>
            </a:r>
            <a:r>
              <a:rPr lang="en-US" sz="800" dirty="0">
                <a:latin typeface="Times New Roman" panose="02020603050405020304" pitchFamily="18" charset="0"/>
                <a:ea typeface="Calibri" panose="020F0502020204030204" pitchFamily="34" charset="0"/>
              </a:rPr>
              <a:t> et al., 2020). The poster critically examines the role of personal feelings in influencing emotional intelligence and makes a link between personal emotional control, mindfulness, and academic achievements. </a:t>
            </a:r>
            <a:endParaRPr lang="en-US" sz="800" dirty="0">
              <a:latin typeface="Times New Roman" panose="02020603050405020304" pitchFamily="18" charset="0"/>
              <a:ea typeface="Calibri" panose="020F0502020204030204" pitchFamily="34" charset="0"/>
            </a:endParaRPr>
          </a:p>
        </p:txBody>
      </p:sp>
      <p:sp>
        <p:nvSpPr>
          <p:cNvPr id="6" name="Rectangle 5"/>
          <p:cNvSpPr/>
          <p:nvPr/>
        </p:nvSpPr>
        <p:spPr>
          <a:xfrm>
            <a:off x="138112" y="4133339"/>
            <a:ext cx="3064764" cy="2636619"/>
          </a:xfrm>
          <a:prstGeom prst="rect">
            <a:avLst/>
          </a:prstGeom>
        </p:spPr>
        <p:txBody>
          <a:bodyPr wrap="square">
            <a:spAutoFit/>
          </a:bodyPr>
          <a:lstStyle/>
          <a:p>
            <a:pPr algn="just">
              <a:spcAft>
                <a:spcPts val="800"/>
              </a:spcAft>
            </a:pPr>
            <a:r>
              <a:rPr lang="en-US" sz="800" b="1" i="1" kern="0" dirty="0">
                <a:latin typeface="Times New Roman" panose="02020603050405020304" pitchFamily="18" charset="0"/>
              </a:rPr>
              <a:t>Method</a:t>
            </a:r>
          </a:p>
          <a:p>
            <a:pPr indent="457200" algn="just">
              <a:spcAft>
                <a:spcPts val="800"/>
              </a:spcAft>
            </a:pPr>
            <a:r>
              <a:rPr lang="en-US" sz="800" dirty="0">
                <a:latin typeface="Times New Roman" panose="02020603050405020304" pitchFamily="18" charset="0"/>
                <a:ea typeface="Calibri" panose="020F0502020204030204" pitchFamily="34" charset="0"/>
              </a:rPr>
              <a:t>The information provided in this poster was constructed based on the critical analysis of the available literature on emotional intelligence and mindfulness. Peer-reviewed journal articles, textbooks and professional reports were examined to reveal the major theories and frameworks to explain the emergence and implementation of EI. This study specifically placed special emphasis on the five areas of emotional intelligence described by Goleman, such as self-awareness, self-regulation, motivation, empathy, and social skills, as well as newer understandings of EI as being related to generational and situational aspects (Goleman, 2001). </a:t>
            </a:r>
          </a:p>
          <a:p>
            <a:pPr indent="457200" algn="just">
              <a:spcAft>
                <a:spcPts val="800"/>
              </a:spcAft>
            </a:pPr>
            <a:r>
              <a:rPr lang="en-US" sz="800" dirty="0">
                <a:latin typeface="Times New Roman" panose="02020603050405020304" pitchFamily="18" charset="0"/>
                <a:ea typeface="Calibri" panose="020F0502020204030204" pitchFamily="34" charset="0"/>
              </a:rPr>
              <a:t>Qualitative methods were also used through personal reflection as a way of relating the theoretical knowledge to the lived experience as a student (</a:t>
            </a:r>
            <a:r>
              <a:rPr lang="en-US" sz="800" dirty="0" err="1">
                <a:latin typeface="Times New Roman" panose="02020603050405020304" pitchFamily="18" charset="0"/>
                <a:ea typeface="Calibri" panose="020F0502020204030204" pitchFamily="34" charset="0"/>
              </a:rPr>
              <a:t>Paradis</a:t>
            </a:r>
            <a:r>
              <a:rPr lang="en-US" sz="800" dirty="0">
                <a:latin typeface="Times New Roman" panose="02020603050405020304" pitchFamily="18" charset="0"/>
                <a:ea typeface="Calibri" panose="020F0502020204030204" pitchFamily="34" charset="0"/>
              </a:rPr>
              <a:t> et al., 2016). This reflective aspect has enabled a better understanding of the effects of emotional awareness and mindfulness on learning </a:t>
            </a:r>
            <a:r>
              <a:rPr lang="en-US" sz="800" dirty="0" err="1">
                <a:latin typeface="Times New Roman" panose="02020603050405020304" pitchFamily="18" charset="0"/>
                <a:ea typeface="Calibri" panose="020F0502020204030204" pitchFamily="34" charset="0"/>
              </a:rPr>
              <a:t>behaviours</a:t>
            </a:r>
            <a:r>
              <a:rPr lang="en-US" sz="800" dirty="0">
                <a:latin typeface="Times New Roman" panose="02020603050405020304" pitchFamily="18" charset="0"/>
                <a:ea typeface="Calibri" panose="020F0502020204030204" pitchFamily="34" charset="0"/>
              </a:rPr>
              <a:t>, motivation, and resilience (</a:t>
            </a:r>
            <a:r>
              <a:rPr lang="en-US" sz="800" dirty="0" err="1">
                <a:latin typeface="Times New Roman" panose="02020603050405020304" pitchFamily="18" charset="0"/>
                <a:ea typeface="Calibri" panose="020F0502020204030204" pitchFamily="34" charset="0"/>
              </a:rPr>
              <a:t>Deggs</a:t>
            </a:r>
            <a:r>
              <a:rPr lang="en-US" sz="800" dirty="0">
                <a:latin typeface="Times New Roman" panose="02020603050405020304" pitchFamily="18" charset="0"/>
                <a:ea typeface="Calibri" panose="020F0502020204030204" pitchFamily="34" charset="0"/>
              </a:rPr>
              <a:t> and Hernandez, 2018). Combining theory and reflection formed a balanced viewpoint and integrated evidence-based knowledge and practice.</a:t>
            </a:r>
            <a:endParaRPr lang="en-US" sz="800" dirty="0">
              <a:latin typeface="Times New Roman" panose="02020603050405020304" pitchFamily="18" charset="0"/>
              <a:ea typeface="Calibri" panose="020F0502020204030204" pitchFamily="34" charset="0"/>
            </a:endParaRPr>
          </a:p>
        </p:txBody>
      </p:sp>
      <p:sp>
        <p:nvSpPr>
          <p:cNvPr id="8" name="Rectangle 7"/>
          <p:cNvSpPr/>
          <p:nvPr/>
        </p:nvSpPr>
        <p:spPr>
          <a:xfrm>
            <a:off x="3404900" y="2371090"/>
            <a:ext cx="3194685" cy="2739211"/>
          </a:xfrm>
          <a:prstGeom prst="rect">
            <a:avLst/>
          </a:prstGeom>
        </p:spPr>
        <p:txBody>
          <a:bodyPr wrap="square">
            <a:spAutoFit/>
          </a:bodyPr>
          <a:lstStyle/>
          <a:p>
            <a:pPr algn="just">
              <a:spcAft>
                <a:spcPts val="800"/>
              </a:spcAft>
            </a:pPr>
            <a:r>
              <a:rPr lang="en-US" sz="800" b="1" i="1" kern="0" dirty="0">
                <a:latin typeface="Times New Roman" panose="02020603050405020304" pitchFamily="18" charset="0"/>
              </a:rPr>
              <a:t>Question 1: Developing Emotional Intelligence</a:t>
            </a:r>
          </a:p>
          <a:p>
            <a:pPr indent="457200" algn="just">
              <a:spcAft>
                <a:spcPts val="800"/>
              </a:spcAft>
            </a:pPr>
            <a:r>
              <a:rPr lang="en-US" sz="800" dirty="0">
                <a:latin typeface="Times New Roman" panose="02020603050405020304" pitchFamily="18" charset="0"/>
                <a:ea typeface="Calibri" panose="020F0502020204030204" pitchFamily="34" charset="0"/>
              </a:rPr>
              <a:t>Emotional intelligence is a process of self-reflection, training and self-assessment (Sharon and </a:t>
            </a:r>
            <a:r>
              <a:rPr lang="en-US" sz="800" dirty="0" err="1">
                <a:latin typeface="Times New Roman" panose="02020603050405020304" pitchFamily="18" charset="0"/>
                <a:ea typeface="Calibri" panose="020F0502020204030204" pitchFamily="34" charset="0"/>
              </a:rPr>
              <a:t>Grinberg</a:t>
            </a:r>
            <a:r>
              <a:rPr lang="en-US" sz="800" dirty="0">
                <a:latin typeface="Times New Roman" panose="02020603050405020304" pitchFamily="18" charset="0"/>
                <a:ea typeface="Calibri" panose="020F0502020204030204" pitchFamily="34" charset="0"/>
              </a:rPr>
              <a:t>, 2018). Self-awareness, which implies knowledge of one's emotions, triggers, and the way they affect other people, is the basis of EI development. Journaling of feelings of emotion, mindfulness meditation, and seeking constructive feedback are also effective methods when it comes to improving self-understanding. When people know their emotional patterns, they will be able to move on to the self-regulation stage, when they learn to control impulsive responses and select adaptive coping styles. </a:t>
            </a:r>
          </a:p>
          <a:p>
            <a:pPr indent="457200" algn="just">
              <a:spcAft>
                <a:spcPts val="800"/>
              </a:spcAft>
            </a:pPr>
            <a:r>
              <a:rPr lang="en-US" sz="800" dirty="0">
                <a:latin typeface="Times New Roman" panose="02020603050405020304" pitchFamily="18" charset="0"/>
                <a:ea typeface="Calibri" panose="020F0502020204030204" pitchFamily="34" charset="0"/>
              </a:rPr>
              <a:t>Active listening, perspective-taking, and group learning can be used to strengthen empathy and social awareness (Fiori and </a:t>
            </a:r>
            <a:r>
              <a:rPr lang="en-US" sz="800" dirty="0" err="1">
                <a:latin typeface="Times New Roman" panose="02020603050405020304" pitchFamily="18" charset="0"/>
                <a:ea typeface="Calibri" panose="020F0502020204030204" pitchFamily="34" charset="0"/>
              </a:rPr>
              <a:t>Vesely-Maillefer</a:t>
            </a:r>
            <a:r>
              <a:rPr lang="en-US" sz="800" dirty="0">
                <a:latin typeface="Times New Roman" panose="02020603050405020304" pitchFamily="18" charset="0"/>
                <a:ea typeface="Calibri" panose="020F0502020204030204" pitchFamily="34" charset="0"/>
              </a:rPr>
              <a:t>, 2018). Also, the development of intrinsic motivation will stimulate people to pursue their goals persistently and positively, regardless of the challenges. Emotional intelligence is thus not an inborn skill but something that can be developed through the regular practice, reflection and emotional discipline in academic and professional life (O’Connor et al., 2019).</a:t>
            </a:r>
          </a:p>
          <a:p>
            <a:pPr indent="457200" algn="just">
              <a:spcAft>
                <a:spcPts val="800"/>
              </a:spcAft>
            </a:pPr>
            <a:endParaRPr lang="en-US" sz="800" dirty="0">
              <a:latin typeface="Times New Roman" panose="02020603050405020304" pitchFamily="18" charset="0"/>
              <a:ea typeface="Calibri" panose="020F0502020204030204" pitchFamily="34" charset="0"/>
            </a:endParaRPr>
          </a:p>
        </p:txBody>
      </p:sp>
      <p:sp>
        <p:nvSpPr>
          <p:cNvPr id="11" name="Rectangle 10"/>
          <p:cNvSpPr/>
          <p:nvPr/>
        </p:nvSpPr>
        <p:spPr>
          <a:xfrm>
            <a:off x="6801612" y="1573694"/>
            <a:ext cx="2907792" cy="3108543"/>
          </a:xfrm>
          <a:prstGeom prst="rect">
            <a:avLst/>
          </a:prstGeom>
        </p:spPr>
        <p:txBody>
          <a:bodyPr wrap="square">
            <a:spAutoFit/>
          </a:bodyPr>
          <a:lstStyle/>
          <a:p>
            <a:pPr algn="just">
              <a:spcAft>
                <a:spcPts val="800"/>
              </a:spcAft>
            </a:pPr>
            <a:r>
              <a:rPr lang="en-US" sz="800" b="1" i="1" kern="0" dirty="0">
                <a:latin typeface="Times New Roman" panose="02020603050405020304" pitchFamily="18" charset="0"/>
              </a:rPr>
              <a:t>Question 3: Success Factors and Overcoming EI Challenges</a:t>
            </a:r>
          </a:p>
          <a:p>
            <a:pPr indent="457200" algn="just">
              <a:spcAft>
                <a:spcPts val="800"/>
              </a:spcAft>
            </a:pPr>
            <a:r>
              <a:rPr lang="en-US" sz="800" dirty="0">
                <a:latin typeface="Times New Roman" panose="02020603050405020304" pitchFamily="18" charset="0"/>
                <a:ea typeface="Calibri" panose="020F0502020204030204" pitchFamily="34" charset="0"/>
              </a:rPr>
              <a:t>Emotional stability, self-motivation, and interpersonal skills are major influences that determine success in studies. Emotional intelligence helps students cope with the academic pressure and adjust to new challenges of learning (</a:t>
            </a:r>
            <a:r>
              <a:rPr lang="en-US" sz="800" dirty="0" err="1">
                <a:latin typeface="Times New Roman" panose="02020603050405020304" pitchFamily="18" charset="0"/>
                <a:ea typeface="Calibri" panose="020F0502020204030204" pitchFamily="34" charset="0"/>
              </a:rPr>
              <a:t>Kotsou</a:t>
            </a:r>
            <a:r>
              <a:rPr lang="en-US" sz="800" dirty="0">
                <a:latin typeface="Times New Roman" panose="02020603050405020304" pitchFamily="18" charset="0"/>
                <a:ea typeface="Calibri" panose="020F0502020204030204" pitchFamily="34" charset="0"/>
              </a:rPr>
              <a:t> et al., 2019). Self-discipline, empathy and time management in collaborative learning environments are some of the factors which promote a positive academic experience. Nevertheless, emotional exhaustion, low self-esteem, or the lack of ability to cope with criticism can easily cause challenges. To overcome these difficulties, one has to adopt a growth mentality, in which feedback should be seen as a chance to improve, instead of a failure (Sharon and </a:t>
            </a:r>
            <a:r>
              <a:rPr lang="en-US" sz="800" dirty="0" err="1">
                <a:latin typeface="Times New Roman" panose="02020603050405020304" pitchFamily="18" charset="0"/>
                <a:ea typeface="Calibri" panose="020F0502020204030204" pitchFamily="34" charset="0"/>
              </a:rPr>
              <a:t>Grinberg</a:t>
            </a:r>
            <a:r>
              <a:rPr lang="en-US" sz="800" dirty="0">
                <a:latin typeface="Times New Roman" panose="02020603050405020304" pitchFamily="18" charset="0"/>
                <a:ea typeface="Calibri" panose="020F0502020204030204" pitchFamily="34" charset="0"/>
              </a:rPr>
              <a:t>, 2018). </a:t>
            </a:r>
          </a:p>
          <a:p>
            <a:pPr indent="457200" algn="just">
              <a:spcAft>
                <a:spcPts val="800"/>
              </a:spcAft>
            </a:pPr>
            <a:r>
              <a:rPr lang="en-US" sz="800" dirty="0">
                <a:latin typeface="Times New Roman" panose="02020603050405020304" pitchFamily="18" charset="0"/>
                <a:ea typeface="Calibri" panose="020F0502020204030204" pitchFamily="34" charset="0"/>
              </a:rPr>
              <a:t>Giving regular reflections and setting goals leads to increased motivation and perseverance, whereas emotional well-being is maintained by maintaining an open communication with peers and mentors. </a:t>
            </a:r>
            <a:r>
              <a:rPr lang="en-US" sz="800">
                <a:latin typeface="Times New Roman" panose="02020603050405020304" pitchFamily="18" charset="0"/>
                <a:ea typeface="Calibri" panose="020F0502020204030204" pitchFamily="34" charset="0"/>
              </a:rPr>
              <a:t>Finally, incorporating emotional intelligence skills into academic practices would help students to overcome obstacles more efficiently and establish a platform to continue learning throughout their lives and become professionals (Van der Linden et al., 2017).</a:t>
            </a:r>
          </a:p>
          <a:p>
            <a:pPr algn="just"/>
            <a:endParaRPr lang="en-US" sz="800" dirty="0"/>
          </a:p>
        </p:txBody>
      </p:sp>
      <p:pic>
        <p:nvPicPr>
          <p:cNvPr id="12" name="Picture 11"/>
          <p:cNvPicPr>
            <a:picLocks noChangeAspect="1"/>
          </p:cNvPicPr>
          <p:nvPr/>
        </p:nvPicPr>
        <p:blipFill>
          <a:blip r:embed="rId2"/>
          <a:stretch>
            <a:fillRect/>
          </a:stretch>
        </p:blipFill>
        <p:spPr>
          <a:xfrm>
            <a:off x="3379851" y="614457"/>
            <a:ext cx="3194685" cy="1543527"/>
          </a:xfrm>
          <a:prstGeom prst="rect">
            <a:avLst/>
          </a:prstGeom>
        </p:spPr>
      </p:pic>
      <p:pic>
        <p:nvPicPr>
          <p:cNvPr id="14" name="Picture 13"/>
          <p:cNvPicPr>
            <a:picLocks noChangeAspect="1"/>
          </p:cNvPicPr>
          <p:nvPr/>
        </p:nvPicPr>
        <p:blipFill>
          <a:blip r:embed="rId3"/>
          <a:stretch>
            <a:fillRect/>
          </a:stretch>
        </p:blipFill>
        <p:spPr>
          <a:xfrm>
            <a:off x="188214" y="2626045"/>
            <a:ext cx="2883789" cy="1414180"/>
          </a:xfrm>
          <a:prstGeom prst="rect">
            <a:avLst/>
          </a:prstGeom>
        </p:spPr>
      </p:pic>
      <p:sp>
        <p:nvSpPr>
          <p:cNvPr id="15" name="Rectangle 14"/>
          <p:cNvSpPr/>
          <p:nvPr/>
        </p:nvSpPr>
        <p:spPr>
          <a:xfrm>
            <a:off x="3379850" y="5097705"/>
            <a:ext cx="3194685" cy="1672253"/>
          </a:xfrm>
          <a:prstGeom prst="rect">
            <a:avLst/>
          </a:prstGeom>
        </p:spPr>
        <p:txBody>
          <a:bodyPr wrap="square">
            <a:spAutoFit/>
          </a:bodyPr>
          <a:lstStyle/>
          <a:p>
            <a:pPr algn="just">
              <a:spcAft>
                <a:spcPts val="800"/>
              </a:spcAft>
            </a:pPr>
            <a:r>
              <a:rPr lang="en-US" sz="800" b="1" i="1" kern="0" dirty="0">
                <a:latin typeface="Times New Roman" panose="02020603050405020304" pitchFamily="18" charset="0"/>
              </a:rPr>
              <a:t>Question 2: Controlling Emotions through Mindfulness</a:t>
            </a:r>
          </a:p>
          <a:p>
            <a:pPr indent="457200" algn="just">
              <a:spcAft>
                <a:spcPts val="800"/>
              </a:spcAft>
            </a:pPr>
            <a:r>
              <a:rPr lang="en-US" sz="800" dirty="0">
                <a:latin typeface="Times New Roman" panose="02020603050405020304" pitchFamily="18" charset="0"/>
                <a:ea typeface="Calibri" panose="020F0502020204030204" pitchFamily="34" charset="0"/>
              </a:rPr>
              <a:t>From a personal perspective, emotional control as a student needs a deliberate adjustment between self-reflection and activity within his or her environment. Some of the stressors that could cause anxiety and frustration in academic life include deadlines, group dynamics, and performance expectations (</a:t>
            </a:r>
            <a:r>
              <a:rPr lang="en-US" sz="800" dirty="0" err="1">
                <a:latin typeface="Times New Roman" panose="02020603050405020304" pitchFamily="18" charset="0"/>
                <a:ea typeface="Calibri" panose="020F0502020204030204" pitchFamily="34" charset="0"/>
              </a:rPr>
              <a:t>Kanesan</a:t>
            </a:r>
            <a:r>
              <a:rPr lang="en-US" sz="800" dirty="0">
                <a:latin typeface="Times New Roman" panose="02020603050405020304" pitchFamily="18" charset="0"/>
                <a:ea typeface="Calibri" panose="020F0502020204030204" pitchFamily="34" charset="0"/>
              </a:rPr>
              <a:t> and </a:t>
            </a:r>
            <a:r>
              <a:rPr lang="en-US" sz="800" dirty="0" err="1">
                <a:latin typeface="Times New Roman" panose="02020603050405020304" pitchFamily="18" charset="0"/>
                <a:ea typeface="Calibri" panose="020F0502020204030204" pitchFamily="34" charset="0"/>
              </a:rPr>
              <a:t>Fauzan</a:t>
            </a:r>
            <a:r>
              <a:rPr lang="en-US" sz="800" dirty="0">
                <a:latin typeface="Times New Roman" panose="02020603050405020304" pitchFamily="18" charset="0"/>
                <a:ea typeface="Calibri" panose="020F0502020204030204" pitchFamily="34" charset="0"/>
              </a:rPr>
              <a:t>, 2019). The management of emotions in those cases is to </a:t>
            </a:r>
            <a:r>
              <a:rPr lang="en-US" sz="800" dirty="0" err="1">
                <a:latin typeface="Times New Roman" panose="02020603050405020304" pitchFamily="18" charset="0"/>
                <a:ea typeface="Calibri" panose="020F0502020204030204" pitchFamily="34" charset="0"/>
              </a:rPr>
              <a:t>recognise</a:t>
            </a:r>
            <a:r>
              <a:rPr lang="en-US" sz="800" dirty="0">
                <a:latin typeface="Times New Roman" panose="02020603050405020304" pitchFamily="18" charset="0"/>
                <a:ea typeface="Calibri" panose="020F0502020204030204" pitchFamily="34" charset="0"/>
              </a:rPr>
              <a:t> the initial signs of stress and implement mindfulness techniques like deep breathing, meditation, or taking a few moments to calm the situation. Mindfulness improves the awareness of the current moment, which allows making more rational decisions rather than allowing emotional reactions (Van der Linden et al., 2017). </a:t>
            </a:r>
            <a:endParaRPr lang="en-US" sz="800" dirty="0">
              <a:latin typeface="Times New Roman" panose="02020603050405020304" pitchFamily="18" charset="0"/>
              <a:ea typeface="Calibri" panose="020F0502020204030204" pitchFamily="34" charset="0"/>
            </a:endParaRPr>
          </a:p>
        </p:txBody>
      </p:sp>
      <p:sp>
        <p:nvSpPr>
          <p:cNvPr id="16" name="Rectangle 15"/>
          <p:cNvSpPr/>
          <p:nvPr/>
        </p:nvSpPr>
        <p:spPr>
          <a:xfrm>
            <a:off x="6801612" y="545175"/>
            <a:ext cx="2964180" cy="954107"/>
          </a:xfrm>
          <a:prstGeom prst="rect">
            <a:avLst/>
          </a:prstGeom>
        </p:spPr>
        <p:txBody>
          <a:bodyPr wrap="square">
            <a:spAutoFit/>
          </a:bodyPr>
          <a:lstStyle/>
          <a:p>
            <a:pPr algn="just"/>
            <a:r>
              <a:rPr lang="en-US" sz="800" dirty="0">
                <a:latin typeface="Times New Roman" panose="02020603050405020304" pitchFamily="18" charset="0"/>
                <a:ea typeface="Calibri" panose="020F0502020204030204" pitchFamily="34" charset="0"/>
              </a:rPr>
              <a:t>	Self-reflection can be performed regularly to identify emotional triggers and assess coping strategies. Moreover, emotional resilience is enhanced by a balanced lifestyle, which comprises sufficient sleep, physical exercise, and social support. Such strategies help to achieve better concentration, less stress, and better grades in the long run due to the long-term emotional stability and self-sensation (</a:t>
            </a:r>
            <a:r>
              <a:rPr lang="en-US" sz="800" dirty="0" err="1">
                <a:latin typeface="Times New Roman" panose="02020603050405020304" pitchFamily="18" charset="0"/>
                <a:ea typeface="Calibri" panose="020F0502020204030204" pitchFamily="34" charset="0"/>
              </a:rPr>
              <a:t>MacCann</a:t>
            </a:r>
            <a:r>
              <a:rPr lang="en-US" sz="800" dirty="0">
                <a:latin typeface="Times New Roman" panose="02020603050405020304" pitchFamily="18" charset="0"/>
                <a:ea typeface="Calibri" panose="020F0502020204030204" pitchFamily="34" charset="0"/>
              </a:rPr>
              <a:t> et al., 2020).</a:t>
            </a:r>
            <a:endParaRPr lang="en-US" sz="800" dirty="0"/>
          </a:p>
        </p:txBody>
      </p:sp>
      <p:sp>
        <p:nvSpPr>
          <p:cNvPr id="17" name="Rectangle 16"/>
          <p:cNvSpPr/>
          <p:nvPr/>
        </p:nvSpPr>
        <p:spPr>
          <a:xfrm>
            <a:off x="6801610" y="4677250"/>
            <a:ext cx="2907793" cy="1964640"/>
          </a:xfrm>
          <a:prstGeom prst="rect">
            <a:avLst/>
          </a:prstGeom>
        </p:spPr>
        <p:txBody>
          <a:bodyPr wrap="square">
            <a:spAutoFit/>
          </a:bodyPr>
          <a:lstStyle/>
          <a:p>
            <a:pPr algn="ctr">
              <a:spcAft>
                <a:spcPts val="800"/>
              </a:spcAft>
            </a:pPr>
            <a:r>
              <a:rPr lang="en-US" sz="500" b="1" kern="0" dirty="0" smtClean="0">
                <a:latin typeface="Times New Roman" panose="02020603050405020304" pitchFamily="18" charset="0"/>
              </a:rPr>
              <a:t>References</a:t>
            </a:r>
            <a:endParaRPr lang="en-US" sz="500" dirty="0">
              <a:latin typeface="Times New Roman" panose="02020603050405020304" pitchFamily="18" charset="0"/>
              <a:ea typeface="Calibri" panose="020F0502020204030204" pitchFamily="34" charset="0"/>
            </a:endParaRPr>
          </a:p>
          <a:p>
            <a:pPr algn="just"/>
            <a:r>
              <a:rPr lang="en-US" sz="500" dirty="0" err="1"/>
              <a:t>Deggs</a:t>
            </a:r>
            <a:r>
              <a:rPr lang="en-US" sz="500" dirty="0"/>
              <a:t>, D. and Hernandez, F., 2018. Enhancing the value of qualitative field notes through purposeful reflection. The Qualitative Report, 23(10), pp.2552-2560.</a:t>
            </a:r>
          </a:p>
          <a:p>
            <a:pPr algn="just"/>
            <a:r>
              <a:rPr lang="en-US" sz="500" dirty="0"/>
              <a:t>Fiori, M. and </a:t>
            </a:r>
            <a:r>
              <a:rPr lang="en-US" sz="500" dirty="0" err="1"/>
              <a:t>Vesely-Maillefer</a:t>
            </a:r>
            <a:r>
              <a:rPr lang="en-US" sz="500" dirty="0"/>
              <a:t>, A.K., 2018. Emotional intelligence as an ability: Theory, challenges, and new directions. In Emotional intelligence in education: Integrating research with practice (pp. 23-47). Cham: Springer International Publishing.</a:t>
            </a:r>
          </a:p>
          <a:p>
            <a:pPr algn="just"/>
            <a:r>
              <a:rPr lang="en-US" sz="500" dirty="0"/>
              <a:t>Goleman, D., 2001. Emotional intelligence: Issues in paradigm building. The emotionally intelligent workplace, 13, p.26.</a:t>
            </a:r>
          </a:p>
          <a:p>
            <a:pPr algn="just"/>
            <a:r>
              <a:rPr lang="en-US" sz="500" dirty="0" err="1"/>
              <a:t>Kanesan</a:t>
            </a:r>
            <a:r>
              <a:rPr lang="en-US" sz="500" dirty="0"/>
              <a:t>, P. and </a:t>
            </a:r>
            <a:r>
              <a:rPr lang="en-US" sz="500" dirty="0" err="1"/>
              <a:t>Fauzan</a:t>
            </a:r>
            <a:r>
              <a:rPr lang="en-US" sz="500" dirty="0"/>
              <a:t>, N., 2019. Models of emotional intelligence: A review. e-BANGI Journal, 16(7).</a:t>
            </a:r>
          </a:p>
          <a:p>
            <a:pPr algn="just"/>
            <a:r>
              <a:rPr lang="en-US" sz="500" dirty="0" err="1"/>
              <a:t>Kotsou</a:t>
            </a:r>
            <a:r>
              <a:rPr lang="en-US" sz="500" dirty="0"/>
              <a:t>, I., </a:t>
            </a:r>
            <a:r>
              <a:rPr lang="en-US" sz="500" dirty="0" err="1"/>
              <a:t>Mikolajczak</a:t>
            </a:r>
            <a:r>
              <a:rPr lang="en-US" sz="500" dirty="0"/>
              <a:t>, M., </a:t>
            </a:r>
            <a:r>
              <a:rPr lang="en-US" sz="500" dirty="0" err="1"/>
              <a:t>Heeren</a:t>
            </a:r>
            <a:r>
              <a:rPr lang="en-US" sz="500" dirty="0"/>
              <a:t>, A., </a:t>
            </a:r>
            <a:r>
              <a:rPr lang="en-US" sz="500" dirty="0" err="1"/>
              <a:t>Grégoire</a:t>
            </a:r>
            <a:r>
              <a:rPr lang="en-US" sz="500" dirty="0"/>
              <a:t>, J. and Leys, C., 2019. Improving emotional intelligence: A systematic review of existing work and future challenges. Emotion review, 11(2), pp.151-165.</a:t>
            </a:r>
          </a:p>
          <a:p>
            <a:pPr algn="just"/>
            <a:r>
              <a:rPr lang="en-US" sz="500" dirty="0" err="1"/>
              <a:t>MacCann</a:t>
            </a:r>
            <a:r>
              <a:rPr lang="en-US" sz="500" dirty="0"/>
              <a:t>, C., Jiang, Y., Brown, L.E., Double, K.S., </a:t>
            </a:r>
            <a:r>
              <a:rPr lang="en-US" sz="500" dirty="0" err="1"/>
              <a:t>Bucich</a:t>
            </a:r>
            <a:r>
              <a:rPr lang="en-US" sz="500" dirty="0"/>
              <a:t>, M. and </a:t>
            </a:r>
            <a:r>
              <a:rPr lang="en-US" sz="500" dirty="0" err="1"/>
              <a:t>Minbashian</a:t>
            </a:r>
            <a:r>
              <a:rPr lang="en-US" sz="500" dirty="0"/>
              <a:t>, A., 2020. Emotional intelligence predicts academic performance: A meta-analysis. Psychological bulletin, 146(2), p.150.</a:t>
            </a:r>
          </a:p>
          <a:p>
            <a:pPr algn="just"/>
            <a:r>
              <a:rPr lang="en-US" sz="500" dirty="0"/>
              <a:t>O'Connor, P.J., Hill, A., Kaya, M. and Martin, B., 2019. The measurement of emotional intelligence: A critical review of the literature and recommendations for researchers and practitioners. Frontiers in psychology, 10, p.429307.</a:t>
            </a:r>
          </a:p>
          <a:p>
            <a:pPr algn="just"/>
            <a:r>
              <a:rPr lang="en-US" sz="500" dirty="0" err="1"/>
              <a:t>Paradis</a:t>
            </a:r>
            <a:r>
              <a:rPr lang="en-US" sz="500" dirty="0"/>
              <a:t>, E., O'Brien, B., </a:t>
            </a:r>
            <a:r>
              <a:rPr lang="en-US" sz="500" dirty="0" err="1"/>
              <a:t>Nimmon</a:t>
            </a:r>
            <a:r>
              <a:rPr lang="en-US" sz="500" dirty="0"/>
              <a:t>, L., </a:t>
            </a:r>
            <a:r>
              <a:rPr lang="en-US" sz="500" dirty="0" err="1"/>
              <a:t>Bandiera</a:t>
            </a:r>
            <a:r>
              <a:rPr lang="en-US" sz="500" dirty="0"/>
              <a:t>, G. and </a:t>
            </a:r>
            <a:r>
              <a:rPr lang="en-US" sz="500" dirty="0" err="1"/>
              <a:t>Martimianakis</a:t>
            </a:r>
            <a:r>
              <a:rPr lang="en-US" sz="500" dirty="0"/>
              <a:t>, M.A.T., 2016. Design: Selection of data collection methods. Journal of graduate medical education, 8(2), pp.263-264.</a:t>
            </a:r>
          </a:p>
          <a:p>
            <a:pPr algn="just"/>
            <a:r>
              <a:rPr lang="en-US" sz="500" dirty="0"/>
              <a:t>Sharon, D. and </a:t>
            </a:r>
            <a:r>
              <a:rPr lang="en-US" sz="500" dirty="0" err="1"/>
              <a:t>Grinberg</a:t>
            </a:r>
            <a:r>
              <a:rPr lang="en-US" sz="500" dirty="0"/>
              <a:t>, K., 2018. Does the level of emotional intelligence affect the degree of success in nursing studies?. Nurse education today, 64, pp.21-26.</a:t>
            </a:r>
          </a:p>
          <a:p>
            <a:pPr algn="just"/>
            <a:r>
              <a:rPr lang="en-US" sz="500" dirty="0"/>
              <a:t>Van der Linden, D., </a:t>
            </a:r>
            <a:r>
              <a:rPr lang="en-US" sz="500" dirty="0" err="1"/>
              <a:t>Pekaar</a:t>
            </a:r>
            <a:r>
              <a:rPr lang="en-US" sz="500" dirty="0"/>
              <a:t>, K.A., Bakker, A.B., </a:t>
            </a:r>
            <a:r>
              <a:rPr lang="en-US" sz="500" dirty="0" err="1"/>
              <a:t>Schermer</a:t>
            </a:r>
            <a:r>
              <a:rPr lang="en-US" sz="500" dirty="0"/>
              <a:t>, J.A., Vernon, P.A., </a:t>
            </a:r>
            <a:r>
              <a:rPr lang="en-US" sz="500" dirty="0" err="1"/>
              <a:t>Dunkel</a:t>
            </a:r>
            <a:r>
              <a:rPr lang="en-US" sz="500" dirty="0"/>
              <a:t>, C.S. and </a:t>
            </a:r>
            <a:r>
              <a:rPr lang="en-US" sz="500" dirty="0" err="1"/>
              <a:t>Petrides</a:t>
            </a:r>
            <a:r>
              <a:rPr lang="en-US" sz="500" dirty="0"/>
              <a:t>, K.V., 2017. Overlap between the general factor of personality and emotional intelligence: A meta-analysis. Psychological bulletin, 143(1), p.36.</a:t>
            </a:r>
          </a:p>
        </p:txBody>
      </p:sp>
    </p:spTree>
    <p:extLst>
      <p:ext uri="{BB962C8B-B14F-4D97-AF65-F5344CB8AC3E}">
        <p14:creationId xmlns:p14="http://schemas.microsoft.com/office/powerpoint/2010/main" val="6672295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24</TotalTime>
  <Words>1214</Words>
  <Application>Microsoft Office PowerPoint</Application>
  <PresentationFormat>A4 Paper (210x297 mm)</PresentationFormat>
  <Paragraphs>26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DELL</cp:lastModifiedBy>
  <cp:revision>25</cp:revision>
  <dcterms:created xsi:type="dcterms:W3CDTF">2025-11-11T13:42:07Z</dcterms:created>
  <dcterms:modified xsi:type="dcterms:W3CDTF">2025-11-11T14:14:26Z</dcterms:modified>
</cp:coreProperties>
</file>