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40"/>
  </p:notesMasterIdLst>
  <p:sldIdLst>
    <p:sldId id="278" r:id="rId3"/>
    <p:sldId id="282" r:id="rId4"/>
    <p:sldId id="305" r:id="rId5"/>
    <p:sldId id="3527" r:id="rId6"/>
    <p:sldId id="340" r:id="rId7"/>
    <p:sldId id="329" r:id="rId8"/>
    <p:sldId id="279" r:id="rId9"/>
    <p:sldId id="330" r:id="rId10"/>
    <p:sldId id="341" r:id="rId11"/>
    <p:sldId id="331" r:id="rId12"/>
    <p:sldId id="351" r:id="rId13"/>
    <p:sldId id="3526" r:id="rId14"/>
    <p:sldId id="352" r:id="rId15"/>
    <p:sldId id="338" r:id="rId16"/>
    <p:sldId id="339" r:id="rId17"/>
    <p:sldId id="345" r:id="rId18"/>
    <p:sldId id="347" r:id="rId19"/>
    <p:sldId id="301" r:id="rId20"/>
    <p:sldId id="346" r:id="rId21"/>
    <p:sldId id="332" r:id="rId22"/>
    <p:sldId id="3531" r:id="rId23"/>
    <p:sldId id="3530" r:id="rId24"/>
    <p:sldId id="3528" r:id="rId25"/>
    <p:sldId id="3529" r:id="rId26"/>
    <p:sldId id="333" r:id="rId27"/>
    <p:sldId id="335" r:id="rId28"/>
    <p:sldId id="334" r:id="rId29"/>
    <p:sldId id="949" r:id="rId30"/>
    <p:sldId id="3525" r:id="rId31"/>
    <p:sldId id="342" r:id="rId32"/>
    <p:sldId id="344" r:id="rId33"/>
    <p:sldId id="343" r:id="rId34"/>
    <p:sldId id="336" r:id="rId35"/>
    <p:sldId id="269" r:id="rId36"/>
    <p:sldId id="328" r:id="rId37"/>
    <p:sldId id="312" r:id="rId38"/>
    <p:sldId id="304"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552" autoAdjust="0"/>
  </p:normalViewPr>
  <p:slideViewPr>
    <p:cSldViewPr snapToGrid="0">
      <p:cViewPr varScale="1">
        <p:scale>
          <a:sx n="69" d="100"/>
          <a:sy n="69" d="100"/>
        </p:scale>
        <p:origin x="78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1.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998260-0CE6-4CBF-A8FC-0E450756ED1B}" type="datetimeFigureOut">
              <a:rPr lang="en-GB" smtClean="0"/>
              <a:t>13/10/2026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9F1441-42A2-4BC9-B98B-734431FCC7CA}" type="slidenum">
              <a:rPr lang="en-GB" smtClean="0"/>
              <a:t>‹#›</a:t>
            </a:fld>
            <a:endParaRPr lang="en-GB"/>
          </a:p>
        </p:txBody>
      </p:sp>
    </p:spTree>
    <p:extLst>
      <p:ext uri="{BB962C8B-B14F-4D97-AF65-F5344CB8AC3E}">
        <p14:creationId xmlns:p14="http://schemas.microsoft.com/office/powerpoint/2010/main" val="882333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rcn.org.uk/Get-Help/RCN-advice/duty-of-care"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skillsforcare.org.uk/resources/documents/Developing-your-workforce/Care-Certificate/Care-Certificate-Standards/Standard-3.pdf"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C9F1441-42A2-4BC9-B98B-734431FCC7CA}" type="slidenum">
              <a:rPr lang="en-GB" smtClean="0"/>
              <a:t>1</a:t>
            </a:fld>
            <a:endParaRPr lang="en-GB"/>
          </a:p>
        </p:txBody>
      </p:sp>
    </p:spTree>
    <p:extLst>
      <p:ext uri="{BB962C8B-B14F-4D97-AF65-F5344CB8AC3E}">
        <p14:creationId xmlns:p14="http://schemas.microsoft.com/office/powerpoint/2010/main" val="808275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https://carelearning.org.uk/qualifications/level-3-diploma-eyp/unit-21-intro/1-3-describe-the-relationship-between-legislation-policies-and-procedures/</a:t>
            </a:r>
          </a:p>
        </p:txBody>
      </p:sp>
      <p:sp>
        <p:nvSpPr>
          <p:cNvPr id="4" name="Slide Number Placeholder 3"/>
          <p:cNvSpPr>
            <a:spLocks noGrp="1"/>
          </p:cNvSpPr>
          <p:nvPr>
            <p:ph type="sldNum" sz="quarter" idx="5"/>
          </p:nvPr>
        </p:nvSpPr>
        <p:spPr/>
        <p:txBody>
          <a:bodyPr/>
          <a:lstStyle/>
          <a:p>
            <a:fld id="{ADBA23DE-7884-4B6B-9DF7-0E991ABD4328}" type="slidenum">
              <a:rPr lang="en-GB" smtClean="0"/>
              <a:t>4</a:t>
            </a:fld>
            <a:endParaRPr lang="en-GB"/>
          </a:p>
        </p:txBody>
      </p:sp>
    </p:spTree>
    <p:extLst>
      <p:ext uri="{BB962C8B-B14F-4D97-AF65-F5344CB8AC3E}">
        <p14:creationId xmlns:p14="http://schemas.microsoft.com/office/powerpoint/2010/main" val="3952429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9F1441-42A2-4BC9-B98B-734431FCC7CA}" type="slidenum">
              <a:rPr lang="en-GB" smtClean="0"/>
              <a:t>6</a:t>
            </a:fld>
            <a:endParaRPr lang="en-GB"/>
          </a:p>
        </p:txBody>
      </p:sp>
    </p:spTree>
    <p:extLst>
      <p:ext uri="{BB962C8B-B14F-4D97-AF65-F5344CB8AC3E}">
        <p14:creationId xmlns:p14="http://schemas.microsoft.com/office/powerpoint/2010/main" val="41263402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https://www.rcn.org.uk/Get-Help/RCN-advice/duty-of-care</a:t>
            </a:r>
            <a:endParaRPr lang="en-GB" dirty="0"/>
          </a:p>
          <a:p>
            <a:r>
              <a:rPr lang="en-GB" dirty="0">
                <a:hlinkClick r:id="rId4"/>
              </a:rPr>
              <a:t>https://www.skillsforcare.org.uk/resources/documents/Developing-your-workforce/Care-Certificate/Care-Certificate-Standards/Standard-3.pdf</a:t>
            </a:r>
            <a:r>
              <a:rPr lang="en-GB" dirty="0"/>
              <a:t> </a:t>
            </a:r>
          </a:p>
          <a:p>
            <a:endParaRPr lang="en-GB" dirty="0"/>
          </a:p>
        </p:txBody>
      </p:sp>
      <p:sp>
        <p:nvSpPr>
          <p:cNvPr id="4" name="Slide Number Placeholder 3"/>
          <p:cNvSpPr>
            <a:spLocks noGrp="1"/>
          </p:cNvSpPr>
          <p:nvPr>
            <p:ph type="sldNum" sz="quarter" idx="5"/>
          </p:nvPr>
        </p:nvSpPr>
        <p:spPr/>
        <p:txBody>
          <a:bodyPr/>
          <a:lstStyle/>
          <a:p>
            <a:fld id="{9C9F1441-42A2-4BC9-B98B-734431FCC7CA}" type="slidenum">
              <a:rPr lang="en-GB" smtClean="0"/>
              <a:t>12</a:t>
            </a:fld>
            <a:endParaRPr lang="en-GB"/>
          </a:p>
        </p:txBody>
      </p:sp>
    </p:spTree>
    <p:extLst>
      <p:ext uri="{BB962C8B-B14F-4D97-AF65-F5344CB8AC3E}">
        <p14:creationId xmlns:p14="http://schemas.microsoft.com/office/powerpoint/2010/main" val="42795455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dirty="0"/>
              <a:t>https://devonshiresclaims.co.uk/what-is-an-example-of-duty-of-care/</a:t>
            </a:r>
            <a:endParaRPr kumimoji="0" lang="en-US" altLang="en-US" sz="1200" b="0" i="0" u="none" strike="noStrike" cap="none" normalizeH="0" baseline="0" dirty="0">
              <a:ln>
                <a:noFill/>
              </a:ln>
              <a:solidFill>
                <a:schemeClr val="tx1"/>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C9F1441-42A2-4BC9-B98B-734431FCC7CA}" type="slidenum">
              <a:rPr lang="en-GB" smtClean="0"/>
              <a:t>13</a:t>
            </a:fld>
            <a:endParaRPr lang="en-GB"/>
          </a:p>
        </p:txBody>
      </p:sp>
    </p:spTree>
    <p:extLst>
      <p:ext uri="{BB962C8B-B14F-4D97-AF65-F5344CB8AC3E}">
        <p14:creationId xmlns:p14="http://schemas.microsoft.com/office/powerpoint/2010/main" val="15014343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Commissioning in health and social care is a critical process that involves planning, purchasing, and monitoring services to meet the health and social care needs of a community1. In social care, it is the process where local authorities identify, purchase, and monitor social care services for people in their area, aiming to meet their care needs and ensure their well-being. example</a:t>
            </a:r>
          </a:p>
        </p:txBody>
      </p:sp>
      <p:sp>
        <p:nvSpPr>
          <p:cNvPr id="4" name="Slide Number Placeholder 3"/>
          <p:cNvSpPr>
            <a:spLocks noGrp="1"/>
          </p:cNvSpPr>
          <p:nvPr>
            <p:ph type="sldNum" sz="quarter" idx="5"/>
          </p:nvPr>
        </p:nvSpPr>
        <p:spPr/>
        <p:txBody>
          <a:bodyPr/>
          <a:lstStyle/>
          <a:p>
            <a:fld id="{9C9F1441-42A2-4BC9-B98B-734431FCC7CA}" type="slidenum">
              <a:rPr lang="en-GB" smtClean="0"/>
              <a:t>14</a:t>
            </a:fld>
            <a:endParaRPr lang="en-GB"/>
          </a:p>
        </p:txBody>
      </p:sp>
    </p:spTree>
    <p:extLst>
      <p:ext uri="{BB962C8B-B14F-4D97-AF65-F5344CB8AC3E}">
        <p14:creationId xmlns:p14="http://schemas.microsoft.com/office/powerpoint/2010/main" val="14283587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Note similarity to 6 domains of resilience </a:t>
            </a:r>
          </a:p>
          <a:p>
            <a:r>
              <a:rPr lang="en-GB" dirty="0"/>
              <a:t>Vigilance:  to have adults notice when things</a:t>
            </a:r>
            <a:r>
              <a:rPr lang="en-GB" baseline="0" dirty="0"/>
              <a:t> are troubling them.</a:t>
            </a:r>
          </a:p>
          <a:p>
            <a:r>
              <a:rPr lang="en-GB" baseline="0" dirty="0"/>
              <a:t>Understanding and action:  to understand what is happening; to be heard and understood; and to have that understanding acted upon.</a:t>
            </a:r>
          </a:p>
          <a:p>
            <a:r>
              <a:rPr lang="en-GB" baseline="0" dirty="0"/>
              <a:t>Stability:  to be able to develop an on-going stable relationship of trust with those helping them</a:t>
            </a:r>
          </a:p>
          <a:p>
            <a:r>
              <a:rPr lang="en-GB" baseline="0" dirty="0"/>
              <a:t>Respect:  to be treated with the expectation that they are competent rather than not</a:t>
            </a:r>
          </a:p>
          <a:p>
            <a:r>
              <a:rPr lang="en-GB" baseline="0" dirty="0"/>
              <a:t>Information and engagement:  to be informed about and involved in procedures, decisions, concerns and plans</a:t>
            </a:r>
          </a:p>
          <a:p>
            <a:r>
              <a:rPr lang="en-GB" baseline="0" dirty="0"/>
              <a:t>Explanation:  to be informed of the outcome of assessments and decision and reasons when their views have not met with a positive response</a:t>
            </a:r>
          </a:p>
          <a:p>
            <a:r>
              <a:rPr lang="en-GB" baseline="0" dirty="0"/>
              <a:t>Support:  to be provided with support in their own right as well as a member of their family</a:t>
            </a:r>
          </a:p>
          <a:p>
            <a:r>
              <a:rPr lang="en-GB" baseline="0" dirty="0"/>
              <a:t>Advocacy:  to be provided with advocacy to assist them in putting forward their views</a:t>
            </a:r>
            <a:endParaRPr lang="en-GB" dirty="0"/>
          </a:p>
        </p:txBody>
      </p:sp>
      <p:sp>
        <p:nvSpPr>
          <p:cNvPr id="4" name="Slide Number Placeholder 3"/>
          <p:cNvSpPr>
            <a:spLocks noGrp="1"/>
          </p:cNvSpPr>
          <p:nvPr>
            <p:ph type="sldNum" sz="quarter" idx="10"/>
          </p:nvPr>
        </p:nvSpPr>
        <p:spPr/>
        <p:txBody>
          <a:bodyPr/>
          <a:lstStyle/>
          <a:p>
            <a:fld id="{69E63564-2544-42A0-8B67-86F4642CD5F5}" type="slidenum">
              <a:rPr lang="en-GB" smtClean="0"/>
              <a:t>18</a:t>
            </a:fld>
            <a:endParaRPr lang="en-GB"/>
          </a:p>
        </p:txBody>
      </p:sp>
    </p:spTree>
    <p:extLst>
      <p:ext uri="{BB962C8B-B14F-4D97-AF65-F5344CB8AC3E}">
        <p14:creationId xmlns:p14="http://schemas.microsoft.com/office/powerpoint/2010/main" val="8882745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similarity to 6 domains of resilience </a:t>
            </a:r>
          </a:p>
          <a:p>
            <a:r>
              <a:rPr lang="en-GB" dirty="0"/>
              <a:t>Vigilance:  to have adults notice when things</a:t>
            </a:r>
            <a:r>
              <a:rPr lang="en-GB" baseline="0" dirty="0"/>
              <a:t> are troubling them.</a:t>
            </a:r>
          </a:p>
          <a:p>
            <a:r>
              <a:rPr lang="en-GB" baseline="0" dirty="0"/>
              <a:t>Understanding and action:  to understand what is happening; to be heard and understood; and to have that understanding acted upon.</a:t>
            </a:r>
          </a:p>
          <a:p>
            <a:r>
              <a:rPr lang="en-GB" baseline="0" dirty="0"/>
              <a:t>Stability:  to be able to develop an on-going stable relationship of trust with those helping them</a:t>
            </a:r>
          </a:p>
          <a:p>
            <a:r>
              <a:rPr lang="en-GB" baseline="0" dirty="0"/>
              <a:t>Respect:  to be treated with the expectation that they are competent rather than not</a:t>
            </a:r>
          </a:p>
          <a:p>
            <a:r>
              <a:rPr lang="en-GB" baseline="0" dirty="0"/>
              <a:t>Information and engagement:  to be informed about and involved in procedures, decisions, concerns and plans</a:t>
            </a:r>
          </a:p>
          <a:p>
            <a:r>
              <a:rPr lang="en-GB" baseline="0" dirty="0"/>
              <a:t>Explanation:  to be informed of the outcome of assessments and decision and reasons when their views have not met with a positive response</a:t>
            </a:r>
          </a:p>
          <a:p>
            <a:r>
              <a:rPr lang="en-GB" baseline="0" dirty="0"/>
              <a:t>Support:  to be provided with support in their own right as well as a member of their family</a:t>
            </a:r>
          </a:p>
          <a:p>
            <a:r>
              <a:rPr lang="en-GB" baseline="0" dirty="0"/>
              <a:t>Advocacy:  to be provided with advocacy to assist them in putting forward their views</a:t>
            </a:r>
            <a:endParaRPr lang="en-GB" dirty="0"/>
          </a:p>
        </p:txBody>
      </p:sp>
      <p:sp>
        <p:nvSpPr>
          <p:cNvPr id="4" name="Slide Number Placeholder 3"/>
          <p:cNvSpPr>
            <a:spLocks noGrp="1"/>
          </p:cNvSpPr>
          <p:nvPr>
            <p:ph type="sldNum" sz="quarter" idx="5"/>
          </p:nvPr>
        </p:nvSpPr>
        <p:spPr/>
        <p:txBody>
          <a:bodyPr/>
          <a:lstStyle/>
          <a:p>
            <a:fld id="{9C9F1441-42A2-4BC9-B98B-734431FCC7CA}" type="slidenum">
              <a:rPr lang="en-GB" smtClean="0"/>
              <a:t>19</a:t>
            </a:fld>
            <a:endParaRPr lang="en-GB"/>
          </a:p>
        </p:txBody>
      </p:sp>
    </p:spTree>
    <p:extLst>
      <p:ext uri="{BB962C8B-B14F-4D97-AF65-F5344CB8AC3E}">
        <p14:creationId xmlns:p14="http://schemas.microsoft.com/office/powerpoint/2010/main" val="34289702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Extended school, visitors</a:t>
            </a:r>
          </a:p>
        </p:txBody>
      </p:sp>
      <p:sp>
        <p:nvSpPr>
          <p:cNvPr id="4" name="Slide Number Placeholder 3"/>
          <p:cNvSpPr>
            <a:spLocks noGrp="1"/>
          </p:cNvSpPr>
          <p:nvPr>
            <p:ph type="sldNum" sz="quarter" idx="10"/>
          </p:nvPr>
        </p:nvSpPr>
        <p:spPr/>
        <p:txBody>
          <a:bodyPr/>
          <a:lstStyle/>
          <a:p>
            <a:fld id="{C8E1A1EC-501E-4EF8-812E-F4794489F3A2}" type="slidenum">
              <a:rPr lang="en-GB" smtClean="0"/>
              <a:t>34</a:t>
            </a:fld>
            <a:endParaRPr lang="en-GB"/>
          </a:p>
        </p:txBody>
      </p:sp>
    </p:spTree>
    <p:extLst>
      <p:ext uri="{BB962C8B-B14F-4D97-AF65-F5344CB8AC3E}">
        <p14:creationId xmlns:p14="http://schemas.microsoft.com/office/powerpoint/2010/main" val="31200311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04E9CD-F641-2D16-AE1C-A98D479CF46C}"/>
              </a:ext>
            </a:extLst>
          </p:cNvPr>
          <p:cNvSpPr>
            <a:spLocks noGrp="1"/>
          </p:cNvSpPr>
          <p:nvPr>
            <p:ph type="dt" sz="half" idx="10"/>
          </p:nvPr>
        </p:nvSpPr>
        <p:spPr>
          <a:xfrm>
            <a:off x="527051" y="6524626"/>
            <a:ext cx="1295400" cy="219075"/>
          </a:xfrm>
        </p:spPr>
        <p:txBody>
          <a:bodyPr/>
          <a:lstStyle>
            <a:lvl1pPr>
              <a:defRPr/>
            </a:lvl1pPr>
          </a:lstStyle>
          <a:p>
            <a:pPr>
              <a:defRPr/>
            </a:pPr>
            <a:fld id="{AC753FD1-A63B-4023-87B4-AD30767F6EB2}" type="datetime1">
              <a:rPr lang="en-GB" altLang="en-US"/>
              <a:pPr>
                <a:defRPr/>
              </a:pPr>
              <a:t>13/10/2026</a:t>
            </a:fld>
            <a:endParaRPr lang="en-GB" altLang="en-US" dirty="0"/>
          </a:p>
        </p:txBody>
      </p:sp>
      <p:sp>
        <p:nvSpPr>
          <p:cNvPr id="5" name="Footer Placeholder 4">
            <a:extLst>
              <a:ext uri="{FF2B5EF4-FFF2-40B4-BE49-F238E27FC236}">
                <a16:creationId xmlns:a16="http://schemas.microsoft.com/office/drawing/2014/main" id="{C1A30192-454F-2740-625F-B3621FC65E6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D815023-4E16-FCCE-C1DD-A709FC6892F2}"/>
              </a:ext>
            </a:extLst>
          </p:cNvPr>
          <p:cNvSpPr>
            <a:spLocks noGrp="1"/>
          </p:cNvSpPr>
          <p:nvPr>
            <p:ph type="sldNum" sz="quarter" idx="12"/>
          </p:nvPr>
        </p:nvSpPr>
        <p:spPr/>
        <p:txBody>
          <a:bodyPr/>
          <a:lstStyle>
            <a:lvl1pPr>
              <a:defRPr/>
            </a:lvl1pPr>
          </a:lstStyle>
          <a:p>
            <a:pPr>
              <a:defRPr/>
            </a:pPr>
            <a:fld id="{6081F45A-4F79-4894-A0F3-DC0658BEBB4E}" type="slidenum">
              <a:rPr lang="en-GB" altLang="en-US"/>
              <a:pPr>
                <a:defRPr/>
              </a:pPr>
              <a:t>‹#›</a:t>
            </a:fld>
            <a:endParaRPr lang="en-GB" altLang="en-US"/>
          </a:p>
        </p:txBody>
      </p:sp>
    </p:spTree>
    <p:extLst>
      <p:ext uri="{BB962C8B-B14F-4D97-AF65-F5344CB8AC3E}">
        <p14:creationId xmlns:p14="http://schemas.microsoft.com/office/powerpoint/2010/main" val="3636228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F7CA11-ABC3-9B25-AE7A-96F443926D1A}"/>
              </a:ext>
            </a:extLst>
          </p:cNvPr>
          <p:cNvSpPr>
            <a:spLocks noGrp="1"/>
          </p:cNvSpPr>
          <p:nvPr>
            <p:ph type="dt" sz="half" idx="10"/>
          </p:nvPr>
        </p:nvSpPr>
        <p:spPr/>
        <p:txBody>
          <a:bodyPr/>
          <a:lstStyle>
            <a:lvl1pPr>
              <a:defRPr/>
            </a:lvl1pPr>
          </a:lstStyle>
          <a:p>
            <a:pPr>
              <a:defRPr/>
            </a:pPr>
            <a:fld id="{63163EF8-2307-4794-9875-6B8CA664E276}" type="datetime1">
              <a:rPr lang="en-GB" altLang="en-US"/>
              <a:pPr>
                <a:defRPr/>
              </a:pPr>
              <a:t>13/10/2026</a:t>
            </a:fld>
            <a:endParaRPr lang="en-GB" altLang="en-US" dirty="0"/>
          </a:p>
        </p:txBody>
      </p:sp>
      <p:sp>
        <p:nvSpPr>
          <p:cNvPr id="5" name="Footer Placeholder 4">
            <a:extLst>
              <a:ext uri="{FF2B5EF4-FFF2-40B4-BE49-F238E27FC236}">
                <a16:creationId xmlns:a16="http://schemas.microsoft.com/office/drawing/2014/main" id="{B3C9AFEE-920B-4E34-32A5-905B8D52CD4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634C4A3-3E47-968D-B305-BADEA0B2CF32}"/>
              </a:ext>
            </a:extLst>
          </p:cNvPr>
          <p:cNvSpPr>
            <a:spLocks noGrp="1"/>
          </p:cNvSpPr>
          <p:nvPr>
            <p:ph type="sldNum" sz="quarter" idx="12"/>
          </p:nvPr>
        </p:nvSpPr>
        <p:spPr/>
        <p:txBody>
          <a:bodyPr/>
          <a:lstStyle>
            <a:lvl1pPr>
              <a:defRPr/>
            </a:lvl1pPr>
          </a:lstStyle>
          <a:p>
            <a:pPr>
              <a:defRPr/>
            </a:pPr>
            <a:fld id="{8B34AADE-47AB-4FD6-A959-68A9E6432E18}" type="slidenum">
              <a:rPr lang="en-GB" altLang="en-US"/>
              <a:pPr>
                <a:defRPr/>
              </a:pPr>
              <a:t>‹#›</a:t>
            </a:fld>
            <a:endParaRPr lang="en-GB" altLang="en-US"/>
          </a:p>
        </p:txBody>
      </p:sp>
    </p:spTree>
    <p:extLst>
      <p:ext uri="{BB962C8B-B14F-4D97-AF65-F5344CB8AC3E}">
        <p14:creationId xmlns:p14="http://schemas.microsoft.com/office/powerpoint/2010/main" val="737681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4193276-8476-E991-1328-B9E6E976C75C}"/>
              </a:ext>
            </a:extLst>
          </p:cNvPr>
          <p:cNvSpPr>
            <a:spLocks noGrp="1"/>
          </p:cNvSpPr>
          <p:nvPr>
            <p:ph type="dt" sz="half" idx="10"/>
          </p:nvPr>
        </p:nvSpPr>
        <p:spPr/>
        <p:txBody>
          <a:bodyPr/>
          <a:lstStyle>
            <a:lvl1pPr>
              <a:defRPr/>
            </a:lvl1pPr>
          </a:lstStyle>
          <a:p>
            <a:pPr>
              <a:defRPr/>
            </a:pPr>
            <a:fld id="{34F7F892-95A5-4165-84D5-4D97929965D5}"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0EC24C7C-46DA-33D6-4F7A-2CC27FBE172B}"/>
              </a:ext>
            </a:extLst>
          </p:cNvPr>
          <p:cNvSpPr>
            <a:spLocks noGrp="1"/>
          </p:cNvSpPr>
          <p:nvPr>
            <p:ph type="sldNum" sz="quarter" idx="11"/>
          </p:nvPr>
        </p:nvSpPr>
        <p:spPr/>
        <p:txBody>
          <a:bodyPr/>
          <a:lstStyle>
            <a:lvl1pPr>
              <a:defRPr/>
            </a:lvl1pPr>
          </a:lstStyle>
          <a:p>
            <a:pPr>
              <a:defRPr/>
            </a:pPr>
            <a:fld id="{7F9C115A-34C3-449A-BED7-7129D45E869C}" type="slidenum">
              <a:rPr lang="en-GB" altLang="en-US"/>
              <a:pPr>
                <a:defRPr/>
              </a:pPr>
              <a:t>‹#›</a:t>
            </a:fld>
            <a:endParaRPr lang="en-GB" altLang="en-US"/>
          </a:p>
        </p:txBody>
      </p:sp>
    </p:spTree>
    <p:extLst>
      <p:ext uri="{BB962C8B-B14F-4D97-AF65-F5344CB8AC3E}">
        <p14:creationId xmlns:p14="http://schemas.microsoft.com/office/powerpoint/2010/main" val="3323488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5B3A2588-5111-857F-530B-C2F1DF761B1F}"/>
              </a:ext>
            </a:extLst>
          </p:cNvPr>
          <p:cNvSpPr>
            <a:spLocks noGrp="1"/>
          </p:cNvSpPr>
          <p:nvPr>
            <p:ph type="dt" sz="half" idx="10"/>
          </p:nvPr>
        </p:nvSpPr>
        <p:spPr/>
        <p:txBody>
          <a:bodyPr/>
          <a:lstStyle>
            <a:lvl1pPr>
              <a:defRPr/>
            </a:lvl1pPr>
          </a:lstStyle>
          <a:p>
            <a:pPr>
              <a:defRPr/>
            </a:pPr>
            <a:fld id="{4CAEACB9-EE64-489F-8A5C-43DF1112173E}"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72E191EE-1571-0779-F5F6-599BD1A23C44}"/>
              </a:ext>
            </a:extLst>
          </p:cNvPr>
          <p:cNvSpPr>
            <a:spLocks noGrp="1"/>
          </p:cNvSpPr>
          <p:nvPr>
            <p:ph type="sldNum" sz="quarter" idx="11"/>
          </p:nvPr>
        </p:nvSpPr>
        <p:spPr/>
        <p:txBody>
          <a:bodyPr/>
          <a:lstStyle>
            <a:lvl1pPr>
              <a:defRPr/>
            </a:lvl1pPr>
          </a:lstStyle>
          <a:p>
            <a:pPr>
              <a:defRPr/>
            </a:pPr>
            <a:fld id="{6A33FF7F-8EC4-4268-A5B1-A1868E7A7065}" type="slidenum">
              <a:rPr lang="en-GB" altLang="en-US"/>
              <a:pPr>
                <a:defRPr/>
              </a:pPr>
              <a:t>‹#›</a:t>
            </a:fld>
            <a:endParaRPr lang="en-GB" altLang="en-US"/>
          </a:p>
        </p:txBody>
      </p:sp>
    </p:spTree>
    <p:extLst>
      <p:ext uri="{BB962C8B-B14F-4D97-AF65-F5344CB8AC3E}">
        <p14:creationId xmlns:p14="http://schemas.microsoft.com/office/powerpoint/2010/main" val="2361272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632FF88-3424-371A-2F06-900C179492FC}"/>
              </a:ext>
            </a:extLst>
          </p:cNvPr>
          <p:cNvSpPr>
            <a:spLocks noGrp="1"/>
          </p:cNvSpPr>
          <p:nvPr>
            <p:ph type="dt" sz="half" idx="10"/>
          </p:nvPr>
        </p:nvSpPr>
        <p:spPr/>
        <p:txBody>
          <a:bodyPr/>
          <a:lstStyle>
            <a:lvl1pPr>
              <a:defRPr/>
            </a:lvl1pPr>
          </a:lstStyle>
          <a:p>
            <a:pPr>
              <a:defRPr/>
            </a:pPr>
            <a:fld id="{6BF57B8C-503E-4D8A-BEF8-4A9B6580F7A7}" type="datetime1">
              <a:rPr lang="en-GB" altLang="en-US"/>
              <a:pPr>
                <a:defRPr/>
              </a:pPr>
              <a:t>13/10/2026</a:t>
            </a:fld>
            <a:endParaRPr lang="en-GB" altLang="en-US" dirty="0"/>
          </a:p>
        </p:txBody>
      </p:sp>
      <p:sp>
        <p:nvSpPr>
          <p:cNvPr id="8" name="Slide Number Placeholder 5">
            <a:extLst>
              <a:ext uri="{FF2B5EF4-FFF2-40B4-BE49-F238E27FC236}">
                <a16:creationId xmlns:a16="http://schemas.microsoft.com/office/drawing/2014/main" id="{FC50879B-77A8-4D74-7C0D-42C2B9CEF658}"/>
              </a:ext>
            </a:extLst>
          </p:cNvPr>
          <p:cNvSpPr>
            <a:spLocks noGrp="1"/>
          </p:cNvSpPr>
          <p:nvPr>
            <p:ph type="sldNum" sz="quarter" idx="11"/>
          </p:nvPr>
        </p:nvSpPr>
        <p:spPr/>
        <p:txBody>
          <a:bodyPr/>
          <a:lstStyle>
            <a:lvl1pPr>
              <a:defRPr/>
            </a:lvl1pPr>
          </a:lstStyle>
          <a:p>
            <a:pPr>
              <a:defRPr/>
            </a:pPr>
            <a:fld id="{DB4814D9-90E1-49B5-A140-76E9199831B0}" type="slidenum">
              <a:rPr lang="en-GB" altLang="en-US"/>
              <a:pPr>
                <a:defRPr/>
              </a:pPr>
              <a:t>‹#›</a:t>
            </a:fld>
            <a:endParaRPr lang="en-GB" altLang="en-US"/>
          </a:p>
        </p:txBody>
      </p:sp>
    </p:spTree>
    <p:extLst>
      <p:ext uri="{BB962C8B-B14F-4D97-AF65-F5344CB8AC3E}">
        <p14:creationId xmlns:p14="http://schemas.microsoft.com/office/powerpoint/2010/main" val="2618120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3020809-B9AE-DA50-112D-55CA5FED0BA1}"/>
              </a:ext>
            </a:extLst>
          </p:cNvPr>
          <p:cNvSpPr>
            <a:spLocks noGrp="1"/>
          </p:cNvSpPr>
          <p:nvPr>
            <p:ph type="dt" sz="half" idx="10"/>
          </p:nvPr>
        </p:nvSpPr>
        <p:spPr/>
        <p:txBody>
          <a:bodyPr/>
          <a:lstStyle>
            <a:lvl1pPr>
              <a:defRPr/>
            </a:lvl1pPr>
          </a:lstStyle>
          <a:p>
            <a:pPr>
              <a:defRPr/>
            </a:pPr>
            <a:fld id="{E06BCFF4-E420-4403-B367-9F04E1A6AE05}" type="datetime1">
              <a:rPr lang="en-GB" altLang="en-US"/>
              <a:pPr>
                <a:defRPr/>
              </a:pPr>
              <a:t>13/10/2026</a:t>
            </a:fld>
            <a:endParaRPr lang="en-GB" altLang="en-US" dirty="0"/>
          </a:p>
        </p:txBody>
      </p:sp>
      <p:sp>
        <p:nvSpPr>
          <p:cNvPr id="4" name="Slide Number Placeholder 5">
            <a:extLst>
              <a:ext uri="{FF2B5EF4-FFF2-40B4-BE49-F238E27FC236}">
                <a16:creationId xmlns:a16="http://schemas.microsoft.com/office/drawing/2014/main" id="{F97A9AEE-9C82-7A9B-7243-2E2DD31115FE}"/>
              </a:ext>
            </a:extLst>
          </p:cNvPr>
          <p:cNvSpPr>
            <a:spLocks noGrp="1"/>
          </p:cNvSpPr>
          <p:nvPr>
            <p:ph type="sldNum" sz="quarter" idx="11"/>
          </p:nvPr>
        </p:nvSpPr>
        <p:spPr/>
        <p:txBody>
          <a:bodyPr/>
          <a:lstStyle>
            <a:lvl1pPr>
              <a:defRPr/>
            </a:lvl1pPr>
          </a:lstStyle>
          <a:p>
            <a:pPr>
              <a:defRPr/>
            </a:pPr>
            <a:fld id="{9AFBE18E-BDF0-4DBF-A61A-0D584281FA9C}" type="slidenum">
              <a:rPr lang="en-GB" altLang="en-US"/>
              <a:pPr>
                <a:defRPr/>
              </a:pPr>
              <a:t>‹#›</a:t>
            </a:fld>
            <a:endParaRPr lang="en-GB" altLang="en-US"/>
          </a:p>
        </p:txBody>
      </p:sp>
    </p:spTree>
    <p:extLst>
      <p:ext uri="{BB962C8B-B14F-4D97-AF65-F5344CB8AC3E}">
        <p14:creationId xmlns:p14="http://schemas.microsoft.com/office/powerpoint/2010/main" val="1496733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F79AF55-E0DB-E3D5-5F3C-70A92B53B12D}"/>
              </a:ext>
            </a:extLst>
          </p:cNvPr>
          <p:cNvSpPr>
            <a:spLocks noGrp="1"/>
          </p:cNvSpPr>
          <p:nvPr>
            <p:ph type="dt" sz="half" idx="10"/>
          </p:nvPr>
        </p:nvSpPr>
        <p:spPr/>
        <p:txBody>
          <a:bodyPr/>
          <a:lstStyle>
            <a:lvl1pPr>
              <a:defRPr/>
            </a:lvl1pPr>
          </a:lstStyle>
          <a:p>
            <a:pPr>
              <a:defRPr/>
            </a:pPr>
            <a:fld id="{EDB6C9C1-EE8D-4E81-8CC6-BB4A4C8E41AF}" type="datetime1">
              <a:rPr lang="en-GB" altLang="en-US"/>
              <a:pPr>
                <a:defRPr/>
              </a:pPr>
              <a:t>13/10/2026</a:t>
            </a:fld>
            <a:endParaRPr lang="en-GB" altLang="en-US" dirty="0"/>
          </a:p>
        </p:txBody>
      </p:sp>
      <p:sp>
        <p:nvSpPr>
          <p:cNvPr id="3" name="Slide Number Placeholder 5">
            <a:extLst>
              <a:ext uri="{FF2B5EF4-FFF2-40B4-BE49-F238E27FC236}">
                <a16:creationId xmlns:a16="http://schemas.microsoft.com/office/drawing/2014/main" id="{A46C3587-07CA-4049-3B36-7984F603AAE0}"/>
              </a:ext>
            </a:extLst>
          </p:cNvPr>
          <p:cNvSpPr>
            <a:spLocks noGrp="1"/>
          </p:cNvSpPr>
          <p:nvPr>
            <p:ph type="sldNum" sz="quarter" idx="11"/>
          </p:nvPr>
        </p:nvSpPr>
        <p:spPr/>
        <p:txBody>
          <a:bodyPr/>
          <a:lstStyle>
            <a:lvl1pPr>
              <a:defRPr/>
            </a:lvl1pPr>
          </a:lstStyle>
          <a:p>
            <a:pPr>
              <a:defRPr/>
            </a:pPr>
            <a:fld id="{C1261938-9E42-416F-8D59-4CC0B9739539}" type="slidenum">
              <a:rPr lang="en-GB" altLang="en-US"/>
              <a:pPr>
                <a:defRPr/>
              </a:pPr>
              <a:t>‹#›</a:t>
            </a:fld>
            <a:endParaRPr lang="en-GB" altLang="en-US"/>
          </a:p>
        </p:txBody>
      </p:sp>
    </p:spTree>
    <p:extLst>
      <p:ext uri="{BB962C8B-B14F-4D97-AF65-F5344CB8AC3E}">
        <p14:creationId xmlns:p14="http://schemas.microsoft.com/office/powerpoint/2010/main" val="1902131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24E256A-210F-5429-BF2E-FE88B83284CC}"/>
              </a:ext>
            </a:extLst>
          </p:cNvPr>
          <p:cNvSpPr>
            <a:spLocks noGrp="1"/>
          </p:cNvSpPr>
          <p:nvPr>
            <p:ph type="dt" sz="half" idx="10"/>
          </p:nvPr>
        </p:nvSpPr>
        <p:spPr/>
        <p:txBody>
          <a:bodyPr/>
          <a:lstStyle>
            <a:lvl1pPr>
              <a:defRPr/>
            </a:lvl1pPr>
          </a:lstStyle>
          <a:p>
            <a:pPr>
              <a:defRPr/>
            </a:pPr>
            <a:fld id="{6F6F407E-EB43-4C0B-A651-CA7A0933CB5A}"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A5AA7C60-13FB-3DB6-D5DA-4B8CE3FB5531}"/>
              </a:ext>
            </a:extLst>
          </p:cNvPr>
          <p:cNvSpPr>
            <a:spLocks noGrp="1"/>
          </p:cNvSpPr>
          <p:nvPr>
            <p:ph type="sldNum" sz="quarter" idx="11"/>
          </p:nvPr>
        </p:nvSpPr>
        <p:spPr/>
        <p:txBody>
          <a:bodyPr/>
          <a:lstStyle>
            <a:lvl1pPr>
              <a:defRPr/>
            </a:lvl1pPr>
          </a:lstStyle>
          <a:p>
            <a:pPr>
              <a:defRPr/>
            </a:pPr>
            <a:fld id="{CD8E0A7A-F1C4-4879-8BF1-3C5ECBA83802}" type="slidenum">
              <a:rPr lang="en-GB" altLang="en-US"/>
              <a:pPr>
                <a:defRPr/>
              </a:pPr>
              <a:t>‹#›</a:t>
            </a:fld>
            <a:endParaRPr lang="en-GB" altLang="en-US"/>
          </a:p>
        </p:txBody>
      </p:sp>
    </p:spTree>
    <p:extLst>
      <p:ext uri="{BB962C8B-B14F-4D97-AF65-F5344CB8AC3E}">
        <p14:creationId xmlns:p14="http://schemas.microsoft.com/office/powerpoint/2010/main" val="20384523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7E4ED1B-CC92-6769-2F5A-B50854A5913E}"/>
              </a:ext>
            </a:extLst>
          </p:cNvPr>
          <p:cNvSpPr>
            <a:spLocks noGrp="1"/>
          </p:cNvSpPr>
          <p:nvPr>
            <p:ph type="dt" sz="half" idx="10"/>
          </p:nvPr>
        </p:nvSpPr>
        <p:spPr/>
        <p:txBody>
          <a:bodyPr/>
          <a:lstStyle>
            <a:lvl1pPr>
              <a:defRPr/>
            </a:lvl1pPr>
          </a:lstStyle>
          <a:p>
            <a:pPr>
              <a:defRPr/>
            </a:pPr>
            <a:fld id="{F6530BD2-57DB-46DA-B9C8-41FF22D0BF0C}"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DD27592D-40E1-9586-7AF0-45E9B2E75954}"/>
              </a:ext>
            </a:extLst>
          </p:cNvPr>
          <p:cNvSpPr>
            <a:spLocks noGrp="1"/>
          </p:cNvSpPr>
          <p:nvPr>
            <p:ph type="sldNum" sz="quarter" idx="11"/>
          </p:nvPr>
        </p:nvSpPr>
        <p:spPr/>
        <p:txBody>
          <a:bodyPr/>
          <a:lstStyle>
            <a:lvl1pPr>
              <a:defRPr/>
            </a:lvl1pPr>
          </a:lstStyle>
          <a:p>
            <a:pPr>
              <a:defRPr/>
            </a:pPr>
            <a:fld id="{46463D49-524E-4321-8005-8FC52E52B40A}" type="slidenum">
              <a:rPr lang="en-GB" altLang="en-US"/>
              <a:pPr>
                <a:defRPr/>
              </a:pPr>
              <a:t>‹#›</a:t>
            </a:fld>
            <a:endParaRPr lang="en-GB" altLang="en-US"/>
          </a:p>
        </p:txBody>
      </p:sp>
    </p:spTree>
    <p:extLst>
      <p:ext uri="{BB962C8B-B14F-4D97-AF65-F5344CB8AC3E}">
        <p14:creationId xmlns:p14="http://schemas.microsoft.com/office/powerpoint/2010/main" val="18617400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03852-4731-F15B-3D78-932BF5D9A8CA}"/>
              </a:ext>
            </a:extLst>
          </p:cNvPr>
          <p:cNvSpPr>
            <a:spLocks noGrp="1"/>
          </p:cNvSpPr>
          <p:nvPr>
            <p:ph type="dt" sz="half" idx="10"/>
          </p:nvPr>
        </p:nvSpPr>
        <p:spPr/>
        <p:txBody>
          <a:bodyPr/>
          <a:lstStyle>
            <a:lvl1pPr>
              <a:defRPr/>
            </a:lvl1pPr>
          </a:lstStyle>
          <a:p>
            <a:pPr>
              <a:defRPr/>
            </a:pPr>
            <a:fld id="{3D17F189-64AA-4C12-94B6-CABF7FB697A4}"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83EC4009-FF36-2E93-F02D-018642024678}"/>
              </a:ext>
            </a:extLst>
          </p:cNvPr>
          <p:cNvSpPr>
            <a:spLocks noGrp="1"/>
          </p:cNvSpPr>
          <p:nvPr>
            <p:ph type="sldNum" sz="quarter" idx="11"/>
          </p:nvPr>
        </p:nvSpPr>
        <p:spPr/>
        <p:txBody>
          <a:bodyPr/>
          <a:lstStyle>
            <a:lvl1pPr>
              <a:defRPr/>
            </a:lvl1pPr>
          </a:lstStyle>
          <a:p>
            <a:pPr>
              <a:defRPr/>
            </a:pPr>
            <a:fld id="{29C1F6E3-F491-4CE6-8910-D1E0AAE8C828}" type="slidenum">
              <a:rPr lang="en-GB" altLang="en-US"/>
              <a:pPr>
                <a:defRPr/>
              </a:pPr>
              <a:t>‹#›</a:t>
            </a:fld>
            <a:endParaRPr lang="en-GB" altLang="en-US"/>
          </a:p>
        </p:txBody>
      </p:sp>
    </p:spTree>
    <p:extLst>
      <p:ext uri="{BB962C8B-B14F-4D97-AF65-F5344CB8AC3E}">
        <p14:creationId xmlns:p14="http://schemas.microsoft.com/office/powerpoint/2010/main" val="2247283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81ACB1-F064-C0E4-46DA-1F9D43BDEDED}"/>
              </a:ext>
            </a:extLst>
          </p:cNvPr>
          <p:cNvSpPr>
            <a:spLocks noGrp="1"/>
          </p:cNvSpPr>
          <p:nvPr>
            <p:ph type="dt" sz="half" idx="10"/>
          </p:nvPr>
        </p:nvSpPr>
        <p:spPr/>
        <p:txBody>
          <a:bodyPr/>
          <a:lstStyle>
            <a:lvl1pPr>
              <a:defRPr/>
            </a:lvl1pPr>
          </a:lstStyle>
          <a:p>
            <a:pPr>
              <a:defRPr/>
            </a:pPr>
            <a:fld id="{61C46A5F-5640-415B-B154-20B9234A719B}" type="datetime1">
              <a:rPr lang="en-GB" altLang="en-US"/>
              <a:pPr>
                <a:defRPr/>
              </a:pPr>
              <a:t>13/10/2026</a:t>
            </a:fld>
            <a:endParaRPr lang="en-GB" altLang="en-US" dirty="0"/>
          </a:p>
        </p:txBody>
      </p:sp>
      <p:sp>
        <p:nvSpPr>
          <p:cNvPr id="5" name="Slide Number Placeholder 5">
            <a:extLst>
              <a:ext uri="{FF2B5EF4-FFF2-40B4-BE49-F238E27FC236}">
                <a16:creationId xmlns:a16="http://schemas.microsoft.com/office/drawing/2014/main" id="{4A61CEF1-FA52-76F8-6846-AC6164515CE9}"/>
              </a:ext>
            </a:extLst>
          </p:cNvPr>
          <p:cNvSpPr>
            <a:spLocks noGrp="1"/>
          </p:cNvSpPr>
          <p:nvPr>
            <p:ph type="sldNum" sz="quarter" idx="11"/>
          </p:nvPr>
        </p:nvSpPr>
        <p:spPr/>
        <p:txBody>
          <a:bodyPr/>
          <a:lstStyle>
            <a:lvl1pPr>
              <a:defRPr/>
            </a:lvl1pPr>
          </a:lstStyle>
          <a:p>
            <a:pPr>
              <a:defRPr/>
            </a:pPr>
            <a:fld id="{59AFDC8A-E5F0-4E5D-82F1-A06478F56D26}" type="slidenum">
              <a:rPr lang="en-GB" altLang="en-US"/>
              <a:pPr>
                <a:defRPr/>
              </a:pPr>
              <a:t>‹#›</a:t>
            </a:fld>
            <a:endParaRPr lang="en-GB" altLang="en-US"/>
          </a:p>
        </p:txBody>
      </p:sp>
    </p:spTree>
    <p:extLst>
      <p:ext uri="{BB962C8B-B14F-4D97-AF65-F5344CB8AC3E}">
        <p14:creationId xmlns:p14="http://schemas.microsoft.com/office/powerpoint/2010/main" val="6372955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13/10/2026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27353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51369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786519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98795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396510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77486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037898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248938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1606239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318324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712001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449418D-A240-AF64-42A6-163782EE097F}"/>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B229CAE-B7C8-CB8F-4D52-3EE13BD7F500}"/>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E2F89B5-B455-E8F6-D975-3770F76D814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C26769B-636A-4A89-9C40-7A443B4C48F4}" type="datetime1">
              <a:rPr lang="en-GB" altLang="en-US"/>
              <a:pPr>
                <a:defRPr/>
              </a:pPr>
              <a:t>13/10/2026</a:t>
            </a:fld>
            <a:endParaRPr lang="en-GB" altLang="en-US" dirty="0"/>
          </a:p>
        </p:txBody>
      </p:sp>
      <p:sp>
        <p:nvSpPr>
          <p:cNvPr id="6" name="Slide Number Placeholder 5">
            <a:extLst>
              <a:ext uri="{FF2B5EF4-FFF2-40B4-BE49-F238E27FC236}">
                <a16:creationId xmlns:a16="http://schemas.microsoft.com/office/drawing/2014/main" id="{D1A1D677-7C7A-8A1C-CC00-9F62E1D3E140}"/>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F378E9A-0564-4118-8EE3-03BC9DB999BA}" type="slidenum">
              <a:rPr lang="en-GB" altLang="en-US"/>
              <a:pPr>
                <a:defRPr/>
              </a:pPr>
              <a:t>‹#›</a:t>
            </a:fld>
            <a:endParaRPr lang="en-GB" altLang="en-US"/>
          </a:p>
        </p:txBody>
      </p:sp>
    </p:spTree>
    <p:extLst>
      <p:ext uri="{BB962C8B-B14F-4D97-AF65-F5344CB8AC3E}">
        <p14:creationId xmlns:p14="http://schemas.microsoft.com/office/powerpoint/2010/main" val="40538298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13/10/2026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01056488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gov.uk/government/publications/care-act-statutory-guidance/care-and-support-statutory-guidance"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highspeedtraining.co.uk/hub/duty-of-care-in-health-and-social-car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vdnwla4FLYI?feature=oembed" TargetMode="External"/><Relationship Id="rId4" Type="http://schemas.openxmlformats.org/officeDocument/2006/relationships/hyperlink" Target="https://youtu.be/vdnwla4FLYI"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government/publications/care-act-statutory-guidance/care-and-support-statutory-guidance"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2" Type="http://schemas.openxmlformats.org/officeDocument/2006/relationships/hyperlink" Target="https://www.gov.uk/government/publications/working-together-to-safeguard-children--2" TargetMode="Externa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gov.uk/government/publications/working-together-to-safeguard-children--2"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13.xml"/><Relationship Id="rId1" Type="http://schemas.openxmlformats.org/officeDocument/2006/relationships/video" Target="https://www.youtube.com/embed/ylnuPTCutRg?feature=oembed" TargetMode="External"/><Relationship Id="rId4" Type="http://schemas.openxmlformats.org/officeDocument/2006/relationships/hyperlink" Target="https://www.youtube.com/watch?v=ylnuPTCutRg"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childrenscommissioner.gov.uk/wp-content/uploads/2017/07/Working-together-to-safeguard-children.pdf" TargetMode="External"/><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3" Type="http://schemas.openxmlformats.org/officeDocument/2006/relationships/hyperlink" Target="https://www.gov.uk/government/publications/working-together-to-safeguard-children--2" TargetMode="External"/><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1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1.em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hyperlink" Target="https://www.nmc.org.uk/standards/code/"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rcn.org.uk/Get-Help/Indemnity-scheme"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gov.uk/whistleblowing"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oKtGgH7-eR0?feature=oembed" TargetMode="External"/><Relationship Id="rId4" Type="http://schemas.openxmlformats.org/officeDocument/2006/relationships/hyperlink" Target="https://youtu.be/oKtGgH7-eR0"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Lp5twji3pk8" TargetMode="External"/><Relationship Id="rId2" Type="http://schemas.openxmlformats.org/officeDocument/2006/relationships/hyperlink" Target="https://www.bbc.co.uk/news/uk-england-bristol-20078999" TargetMode="Externa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gbr01.safelinks.protection.outlook.com/?url=https%3A%2F%2Femail.nspcc.org.uk%2Fc%2F1J3NbQgnRNdK6y9xvA8cX7HCsP8&amp;data=05%7C02%7Camanda.jones%40redbridge.gov.uk%7Ca459c7deec0f4f489d0208dc4735b332%7C2a8b2c162e9e4dcea97ba0b34e803a22%7C0%7C0%7C638463543168985914%7CUnknown%7CTWFpbGZsb3d8eyJWIjoiMC4wLjAwMDAiLCJQIjoiV2luMzIiLCJBTiI6Ik1haWwiLCJXVCI6Mn0%3D%7C0%7C%7C%7C&amp;sdata=XkLTJq666sEVoMqntWqmCrWw0TWXSqWGz3HMSzfXmx4%3D&amp;reserved=0" TargetMode="External"/><Relationship Id="rId1" Type="http://schemas.openxmlformats.org/officeDocument/2006/relationships/slideLayout" Target="../slideLayouts/slideLayout2.xml"/><Relationship Id="rId5" Type="http://schemas.openxmlformats.org/officeDocument/2006/relationships/hyperlink" Target="https://assets.publishing.service.gov.uk/media/66320b06c084007696fca731/Info_sharing_advice_content_May_2024.pdf" TargetMode="External"/><Relationship Id="rId4" Type="http://schemas.openxmlformats.org/officeDocument/2006/relationships/image" Target="../media/image15.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7ew2f9fZqFw?feature=oembed" TargetMode="External"/><Relationship Id="rId4" Type="http://schemas.openxmlformats.org/officeDocument/2006/relationships/hyperlink" Target="https://youtu.be/7ew2f9fZqFw" TargetMode="External"/></Relationships>
</file>

<file path=ppt/slides/_rels/slide32.xml.rels><?xml version="1.0" encoding="UTF-8" standalone="yes"?>
<Relationships xmlns="http://schemas.openxmlformats.org/package/2006/relationships"><Relationship Id="rId2" Type="http://schemas.openxmlformats.org/officeDocument/2006/relationships/hyperlink" Target="https://www.nmc.org.uk/standards/guidance/the-professional-duty-of-candour/read-the-professional-duty-of-candour/"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3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gov.uk/government/publications/working-together-to-safeguard-children--2" TargetMode="External"/><Relationship Id="rId2" Type="http://schemas.openxmlformats.org/officeDocument/2006/relationships/hyperlink" Target="https://www.gov.uk/government/publications/care-act-statutory-guidance/care-and-support-statutory-guidan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Subtitle 4">
            <a:extLst>
              <a:ext uri="{FF2B5EF4-FFF2-40B4-BE49-F238E27FC236}">
                <a16:creationId xmlns:a16="http://schemas.microsoft.com/office/drawing/2014/main" id="{D25DA504-F8A1-0725-A845-0BE2FB6F4226}"/>
              </a:ext>
            </a:extLst>
          </p:cNvPr>
          <p:cNvSpPr>
            <a:spLocks noGrp="1"/>
          </p:cNvSpPr>
          <p:nvPr>
            <p:ph type="subTitle" idx="1"/>
          </p:nvPr>
        </p:nvSpPr>
        <p:spPr>
          <a:xfrm>
            <a:off x="785447" y="1288154"/>
            <a:ext cx="10796953" cy="3912578"/>
          </a:xfrm>
        </p:spPr>
        <p:txBody>
          <a:bodyPr/>
          <a:lstStyle/>
          <a:p>
            <a:pPr eaLnBrk="1" hangingPunct="1"/>
            <a:r>
              <a:rPr lang="en-GB" altLang="en-US" sz="4000" b="1" dirty="0">
                <a:solidFill>
                  <a:schemeClr val="bg1"/>
                </a:solidFill>
                <a:latin typeface="+mj-lt"/>
                <a:cs typeface="Arial" panose="020B0604020202020204" pitchFamily="34" charset="0"/>
              </a:rPr>
              <a:t>Principles of Health and Social Care Practice </a:t>
            </a:r>
            <a:br>
              <a:rPr lang="en-GB" altLang="en-US" sz="4000" b="1" dirty="0">
                <a:solidFill>
                  <a:schemeClr val="bg1"/>
                </a:solidFill>
                <a:latin typeface="+mj-lt"/>
                <a:cs typeface="Arial" panose="020B0604020202020204" pitchFamily="34" charset="0"/>
              </a:rPr>
            </a:br>
            <a:r>
              <a:rPr lang="en-GB" altLang="en-US" sz="4000" b="1" dirty="0">
                <a:solidFill>
                  <a:schemeClr val="bg1"/>
                </a:solidFill>
                <a:latin typeface="+mj-lt"/>
                <a:cs typeface="Arial" panose="020B0604020202020204" pitchFamily="34" charset="0"/>
              </a:rPr>
              <a:t>(BMHP5016) </a:t>
            </a:r>
          </a:p>
          <a:p>
            <a:pPr eaLnBrk="1" hangingPunct="1"/>
            <a:endParaRPr lang="en-GB" altLang="en-US" sz="4000" b="1" dirty="0">
              <a:solidFill>
                <a:schemeClr val="bg1"/>
              </a:solidFill>
              <a:latin typeface="+mj-lt"/>
              <a:cs typeface="Arial" panose="020B0604020202020204" pitchFamily="34" charset="0"/>
            </a:endParaRPr>
          </a:p>
          <a:p>
            <a:pPr eaLnBrk="1" hangingPunct="1"/>
            <a:r>
              <a:rPr lang="en-GB" altLang="en-US" sz="4000" b="1" dirty="0">
                <a:solidFill>
                  <a:schemeClr val="bg1"/>
                </a:solidFill>
                <a:latin typeface="+mj-lt"/>
              </a:rPr>
              <a:t>Week 6: Duty of Care, Statutory guidance, and current policies in Health and Social Care </a:t>
            </a:r>
          </a:p>
          <a:p>
            <a:pPr eaLnBrk="1" hangingPunct="1"/>
            <a:r>
              <a:rPr lang="en-GB" altLang="en-US" dirty="0">
                <a:solidFill>
                  <a:schemeClr val="bg1"/>
                </a:solidFill>
                <a:latin typeface="+mj-lt"/>
              </a:rPr>
              <a:t> </a:t>
            </a:r>
          </a:p>
        </p:txBody>
      </p:sp>
      <p:sp>
        <p:nvSpPr>
          <p:cNvPr id="3" name="Date Placeholder 2">
            <a:extLst>
              <a:ext uri="{FF2B5EF4-FFF2-40B4-BE49-F238E27FC236}">
                <a16:creationId xmlns:a16="http://schemas.microsoft.com/office/drawing/2014/main" id="{8C669508-E3EB-07A3-384D-2C4E511F3251}"/>
              </a:ext>
            </a:extLst>
          </p:cNvPr>
          <p:cNvSpPr>
            <a:spLocks noGrp="1"/>
          </p:cNvSpPr>
          <p:nvPr>
            <p:ph type="dt" sz="quarter"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EC0FA7E-6D3B-48D7-9F80-6C4D37659D9C}"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13/10/2026</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9221" name="Slide Number Placeholder 5">
            <a:extLst>
              <a:ext uri="{FF2B5EF4-FFF2-40B4-BE49-F238E27FC236}">
                <a16:creationId xmlns:a16="http://schemas.microsoft.com/office/drawing/2014/main" id="{6BD03201-7AA1-7018-A974-24F96B6B883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fld id="{9E297699-8DB6-4783-9F9C-338D6A24527F}"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t>1</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CA808-B748-D1F9-E7ED-EE81CEF53BFC}"/>
              </a:ext>
            </a:extLst>
          </p:cNvPr>
          <p:cNvSpPr>
            <a:spLocks noGrp="1"/>
          </p:cNvSpPr>
          <p:nvPr>
            <p:ph type="title"/>
          </p:nvPr>
        </p:nvSpPr>
        <p:spPr/>
        <p:txBody>
          <a:bodyPr/>
          <a:lstStyle/>
          <a:p>
            <a:r>
              <a:rPr lang="en-GB" sz="4000" b="1" dirty="0"/>
              <a:t>Aim of Lecture </a:t>
            </a:r>
            <a:br>
              <a:rPr lang="en-GB" sz="4000" b="1" dirty="0"/>
            </a:br>
            <a:r>
              <a:rPr lang="en-GB" sz="4000" b="1" dirty="0"/>
              <a:t>(Week 6) </a:t>
            </a:r>
          </a:p>
        </p:txBody>
      </p:sp>
      <p:sp>
        <p:nvSpPr>
          <p:cNvPr id="3" name="Content Placeholder 2">
            <a:extLst>
              <a:ext uri="{FF2B5EF4-FFF2-40B4-BE49-F238E27FC236}">
                <a16:creationId xmlns:a16="http://schemas.microsoft.com/office/drawing/2014/main" id="{F5F83C2E-26D7-8866-3D1B-7F09E3A34F5D}"/>
              </a:ext>
            </a:extLst>
          </p:cNvPr>
          <p:cNvSpPr>
            <a:spLocks noGrp="1"/>
          </p:cNvSpPr>
          <p:nvPr>
            <p:ph idx="1"/>
          </p:nvPr>
        </p:nvSpPr>
        <p:spPr>
          <a:xfrm>
            <a:off x="609600" y="1995854"/>
            <a:ext cx="11207262" cy="3521379"/>
          </a:xfrm>
        </p:spPr>
        <p:txBody>
          <a:bodyPr/>
          <a:lstStyle/>
          <a:p>
            <a:r>
              <a:rPr lang="en-GB" dirty="0"/>
              <a:t>To develop an understanding of Duty of Care, Statutory </a:t>
            </a:r>
            <a:r>
              <a:rPr lang="en-GB" dirty="0" smtClean="0"/>
              <a:t>Guidance </a:t>
            </a:r>
            <a:r>
              <a:rPr lang="en-GB" dirty="0"/>
              <a:t>and current relevant policies in health and social care practice. </a:t>
            </a:r>
          </a:p>
        </p:txBody>
      </p:sp>
      <p:sp>
        <p:nvSpPr>
          <p:cNvPr id="4" name="Date Placeholder 3">
            <a:extLst>
              <a:ext uri="{FF2B5EF4-FFF2-40B4-BE49-F238E27FC236}">
                <a16:creationId xmlns:a16="http://schemas.microsoft.com/office/drawing/2014/main" id="{206DEA67-EE45-08B7-FFEA-74EEBB587A82}"/>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63163EF8-2307-4794-9875-6B8CA664E276}"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13/10/2026</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6C5F4D44-D6A0-3693-287A-B4EA03BC205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4AADE-47AB-4FD6-A959-68A9E6432E18}"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altLang="en-US" sz="1200" b="0" i="0" u="none" strike="noStrike" kern="1200" cap="none" spc="0" normalizeH="0" baseline="0" noProof="0">
              <a:ln>
                <a:noFill/>
              </a:ln>
              <a:solidFill>
                <a:srgbClr val="898989"/>
              </a:solidFill>
              <a:effectLst/>
              <a:uLnTx/>
              <a:uFillTx/>
              <a:latin typeface="Myriad Pro"/>
              <a:ea typeface="+mn-ea"/>
              <a:cs typeface="+mn-cs"/>
            </a:endParaRPr>
          </a:p>
        </p:txBody>
      </p:sp>
    </p:spTree>
    <p:extLst>
      <p:ext uri="{BB962C8B-B14F-4D97-AF65-F5344CB8AC3E}">
        <p14:creationId xmlns:p14="http://schemas.microsoft.com/office/powerpoint/2010/main" val="1139732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4E10B-2489-C655-9DE8-95FCADD7A058}"/>
              </a:ext>
            </a:extLst>
          </p:cNvPr>
          <p:cNvSpPr>
            <a:spLocks noGrp="1"/>
          </p:cNvSpPr>
          <p:nvPr>
            <p:ph type="title"/>
          </p:nvPr>
        </p:nvSpPr>
        <p:spPr/>
        <p:txBody>
          <a:bodyPr/>
          <a:lstStyle/>
          <a:p>
            <a:r>
              <a:rPr lang="en-GB" sz="4000" b="1" dirty="0"/>
              <a:t>Learning objectives </a:t>
            </a:r>
            <a:br>
              <a:rPr lang="en-GB" sz="4000" b="1" dirty="0"/>
            </a:br>
            <a:r>
              <a:rPr lang="en-GB" sz="4000" b="1" dirty="0"/>
              <a:t>(Week 6)</a:t>
            </a:r>
          </a:p>
        </p:txBody>
      </p:sp>
      <p:sp>
        <p:nvSpPr>
          <p:cNvPr id="3" name="Content Placeholder 2">
            <a:extLst>
              <a:ext uri="{FF2B5EF4-FFF2-40B4-BE49-F238E27FC236}">
                <a16:creationId xmlns:a16="http://schemas.microsoft.com/office/drawing/2014/main" id="{32A5276D-73AD-5BF8-4BE5-53279DA37EFE}"/>
              </a:ext>
            </a:extLst>
          </p:cNvPr>
          <p:cNvSpPr>
            <a:spLocks noGrp="1"/>
          </p:cNvSpPr>
          <p:nvPr>
            <p:ph idx="1"/>
          </p:nvPr>
        </p:nvSpPr>
        <p:spPr>
          <a:xfrm>
            <a:off x="609600" y="2154115"/>
            <a:ext cx="10972800" cy="3723602"/>
          </a:xfrm>
        </p:spPr>
        <p:txBody>
          <a:bodyPr/>
          <a:lstStyle/>
          <a:p>
            <a:r>
              <a:rPr lang="en-GB" dirty="0"/>
              <a:t>Discuss and assess the importance of Duty of Care, Statutory (legal) </a:t>
            </a:r>
            <a:r>
              <a:rPr lang="en-GB" dirty="0" smtClean="0"/>
              <a:t>Guidance </a:t>
            </a:r>
            <a:r>
              <a:rPr lang="en-GB" dirty="0"/>
              <a:t>and current relevant policies in health and social care practice. </a:t>
            </a:r>
          </a:p>
        </p:txBody>
      </p:sp>
      <p:sp>
        <p:nvSpPr>
          <p:cNvPr id="4" name="Date Placeholder 3">
            <a:extLst>
              <a:ext uri="{FF2B5EF4-FFF2-40B4-BE49-F238E27FC236}">
                <a16:creationId xmlns:a16="http://schemas.microsoft.com/office/drawing/2014/main" id="{531998D4-AF8B-F3B7-C640-CEC4CD0F45B3}"/>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63163EF8-2307-4794-9875-6B8CA664E276}"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13/10/2026</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09C48DF1-6F83-E246-72FE-07123E0D0B0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4AADE-47AB-4FD6-A959-68A9E6432E18}"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altLang="en-US" sz="1200" b="0" i="0" u="none" strike="noStrike" kern="1200" cap="none" spc="0" normalizeH="0" baseline="0" noProof="0">
              <a:ln>
                <a:noFill/>
              </a:ln>
              <a:solidFill>
                <a:srgbClr val="898989"/>
              </a:solidFill>
              <a:effectLst/>
              <a:uLnTx/>
              <a:uFillTx/>
              <a:latin typeface="Myriad Pro"/>
              <a:ea typeface="+mn-ea"/>
              <a:cs typeface="+mn-cs"/>
            </a:endParaRPr>
          </a:p>
        </p:txBody>
      </p:sp>
    </p:spTree>
    <p:extLst>
      <p:ext uri="{BB962C8B-B14F-4D97-AF65-F5344CB8AC3E}">
        <p14:creationId xmlns:p14="http://schemas.microsoft.com/office/powerpoint/2010/main" val="1960343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4CC98-D72E-E614-4D4E-042C1E4CEAFE}"/>
              </a:ext>
            </a:extLst>
          </p:cNvPr>
          <p:cNvSpPr>
            <a:spLocks noGrp="1"/>
          </p:cNvSpPr>
          <p:nvPr>
            <p:ph type="title"/>
          </p:nvPr>
        </p:nvSpPr>
        <p:spPr/>
        <p:txBody>
          <a:bodyPr/>
          <a:lstStyle/>
          <a:p>
            <a:r>
              <a:rPr lang="en-GB" sz="4000" b="1" dirty="0"/>
              <a:t>The relationship between legislation, policy, regulations, and standards</a:t>
            </a:r>
          </a:p>
        </p:txBody>
      </p:sp>
      <p:sp>
        <p:nvSpPr>
          <p:cNvPr id="3" name="Content Placeholder 2">
            <a:extLst>
              <a:ext uri="{FF2B5EF4-FFF2-40B4-BE49-F238E27FC236}">
                <a16:creationId xmlns:a16="http://schemas.microsoft.com/office/drawing/2014/main" id="{AAA945E4-88AC-9E5E-5D66-17CB44FA5E3B}"/>
              </a:ext>
            </a:extLst>
          </p:cNvPr>
          <p:cNvSpPr>
            <a:spLocks noGrp="1"/>
          </p:cNvSpPr>
          <p:nvPr>
            <p:ph idx="1"/>
          </p:nvPr>
        </p:nvSpPr>
        <p:spPr>
          <a:xfrm>
            <a:off x="900793" y="1999069"/>
            <a:ext cx="9516836" cy="3556548"/>
          </a:xfrm>
        </p:spPr>
        <p:txBody>
          <a:bodyPr/>
          <a:lstStyle/>
          <a:p>
            <a:r>
              <a:rPr lang="en-GB" sz="3000" b="1" dirty="0"/>
              <a:t>Legislation</a:t>
            </a:r>
            <a:r>
              <a:rPr lang="en-GB" sz="3000" dirty="0"/>
              <a:t> is the law passed by a legislature, the law-making body of the government. </a:t>
            </a:r>
          </a:p>
          <a:p>
            <a:endParaRPr lang="en-GB" sz="3000" dirty="0"/>
          </a:p>
          <a:p>
            <a:r>
              <a:rPr lang="en-GB" sz="3000" dirty="0"/>
              <a:t>The </a:t>
            </a:r>
            <a:r>
              <a:rPr lang="en-GB" sz="3000" b="1" dirty="0"/>
              <a:t>policy </a:t>
            </a:r>
            <a:r>
              <a:rPr lang="en-GB" sz="3000" dirty="0"/>
              <a:t>ensures that legislation is being followed. The implementation steps and course of action are written in the policy statement. </a:t>
            </a:r>
          </a:p>
          <a:p>
            <a:endParaRPr lang="en-GB" dirty="0"/>
          </a:p>
        </p:txBody>
      </p:sp>
      <p:sp>
        <p:nvSpPr>
          <p:cNvPr id="4" name="Date Placeholder 3">
            <a:extLst>
              <a:ext uri="{FF2B5EF4-FFF2-40B4-BE49-F238E27FC236}">
                <a16:creationId xmlns:a16="http://schemas.microsoft.com/office/drawing/2014/main" id="{0694ABA9-8E4B-808D-D6FC-203979F27174}"/>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F5003AC5-43C0-A82C-A36E-453287F88443}"/>
              </a:ext>
            </a:extLst>
          </p:cNvPr>
          <p:cNvSpPr>
            <a:spLocks noGrp="1"/>
          </p:cNvSpPr>
          <p:nvPr>
            <p:ph type="sldNum" sz="quarter" idx="12"/>
          </p:nvPr>
        </p:nvSpPr>
        <p:spPr/>
        <p:txBody>
          <a:bodyPr/>
          <a:lstStyle/>
          <a:p>
            <a:pPr>
              <a:defRPr/>
            </a:pPr>
            <a:fld id="{8B34AADE-47AB-4FD6-A959-68A9E6432E18}" type="slidenum">
              <a:rPr lang="en-GB" altLang="en-US" smtClean="0"/>
              <a:pPr>
                <a:defRPr/>
              </a:pPr>
              <a:t>4</a:t>
            </a:fld>
            <a:endParaRPr lang="en-GB" altLang="en-US"/>
          </a:p>
        </p:txBody>
      </p:sp>
    </p:spTree>
    <p:extLst>
      <p:ext uri="{BB962C8B-B14F-4D97-AF65-F5344CB8AC3E}">
        <p14:creationId xmlns:p14="http://schemas.microsoft.com/office/powerpoint/2010/main" val="250378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DB579-99AE-4A75-3A79-0C1A9FD4E3FF}"/>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dirty="0"/>
              <a:t>What is statutory guidance for healthcare professionals?</a:t>
            </a:r>
          </a:p>
        </p:txBody>
      </p:sp>
      <p:sp>
        <p:nvSpPr>
          <p:cNvPr id="3" name="Content Placeholder 2">
            <a:extLst>
              <a:ext uri="{FF2B5EF4-FFF2-40B4-BE49-F238E27FC236}">
                <a16:creationId xmlns:a16="http://schemas.microsoft.com/office/drawing/2014/main" id="{C9454960-82E9-018D-AC73-BDBA66CCD67A}"/>
              </a:ext>
            </a:extLst>
          </p:cNvPr>
          <p:cNvSpPr>
            <a:spLocks noGrp="1"/>
          </p:cNvSpPr>
          <p:nvPr>
            <p:ph sz="half" idx="1"/>
          </p:nvPr>
        </p:nvSpPr>
        <p:spPr>
          <a:xfrm>
            <a:off x="440423" y="1637837"/>
            <a:ext cx="5994401" cy="4123502"/>
          </a:xfrm>
        </p:spPr>
        <p:txBody>
          <a:bodyPr wrap="square" anchor="t">
            <a:normAutofit/>
          </a:bodyPr>
          <a:lstStyle/>
          <a:p>
            <a:r>
              <a:rPr lang="en-GB" sz="3200" dirty="0"/>
              <a:t>Statutory (Legal) guidance sets out what professionals must do to comply with the law.</a:t>
            </a:r>
          </a:p>
          <a:p>
            <a:endParaRPr lang="en-GB" sz="3200" dirty="0"/>
          </a:p>
          <a:p>
            <a:r>
              <a:rPr lang="en-GB" sz="2400" dirty="0"/>
              <a:t>Department of Health and Social Care: </a:t>
            </a:r>
            <a:r>
              <a:rPr lang="en-GB" sz="2400" dirty="0">
                <a:hlinkClick r:id="rId2"/>
              </a:rPr>
              <a:t>Care and support statutory guidance - GOV.UK (www.gov.uk)</a:t>
            </a:r>
            <a:endParaRPr lang="en-GB" sz="2400" dirty="0"/>
          </a:p>
        </p:txBody>
      </p:sp>
      <p:pic>
        <p:nvPicPr>
          <p:cNvPr id="6" name="Picture 5">
            <a:extLst>
              <a:ext uri="{FF2B5EF4-FFF2-40B4-BE49-F238E27FC236}">
                <a16:creationId xmlns:a16="http://schemas.microsoft.com/office/drawing/2014/main" id="{CD12FDD1-8A39-3CE5-56C4-C99BFDAD0420}"/>
              </a:ext>
            </a:extLst>
          </p:cNvPr>
          <p:cNvPicPr>
            <a:picLocks noChangeAspect="1"/>
          </p:cNvPicPr>
          <p:nvPr/>
        </p:nvPicPr>
        <p:blipFill>
          <a:blip r:embed="rId3"/>
          <a:stretch>
            <a:fillRect/>
          </a:stretch>
        </p:blipFill>
        <p:spPr>
          <a:xfrm>
            <a:off x="7470828" y="1709970"/>
            <a:ext cx="3624738" cy="3624738"/>
          </a:xfrm>
          <a:prstGeom prst="rect">
            <a:avLst/>
          </a:prstGeom>
          <a:ln>
            <a:noFill/>
          </a:ln>
          <a:effectLst>
            <a:outerShdw blurRad="292100" dist="139700" dir="2700000" algn="tl" rotWithShape="0">
              <a:srgbClr val="333333">
                <a:alpha val="65000"/>
              </a:srgbClr>
            </a:outerShdw>
          </a:effectLst>
        </p:spPr>
      </p:pic>
      <p:sp>
        <p:nvSpPr>
          <p:cNvPr id="4" name="Date Placeholder 3">
            <a:extLst>
              <a:ext uri="{FF2B5EF4-FFF2-40B4-BE49-F238E27FC236}">
                <a16:creationId xmlns:a16="http://schemas.microsoft.com/office/drawing/2014/main" id="{93C0CCEF-9B69-6413-C349-BB2CD62CA17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63163EF8-2307-4794-9875-6B8CA664E276}" type="datetime1">
              <a:rPr lang="en-GB" altLang="en-US" sz="900" smtClean="0"/>
              <a:pPr>
                <a:lnSpc>
                  <a:spcPct val="90000"/>
                </a:lnSpc>
                <a:spcAft>
                  <a:spcPts val="600"/>
                </a:spcAft>
                <a:defRPr/>
              </a:pPr>
              <a:t>13/10/2026</a:t>
            </a:fld>
            <a:endParaRPr lang="en-GB" altLang="en-US" sz="900"/>
          </a:p>
        </p:txBody>
      </p:sp>
      <p:sp>
        <p:nvSpPr>
          <p:cNvPr id="5" name="Slide Number Placeholder 4">
            <a:extLst>
              <a:ext uri="{FF2B5EF4-FFF2-40B4-BE49-F238E27FC236}">
                <a16:creationId xmlns:a16="http://schemas.microsoft.com/office/drawing/2014/main" id="{DEFD1D8B-3C41-E70F-7F2A-F356E1D7D938}"/>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8B34AADE-47AB-4FD6-A959-68A9E6432E18}"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729273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DB17C-7AC8-D0F2-252A-3E06DA28B665}"/>
              </a:ext>
            </a:extLst>
          </p:cNvPr>
          <p:cNvSpPr>
            <a:spLocks noGrp="1"/>
          </p:cNvSpPr>
          <p:nvPr>
            <p:ph type="title"/>
          </p:nvPr>
        </p:nvSpPr>
        <p:spPr>
          <a:xfrm>
            <a:off x="633046" y="592807"/>
            <a:ext cx="10949354" cy="1385461"/>
          </a:xfrm>
        </p:spPr>
        <p:txBody>
          <a:bodyPr/>
          <a:lstStyle/>
          <a:p>
            <a:r>
              <a:rPr lang="en-GB" b="1" i="0" dirty="0">
                <a:solidFill>
                  <a:srgbClr val="111111"/>
                </a:solidFill>
                <a:effectLst/>
              </a:rPr>
              <a:t>What is the Duty of Care in Health and Social Care?</a:t>
            </a:r>
            <a:br>
              <a:rPr lang="en-GB" b="1" i="0" dirty="0">
                <a:solidFill>
                  <a:srgbClr val="111111"/>
                </a:solidFill>
                <a:effectLst/>
              </a:rPr>
            </a:br>
            <a:endParaRPr lang="en-GB" dirty="0"/>
          </a:p>
        </p:txBody>
      </p:sp>
      <p:sp>
        <p:nvSpPr>
          <p:cNvPr id="3" name="Content Placeholder 2">
            <a:extLst>
              <a:ext uri="{FF2B5EF4-FFF2-40B4-BE49-F238E27FC236}">
                <a16:creationId xmlns:a16="http://schemas.microsoft.com/office/drawing/2014/main" id="{20B8940C-BBA9-3F1F-7D64-AF744B99A24D}"/>
              </a:ext>
            </a:extLst>
          </p:cNvPr>
          <p:cNvSpPr>
            <a:spLocks noGrp="1"/>
          </p:cNvSpPr>
          <p:nvPr>
            <p:ph idx="1"/>
          </p:nvPr>
        </p:nvSpPr>
        <p:spPr>
          <a:xfrm>
            <a:off x="747346" y="2127738"/>
            <a:ext cx="10835053" cy="3389495"/>
          </a:xfrm>
        </p:spPr>
        <p:txBody>
          <a:bodyPr/>
          <a:lstStyle/>
          <a:p>
            <a:r>
              <a:rPr lang="en-GB" dirty="0"/>
              <a:t>What do you know about this topic? </a:t>
            </a:r>
          </a:p>
        </p:txBody>
      </p:sp>
      <p:sp>
        <p:nvSpPr>
          <p:cNvPr id="4" name="Date Placeholder 3">
            <a:extLst>
              <a:ext uri="{FF2B5EF4-FFF2-40B4-BE49-F238E27FC236}">
                <a16:creationId xmlns:a16="http://schemas.microsoft.com/office/drawing/2014/main" id="{E9D1FC6E-7BF5-C45D-BDB2-7D2A5BBB1677}"/>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ADFC97D7-B3BA-7F77-5F56-CD122164DF1B}"/>
              </a:ext>
            </a:extLst>
          </p:cNvPr>
          <p:cNvSpPr>
            <a:spLocks noGrp="1"/>
          </p:cNvSpPr>
          <p:nvPr>
            <p:ph type="sldNum" sz="quarter" idx="12"/>
          </p:nvPr>
        </p:nvSpPr>
        <p:spPr/>
        <p:txBody>
          <a:bodyPr/>
          <a:lstStyle/>
          <a:p>
            <a:pPr>
              <a:defRPr/>
            </a:pPr>
            <a:fld id="{8B34AADE-47AB-4FD6-A959-68A9E6432E18}" type="slidenum">
              <a:rPr lang="en-GB" altLang="en-US" smtClean="0"/>
              <a:pPr>
                <a:defRPr/>
              </a:pPr>
              <a:t>6</a:t>
            </a:fld>
            <a:endParaRPr lang="en-GB" altLang="en-US"/>
          </a:p>
        </p:txBody>
      </p:sp>
      <p:pic>
        <p:nvPicPr>
          <p:cNvPr id="1026" name="Picture 2" descr="See the source image">
            <a:extLst>
              <a:ext uri="{FF2B5EF4-FFF2-40B4-BE49-F238E27FC236}">
                <a16:creationId xmlns:a16="http://schemas.microsoft.com/office/drawing/2014/main" id="{11E97E4E-6723-432A-4D2F-48B54B362E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152" t="-783" r="38808"/>
          <a:stretch/>
        </p:blipFill>
        <p:spPr bwMode="auto">
          <a:xfrm>
            <a:off x="6107723" y="3015688"/>
            <a:ext cx="4211515" cy="23286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3060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B57CE-4927-4976-C7BB-307F706926DA}"/>
              </a:ext>
            </a:extLst>
          </p:cNvPr>
          <p:cNvSpPr>
            <a:spLocks noGrp="1"/>
          </p:cNvSpPr>
          <p:nvPr>
            <p:ph type="title"/>
          </p:nvPr>
        </p:nvSpPr>
        <p:spPr/>
        <p:txBody>
          <a:bodyPr/>
          <a:lstStyle/>
          <a:p>
            <a:r>
              <a:rPr lang="en-GB" b="1" i="0" dirty="0">
                <a:solidFill>
                  <a:srgbClr val="000000"/>
                </a:solidFill>
                <a:effectLst/>
              </a:rPr>
              <a:t>Duty of Care in Health and Social Care</a:t>
            </a:r>
            <a:br>
              <a:rPr lang="en-GB" b="1" i="0" dirty="0">
                <a:solidFill>
                  <a:srgbClr val="000000"/>
                </a:solidFill>
                <a:effectLst/>
              </a:rPr>
            </a:br>
            <a:endParaRPr lang="en-GB" dirty="0"/>
          </a:p>
        </p:txBody>
      </p:sp>
      <p:sp>
        <p:nvSpPr>
          <p:cNvPr id="3" name="Content Placeholder 2">
            <a:extLst>
              <a:ext uri="{FF2B5EF4-FFF2-40B4-BE49-F238E27FC236}">
                <a16:creationId xmlns:a16="http://schemas.microsoft.com/office/drawing/2014/main" id="{782C3506-0D90-961E-4BCC-9EE7F279AE98}"/>
              </a:ext>
            </a:extLst>
          </p:cNvPr>
          <p:cNvSpPr>
            <a:spLocks noGrp="1"/>
          </p:cNvSpPr>
          <p:nvPr>
            <p:ph idx="1"/>
          </p:nvPr>
        </p:nvSpPr>
        <p:spPr/>
        <p:txBody>
          <a:bodyPr/>
          <a:lstStyle/>
          <a:p>
            <a:r>
              <a:rPr lang="en-GB" dirty="0"/>
              <a:t>Working in health and social care means you have a responsibility to care for individuals, promote their </a:t>
            </a:r>
            <a:r>
              <a:rPr lang="en-GB" dirty="0" smtClean="0"/>
              <a:t>wellbeing </a:t>
            </a:r>
            <a:r>
              <a:rPr lang="en-GB" dirty="0"/>
              <a:t>and prevent them from anything that results in harm. </a:t>
            </a:r>
          </a:p>
          <a:p>
            <a:r>
              <a:rPr lang="en-GB" dirty="0"/>
              <a:t>This is your legal duty of care and something you must always abide by.</a:t>
            </a:r>
          </a:p>
        </p:txBody>
      </p:sp>
      <p:sp>
        <p:nvSpPr>
          <p:cNvPr id="4" name="Date Placeholder 3">
            <a:extLst>
              <a:ext uri="{FF2B5EF4-FFF2-40B4-BE49-F238E27FC236}">
                <a16:creationId xmlns:a16="http://schemas.microsoft.com/office/drawing/2014/main" id="{6138F84A-5530-C794-A417-3DBA3C119C15}"/>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42617608-8C53-A921-4F60-4EA98B6A64A1}"/>
              </a:ext>
            </a:extLst>
          </p:cNvPr>
          <p:cNvSpPr>
            <a:spLocks noGrp="1"/>
          </p:cNvSpPr>
          <p:nvPr>
            <p:ph type="sldNum" sz="quarter" idx="12"/>
          </p:nvPr>
        </p:nvSpPr>
        <p:spPr/>
        <p:txBody>
          <a:bodyPr/>
          <a:lstStyle/>
          <a:p>
            <a:pPr>
              <a:defRPr/>
            </a:pPr>
            <a:fld id="{8B34AADE-47AB-4FD6-A959-68A9E6432E18}" type="slidenum">
              <a:rPr lang="en-GB" altLang="en-US" smtClean="0"/>
              <a:pPr>
                <a:defRPr/>
              </a:pPr>
              <a:t>7</a:t>
            </a:fld>
            <a:endParaRPr lang="en-GB" altLang="en-US"/>
          </a:p>
        </p:txBody>
      </p:sp>
    </p:spTree>
    <p:extLst>
      <p:ext uri="{BB962C8B-B14F-4D97-AF65-F5344CB8AC3E}">
        <p14:creationId xmlns:p14="http://schemas.microsoft.com/office/powerpoint/2010/main" val="12208174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23629-31B7-4C86-562B-8E5208F88FC9}"/>
              </a:ext>
            </a:extLst>
          </p:cNvPr>
          <p:cNvSpPr>
            <a:spLocks noGrp="1"/>
          </p:cNvSpPr>
          <p:nvPr>
            <p:ph type="title"/>
          </p:nvPr>
        </p:nvSpPr>
        <p:spPr/>
        <p:txBody>
          <a:bodyPr/>
          <a:lstStyle/>
          <a:p>
            <a:r>
              <a:rPr lang="en-GB" b="1" dirty="0"/>
              <a:t>What is the Duty of Care in Health and Social Care?</a:t>
            </a:r>
          </a:p>
        </p:txBody>
      </p:sp>
      <p:sp>
        <p:nvSpPr>
          <p:cNvPr id="3" name="Content Placeholder 2">
            <a:extLst>
              <a:ext uri="{FF2B5EF4-FFF2-40B4-BE49-F238E27FC236}">
                <a16:creationId xmlns:a16="http://schemas.microsoft.com/office/drawing/2014/main" id="{D1C3E6C3-D4C6-01AD-52ED-3686049638D2}"/>
              </a:ext>
            </a:extLst>
          </p:cNvPr>
          <p:cNvSpPr>
            <a:spLocks noGrp="1"/>
          </p:cNvSpPr>
          <p:nvPr>
            <p:ph idx="1"/>
          </p:nvPr>
        </p:nvSpPr>
        <p:spPr/>
        <p:txBody>
          <a:bodyPr/>
          <a:lstStyle/>
          <a:p>
            <a:r>
              <a:rPr lang="en-GB" dirty="0"/>
              <a:t>A duty of care is a legal and professional obligation to safeguard others while they are in your care, using your services or are exposed to your activities. </a:t>
            </a:r>
          </a:p>
          <a:p>
            <a:r>
              <a:rPr lang="en-GB" dirty="0"/>
              <a:t>This means always acting in their best interests, not acting – or failing to act – in a way that causes harm, and acting within your abilities without taking on anything that lies outside of your competence.</a:t>
            </a:r>
          </a:p>
          <a:p>
            <a:endParaRPr lang="en-GB" sz="1000" dirty="0"/>
          </a:p>
          <a:p>
            <a:pPr marL="0" indent="0">
              <a:buNone/>
            </a:pPr>
            <a:r>
              <a:rPr lang="en-GB" sz="1000" dirty="0"/>
              <a:t>          Source: </a:t>
            </a:r>
            <a:r>
              <a:rPr lang="en-GB" sz="1000" dirty="0">
                <a:hlinkClick r:id="rId2"/>
              </a:rPr>
              <a:t>https://www.highspeedtraining.co.uk/hub/duty-of-care-in-health-and-social-care/</a:t>
            </a:r>
            <a:r>
              <a:rPr lang="en-GB" sz="1000" dirty="0"/>
              <a:t> </a:t>
            </a:r>
          </a:p>
        </p:txBody>
      </p:sp>
      <p:sp>
        <p:nvSpPr>
          <p:cNvPr id="4" name="Date Placeholder 3">
            <a:extLst>
              <a:ext uri="{FF2B5EF4-FFF2-40B4-BE49-F238E27FC236}">
                <a16:creationId xmlns:a16="http://schemas.microsoft.com/office/drawing/2014/main" id="{9588296F-8CE1-8D28-431B-CBE6148A94B5}"/>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E0E9097B-DD09-23EB-E0A3-03F5E42955DC}"/>
              </a:ext>
            </a:extLst>
          </p:cNvPr>
          <p:cNvSpPr>
            <a:spLocks noGrp="1"/>
          </p:cNvSpPr>
          <p:nvPr>
            <p:ph type="sldNum" sz="quarter" idx="12"/>
          </p:nvPr>
        </p:nvSpPr>
        <p:spPr/>
        <p:txBody>
          <a:bodyPr/>
          <a:lstStyle/>
          <a:p>
            <a:pPr>
              <a:defRPr/>
            </a:pPr>
            <a:fld id="{8B34AADE-47AB-4FD6-A959-68A9E6432E18}" type="slidenum">
              <a:rPr lang="en-GB" altLang="en-US" smtClean="0"/>
              <a:pPr>
                <a:defRPr/>
              </a:pPr>
              <a:t>8</a:t>
            </a:fld>
            <a:endParaRPr lang="en-GB" altLang="en-US"/>
          </a:p>
        </p:txBody>
      </p:sp>
    </p:spTree>
    <p:extLst>
      <p:ext uri="{BB962C8B-B14F-4D97-AF65-F5344CB8AC3E}">
        <p14:creationId xmlns:p14="http://schemas.microsoft.com/office/powerpoint/2010/main" val="1960863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32754-F857-EF0D-EA68-4B07BFD30091}"/>
              </a:ext>
            </a:extLst>
          </p:cNvPr>
          <p:cNvSpPr>
            <a:spLocks noGrp="1"/>
          </p:cNvSpPr>
          <p:nvPr>
            <p:ph type="title"/>
          </p:nvPr>
        </p:nvSpPr>
        <p:spPr/>
        <p:txBody>
          <a:bodyPr/>
          <a:lstStyle/>
          <a:p>
            <a:r>
              <a:rPr lang="en-GB" b="1" dirty="0"/>
              <a:t>Video: What is Duty of Care?</a:t>
            </a:r>
          </a:p>
        </p:txBody>
      </p:sp>
      <p:pic>
        <p:nvPicPr>
          <p:cNvPr id="6" name="Online Media 5" title="What is Duty of Care?">
            <a:hlinkClick r:id="" action="ppaction://media"/>
            <a:extLst>
              <a:ext uri="{FF2B5EF4-FFF2-40B4-BE49-F238E27FC236}">
                <a16:creationId xmlns:a16="http://schemas.microsoft.com/office/drawing/2014/main" id="{52A17DC7-F021-42E3-DD29-0B5F20B56EE8}"/>
              </a:ext>
            </a:extLst>
          </p:cNvPr>
          <p:cNvPicPr>
            <a:picLocks noGrp="1" noRot="1" noChangeAspect="1"/>
          </p:cNvPicPr>
          <p:nvPr>
            <p:ph idx="1"/>
            <a:videoFile r:link="rId1"/>
          </p:nvPr>
        </p:nvPicPr>
        <p:blipFill>
          <a:blip r:embed="rId3"/>
          <a:stretch>
            <a:fillRect/>
          </a:stretch>
        </p:blipFill>
        <p:spPr>
          <a:xfrm>
            <a:off x="2718411" y="1470818"/>
            <a:ext cx="6931025" cy="3916363"/>
          </a:xfrm>
          <a:prstGeom prst="rect">
            <a:avLst/>
          </a:prstGeom>
        </p:spPr>
      </p:pic>
      <p:sp>
        <p:nvSpPr>
          <p:cNvPr id="4" name="Date Placeholder 3">
            <a:extLst>
              <a:ext uri="{FF2B5EF4-FFF2-40B4-BE49-F238E27FC236}">
                <a16:creationId xmlns:a16="http://schemas.microsoft.com/office/drawing/2014/main" id="{CF34C191-F338-62E5-8AFE-BAC732130880}"/>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E884DCAA-2C92-B859-55AB-13F757E9BC4B}"/>
              </a:ext>
            </a:extLst>
          </p:cNvPr>
          <p:cNvSpPr>
            <a:spLocks noGrp="1"/>
          </p:cNvSpPr>
          <p:nvPr>
            <p:ph type="sldNum" sz="quarter" idx="12"/>
          </p:nvPr>
        </p:nvSpPr>
        <p:spPr/>
        <p:txBody>
          <a:bodyPr/>
          <a:lstStyle/>
          <a:p>
            <a:pPr>
              <a:defRPr/>
            </a:pPr>
            <a:fld id="{8B34AADE-47AB-4FD6-A959-68A9E6432E18}" type="slidenum">
              <a:rPr lang="en-GB" altLang="en-US" smtClean="0"/>
              <a:pPr>
                <a:defRPr/>
              </a:pPr>
              <a:t>9</a:t>
            </a:fld>
            <a:endParaRPr lang="en-GB" altLang="en-US"/>
          </a:p>
        </p:txBody>
      </p:sp>
      <p:sp>
        <p:nvSpPr>
          <p:cNvPr id="8" name="TextBox 7">
            <a:extLst>
              <a:ext uri="{FF2B5EF4-FFF2-40B4-BE49-F238E27FC236}">
                <a16:creationId xmlns:a16="http://schemas.microsoft.com/office/drawing/2014/main" id="{B0332D07-76BD-AF3C-F682-979D0C2FEAD3}"/>
              </a:ext>
            </a:extLst>
          </p:cNvPr>
          <p:cNvSpPr txBox="1"/>
          <p:nvPr/>
        </p:nvSpPr>
        <p:spPr>
          <a:xfrm>
            <a:off x="2655277" y="5440361"/>
            <a:ext cx="6099052" cy="246221"/>
          </a:xfrm>
          <a:prstGeom prst="rect">
            <a:avLst/>
          </a:prstGeom>
          <a:noFill/>
        </p:spPr>
        <p:txBody>
          <a:bodyPr wrap="square">
            <a:spAutoFit/>
          </a:bodyPr>
          <a:lstStyle/>
          <a:p>
            <a:r>
              <a:rPr lang="en-GB" sz="1000" dirty="0"/>
              <a:t>Source: </a:t>
            </a:r>
            <a:r>
              <a:rPr lang="en-GB" sz="1000" dirty="0">
                <a:hlinkClick r:id="rId4"/>
              </a:rPr>
              <a:t>https://youtu.be/vdnwla4FLYI</a:t>
            </a:r>
            <a:r>
              <a:rPr lang="en-GB" sz="1000" dirty="0"/>
              <a:t> </a:t>
            </a:r>
          </a:p>
        </p:txBody>
      </p:sp>
    </p:spTree>
    <p:extLst>
      <p:ext uri="{BB962C8B-B14F-4D97-AF65-F5344CB8AC3E}">
        <p14:creationId xmlns:p14="http://schemas.microsoft.com/office/powerpoint/2010/main" val="2142156688"/>
      </p:ext>
    </p:extLst>
  </p:cSld>
  <p:clrMapOvr>
    <a:masterClrMapping/>
  </p:clrMapOvr>
  <p:timing>
    <p:tnLst>
      <p:par>
        <p:cTn id="1" dur="indefinite" restart="never" nodeType="tmRoot">
          <p:childTnLst>
            <p:video>
              <p:cMediaNode vol="80000">
                <p:cTn id="2" fill="hold" display="0">
                  <p:stCondLst>
                    <p:cond delay="indefinite"/>
                  </p:stCondLst>
                </p:cTn>
                <p:tgtEl>
                  <p:spTgt spid="6"/>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849B5-354B-DC89-28BF-73DF0D349F31}"/>
              </a:ext>
            </a:extLst>
          </p:cNvPr>
          <p:cNvSpPr>
            <a:spLocks noGrp="1"/>
          </p:cNvSpPr>
          <p:nvPr>
            <p:ph type="title"/>
          </p:nvPr>
        </p:nvSpPr>
        <p:spPr/>
        <p:txBody>
          <a:bodyPr/>
          <a:lstStyle/>
          <a:p>
            <a:r>
              <a:rPr lang="en-GB" b="1" dirty="0"/>
              <a:t>Why is it important? </a:t>
            </a:r>
          </a:p>
        </p:txBody>
      </p:sp>
      <p:sp>
        <p:nvSpPr>
          <p:cNvPr id="3" name="Content Placeholder 2">
            <a:extLst>
              <a:ext uri="{FF2B5EF4-FFF2-40B4-BE49-F238E27FC236}">
                <a16:creationId xmlns:a16="http://schemas.microsoft.com/office/drawing/2014/main" id="{DEEB19B7-1D77-99A4-2F17-EFE50A2561FC}"/>
              </a:ext>
            </a:extLst>
          </p:cNvPr>
          <p:cNvSpPr>
            <a:spLocks noGrp="1"/>
          </p:cNvSpPr>
          <p:nvPr>
            <p:ph idx="1"/>
          </p:nvPr>
        </p:nvSpPr>
        <p:spPr/>
        <p:txBody>
          <a:bodyPr/>
          <a:lstStyle/>
          <a:p>
            <a:r>
              <a:rPr lang="en-GB" sz="3000" dirty="0"/>
              <a:t>The duty of care is not something that you can opt out of. </a:t>
            </a:r>
          </a:p>
          <a:p>
            <a:r>
              <a:rPr lang="en-GB" sz="3000" dirty="0"/>
              <a:t>In health and social care, the duty is included within the code of conduct for healthcare support workers and social care workers, and it typically forms part of your job description. </a:t>
            </a:r>
          </a:p>
          <a:p>
            <a:r>
              <a:rPr lang="en-GB" sz="3000" dirty="0"/>
              <a:t>This shows how important it is to understand the duty and have the knowledge, understanding and competencies to apply it in your role.</a:t>
            </a:r>
          </a:p>
        </p:txBody>
      </p:sp>
      <p:sp>
        <p:nvSpPr>
          <p:cNvPr id="4" name="Date Placeholder 3">
            <a:extLst>
              <a:ext uri="{FF2B5EF4-FFF2-40B4-BE49-F238E27FC236}">
                <a16:creationId xmlns:a16="http://schemas.microsoft.com/office/drawing/2014/main" id="{49128745-72AB-B2C0-8FE3-CE51B29BE2F2}"/>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11459F04-729A-2E1B-52F3-A4F325C1B170}"/>
              </a:ext>
            </a:extLst>
          </p:cNvPr>
          <p:cNvSpPr>
            <a:spLocks noGrp="1"/>
          </p:cNvSpPr>
          <p:nvPr>
            <p:ph type="sldNum" sz="quarter" idx="12"/>
          </p:nvPr>
        </p:nvSpPr>
        <p:spPr/>
        <p:txBody>
          <a:bodyPr/>
          <a:lstStyle/>
          <a:p>
            <a:pPr>
              <a:defRPr/>
            </a:pPr>
            <a:fld id="{8B34AADE-47AB-4FD6-A959-68A9E6432E18}" type="slidenum">
              <a:rPr lang="en-GB" altLang="en-US" smtClean="0"/>
              <a:pPr>
                <a:defRPr/>
              </a:pPr>
              <a:t>10</a:t>
            </a:fld>
            <a:endParaRPr lang="en-GB" altLang="en-US"/>
          </a:p>
        </p:txBody>
      </p:sp>
    </p:spTree>
    <p:extLst>
      <p:ext uri="{BB962C8B-B14F-4D97-AF65-F5344CB8AC3E}">
        <p14:creationId xmlns:p14="http://schemas.microsoft.com/office/powerpoint/2010/main" val="40542523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77E5757-277D-A076-9C38-E013D63EB371}"/>
              </a:ext>
            </a:extLst>
          </p:cNvPr>
          <p:cNvSpPr>
            <a:spLocks noGrp="1"/>
          </p:cNvSpPr>
          <p:nvPr>
            <p:ph type="title"/>
          </p:nvPr>
        </p:nvSpPr>
        <p:spPr>
          <a:xfrm>
            <a:off x="609600" y="111012"/>
            <a:ext cx="10972800" cy="1143000"/>
          </a:xfrm>
        </p:spPr>
        <p:txBody>
          <a:bodyPr/>
          <a:lstStyle/>
          <a:p>
            <a:r>
              <a:rPr kumimoji="0" lang="en-US" altLang="en-US" sz="3600" b="1" i="0" u="none" strike="noStrike" cap="none" normalizeH="0" baseline="0" dirty="0">
                <a:ln>
                  <a:noFill/>
                </a:ln>
                <a:solidFill>
                  <a:srgbClr val="001D35"/>
                </a:solidFill>
                <a:effectLst/>
              </a:rPr>
              <a:t>Duty of care in health and social care</a:t>
            </a:r>
            <a:endParaRPr lang="en-GB" sz="3600" b="1" dirty="0"/>
          </a:p>
        </p:txBody>
      </p:sp>
      <p:sp>
        <p:nvSpPr>
          <p:cNvPr id="5" name="Date Placeholder 4">
            <a:extLst>
              <a:ext uri="{FF2B5EF4-FFF2-40B4-BE49-F238E27FC236}">
                <a16:creationId xmlns:a16="http://schemas.microsoft.com/office/drawing/2014/main" id="{CDB5E6A5-FAF6-3640-ED22-DFECF9A0BCAB}"/>
              </a:ext>
            </a:extLst>
          </p:cNvPr>
          <p:cNvSpPr>
            <a:spLocks noGrp="1"/>
          </p:cNvSpPr>
          <p:nvPr>
            <p:ph type="dt" sz="half" idx="10"/>
          </p:nvPr>
        </p:nvSpPr>
        <p:spPr/>
        <p:txBody>
          <a:bodyPr/>
          <a:lstStyle/>
          <a:p>
            <a:pPr>
              <a:defRPr/>
            </a:pPr>
            <a:fld id="{4CAEACB9-EE64-489F-8A5C-43DF1112173E}" type="datetime1">
              <a:rPr lang="en-GB" altLang="en-US" smtClean="0"/>
              <a:pPr>
                <a:defRPr/>
              </a:pPr>
              <a:t>13/10/2026</a:t>
            </a:fld>
            <a:endParaRPr lang="en-GB" altLang="en-US" dirty="0"/>
          </a:p>
        </p:txBody>
      </p:sp>
      <p:sp>
        <p:nvSpPr>
          <p:cNvPr id="6" name="Slide Number Placeholder 5">
            <a:extLst>
              <a:ext uri="{FF2B5EF4-FFF2-40B4-BE49-F238E27FC236}">
                <a16:creationId xmlns:a16="http://schemas.microsoft.com/office/drawing/2014/main" id="{6089F237-B0D4-C4B6-9779-018031DBFCE3}"/>
              </a:ext>
            </a:extLst>
          </p:cNvPr>
          <p:cNvSpPr>
            <a:spLocks noGrp="1"/>
          </p:cNvSpPr>
          <p:nvPr>
            <p:ph type="sldNum" sz="quarter" idx="12"/>
          </p:nvPr>
        </p:nvSpPr>
        <p:spPr/>
        <p:txBody>
          <a:bodyPr/>
          <a:lstStyle/>
          <a:p>
            <a:pPr>
              <a:defRPr/>
            </a:pPr>
            <a:fld id="{6A33FF7F-8EC4-4268-A5B1-A1868E7A7065}" type="slidenum">
              <a:rPr lang="en-GB" altLang="en-US" smtClean="0"/>
              <a:pPr>
                <a:defRPr/>
              </a:pPr>
              <a:t>11</a:t>
            </a:fld>
            <a:endParaRPr lang="en-GB" altLang="en-US"/>
          </a:p>
        </p:txBody>
      </p:sp>
      <p:sp>
        <p:nvSpPr>
          <p:cNvPr id="9" name="Rectangle 1">
            <a:extLst>
              <a:ext uri="{FF2B5EF4-FFF2-40B4-BE49-F238E27FC236}">
                <a16:creationId xmlns:a16="http://schemas.microsoft.com/office/drawing/2014/main" id="{32289CA3-CB36-D27F-B8E5-8E74A14C1A7B}"/>
              </a:ext>
            </a:extLst>
          </p:cNvPr>
          <p:cNvSpPr>
            <a:spLocks noGrp="1" noChangeArrowheads="1"/>
          </p:cNvSpPr>
          <p:nvPr>
            <p:ph idx="1"/>
          </p:nvPr>
        </p:nvSpPr>
        <p:spPr bwMode="auto">
          <a:xfrm>
            <a:off x="471054" y="1132247"/>
            <a:ext cx="11441931" cy="459350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63480" rIns="0" bIns="12696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2200" dirty="0">
                <a:solidFill>
                  <a:srgbClr val="001D35"/>
                </a:solidFill>
                <a:latin typeface="+mn-lt"/>
              </a:rPr>
              <a:t>I</a:t>
            </a:r>
            <a:r>
              <a:rPr kumimoji="0" lang="en-US" altLang="en-US" sz="2200" b="0" i="0" u="none" strike="noStrike" cap="none" normalizeH="0" baseline="0" dirty="0">
                <a:ln>
                  <a:noFill/>
                </a:ln>
                <a:solidFill>
                  <a:srgbClr val="001D35"/>
                </a:solidFill>
                <a:effectLst/>
                <a:latin typeface="+mn-lt"/>
              </a:rPr>
              <a:t>nvolves acting in the best interests of individuals and others, and avoiding harm.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solidFill>
                  <a:srgbClr val="001D35"/>
                </a:solidFill>
                <a:effectLst/>
                <a:latin typeface="+mn-lt"/>
              </a:rPr>
              <a:t>Here are some examples of duty of care in health and social care: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200" b="0" i="0" u="none" strike="noStrike" cap="none" normalizeH="0" baseline="0" dirty="0">
              <a:ln>
                <a:noFill/>
              </a:ln>
              <a:solidFill>
                <a:srgbClr val="001D35"/>
              </a:solidFill>
              <a:effectLst/>
              <a:latin typeface="+mn-lt"/>
            </a:endParaRPr>
          </a:p>
          <a:p>
            <a:r>
              <a:rPr kumimoji="0" lang="en-US" altLang="en-US" sz="2200" b="1" i="0" u="none" strike="noStrike" cap="none" normalizeH="0" baseline="0" dirty="0">
                <a:ln>
                  <a:noFill/>
                </a:ln>
                <a:solidFill>
                  <a:srgbClr val="001D35"/>
                </a:solidFill>
                <a:effectLst/>
                <a:latin typeface="+mn-lt"/>
              </a:rPr>
              <a:t>Providing safe care</a:t>
            </a:r>
            <a:r>
              <a:rPr kumimoji="0" lang="en-US" altLang="en-US" sz="2200" b="0" i="0" u="none" strike="noStrike" cap="none" normalizeH="0" baseline="0" dirty="0">
                <a:ln>
                  <a:noFill/>
                </a:ln>
                <a:solidFill>
                  <a:srgbClr val="001D35"/>
                </a:solidFill>
                <a:effectLst/>
                <a:latin typeface="+mn-lt"/>
              </a:rPr>
              <a:t>: </a:t>
            </a:r>
          </a:p>
          <a:p>
            <a:pPr marL="0" indent="0">
              <a:buNone/>
            </a:pPr>
            <a:r>
              <a:rPr kumimoji="0" lang="en-US" altLang="en-US" sz="2200" b="0" i="0" u="none" strike="noStrike" cap="none" normalizeH="0" baseline="0" dirty="0">
                <a:ln>
                  <a:noFill/>
                </a:ln>
                <a:solidFill>
                  <a:srgbClr val="001D35"/>
                </a:solidFill>
                <a:effectLst/>
                <a:latin typeface="+mn-lt"/>
              </a:rPr>
              <a:t>Ensuring medication is administered correctly and safely, and providing safe equipment and a clean environment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200" b="0" i="0" u="none" strike="noStrike" cap="none" normalizeH="0" baseline="0" dirty="0">
              <a:ln>
                <a:noFill/>
              </a:ln>
              <a:solidFill>
                <a:srgbClr val="001D35"/>
              </a:solidFill>
              <a:effectLst/>
              <a:latin typeface="+mn-lt"/>
            </a:endParaRPr>
          </a:p>
          <a:p>
            <a:r>
              <a:rPr kumimoji="0" lang="en-US" altLang="en-US" sz="2200" b="1" i="0" u="none" strike="noStrike" cap="none" normalizeH="0" baseline="0" dirty="0">
                <a:ln>
                  <a:noFill/>
                </a:ln>
                <a:solidFill>
                  <a:srgbClr val="001D35"/>
                </a:solidFill>
                <a:effectLst/>
                <a:latin typeface="+mn-lt"/>
              </a:rPr>
              <a:t>Protecting vulnerable individuals</a:t>
            </a:r>
            <a:r>
              <a:rPr kumimoji="0" lang="en-US" altLang="en-US" sz="2200" b="0" i="0" u="none" strike="noStrike" cap="none" normalizeH="0" baseline="0" dirty="0">
                <a:ln>
                  <a:noFill/>
                </a:ln>
                <a:solidFill>
                  <a:srgbClr val="001D35"/>
                </a:solidFill>
                <a:effectLst/>
                <a:latin typeface="+mn-lt"/>
              </a:rPr>
              <a:t>: </a:t>
            </a:r>
          </a:p>
          <a:p>
            <a:pPr marL="0" indent="0">
              <a:buNone/>
            </a:pPr>
            <a:r>
              <a:rPr kumimoji="0" lang="en-US" altLang="en-US" sz="2200" b="0" i="0" u="none" strike="noStrike" cap="none" normalizeH="0" baseline="0" dirty="0">
                <a:ln>
                  <a:noFill/>
                </a:ln>
                <a:solidFill>
                  <a:srgbClr val="001D35"/>
                </a:solidFill>
                <a:effectLst/>
                <a:latin typeface="+mn-lt"/>
              </a:rPr>
              <a:t>Reporting concerns about abuse or neglect to the appropriate </a:t>
            </a:r>
            <a:r>
              <a:rPr kumimoji="0" lang="en-US" altLang="en-US" sz="2200" b="0" i="0" u="none" strike="noStrike" cap="none" normalizeH="0" baseline="0" dirty="0" smtClean="0">
                <a:ln>
                  <a:noFill/>
                </a:ln>
                <a:solidFill>
                  <a:srgbClr val="001D35"/>
                </a:solidFill>
                <a:effectLst/>
                <a:latin typeface="+mn-lt"/>
              </a:rPr>
              <a:t>authorities </a:t>
            </a:r>
            <a:r>
              <a:rPr kumimoji="0" lang="en-US" altLang="en-US" sz="2200" b="0" i="0" u="none" strike="noStrike" cap="none" normalizeH="0" baseline="0" dirty="0">
                <a:ln>
                  <a:noFill/>
                </a:ln>
                <a:solidFill>
                  <a:srgbClr val="001D35"/>
                </a:solidFill>
                <a:effectLst/>
                <a:latin typeface="+mn-lt"/>
              </a:rPr>
              <a:t>and safeguarding children, the </a:t>
            </a:r>
            <a:r>
              <a:rPr kumimoji="0" lang="en-US" altLang="en-US" sz="2200" b="0" i="0" u="none" strike="noStrike" cap="none" normalizeH="0" baseline="0" dirty="0" smtClean="0">
                <a:ln>
                  <a:noFill/>
                </a:ln>
                <a:solidFill>
                  <a:srgbClr val="001D35"/>
                </a:solidFill>
                <a:effectLst/>
                <a:latin typeface="+mn-lt"/>
              </a:rPr>
              <a:t>elderly </a:t>
            </a:r>
            <a:r>
              <a:rPr kumimoji="0" lang="en-US" altLang="en-US" sz="2200" b="0" i="0" u="none" strike="noStrike" cap="none" normalizeH="0" baseline="0" dirty="0">
                <a:ln>
                  <a:noFill/>
                </a:ln>
                <a:solidFill>
                  <a:srgbClr val="001D35"/>
                </a:solidFill>
                <a:effectLst/>
                <a:latin typeface="+mn-lt"/>
              </a:rPr>
              <a:t>and people with disabilities </a:t>
            </a:r>
          </a:p>
          <a:p>
            <a:endParaRPr kumimoji="0" lang="en-US" altLang="en-US" sz="2200" b="0" i="0" u="none" strike="noStrike" cap="none" normalizeH="0" baseline="0" dirty="0">
              <a:ln>
                <a:noFill/>
              </a:ln>
              <a:solidFill>
                <a:srgbClr val="001D35"/>
              </a:solidFill>
              <a:effectLst/>
              <a:latin typeface="+mn-lt"/>
            </a:endParaRPr>
          </a:p>
          <a:p>
            <a:r>
              <a:rPr kumimoji="0" lang="en-US" altLang="en-US" sz="2200" b="1" i="0" u="none" strike="noStrike" cap="none" normalizeH="0" baseline="0" dirty="0">
                <a:ln>
                  <a:noFill/>
                </a:ln>
                <a:solidFill>
                  <a:srgbClr val="001D35"/>
                </a:solidFill>
                <a:effectLst/>
                <a:latin typeface="+mn-lt"/>
              </a:rPr>
              <a:t>Maintaining confidentiality</a:t>
            </a:r>
            <a:r>
              <a:rPr kumimoji="0" lang="en-US" altLang="en-US" sz="2200" b="0" i="0" u="none" strike="noStrike" cap="none" normalizeH="0" baseline="0" dirty="0">
                <a:ln>
                  <a:noFill/>
                </a:ln>
                <a:solidFill>
                  <a:srgbClr val="001D35"/>
                </a:solidFill>
                <a:effectLst/>
                <a:latin typeface="+mn-lt"/>
              </a:rPr>
              <a:t>: </a:t>
            </a:r>
          </a:p>
          <a:p>
            <a:pPr marL="0" indent="0">
              <a:buNone/>
            </a:pPr>
            <a:r>
              <a:rPr kumimoji="0" lang="en-US" altLang="en-US" sz="2200" b="0" i="0" u="none" strike="noStrike" cap="none" normalizeH="0" baseline="0" dirty="0">
                <a:ln>
                  <a:noFill/>
                </a:ln>
                <a:solidFill>
                  <a:srgbClr val="001D35"/>
                </a:solidFill>
                <a:effectLst/>
                <a:latin typeface="+mn-lt"/>
              </a:rPr>
              <a:t>Keeping personal information secure and only accessing it when necessary. </a:t>
            </a:r>
          </a:p>
        </p:txBody>
      </p:sp>
    </p:spTree>
    <p:extLst>
      <p:ext uri="{BB962C8B-B14F-4D97-AF65-F5344CB8AC3E}">
        <p14:creationId xmlns:p14="http://schemas.microsoft.com/office/powerpoint/2010/main" val="7169497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FCCC58-A7D5-AE45-D24D-D206F967B142}"/>
              </a:ext>
            </a:extLst>
          </p:cNvPr>
          <p:cNvSpPr>
            <a:spLocks noGrp="1"/>
          </p:cNvSpPr>
          <p:nvPr>
            <p:ph idx="1"/>
          </p:nvPr>
        </p:nvSpPr>
        <p:spPr>
          <a:xfrm>
            <a:off x="443345" y="1254012"/>
            <a:ext cx="11139055" cy="5297601"/>
          </a:xfrm>
          <a:solidFill>
            <a:schemeClr val="bg1"/>
          </a:solidFill>
        </p:spPr>
        <p:txBody>
          <a:bodyPr/>
          <a:lstStyle/>
          <a:p>
            <a:pPr>
              <a:spcBef>
                <a:spcPct val="0"/>
              </a:spcBef>
            </a:pPr>
            <a:r>
              <a:rPr kumimoji="0" lang="en-US" altLang="en-US" sz="2000" b="1" i="0" u="none" strike="noStrike" cap="none" normalizeH="0" baseline="0" dirty="0">
                <a:ln>
                  <a:noFill/>
                </a:ln>
                <a:solidFill>
                  <a:srgbClr val="001D35"/>
                </a:solidFill>
                <a:effectLst/>
                <a:latin typeface="+mj-lt"/>
              </a:rPr>
              <a:t>Communicating well</a:t>
            </a:r>
            <a:r>
              <a:rPr kumimoji="0" lang="en-US" altLang="en-US" sz="2000" b="0" i="0" u="none" strike="noStrike" cap="none" normalizeH="0" baseline="0" dirty="0">
                <a:ln>
                  <a:noFill/>
                </a:ln>
                <a:solidFill>
                  <a:srgbClr val="001D35"/>
                </a:solidFill>
                <a:effectLst/>
                <a:latin typeface="+mj-lt"/>
              </a:rPr>
              <a:t>: </a:t>
            </a:r>
          </a:p>
          <a:p>
            <a:pPr marL="0" indent="0">
              <a:spcBef>
                <a:spcPct val="0"/>
              </a:spcBef>
              <a:buNone/>
            </a:pPr>
            <a:r>
              <a:rPr kumimoji="0" lang="en-US" altLang="en-US" sz="2000" b="0" i="0" u="none" strike="noStrike" cap="none" normalizeH="0" baseline="0" dirty="0">
                <a:ln>
                  <a:noFill/>
                </a:ln>
                <a:solidFill>
                  <a:srgbClr val="001D35"/>
                </a:solidFill>
                <a:effectLst/>
                <a:latin typeface="+mj-lt"/>
              </a:rPr>
              <a:t>Meeting the individual's communication needs, and listening calmly and actively </a:t>
            </a:r>
          </a:p>
          <a:p>
            <a:pPr>
              <a:spcBef>
                <a:spcPct val="0"/>
              </a:spcBef>
            </a:pPr>
            <a:endParaRPr kumimoji="0" lang="en-US" altLang="en-US" sz="2000" b="0" i="0" u="none" strike="noStrike" cap="none" normalizeH="0" baseline="0" dirty="0">
              <a:ln>
                <a:noFill/>
              </a:ln>
              <a:solidFill>
                <a:srgbClr val="001D35"/>
              </a:solidFill>
              <a:effectLst/>
              <a:latin typeface="+mj-lt"/>
            </a:endParaRPr>
          </a:p>
          <a:p>
            <a:pPr>
              <a:spcBef>
                <a:spcPct val="0"/>
              </a:spcBef>
            </a:pPr>
            <a:r>
              <a:rPr kumimoji="0" lang="en-US" altLang="en-US" sz="2000" b="1" i="0" u="none" strike="noStrike" cap="none" normalizeH="0" baseline="0" dirty="0">
                <a:ln>
                  <a:noFill/>
                </a:ln>
                <a:solidFill>
                  <a:srgbClr val="001D35"/>
                </a:solidFill>
                <a:effectLst/>
                <a:latin typeface="+mj-lt"/>
              </a:rPr>
              <a:t>Completing care plans</a:t>
            </a:r>
            <a:r>
              <a:rPr kumimoji="0" lang="en-US" altLang="en-US" sz="2000" b="0" i="0" u="none" strike="noStrike" cap="none" normalizeH="0" baseline="0" dirty="0">
                <a:ln>
                  <a:noFill/>
                </a:ln>
                <a:solidFill>
                  <a:srgbClr val="001D35"/>
                </a:solidFill>
                <a:effectLst/>
                <a:latin typeface="+mj-lt"/>
              </a:rPr>
              <a:t>: </a:t>
            </a:r>
          </a:p>
          <a:p>
            <a:pPr marL="0" indent="0">
              <a:spcBef>
                <a:spcPct val="0"/>
              </a:spcBef>
              <a:buNone/>
            </a:pPr>
            <a:r>
              <a:rPr kumimoji="0" lang="en-US" altLang="en-US" sz="2000" b="0" i="0" u="none" strike="noStrike" cap="none" normalizeH="0" baseline="0" dirty="0">
                <a:ln>
                  <a:noFill/>
                </a:ln>
                <a:solidFill>
                  <a:srgbClr val="001D35"/>
                </a:solidFill>
                <a:effectLst/>
                <a:latin typeface="+mj-lt"/>
              </a:rPr>
              <a:t>Ensuring care plans are person-centered and </a:t>
            </a:r>
            <a:r>
              <a:rPr kumimoji="0" lang="en-US" altLang="en-US" sz="2000" b="0" i="0" u="none" strike="noStrike" cap="none" normalizeH="0" baseline="0" dirty="0" smtClean="0">
                <a:ln>
                  <a:noFill/>
                </a:ln>
                <a:solidFill>
                  <a:srgbClr val="001D35"/>
                </a:solidFill>
                <a:effectLst/>
                <a:latin typeface="+mj-lt"/>
              </a:rPr>
              <a:t>recognise </a:t>
            </a:r>
            <a:r>
              <a:rPr kumimoji="0" lang="en-US" altLang="en-US" sz="2000" b="0" i="0" u="none" strike="noStrike" cap="none" normalizeH="0" baseline="0" dirty="0">
                <a:ln>
                  <a:noFill/>
                </a:ln>
                <a:solidFill>
                  <a:srgbClr val="001D35"/>
                </a:solidFill>
                <a:effectLst/>
                <a:latin typeface="+mj-lt"/>
              </a:rPr>
              <a:t>the individual's needs and wants </a:t>
            </a:r>
          </a:p>
          <a:p>
            <a:pPr>
              <a:spcBef>
                <a:spcPct val="0"/>
              </a:spcBef>
            </a:pPr>
            <a:endParaRPr kumimoji="0" lang="en-US" altLang="en-US" sz="2000" b="0" i="0" u="none" strike="noStrike" cap="none" normalizeH="0" baseline="0" dirty="0">
              <a:ln>
                <a:noFill/>
              </a:ln>
              <a:solidFill>
                <a:srgbClr val="001D35"/>
              </a:solidFill>
              <a:effectLst/>
              <a:latin typeface="+mj-lt"/>
            </a:endParaRPr>
          </a:p>
          <a:p>
            <a:pPr>
              <a:spcBef>
                <a:spcPct val="0"/>
              </a:spcBef>
            </a:pPr>
            <a:r>
              <a:rPr kumimoji="0" lang="en-US" altLang="en-US" sz="2000" b="1" i="0" u="none" strike="noStrike" cap="none" normalizeH="0" baseline="0" dirty="0">
                <a:ln>
                  <a:noFill/>
                </a:ln>
                <a:solidFill>
                  <a:srgbClr val="001D35"/>
                </a:solidFill>
                <a:effectLst/>
                <a:latin typeface="+mj-lt"/>
              </a:rPr>
              <a:t>Conducting risk assessments</a:t>
            </a:r>
            <a:r>
              <a:rPr kumimoji="0" lang="en-US" altLang="en-US" sz="2000" b="0" i="0" u="none" strike="noStrike" cap="none" normalizeH="0" baseline="0" dirty="0">
                <a:ln>
                  <a:noFill/>
                </a:ln>
                <a:solidFill>
                  <a:srgbClr val="001D35"/>
                </a:solidFill>
                <a:effectLst/>
                <a:latin typeface="+mj-lt"/>
              </a:rPr>
              <a:t>: </a:t>
            </a:r>
          </a:p>
          <a:p>
            <a:pPr marL="0" indent="0">
              <a:spcBef>
                <a:spcPct val="0"/>
              </a:spcBef>
              <a:buNone/>
            </a:pPr>
            <a:r>
              <a:rPr kumimoji="0" lang="en-US" altLang="en-US" sz="2000" b="0" i="0" u="none" strike="noStrike" cap="none" normalizeH="0" baseline="0" dirty="0">
                <a:ln>
                  <a:noFill/>
                </a:ln>
                <a:solidFill>
                  <a:srgbClr val="001D35"/>
                </a:solidFill>
                <a:effectLst/>
                <a:latin typeface="+mj-lt"/>
              </a:rPr>
              <a:t>Making sure the individual is not in danger and to prevent them from harm </a:t>
            </a:r>
          </a:p>
          <a:p>
            <a:pPr>
              <a:spcBef>
                <a:spcPct val="0"/>
              </a:spcBef>
            </a:pPr>
            <a:endParaRPr kumimoji="0" lang="en-US" altLang="en-US" sz="2000" b="0" i="0" u="none" strike="noStrike" cap="none" normalizeH="0" baseline="0" dirty="0">
              <a:ln>
                <a:noFill/>
              </a:ln>
              <a:solidFill>
                <a:srgbClr val="001D35"/>
              </a:solidFill>
              <a:effectLst/>
              <a:latin typeface="+mj-lt"/>
            </a:endParaRPr>
          </a:p>
          <a:p>
            <a:pPr>
              <a:spcBef>
                <a:spcPct val="0"/>
              </a:spcBef>
            </a:pPr>
            <a:r>
              <a:rPr kumimoji="0" lang="en-US" altLang="en-US" sz="2000" b="1" i="0" u="none" strike="noStrike" cap="none" normalizeH="0" baseline="0" dirty="0">
                <a:ln>
                  <a:noFill/>
                </a:ln>
                <a:solidFill>
                  <a:srgbClr val="001D35"/>
                </a:solidFill>
                <a:effectLst/>
                <a:latin typeface="+mj-lt"/>
              </a:rPr>
              <a:t>Keeping training up-to-date</a:t>
            </a:r>
            <a:r>
              <a:rPr kumimoji="0" lang="en-US" altLang="en-US" sz="2000" b="0" i="0" u="none" strike="noStrike" cap="none" normalizeH="0" baseline="0" dirty="0">
                <a:ln>
                  <a:noFill/>
                </a:ln>
                <a:solidFill>
                  <a:srgbClr val="001D35"/>
                </a:solidFill>
                <a:effectLst/>
                <a:latin typeface="+mj-lt"/>
              </a:rPr>
              <a:t>: </a:t>
            </a:r>
          </a:p>
          <a:p>
            <a:pPr marL="0" indent="0">
              <a:spcBef>
                <a:spcPct val="0"/>
              </a:spcBef>
              <a:buNone/>
            </a:pPr>
            <a:r>
              <a:rPr kumimoji="0" lang="en-US" altLang="en-US" sz="2000" b="0" i="0" u="none" strike="noStrike" cap="none" normalizeH="0" baseline="0" dirty="0">
                <a:ln>
                  <a:noFill/>
                </a:ln>
                <a:solidFill>
                  <a:srgbClr val="001D35"/>
                </a:solidFill>
                <a:effectLst/>
                <a:latin typeface="+mj-lt"/>
              </a:rPr>
              <a:t>Understanding your responsibilities and being able to notice and act on safeguarding concerns </a:t>
            </a:r>
          </a:p>
          <a:p>
            <a:pPr>
              <a:spcBef>
                <a:spcPct val="0"/>
              </a:spcBef>
            </a:pPr>
            <a:endParaRPr kumimoji="0" lang="en-US" altLang="en-US" sz="2000" b="0" i="0" u="none" strike="noStrike" cap="none" normalizeH="0" baseline="0" dirty="0">
              <a:ln>
                <a:noFill/>
              </a:ln>
              <a:solidFill>
                <a:srgbClr val="001D35"/>
              </a:solidFill>
              <a:effectLst/>
              <a:latin typeface="+mj-lt"/>
            </a:endParaRPr>
          </a:p>
          <a:p>
            <a:pPr>
              <a:spcBef>
                <a:spcPct val="0"/>
              </a:spcBef>
            </a:pPr>
            <a:r>
              <a:rPr kumimoji="0" lang="en-US" altLang="en-US" sz="2000" b="1" i="0" u="none" strike="noStrike" cap="none" normalizeH="0" baseline="0" dirty="0">
                <a:ln>
                  <a:noFill/>
                </a:ln>
                <a:solidFill>
                  <a:srgbClr val="001D35"/>
                </a:solidFill>
                <a:effectLst/>
                <a:latin typeface="+mj-lt"/>
              </a:rPr>
              <a:t>Working within your competence</a:t>
            </a:r>
            <a:r>
              <a:rPr kumimoji="0" lang="en-US" altLang="en-US" sz="2000" b="0" i="0" u="none" strike="noStrike" cap="none" normalizeH="0" baseline="0" dirty="0">
                <a:ln>
                  <a:noFill/>
                </a:ln>
                <a:solidFill>
                  <a:srgbClr val="001D35"/>
                </a:solidFill>
                <a:effectLst/>
                <a:latin typeface="+mj-lt"/>
              </a:rPr>
              <a:t>: </a:t>
            </a:r>
          </a:p>
          <a:p>
            <a:pPr marL="0" indent="0">
              <a:spcBef>
                <a:spcPct val="0"/>
              </a:spcBef>
              <a:buNone/>
            </a:pPr>
            <a:r>
              <a:rPr kumimoji="0" lang="en-US" altLang="en-US" sz="2000" b="0" i="0" u="none" strike="noStrike" cap="none" normalizeH="0" baseline="0" dirty="0">
                <a:ln>
                  <a:noFill/>
                </a:ln>
                <a:solidFill>
                  <a:srgbClr val="001D35"/>
                </a:solidFill>
                <a:effectLst/>
                <a:latin typeface="+mj-lt"/>
              </a:rPr>
              <a:t>Not taking on anything you do not believe you can do safely </a:t>
            </a:r>
          </a:p>
          <a:p>
            <a:pPr>
              <a:spcBef>
                <a:spcPct val="0"/>
              </a:spcBef>
            </a:pPr>
            <a:endParaRPr kumimoji="0" lang="en-US" altLang="en-US" sz="2000" b="0" i="0" u="none" strike="noStrike" cap="none" normalizeH="0" baseline="0" dirty="0">
              <a:ln>
                <a:noFill/>
              </a:ln>
              <a:solidFill>
                <a:srgbClr val="001D35"/>
              </a:solidFill>
              <a:effectLst/>
              <a:latin typeface="+mj-lt"/>
            </a:endParaRPr>
          </a:p>
          <a:p>
            <a:pPr>
              <a:spcBef>
                <a:spcPct val="0"/>
              </a:spcBef>
            </a:pPr>
            <a:r>
              <a:rPr kumimoji="0" lang="en-US" altLang="en-US" sz="2000" b="1" i="0" u="none" strike="noStrike" cap="none" normalizeH="0" baseline="0" dirty="0">
                <a:ln>
                  <a:noFill/>
                </a:ln>
                <a:solidFill>
                  <a:srgbClr val="001D35"/>
                </a:solidFill>
                <a:effectLst/>
                <a:latin typeface="+mj-lt"/>
              </a:rPr>
              <a:t>Following safe delegation procedures</a:t>
            </a:r>
            <a:r>
              <a:rPr kumimoji="0" lang="en-US" altLang="en-US" sz="2000" b="0" i="0" u="none" strike="noStrike" cap="none" normalizeH="0" baseline="0" dirty="0">
                <a:ln>
                  <a:noFill/>
                </a:ln>
                <a:solidFill>
                  <a:srgbClr val="001D35"/>
                </a:solidFill>
                <a:effectLst/>
                <a:latin typeface="+mj-lt"/>
              </a:rPr>
              <a:t>: </a:t>
            </a:r>
          </a:p>
          <a:p>
            <a:pPr marL="0" indent="0">
              <a:spcBef>
                <a:spcPct val="0"/>
              </a:spcBef>
              <a:buNone/>
            </a:pPr>
            <a:r>
              <a:rPr kumimoji="0" lang="en-US" altLang="en-US" sz="2000" b="0" i="0" u="none" strike="noStrike" cap="none" normalizeH="0" baseline="0" dirty="0">
                <a:ln>
                  <a:noFill/>
                </a:ln>
                <a:solidFill>
                  <a:srgbClr val="001D35"/>
                </a:solidFill>
                <a:effectLst/>
                <a:latin typeface="+mj-lt"/>
              </a:rPr>
              <a:t>Ensuring you follow your workplace's policies and procedures.</a:t>
            </a:r>
          </a:p>
        </p:txBody>
      </p:sp>
      <p:sp>
        <p:nvSpPr>
          <p:cNvPr id="4" name="Date Placeholder 3">
            <a:extLst>
              <a:ext uri="{FF2B5EF4-FFF2-40B4-BE49-F238E27FC236}">
                <a16:creationId xmlns:a16="http://schemas.microsoft.com/office/drawing/2014/main" id="{C9A8654F-CF29-07FD-3223-B2F67132D743}"/>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883E3F72-D065-81CA-D496-7E1E7501276D}"/>
              </a:ext>
            </a:extLst>
          </p:cNvPr>
          <p:cNvSpPr>
            <a:spLocks noGrp="1"/>
          </p:cNvSpPr>
          <p:nvPr>
            <p:ph type="sldNum" sz="quarter" idx="12"/>
          </p:nvPr>
        </p:nvSpPr>
        <p:spPr/>
        <p:txBody>
          <a:bodyPr/>
          <a:lstStyle/>
          <a:p>
            <a:pPr>
              <a:defRPr/>
            </a:pPr>
            <a:fld id="{8B34AADE-47AB-4FD6-A959-68A9E6432E18}" type="slidenum">
              <a:rPr lang="en-GB" altLang="en-US" smtClean="0"/>
              <a:pPr>
                <a:defRPr/>
              </a:pPr>
              <a:t>12</a:t>
            </a:fld>
            <a:endParaRPr lang="en-GB" altLang="en-US"/>
          </a:p>
        </p:txBody>
      </p:sp>
      <p:sp>
        <p:nvSpPr>
          <p:cNvPr id="2" name="Title 6">
            <a:extLst>
              <a:ext uri="{FF2B5EF4-FFF2-40B4-BE49-F238E27FC236}">
                <a16:creationId xmlns:a16="http://schemas.microsoft.com/office/drawing/2014/main" id="{0B3CBF7B-FD3B-F879-9734-AB7D79344885}"/>
              </a:ext>
            </a:extLst>
          </p:cNvPr>
          <p:cNvSpPr>
            <a:spLocks noGrp="1"/>
          </p:cNvSpPr>
          <p:nvPr>
            <p:ph type="title"/>
          </p:nvPr>
        </p:nvSpPr>
        <p:spPr>
          <a:xfrm>
            <a:off x="609600" y="111012"/>
            <a:ext cx="10972800" cy="1143000"/>
          </a:xfrm>
        </p:spPr>
        <p:txBody>
          <a:bodyPr/>
          <a:lstStyle/>
          <a:p>
            <a:r>
              <a:rPr kumimoji="0" lang="en-US" altLang="en-US" sz="3600" b="1" i="0" u="none" strike="noStrike" cap="none" normalizeH="0" baseline="0" dirty="0">
                <a:ln>
                  <a:noFill/>
                </a:ln>
                <a:solidFill>
                  <a:srgbClr val="001D35"/>
                </a:solidFill>
                <a:effectLst/>
              </a:rPr>
              <a:t>Duty of care in health and social care</a:t>
            </a:r>
            <a:endParaRPr lang="en-GB" sz="3600" b="1" dirty="0"/>
          </a:p>
        </p:txBody>
      </p:sp>
    </p:spTree>
    <p:extLst>
      <p:ext uri="{BB962C8B-B14F-4D97-AF65-F5344CB8AC3E}">
        <p14:creationId xmlns:p14="http://schemas.microsoft.com/office/powerpoint/2010/main" val="41532687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AE55C5-19C6-3CC5-A6E8-13C8C4B6A68A}"/>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9CFDA035-7504-DD6E-BE60-C81AD1A0E3C2}"/>
              </a:ext>
            </a:extLst>
          </p:cNvPr>
          <p:cNvSpPr>
            <a:spLocks noGrp="1"/>
          </p:cNvSpPr>
          <p:nvPr>
            <p:ph type="sldNum" sz="quarter" idx="12"/>
          </p:nvPr>
        </p:nvSpPr>
        <p:spPr/>
        <p:txBody>
          <a:bodyPr/>
          <a:lstStyle/>
          <a:p>
            <a:pPr>
              <a:defRPr/>
            </a:pPr>
            <a:fld id="{8B34AADE-47AB-4FD6-A959-68A9E6432E18}" type="slidenum">
              <a:rPr lang="en-GB" altLang="en-US" smtClean="0"/>
              <a:pPr>
                <a:defRPr/>
              </a:pPr>
              <a:t>13</a:t>
            </a:fld>
            <a:endParaRPr lang="en-GB" altLang="en-US"/>
          </a:p>
        </p:txBody>
      </p:sp>
      <p:sp>
        <p:nvSpPr>
          <p:cNvPr id="6" name="Rectangle 1">
            <a:extLst>
              <a:ext uri="{FF2B5EF4-FFF2-40B4-BE49-F238E27FC236}">
                <a16:creationId xmlns:a16="http://schemas.microsoft.com/office/drawing/2014/main" id="{A05007D2-DA7D-A823-55AE-6D64AF63C860}"/>
              </a:ext>
            </a:extLst>
          </p:cNvPr>
          <p:cNvSpPr>
            <a:spLocks noGrp="1" noChangeArrowheads="1"/>
          </p:cNvSpPr>
          <p:nvPr>
            <p:ph idx="1"/>
          </p:nvPr>
        </p:nvSpPr>
        <p:spPr bwMode="auto">
          <a:xfrm>
            <a:off x="870204" y="1484590"/>
            <a:ext cx="10451592" cy="42549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63480" rIns="0" bIns="12696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kumimoji="0" lang="en-US" altLang="en-US" sz="2200" b="1" i="0" u="none" strike="noStrike" cap="none" normalizeH="0" baseline="0" dirty="0">
                <a:ln>
                  <a:noFill/>
                </a:ln>
                <a:solidFill>
                  <a:srgbClr val="001D35"/>
                </a:solidFill>
                <a:effectLst/>
                <a:latin typeface="+mn-lt"/>
              </a:rPr>
              <a:t>Providing proper treatment</a:t>
            </a:r>
            <a:endParaRPr kumimoji="0" lang="en-US" altLang="en-US" sz="2200" b="0" i="0" u="none" strike="noStrike" cap="none" normalizeH="0" baseline="0" dirty="0">
              <a:ln>
                <a:noFill/>
              </a:ln>
              <a:solidFill>
                <a:srgbClr val="001D35"/>
              </a:solidFill>
              <a:effectLst/>
              <a:latin typeface="+mn-lt"/>
            </a:endParaRPr>
          </a:p>
          <a:p>
            <a:pPr marL="0" indent="0">
              <a:buNone/>
            </a:pPr>
            <a:r>
              <a:rPr kumimoji="0" lang="en-US" altLang="en-US" sz="2200" b="0" i="0" u="none" strike="noStrike" cap="none" normalizeH="0" baseline="0" dirty="0">
                <a:ln>
                  <a:noFill/>
                </a:ln>
                <a:solidFill>
                  <a:srgbClr val="001D35"/>
                </a:solidFill>
                <a:effectLst/>
                <a:latin typeface="+mn-lt"/>
              </a:rPr>
              <a:t>A doctor has a duty of care to provide proper medical treatment, use appropriate diagnostic </a:t>
            </a:r>
            <a:r>
              <a:rPr kumimoji="0" lang="en-US" altLang="en-US" sz="2200" b="0" i="0" u="none" strike="noStrike" cap="none" normalizeH="0" baseline="0" dirty="0" smtClean="0">
                <a:ln>
                  <a:noFill/>
                </a:ln>
                <a:solidFill>
                  <a:srgbClr val="001D35"/>
                </a:solidFill>
                <a:effectLst/>
                <a:latin typeface="+mn-lt"/>
              </a:rPr>
              <a:t>procedures </a:t>
            </a:r>
            <a:r>
              <a:rPr kumimoji="0" lang="en-US" altLang="en-US" sz="2200" b="0" i="0" u="none" strike="noStrike" cap="none" normalizeH="0" baseline="0" dirty="0">
                <a:ln>
                  <a:noFill/>
                </a:ln>
                <a:solidFill>
                  <a:srgbClr val="001D35"/>
                </a:solidFill>
                <a:effectLst/>
                <a:latin typeface="+mn-lt"/>
              </a:rPr>
              <a:t>and prescribe the right treatments. </a:t>
            </a:r>
          </a:p>
          <a:p>
            <a:endParaRPr kumimoji="0" lang="en-US" altLang="en-US" sz="2200" b="0" i="0" u="none" strike="noStrike" cap="none" normalizeH="0" baseline="0" dirty="0">
              <a:ln>
                <a:noFill/>
              </a:ln>
              <a:solidFill>
                <a:srgbClr val="001D35"/>
              </a:solidFill>
              <a:effectLst/>
              <a:latin typeface="+mn-lt"/>
            </a:endParaRPr>
          </a:p>
          <a:p>
            <a:r>
              <a:rPr kumimoji="0" lang="en-US" altLang="en-US" sz="2200" b="1" i="0" u="none" strike="noStrike" cap="none" normalizeH="0" baseline="0" dirty="0">
                <a:ln>
                  <a:noFill/>
                </a:ln>
                <a:solidFill>
                  <a:srgbClr val="001D35"/>
                </a:solidFill>
                <a:effectLst/>
                <a:latin typeface="+mn-lt"/>
              </a:rPr>
              <a:t>Warning patients of risks</a:t>
            </a:r>
            <a:endParaRPr kumimoji="0" lang="en-US" altLang="en-US" sz="2200" b="0" i="0" u="none" strike="noStrike" cap="none" normalizeH="0" baseline="0" dirty="0">
              <a:ln>
                <a:noFill/>
              </a:ln>
              <a:solidFill>
                <a:srgbClr val="001D35"/>
              </a:solidFill>
              <a:effectLst/>
              <a:latin typeface="+mn-lt"/>
            </a:endParaRPr>
          </a:p>
          <a:p>
            <a:pPr marL="0" indent="0">
              <a:buNone/>
            </a:pPr>
            <a:r>
              <a:rPr kumimoji="0" lang="en-US" altLang="en-US" sz="2200" b="0" i="0" u="none" strike="noStrike" cap="none" normalizeH="0" baseline="0" dirty="0">
                <a:ln>
                  <a:noFill/>
                </a:ln>
                <a:solidFill>
                  <a:srgbClr val="001D35"/>
                </a:solidFill>
                <a:effectLst/>
                <a:latin typeface="+mn-lt"/>
              </a:rPr>
              <a:t>A doctor or healthcare provider has a duty of care to warn patients of risks associated with their condition or treatment. </a:t>
            </a:r>
          </a:p>
          <a:p>
            <a:endParaRPr kumimoji="0" lang="en-US" altLang="en-US" sz="2200" b="0" i="0" u="none" strike="noStrike" cap="none" normalizeH="0" baseline="0" dirty="0">
              <a:ln>
                <a:noFill/>
              </a:ln>
              <a:solidFill>
                <a:srgbClr val="001D35"/>
              </a:solidFill>
              <a:effectLst/>
              <a:latin typeface="+mn-lt"/>
            </a:endParaRPr>
          </a:p>
          <a:p>
            <a:r>
              <a:rPr kumimoji="0" lang="en-US" altLang="en-US" sz="2200" b="1" i="0" u="none" strike="noStrike" cap="none" normalizeH="0" baseline="0" dirty="0">
                <a:ln>
                  <a:noFill/>
                </a:ln>
                <a:solidFill>
                  <a:srgbClr val="001D35"/>
                </a:solidFill>
                <a:effectLst/>
                <a:latin typeface="+mn-lt"/>
              </a:rPr>
              <a:t>Identifying and preventing pressure ulcers</a:t>
            </a:r>
            <a:endParaRPr kumimoji="0" lang="en-US" altLang="en-US" sz="2200" b="0" i="0" u="none" strike="noStrike" cap="none" normalizeH="0" baseline="0" dirty="0">
              <a:ln>
                <a:noFill/>
              </a:ln>
              <a:solidFill>
                <a:srgbClr val="001D35"/>
              </a:solidFill>
              <a:effectLst/>
              <a:latin typeface="+mn-lt"/>
            </a:endParaRPr>
          </a:p>
          <a:p>
            <a:pPr marL="0" indent="0">
              <a:buNone/>
            </a:pPr>
            <a:r>
              <a:rPr kumimoji="0" lang="en-US" altLang="en-US" sz="2200" b="0" i="0" u="none" strike="noStrike" cap="none" normalizeH="0" baseline="0" dirty="0">
                <a:ln>
                  <a:noFill/>
                </a:ln>
                <a:solidFill>
                  <a:srgbClr val="001D35"/>
                </a:solidFill>
                <a:effectLst/>
                <a:latin typeface="+mn-lt"/>
              </a:rPr>
              <a:t>Hospitals and care homes have a duty of care to identify patients at risk of developing pressure ulcers and include preventative measures in their care plans. </a:t>
            </a:r>
          </a:p>
          <a:p>
            <a:endParaRPr lang="en-US" altLang="en-US" sz="2200" dirty="0">
              <a:solidFill>
                <a:srgbClr val="001D35"/>
              </a:solidFill>
              <a:latin typeface="+mn-lt"/>
            </a:endParaRPr>
          </a:p>
        </p:txBody>
      </p:sp>
      <p:sp>
        <p:nvSpPr>
          <p:cNvPr id="3" name="TextBox 2">
            <a:extLst>
              <a:ext uri="{FF2B5EF4-FFF2-40B4-BE49-F238E27FC236}">
                <a16:creationId xmlns:a16="http://schemas.microsoft.com/office/drawing/2014/main" id="{303466A2-F5B1-B46E-B31E-32EE8F060E8A}"/>
              </a:ext>
            </a:extLst>
          </p:cNvPr>
          <p:cNvSpPr txBox="1"/>
          <p:nvPr/>
        </p:nvSpPr>
        <p:spPr>
          <a:xfrm>
            <a:off x="982134" y="338923"/>
            <a:ext cx="9999902" cy="646331"/>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3600" b="1" dirty="0">
                <a:solidFill>
                  <a:srgbClr val="001D35"/>
                </a:solidFill>
                <a:latin typeface="+mj-lt"/>
              </a:rPr>
              <a:t>O</a:t>
            </a:r>
            <a:r>
              <a:rPr kumimoji="0" lang="en-US" altLang="en-US" sz="3600" b="1" i="0" u="none" strike="noStrike" cap="none" normalizeH="0" baseline="0" dirty="0">
                <a:ln>
                  <a:noFill/>
                </a:ln>
                <a:solidFill>
                  <a:srgbClr val="001D35"/>
                </a:solidFill>
                <a:effectLst/>
                <a:latin typeface="+mj-lt"/>
              </a:rPr>
              <a:t>ther examples of duty of care in healthcare</a:t>
            </a:r>
          </a:p>
        </p:txBody>
      </p:sp>
    </p:spTree>
    <p:extLst>
      <p:ext uri="{BB962C8B-B14F-4D97-AF65-F5344CB8AC3E}">
        <p14:creationId xmlns:p14="http://schemas.microsoft.com/office/powerpoint/2010/main" val="16569155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340AB-7992-49BB-F4F1-636B0777D840}"/>
              </a:ext>
            </a:extLst>
          </p:cNvPr>
          <p:cNvSpPr>
            <a:spLocks noGrp="1"/>
          </p:cNvSpPr>
          <p:nvPr>
            <p:ph type="title"/>
          </p:nvPr>
        </p:nvSpPr>
        <p:spPr>
          <a:xfrm>
            <a:off x="609600" y="0"/>
            <a:ext cx="10972800" cy="1143000"/>
          </a:xfrm>
        </p:spPr>
        <p:txBody>
          <a:bodyPr wrap="square" anchor="ctr">
            <a:normAutofit/>
          </a:bodyPr>
          <a:lstStyle/>
          <a:p>
            <a:r>
              <a:rPr lang="en-GB" b="1" dirty="0"/>
              <a:t>Care and Support Statutory Guidance</a:t>
            </a:r>
          </a:p>
        </p:txBody>
      </p:sp>
      <p:sp>
        <p:nvSpPr>
          <p:cNvPr id="3" name="Content Placeholder 2">
            <a:extLst>
              <a:ext uri="{FF2B5EF4-FFF2-40B4-BE49-F238E27FC236}">
                <a16:creationId xmlns:a16="http://schemas.microsoft.com/office/drawing/2014/main" id="{DD44EB12-187E-D5EF-E8F5-43D26560FFD1}"/>
              </a:ext>
            </a:extLst>
          </p:cNvPr>
          <p:cNvSpPr>
            <a:spLocks noGrp="1"/>
          </p:cNvSpPr>
          <p:nvPr>
            <p:ph sz="half" idx="1"/>
          </p:nvPr>
        </p:nvSpPr>
        <p:spPr>
          <a:xfrm>
            <a:off x="4763678" y="1048732"/>
            <a:ext cx="7076387" cy="4456522"/>
          </a:xfrm>
        </p:spPr>
        <p:txBody>
          <a:bodyPr wrap="square" anchor="t">
            <a:normAutofit/>
          </a:bodyPr>
          <a:lstStyle/>
          <a:p>
            <a:pPr marL="0" indent="0">
              <a:lnSpc>
                <a:spcPct val="90000"/>
              </a:lnSpc>
              <a:buNone/>
            </a:pPr>
            <a:r>
              <a:rPr lang="en-GB" sz="2300" dirty="0"/>
              <a:t>This Guidance includes chapters on:</a:t>
            </a:r>
          </a:p>
          <a:p>
            <a:pPr marL="0" indent="0">
              <a:lnSpc>
                <a:spcPct val="90000"/>
              </a:lnSpc>
              <a:buNone/>
            </a:pPr>
            <a:r>
              <a:rPr lang="en-GB" sz="2300" dirty="0"/>
              <a:t>1. Promoting wellbeing </a:t>
            </a:r>
          </a:p>
          <a:p>
            <a:pPr marL="0" indent="0">
              <a:lnSpc>
                <a:spcPct val="90000"/>
              </a:lnSpc>
              <a:buNone/>
            </a:pPr>
            <a:r>
              <a:rPr lang="en-GB" sz="2300" dirty="0"/>
              <a:t>2. Preventing, reducing or delaying needs </a:t>
            </a:r>
          </a:p>
          <a:p>
            <a:pPr marL="0" indent="0">
              <a:lnSpc>
                <a:spcPct val="90000"/>
              </a:lnSpc>
              <a:buNone/>
            </a:pPr>
            <a:r>
              <a:rPr lang="en-GB" sz="2300" dirty="0"/>
              <a:t>3. Information and advice </a:t>
            </a:r>
          </a:p>
          <a:p>
            <a:pPr marL="0" indent="0">
              <a:lnSpc>
                <a:spcPct val="90000"/>
              </a:lnSpc>
              <a:buNone/>
            </a:pPr>
            <a:r>
              <a:rPr lang="en-GB" sz="2300" dirty="0"/>
              <a:t>4. Market shaping and commissioning of adult care and support </a:t>
            </a:r>
          </a:p>
          <a:p>
            <a:pPr marL="0" indent="0">
              <a:lnSpc>
                <a:spcPct val="90000"/>
              </a:lnSpc>
              <a:buNone/>
            </a:pPr>
            <a:r>
              <a:rPr lang="en-GB" sz="2300" dirty="0"/>
              <a:t>5. Managing provider failure and other service interruptions.</a:t>
            </a:r>
          </a:p>
          <a:p>
            <a:pPr>
              <a:lnSpc>
                <a:spcPct val="90000"/>
              </a:lnSpc>
            </a:pPr>
            <a:endParaRPr lang="en-GB" sz="2300" dirty="0"/>
          </a:p>
          <a:p>
            <a:pPr>
              <a:lnSpc>
                <a:spcPct val="90000"/>
              </a:lnSpc>
            </a:pPr>
            <a:r>
              <a:rPr lang="en-GB" sz="2300" dirty="0"/>
              <a:t>For more information on this Guidance visit: </a:t>
            </a:r>
            <a:r>
              <a:rPr lang="en-GB" sz="2300" dirty="0">
                <a:hlinkClick r:id="rId3"/>
              </a:rPr>
              <a:t>Care and support statutory guidance - GOV.UK (www.gov.uk)</a:t>
            </a:r>
            <a:endParaRPr lang="en-GB" sz="2300" dirty="0"/>
          </a:p>
          <a:p>
            <a:pPr>
              <a:lnSpc>
                <a:spcPct val="90000"/>
              </a:lnSpc>
            </a:pPr>
            <a:endParaRPr lang="en-GB" sz="2300" dirty="0"/>
          </a:p>
        </p:txBody>
      </p:sp>
      <p:pic>
        <p:nvPicPr>
          <p:cNvPr id="9" name="Picture 8">
            <a:extLst>
              <a:ext uri="{FF2B5EF4-FFF2-40B4-BE49-F238E27FC236}">
                <a16:creationId xmlns:a16="http://schemas.microsoft.com/office/drawing/2014/main" id="{F78122E6-C5BC-C570-20BE-392E48052D37}"/>
              </a:ext>
            </a:extLst>
          </p:cNvPr>
          <p:cNvPicPr>
            <a:picLocks noChangeAspect="1"/>
          </p:cNvPicPr>
          <p:nvPr/>
        </p:nvPicPr>
        <p:blipFill>
          <a:blip r:embed="rId4"/>
          <a:stretch>
            <a:fillRect/>
          </a:stretch>
        </p:blipFill>
        <p:spPr>
          <a:xfrm>
            <a:off x="804672" y="1803207"/>
            <a:ext cx="3516732" cy="1930044"/>
          </a:xfrm>
          <a:prstGeom prst="rect">
            <a:avLst/>
          </a:prstGeom>
          <a:ln>
            <a:noFill/>
          </a:ln>
          <a:effectLst>
            <a:outerShdw blurRad="292100" dist="139700" dir="2700000" algn="tl" rotWithShape="0">
              <a:srgbClr val="333333">
                <a:alpha val="65000"/>
              </a:srgbClr>
            </a:outerShdw>
          </a:effectLst>
        </p:spPr>
      </p:pic>
      <p:sp>
        <p:nvSpPr>
          <p:cNvPr id="4" name="Date Placeholder 3">
            <a:extLst>
              <a:ext uri="{FF2B5EF4-FFF2-40B4-BE49-F238E27FC236}">
                <a16:creationId xmlns:a16="http://schemas.microsoft.com/office/drawing/2014/main" id="{61E138D7-8178-8780-000C-CEBBF1F663BD}"/>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63163EF8-2307-4794-9875-6B8CA664E276}" type="datetime1">
              <a:rPr lang="en-GB" altLang="en-US" sz="900" smtClean="0"/>
              <a:pPr>
                <a:lnSpc>
                  <a:spcPct val="90000"/>
                </a:lnSpc>
                <a:spcAft>
                  <a:spcPts val="600"/>
                </a:spcAft>
                <a:defRPr/>
              </a:pPr>
              <a:t>13/10/2026</a:t>
            </a:fld>
            <a:endParaRPr lang="en-GB" altLang="en-US" sz="900"/>
          </a:p>
        </p:txBody>
      </p:sp>
      <p:sp>
        <p:nvSpPr>
          <p:cNvPr id="5" name="Slide Number Placeholder 4">
            <a:extLst>
              <a:ext uri="{FF2B5EF4-FFF2-40B4-BE49-F238E27FC236}">
                <a16:creationId xmlns:a16="http://schemas.microsoft.com/office/drawing/2014/main" id="{7C493922-38FC-B05E-EC54-7BED40BA6B60}"/>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8B34AADE-47AB-4FD6-A959-68A9E6432E18}"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3645115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6BD76-F945-4EBE-93BC-6672343D1D89}"/>
              </a:ext>
            </a:extLst>
          </p:cNvPr>
          <p:cNvSpPr>
            <a:spLocks noGrp="1"/>
          </p:cNvSpPr>
          <p:nvPr>
            <p:ph type="title"/>
          </p:nvPr>
        </p:nvSpPr>
        <p:spPr/>
        <p:txBody>
          <a:bodyPr>
            <a:normAutofit fontScale="90000"/>
          </a:bodyPr>
          <a:lstStyle/>
          <a:p>
            <a:r>
              <a:rPr lang="en-GB" b="1" dirty="0"/>
              <a:t>Statutory Guide: Working Together to Safeguard Children </a:t>
            </a:r>
            <a:endParaRPr lang="en-GB" dirty="0"/>
          </a:p>
        </p:txBody>
      </p:sp>
      <p:sp>
        <p:nvSpPr>
          <p:cNvPr id="6" name="TextBox 5">
            <a:extLst>
              <a:ext uri="{FF2B5EF4-FFF2-40B4-BE49-F238E27FC236}">
                <a16:creationId xmlns:a16="http://schemas.microsoft.com/office/drawing/2014/main" id="{092236F1-8509-4AD1-B6EE-17CA3B944F56}"/>
              </a:ext>
            </a:extLst>
          </p:cNvPr>
          <p:cNvSpPr txBox="1"/>
          <p:nvPr/>
        </p:nvSpPr>
        <p:spPr>
          <a:xfrm>
            <a:off x="1188029" y="1793405"/>
            <a:ext cx="9246577" cy="378565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This guidance covers: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 The legislative requirements placed on services, such as schools, children’s services, police, healthcare services, etc.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 • A framework to make arrangements to work together to safeguard and promote the welfare of local children including identifying and responding to their needs. </a:t>
            </a:r>
            <a:endParaRPr lang="en-GB" sz="2400" dirty="0">
              <a:solidFill>
                <a:prstClr val="black"/>
              </a:solidFill>
              <a:latin typeface="Myriad Pro"/>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For more information on this Guidance visit: </a:t>
            </a:r>
            <a:r>
              <a:rPr lang="en-GB" sz="2400" dirty="0">
                <a:hlinkClick r:id="rId2"/>
              </a:rPr>
              <a:t>Working together to safeguard children - GOV.UK (www.gov.uk)</a:t>
            </a:r>
            <a:endParaRPr kumimoji="0" lang="en-GB" sz="24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39932017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6BD76-F945-4EBE-93BC-6672343D1D89}"/>
              </a:ext>
            </a:extLst>
          </p:cNvPr>
          <p:cNvSpPr>
            <a:spLocks noGrp="1"/>
          </p:cNvSpPr>
          <p:nvPr>
            <p:ph type="title"/>
          </p:nvPr>
        </p:nvSpPr>
        <p:spPr/>
        <p:txBody>
          <a:bodyPr>
            <a:noAutofit/>
          </a:bodyPr>
          <a:lstStyle/>
          <a:p>
            <a:r>
              <a:rPr lang="en-GB" sz="3200" b="1" dirty="0"/>
              <a:t>Statutory Guide: Working Together to Safeguard Children </a:t>
            </a:r>
            <a:endParaRPr lang="en-GB" sz="3200" dirty="0"/>
          </a:p>
        </p:txBody>
      </p:sp>
      <p:sp>
        <p:nvSpPr>
          <p:cNvPr id="6" name="TextBox 5">
            <a:extLst>
              <a:ext uri="{FF2B5EF4-FFF2-40B4-BE49-F238E27FC236}">
                <a16:creationId xmlns:a16="http://schemas.microsoft.com/office/drawing/2014/main" id="{092236F1-8509-4AD1-B6EE-17CA3B944F56}"/>
              </a:ext>
            </a:extLst>
          </p:cNvPr>
          <p:cNvSpPr txBox="1"/>
          <p:nvPr/>
        </p:nvSpPr>
        <p:spPr>
          <a:xfrm>
            <a:off x="383357" y="1775117"/>
            <a:ext cx="8852083" cy="3416320"/>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lang="en-GB" sz="2400" b="1" dirty="0"/>
              <a:t>A child centred approach to safeguarding: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This child centred approach is fundamental to safeguarding and promoting the welfare of every child. A child centred approach means keeping the child in focus when making decisions about their lives and working in partnership with them and their families. </a:t>
            </a:r>
            <a:endParaRPr kumimoji="0" lang="en-GB" sz="24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For more information on this Guidance visit: </a:t>
            </a:r>
            <a:r>
              <a:rPr lang="en-GB" sz="2400" dirty="0">
                <a:hlinkClick r:id="rId2"/>
              </a:rPr>
              <a:t>Working together to safeguard children - GOV.UK (www.gov.uk)</a:t>
            </a:r>
            <a:endParaRPr kumimoji="0" lang="en-GB" sz="24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5" name="Picture 4">
            <a:extLst>
              <a:ext uri="{FF2B5EF4-FFF2-40B4-BE49-F238E27FC236}">
                <a16:creationId xmlns:a16="http://schemas.microsoft.com/office/drawing/2014/main" id="{4E1642B0-3BC0-4C8E-6251-C3566190A1C9}"/>
              </a:ext>
            </a:extLst>
          </p:cNvPr>
          <p:cNvPicPr>
            <a:picLocks noChangeAspect="1"/>
          </p:cNvPicPr>
          <p:nvPr/>
        </p:nvPicPr>
        <p:blipFill>
          <a:blip r:embed="rId3"/>
          <a:srcRect l="17500" t="17429" r="68452" b="6932"/>
          <a:stretch/>
        </p:blipFill>
        <p:spPr>
          <a:xfrm>
            <a:off x="9869714" y="1659024"/>
            <a:ext cx="1712686" cy="2593662"/>
          </a:xfrm>
          <a:prstGeom prst="rect">
            <a:avLst/>
          </a:prstGeom>
          <a:ln>
            <a:solidFill>
              <a:schemeClr val="tx1"/>
            </a:solidFill>
          </a:ln>
        </p:spPr>
      </p:pic>
    </p:spTree>
    <p:extLst>
      <p:ext uri="{BB962C8B-B14F-4D97-AF65-F5344CB8AC3E}">
        <p14:creationId xmlns:p14="http://schemas.microsoft.com/office/powerpoint/2010/main" val="173058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867C7-6F28-724F-9F4B-5E796821C4EA}"/>
              </a:ext>
            </a:extLst>
          </p:cNvPr>
          <p:cNvSpPr>
            <a:spLocks noGrp="1"/>
          </p:cNvSpPr>
          <p:nvPr>
            <p:ph type="title"/>
          </p:nvPr>
        </p:nvSpPr>
        <p:spPr/>
        <p:txBody>
          <a:bodyPr/>
          <a:lstStyle/>
          <a:p>
            <a:r>
              <a:rPr lang="en-GB" dirty="0"/>
              <a:t>Let’s watch this video to understand more</a:t>
            </a:r>
          </a:p>
        </p:txBody>
      </p:sp>
      <p:pic>
        <p:nvPicPr>
          <p:cNvPr id="4" name="Online Media 3" title="SSCP Guide to Information Sharing">
            <a:hlinkClick r:id="" action="ppaction://media"/>
            <a:extLst>
              <a:ext uri="{FF2B5EF4-FFF2-40B4-BE49-F238E27FC236}">
                <a16:creationId xmlns:a16="http://schemas.microsoft.com/office/drawing/2014/main" id="{C4CE28F0-E87A-28E4-8808-25081A6B906C}"/>
              </a:ext>
            </a:extLst>
          </p:cNvPr>
          <p:cNvPicPr>
            <a:picLocks noGrp="1" noRot="1" noChangeAspect="1"/>
          </p:cNvPicPr>
          <p:nvPr>
            <p:ph idx="1"/>
            <a:videoFile r:link="rId1"/>
          </p:nvPr>
        </p:nvPicPr>
        <p:blipFill>
          <a:blip r:embed="rId3"/>
          <a:stretch>
            <a:fillRect/>
          </a:stretch>
        </p:blipFill>
        <p:spPr>
          <a:xfrm>
            <a:off x="3177844" y="1417638"/>
            <a:ext cx="5836311" cy="3297797"/>
          </a:xfrm>
          <a:prstGeom prst="rect">
            <a:avLst/>
          </a:prstGeom>
        </p:spPr>
      </p:pic>
      <p:sp>
        <p:nvSpPr>
          <p:cNvPr id="6" name="TextBox 5">
            <a:extLst>
              <a:ext uri="{FF2B5EF4-FFF2-40B4-BE49-F238E27FC236}">
                <a16:creationId xmlns:a16="http://schemas.microsoft.com/office/drawing/2014/main" id="{DDAB3121-DAF0-9E35-1E17-F3354D8C948E}"/>
              </a:ext>
            </a:extLst>
          </p:cNvPr>
          <p:cNvSpPr txBox="1"/>
          <p:nvPr/>
        </p:nvSpPr>
        <p:spPr>
          <a:xfrm>
            <a:off x="3487271" y="4932008"/>
            <a:ext cx="6096000" cy="369332"/>
          </a:xfrm>
          <a:prstGeom prst="rect">
            <a:avLst/>
          </a:prstGeom>
          <a:noFill/>
        </p:spPr>
        <p:txBody>
          <a:bodyPr wrap="square">
            <a:spAutoFit/>
          </a:bodyPr>
          <a:lstStyle/>
          <a:p>
            <a:r>
              <a:rPr lang="en-GB" dirty="0">
                <a:hlinkClick r:id="rId4"/>
              </a:rPr>
              <a:t>SSCP Guide to Information Sharing (youtube.com)</a:t>
            </a:r>
            <a:endParaRPr lang="en-GB" dirty="0"/>
          </a:p>
        </p:txBody>
      </p:sp>
    </p:spTree>
    <p:extLst>
      <p:ext uri="{BB962C8B-B14F-4D97-AF65-F5344CB8AC3E}">
        <p14:creationId xmlns:p14="http://schemas.microsoft.com/office/powerpoint/2010/main" val="4234705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5132" y="-118676"/>
            <a:ext cx="8850086" cy="868362"/>
          </a:xfrm>
        </p:spPr>
        <p:txBody>
          <a:bodyPr>
            <a:normAutofit fontScale="90000"/>
          </a:bodyPr>
          <a:lstStyle/>
          <a:p>
            <a:r>
              <a:rPr lang="en-GB" b="1" dirty="0"/>
              <a:t/>
            </a:r>
            <a:br>
              <a:rPr lang="en-GB" b="1" dirty="0"/>
            </a:br>
            <a:r>
              <a:rPr lang="en-GB" sz="3600" b="1" dirty="0">
                <a:latin typeface="+mn-lt"/>
              </a:rPr>
              <a:t>What children and young people say they need?</a:t>
            </a:r>
          </a:p>
        </p:txBody>
      </p:sp>
      <p:sp>
        <p:nvSpPr>
          <p:cNvPr id="3" name="Content Placeholder 2"/>
          <p:cNvSpPr>
            <a:spLocks noGrp="1"/>
          </p:cNvSpPr>
          <p:nvPr>
            <p:ph idx="1"/>
          </p:nvPr>
        </p:nvSpPr>
        <p:spPr>
          <a:xfrm>
            <a:off x="885370" y="1103153"/>
            <a:ext cx="10000343" cy="4651694"/>
          </a:xfrm>
        </p:spPr>
        <p:txBody>
          <a:bodyPr>
            <a:normAutofit fontScale="85000" lnSpcReduction="20000"/>
          </a:bodyPr>
          <a:lstStyle/>
          <a:p>
            <a:r>
              <a:rPr lang="en-GB" sz="3600" dirty="0"/>
              <a:t>Vigilance</a:t>
            </a:r>
          </a:p>
          <a:p>
            <a:r>
              <a:rPr lang="en-GB" sz="3600" dirty="0"/>
              <a:t>Understanding and action</a:t>
            </a:r>
          </a:p>
          <a:p>
            <a:r>
              <a:rPr lang="en-GB" sz="3600" dirty="0"/>
              <a:t>Stability</a:t>
            </a:r>
          </a:p>
          <a:p>
            <a:r>
              <a:rPr lang="en-GB" sz="3600" dirty="0"/>
              <a:t>Respect</a:t>
            </a:r>
          </a:p>
          <a:p>
            <a:r>
              <a:rPr lang="en-GB" sz="3600" dirty="0"/>
              <a:t>Information and engagement</a:t>
            </a:r>
          </a:p>
          <a:p>
            <a:r>
              <a:rPr lang="en-GB" sz="3600" dirty="0"/>
              <a:t>Explanation</a:t>
            </a:r>
          </a:p>
          <a:p>
            <a:r>
              <a:rPr lang="en-GB" sz="3600" dirty="0"/>
              <a:t>Support</a:t>
            </a:r>
          </a:p>
          <a:p>
            <a:r>
              <a:rPr lang="en-GB" sz="3600" dirty="0"/>
              <a:t>Advocacy</a:t>
            </a:r>
          </a:p>
          <a:p>
            <a:pPr marL="0" indent="0">
              <a:buNone/>
            </a:pPr>
            <a:r>
              <a:rPr lang="en-GB" sz="3100" dirty="0">
                <a:latin typeface="Myriad Pro" pitchFamily="34" charset="0"/>
                <a:hlinkClick r:id="rId3"/>
              </a:rPr>
              <a:t>Young Person’s Guide to Working Together to Safeguarding Children</a:t>
            </a:r>
            <a:endParaRPr lang="en-GB" sz="3100" dirty="0">
              <a:latin typeface="Myriad Pro" pitchFamily="34" charset="0"/>
            </a:endParaRPr>
          </a:p>
          <a:p>
            <a:pPr marL="0" indent="0">
              <a:buNone/>
            </a:pPr>
            <a:endParaRPr lang="en-GB" b="1" dirty="0"/>
          </a:p>
          <a:p>
            <a:pPr marL="0" indent="0">
              <a:buNone/>
            </a:pPr>
            <a:endParaRPr lang="en-GB" dirty="0">
              <a:latin typeface="Myriad Pro" pitchFamily="34" charset="0"/>
            </a:endParaRPr>
          </a:p>
        </p:txBody>
      </p:sp>
      <p:sp>
        <p:nvSpPr>
          <p:cNvPr id="5" name="Footer Placeholder 4">
            <a:extLst>
              <a:ext uri="{FF2B5EF4-FFF2-40B4-BE49-F238E27FC236}">
                <a16:creationId xmlns:a16="http://schemas.microsoft.com/office/drawing/2014/main" id="{342E8B91-BAEE-4A12-B03F-77B5030A39B0}"/>
              </a:ext>
            </a:extLst>
          </p:cNvPr>
          <p:cNvSpPr>
            <a:spLocks noGrp="1"/>
          </p:cNvSpPr>
          <p:nvPr>
            <p:ph type="ftr" sz="quarter" idx="11"/>
          </p:nvPr>
        </p:nvSpPr>
        <p:spPr>
          <a:xfrm>
            <a:off x="7405961" y="5331718"/>
            <a:ext cx="3860800" cy="365125"/>
          </a:xfrm>
        </p:spPr>
        <p:txBody>
          <a:bodyPr/>
          <a:lstStyle/>
          <a:p>
            <a:r>
              <a:rPr lang="en-GB" dirty="0"/>
              <a:t>www.redbridgescp.org.uk</a:t>
            </a:r>
          </a:p>
        </p:txBody>
      </p:sp>
      <p:pic>
        <p:nvPicPr>
          <p:cNvPr id="10" name="Picture 9">
            <a:extLst>
              <a:ext uri="{FF2B5EF4-FFF2-40B4-BE49-F238E27FC236}">
                <a16:creationId xmlns:a16="http://schemas.microsoft.com/office/drawing/2014/main" id="{58D3B69B-E996-1530-B21E-A909D0830094}"/>
              </a:ext>
            </a:extLst>
          </p:cNvPr>
          <p:cNvPicPr>
            <a:picLocks noChangeAspect="1"/>
          </p:cNvPicPr>
          <p:nvPr/>
        </p:nvPicPr>
        <p:blipFill>
          <a:blip r:embed="rId4"/>
          <a:srcRect l="17625" t="16879" r="68095" b="9048"/>
          <a:stretch/>
        </p:blipFill>
        <p:spPr>
          <a:xfrm>
            <a:off x="8935551" y="1029493"/>
            <a:ext cx="2501706" cy="3649843"/>
          </a:xfrm>
          <a:prstGeom prst="rect">
            <a:avLst/>
          </a:prstGeom>
        </p:spPr>
      </p:pic>
    </p:spTree>
    <p:extLst>
      <p:ext uri="{BB962C8B-B14F-4D97-AF65-F5344CB8AC3E}">
        <p14:creationId xmlns:p14="http://schemas.microsoft.com/office/powerpoint/2010/main" val="30897670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6BD76-F945-4EBE-93BC-6672343D1D89}"/>
              </a:ext>
            </a:extLst>
          </p:cNvPr>
          <p:cNvSpPr>
            <a:spLocks noGrp="1"/>
          </p:cNvSpPr>
          <p:nvPr>
            <p:ph type="title"/>
          </p:nvPr>
        </p:nvSpPr>
        <p:spPr>
          <a:xfrm>
            <a:off x="243137" y="429362"/>
            <a:ext cx="4480874" cy="1143000"/>
          </a:xfrm>
        </p:spPr>
        <p:txBody>
          <a:bodyPr vert="horz" lIns="91440" tIns="45720" rIns="91440" bIns="45720" rtlCol="0" anchor="ctr">
            <a:normAutofit fontScale="90000"/>
          </a:bodyPr>
          <a:lstStyle/>
          <a:p>
            <a:pPr>
              <a:lnSpc>
                <a:spcPct val="90000"/>
              </a:lnSpc>
            </a:pPr>
            <a:r>
              <a:rPr lang="en-GB" sz="3700" b="1" dirty="0"/>
              <a:t>Statutory Guide: Working Together to Safeguard Children </a:t>
            </a:r>
            <a:endParaRPr lang="en-GB" sz="3700" dirty="0"/>
          </a:p>
        </p:txBody>
      </p:sp>
      <p:sp>
        <p:nvSpPr>
          <p:cNvPr id="6" name="TextBox 5">
            <a:extLst>
              <a:ext uri="{FF2B5EF4-FFF2-40B4-BE49-F238E27FC236}">
                <a16:creationId xmlns:a16="http://schemas.microsoft.com/office/drawing/2014/main" id="{092236F1-8509-4AD1-B6EE-17CA3B944F56}"/>
              </a:ext>
            </a:extLst>
          </p:cNvPr>
          <p:cNvSpPr txBox="1"/>
          <p:nvPr/>
        </p:nvSpPr>
        <p:spPr>
          <a:xfrm>
            <a:off x="143608" y="1883663"/>
            <a:ext cx="4480874" cy="3863837"/>
          </a:xfrm>
          <a:prstGeom prst="rect">
            <a:avLst/>
          </a:prstGeom>
        </p:spPr>
        <p:txBody>
          <a:bodyPr vert="horz" lIns="91440" tIns="45720" rIns="91440" bIns="45720" rtlCol="0">
            <a:normAutofit fontScale="92500" lnSpcReduction="20000"/>
          </a:bodyPr>
          <a:lstStyle/>
          <a:p>
            <a:pPr marL="457200" marR="0" lvl="0" indent="-457200" fontAlgn="auto">
              <a:spcBef>
                <a:spcPct val="20000"/>
              </a:spcBef>
              <a:spcAft>
                <a:spcPts val="0"/>
              </a:spcAft>
              <a:buClrTx/>
              <a:buSzTx/>
              <a:buFont typeface="Arial" panose="020B0604020202020204" pitchFamily="34" charset="0"/>
              <a:buChar char="•"/>
              <a:tabLst/>
              <a:defRPr/>
            </a:pPr>
            <a:r>
              <a:rPr lang="en-GB" sz="2600" dirty="0"/>
              <a:t>Children are clear about what they want from an effective safeguarding system. </a:t>
            </a:r>
          </a:p>
          <a:p>
            <a:pPr marL="457200" marR="0" lvl="0" indent="-457200" fontAlgn="auto">
              <a:spcBef>
                <a:spcPct val="20000"/>
              </a:spcBef>
              <a:spcAft>
                <a:spcPts val="0"/>
              </a:spcAft>
              <a:buClrTx/>
              <a:buSzTx/>
              <a:buFont typeface="Arial" panose="020B0604020202020204" pitchFamily="34" charset="0"/>
              <a:buChar char="•"/>
              <a:tabLst/>
              <a:defRPr/>
            </a:pPr>
            <a:r>
              <a:rPr lang="en-GB" sz="2600" dirty="0"/>
              <a:t>These asks from children should guide the behaviour of practitioners </a:t>
            </a:r>
          </a:p>
          <a:p>
            <a:pPr marL="0" marR="0" lvl="0" indent="0" fontAlgn="auto">
              <a:spcBef>
                <a:spcPct val="20000"/>
              </a:spcBef>
              <a:spcAft>
                <a:spcPts val="0"/>
              </a:spcAft>
              <a:buClrTx/>
              <a:buSzTx/>
              <a:buFont typeface="Arial" pitchFamily="34" charset="0"/>
              <a:buNone/>
              <a:tabLst/>
              <a:defRPr/>
            </a:pPr>
            <a:endParaRPr kumimoji="0" lang="en-GB" sz="2800" b="0" i="0" u="none" strike="noStrike" cap="none" spc="0" normalizeH="0" baseline="0" noProof="0" dirty="0">
              <a:ln>
                <a:noFill/>
              </a:ln>
              <a:effectLst/>
              <a:uLnTx/>
              <a:uFillTx/>
            </a:endParaRPr>
          </a:p>
          <a:p>
            <a:pPr marL="0" marR="0" lvl="0" indent="0" fontAlgn="auto">
              <a:spcBef>
                <a:spcPct val="20000"/>
              </a:spcBef>
              <a:spcAft>
                <a:spcPts val="0"/>
              </a:spcAft>
              <a:buClrTx/>
              <a:buSzTx/>
              <a:buFont typeface="Arial" pitchFamily="34" charset="0"/>
              <a:buNone/>
              <a:tabLst/>
              <a:defRPr/>
            </a:pPr>
            <a:endParaRPr kumimoji="0" lang="en-GB" sz="2800" b="0" i="0" u="none" strike="noStrike" cap="none" spc="0" normalizeH="0" baseline="0" noProof="0" dirty="0">
              <a:ln>
                <a:noFill/>
              </a:ln>
              <a:effectLst/>
              <a:uLnTx/>
              <a:uFillTx/>
            </a:endParaRPr>
          </a:p>
          <a:p>
            <a:pPr marL="0" marR="0" lvl="0" indent="0" fontAlgn="auto">
              <a:spcBef>
                <a:spcPct val="20000"/>
              </a:spcBef>
              <a:spcAft>
                <a:spcPts val="0"/>
              </a:spcAft>
              <a:buClrTx/>
              <a:buSzTx/>
              <a:buFont typeface="Arial" pitchFamily="34" charset="0"/>
              <a:buNone/>
              <a:tabLst/>
              <a:defRPr/>
            </a:pPr>
            <a:r>
              <a:rPr lang="en-GB" sz="1900" i="1" dirty="0"/>
              <a:t>Source: pp.9-10, </a:t>
            </a:r>
            <a:r>
              <a:rPr lang="en-GB" sz="1900" i="1" dirty="0">
                <a:hlinkClick r:id="rId3"/>
              </a:rPr>
              <a:t>Working together to safeguard children - GOV.UK (www.gov.uk)</a:t>
            </a:r>
            <a:endParaRPr kumimoji="0" lang="en-GB" sz="1900" b="0" i="1" u="none" strike="noStrike" cap="none" spc="0" normalizeH="0" baseline="0" noProof="0" dirty="0">
              <a:ln>
                <a:noFill/>
              </a:ln>
              <a:effectLst/>
              <a:uLnTx/>
              <a:uFillTx/>
            </a:endParaRPr>
          </a:p>
          <a:p>
            <a:pPr marL="0" marR="0" lvl="0" indent="0" fontAlgn="auto">
              <a:spcBef>
                <a:spcPct val="20000"/>
              </a:spcBef>
              <a:spcAft>
                <a:spcPts val="0"/>
              </a:spcAft>
              <a:buClrTx/>
              <a:buSzTx/>
              <a:buFont typeface="Arial" pitchFamily="34" charset="0"/>
              <a:buNone/>
              <a:tabLst/>
              <a:defRPr/>
            </a:pPr>
            <a:endParaRPr lang="en-GB" sz="2800" dirty="0"/>
          </a:p>
          <a:p>
            <a:pPr marL="0" marR="0" lvl="0" indent="0" fontAlgn="auto">
              <a:spcBef>
                <a:spcPct val="20000"/>
              </a:spcBef>
              <a:spcAft>
                <a:spcPts val="0"/>
              </a:spcAft>
              <a:buClrTx/>
              <a:buSzTx/>
              <a:buFont typeface="Arial" pitchFamily="34" charset="0"/>
              <a:buNone/>
              <a:tabLst/>
              <a:defRPr/>
            </a:pPr>
            <a:endParaRPr kumimoji="0" lang="en-GB" sz="2800" b="0" i="0" u="none" strike="noStrike" cap="none" spc="0" normalizeH="0" baseline="0" noProof="0" dirty="0">
              <a:ln>
                <a:noFill/>
              </a:ln>
              <a:effectLst/>
              <a:uLnTx/>
              <a:uFillTx/>
            </a:endParaRPr>
          </a:p>
        </p:txBody>
      </p:sp>
      <p:pic>
        <p:nvPicPr>
          <p:cNvPr id="7" name="Picture 6">
            <a:extLst>
              <a:ext uri="{FF2B5EF4-FFF2-40B4-BE49-F238E27FC236}">
                <a16:creationId xmlns:a16="http://schemas.microsoft.com/office/drawing/2014/main" id="{3B622DE3-090A-0210-7220-A1B6B4797669}"/>
              </a:ext>
            </a:extLst>
          </p:cNvPr>
          <p:cNvPicPr>
            <a:picLocks noChangeAspect="1"/>
          </p:cNvPicPr>
          <p:nvPr/>
        </p:nvPicPr>
        <p:blipFill>
          <a:blip r:embed="rId4"/>
          <a:stretch>
            <a:fillRect/>
          </a:stretch>
        </p:blipFill>
        <p:spPr>
          <a:xfrm>
            <a:off x="5268685" y="364033"/>
            <a:ext cx="6561992" cy="6129934"/>
          </a:xfrm>
          <a:prstGeom prst="rect">
            <a:avLst/>
          </a:prstGeom>
          <a:ln>
            <a:noFill/>
          </a:ln>
          <a:effectLst>
            <a:outerShdw blurRad="292100" dist="139700" dir="2700000" algn="tl" rotWithShape="0">
              <a:srgbClr val="333333">
                <a:alpha val="65000"/>
              </a:srgbClr>
            </a:outerShdw>
          </a:effectLst>
        </p:spPr>
      </p:pic>
      <p:sp>
        <p:nvSpPr>
          <p:cNvPr id="8" name="Arrow: Right 7">
            <a:extLst>
              <a:ext uri="{FF2B5EF4-FFF2-40B4-BE49-F238E27FC236}">
                <a16:creationId xmlns:a16="http://schemas.microsoft.com/office/drawing/2014/main" id="{6D879978-418F-A36A-B6ED-A1F87B075C98}"/>
              </a:ext>
            </a:extLst>
          </p:cNvPr>
          <p:cNvSpPr/>
          <p:nvPr/>
        </p:nvSpPr>
        <p:spPr>
          <a:xfrm>
            <a:off x="2857500" y="3851031"/>
            <a:ext cx="2021959" cy="474785"/>
          </a:xfrm>
          <a:prstGeom prst="rightArrow">
            <a:avLst/>
          </a:prstGeom>
          <a:solidFill>
            <a:schemeClr val="accent6">
              <a:lumMod val="75000"/>
            </a:schemeClr>
          </a:solidFill>
          <a:ln>
            <a:solidFill>
              <a:schemeClr val="accent6">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5064947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6BBFD-C44F-B3E2-97D8-8B1BCF21A946}"/>
              </a:ext>
            </a:extLst>
          </p:cNvPr>
          <p:cNvSpPr>
            <a:spLocks noGrp="1"/>
          </p:cNvSpPr>
          <p:nvPr>
            <p:ph type="title"/>
          </p:nvPr>
        </p:nvSpPr>
        <p:spPr/>
        <p:txBody>
          <a:bodyPr/>
          <a:lstStyle/>
          <a:p>
            <a:r>
              <a:rPr lang="en-GB" b="1" dirty="0"/>
              <a:t>Why Does Duty of Care Contribute to Safeguarding?</a:t>
            </a:r>
          </a:p>
        </p:txBody>
      </p:sp>
      <p:sp>
        <p:nvSpPr>
          <p:cNvPr id="3" name="Content Placeholder 2">
            <a:extLst>
              <a:ext uri="{FF2B5EF4-FFF2-40B4-BE49-F238E27FC236}">
                <a16:creationId xmlns:a16="http://schemas.microsoft.com/office/drawing/2014/main" id="{65430823-C98F-E964-A974-991D6101B730}"/>
              </a:ext>
            </a:extLst>
          </p:cNvPr>
          <p:cNvSpPr>
            <a:spLocks noGrp="1"/>
          </p:cNvSpPr>
          <p:nvPr>
            <p:ph idx="1"/>
          </p:nvPr>
        </p:nvSpPr>
        <p:spPr>
          <a:xfrm>
            <a:off x="609600" y="1793631"/>
            <a:ext cx="10972800" cy="3723602"/>
          </a:xfrm>
        </p:spPr>
        <p:txBody>
          <a:bodyPr/>
          <a:lstStyle/>
          <a:p>
            <a:r>
              <a:rPr lang="en-GB" dirty="0"/>
              <a:t>While a duty of care applies in any setting, it is particularly important in health and social care settings due to safeguarding. </a:t>
            </a:r>
          </a:p>
          <a:p>
            <a:r>
              <a:rPr lang="en-GB" dirty="0"/>
              <a:t>This is because such settings often care for those who are ‘vulnerable’, such as children or adults with support needs.</a:t>
            </a:r>
          </a:p>
        </p:txBody>
      </p:sp>
      <p:sp>
        <p:nvSpPr>
          <p:cNvPr id="4" name="Date Placeholder 3">
            <a:extLst>
              <a:ext uri="{FF2B5EF4-FFF2-40B4-BE49-F238E27FC236}">
                <a16:creationId xmlns:a16="http://schemas.microsoft.com/office/drawing/2014/main" id="{40A25D9B-F087-2E1E-C376-8A4E17706066}"/>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8663A3A1-5760-BFD7-F209-3EC8CAC61267}"/>
              </a:ext>
            </a:extLst>
          </p:cNvPr>
          <p:cNvSpPr>
            <a:spLocks noGrp="1"/>
          </p:cNvSpPr>
          <p:nvPr>
            <p:ph type="sldNum" sz="quarter" idx="12"/>
          </p:nvPr>
        </p:nvSpPr>
        <p:spPr/>
        <p:txBody>
          <a:bodyPr/>
          <a:lstStyle/>
          <a:p>
            <a:pPr>
              <a:defRPr/>
            </a:pPr>
            <a:fld id="{8B34AADE-47AB-4FD6-A959-68A9E6432E18}" type="slidenum">
              <a:rPr lang="en-GB" altLang="en-US" smtClean="0"/>
              <a:pPr>
                <a:defRPr/>
              </a:pPr>
              <a:t>20</a:t>
            </a:fld>
            <a:endParaRPr lang="en-GB" altLang="en-US"/>
          </a:p>
        </p:txBody>
      </p:sp>
    </p:spTree>
    <p:extLst>
      <p:ext uri="{BB962C8B-B14F-4D97-AF65-F5344CB8AC3E}">
        <p14:creationId xmlns:p14="http://schemas.microsoft.com/office/powerpoint/2010/main" val="41124871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93416"/>
            <a:ext cx="10972800" cy="1143000"/>
          </a:xfrm>
        </p:spPr>
        <p:txBody>
          <a:bodyPr/>
          <a:lstStyle/>
          <a:p>
            <a:r>
              <a:rPr lang="en-GB" sz="2400" b="1" dirty="0" smtClean="0"/>
              <a:t>Services for children, parents or families should have in place </a:t>
            </a:r>
            <a:endParaRPr lang="en-GB" sz="2400" b="1" dirty="0"/>
          </a:p>
        </p:txBody>
      </p:sp>
      <p:sp>
        <p:nvSpPr>
          <p:cNvPr id="4" name="Date Placeholder 3"/>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p:cNvSpPr>
            <a:spLocks noGrp="1"/>
          </p:cNvSpPr>
          <p:nvPr>
            <p:ph type="sldNum" sz="quarter" idx="12"/>
          </p:nvPr>
        </p:nvSpPr>
        <p:spPr/>
        <p:txBody>
          <a:bodyPr/>
          <a:lstStyle/>
          <a:p>
            <a:pPr>
              <a:defRPr/>
            </a:pPr>
            <a:fld id="{8B34AADE-47AB-4FD6-A959-68A9E6432E18}" type="slidenum">
              <a:rPr lang="en-GB" altLang="en-US" smtClean="0"/>
              <a:pPr>
                <a:defRPr/>
              </a:pPr>
              <a:t>21</a:t>
            </a:fld>
            <a:endParaRPr lang="en-GB" altLang="en-US"/>
          </a:p>
        </p:txBody>
      </p:sp>
      <p:sp>
        <p:nvSpPr>
          <p:cNvPr id="16" name="Rectangle 12"/>
          <p:cNvSpPr>
            <a:spLocks noChangeArrowheads="1"/>
          </p:cNvSpPr>
          <p:nvPr/>
        </p:nvSpPr>
        <p:spPr bwMode="auto">
          <a:xfrm>
            <a:off x="2507681" y="101138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17" name="Object 16"/>
          <p:cNvGraphicFramePr>
            <a:graphicFrameLocks noChangeAspect="1"/>
          </p:cNvGraphicFramePr>
          <p:nvPr>
            <p:extLst>
              <p:ext uri="{D42A27DB-BD31-4B8C-83A1-F6EECF244321}">
                <p14:modId xmlns:p14="http://schemas.microsoft.com/office/powerpoint/2010/main" val="1031785848"/>
              </p:ext>
            </p:extLst>
          </p:nvPr>
        </p:nvGraphicFramePr>
        <p:xfrm>
          <a:off x="1440872" y="563661"/>
          <a:ext cx="9310255" cy="5960965"/>
        </p:xfrm>
        <a:graphic>
          <a:graphicData uri="http://schemas.openxmlformats.org/presentationml/2006/ole">
            <mc:AlternateContent xmlns:mc="http://schemas.openxmlformats.org/markup-compatibility/2006">
              <mc:Choice xmlns:v="urn:schemas-microsoft-com:vml" Requires="v">
                <p:oleObj spid="_x0000_s2062" name="Slide" r:id="rId3" imgW="4000618" imgH="3001068" progId="PowerPoint.Slide.8">
                  <p:embed/>
                </p:oleObj>
              </mc:Choice>
              <mc:Fallback>
                <p:oleObj name="Slide" r:id="rId3" imgW="4000618" imgH="3001068" progId="PowerPoint.Slide.8">
                  <p:embed/>
                  <p:pic>
                    <p:nvPicPr>
                      <p:cNvPr id="0" name="Object 11"/>
                      <p:cNvPicPr>
                        <a:picLocks noChangeAspect="1" noChangeArrowheads="1"/>
                      </p:cNvPicPr>
                      <p:nvPr/>
                    </p:nvPicPr>
                    <p:blipFill>
                      <a:blip r:embed="rId4">
                        <a:extLst>
                          <a:ext uri="{28A0092B-C50C-407E-A947-70E740481C1C}">
                            <a14:useLocalDpi xmlns:a14="http://schemas.microsoft.com/office/drawing/2010/main" val="0"/>
                          </a:ext>
                        </a:extLst>
                      </a:blip>
                      <a:srcRect l="6429" t="13968" r="11667" b="17461"/>
                      <a:stretch>
                        <a:fillRect/>
                      </a:stretch>
                    </p:blipFill>
                    <p:spPr bwMode="auto">
                      <a:xfrm>
                        <a:off x="1440872" y="563661"/>
                        <a:ext cx="9310255" cy="5960965"/>
                      </a:xfrm>
                      <a:prstGeom prst="rect">
                        <a:avLst/>
                      </a:prstGeom>
                      <a:noFill/>
                    </p:spPr>
                  </p:pic>
                </p:oleObj>
              </mc:Fallback>
            </mc:AlternateContent>
          </a:graphicData>
        </a:graphic>
      </p:graphicFrame>
    </p:spTree>
    <p:extLst>
      <p:ext uri="{BB962C8B-B14F-4D97-AF65-F5344CB8AC3E}">
        <p14:creationId xmlns:p14="http://schemas.microsoft.com/office/powerpoint/2010/main" val="14038522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1954CF-116A-DE29-22E3-3631636AF67F}"/>
              </a:ext>
            </a:extLst>
          </p:cNvPr>
          <p:cNvSpPr>
            <a:spLocks noGrp="1"/>
          </p:cNvSpPr>
          <p:nvPr>
            <p:ph type="dt" sz="half" idx="10"/>
          </p:nvPr>
        </p:nvSpPr>
        <p:spPr/>
        <p:txBody>
          <a:bodyPr/>
          <a:lstStyle/>
          <a:p>
            <a:pPr>
              <a:defRPr/>
            </a:pPr>
            <a:fld id="{EDB6C9C1-EE8D-4E81-8CC6-BB4A4C8E41AF}" type="datetime1">
              <a:rPr lang="en-GB" altLang="en-US" smtClean="0"/>
              <a:pPr>
                <a:defRPr/>
              </a:pPr>
              <a:t>13/10/2026</a:t>
            </a:fld>
            <a:endParaRPr lang="en-GB" altLang="en-US" dirty="0"/>
          </a:p>
        </p:txBody>
      </p:sp>
      <p:sp>
        <p:nvSpPr>
          <p:cNvPr id="3" name="Slide Number Placeholder 2">
            <a:extLst>
              <a:ext uri="{FF2B5EF4-FFF2-40B4-BE49-F238E27FC236}">
                <a16:creationId xmlns:a16="http://schemas.microsoft.com/office/drawing/2014/main" id="{0FDA590B-34D4-6C9B-4633-DBA524755B3F}"/>
              </a:ext>
            </a:extLst>
          </p:cNvPr>
          <p:cNvSpPr>
            <a:spLocks noGrp="1"/>
          </p:cNvSpPr>
          <p:nvPr>
            <p:ph type="sldNum" sz="quarter" idx="11"/>
          </p:nvPr>
        </p:nvSpPr>
        <p:spPr/>
        <p:txBody>
          <a:bodyPr/>
          <a:lstStyle/>
          <a:p>
            <a:pPr>
              <a:defRPr/>
            </a:pPr>
            <a:fld id="{C1261938-9E42-416F-8D59-4CC0B9739539}" type="slidenum">
              <a:rPr lang="en-GB" altLang="en-US" smtClean="0"/>
              <a:pPr>
                <a:defRPr/>
              </a:pPr>
              <a:t>22</a:t>
            </a:fld>
            <a:endParaRPr lang="en-GB" altLang="en-US"/>
          </a:p>
        </p:txBody>
      </p:sp>
      <p:sp>
        <p:nvSpPr>
          <p:cNvPr id="5" name="TextBox 4">
            <a:extLst>
              <a:ext uri="{FF2B5EF4-FFF2-40B4-BE49-F238E27FC236}">
                <a16:creationId xmlns:a16="http://schemas.microsoft.com/office/drawing/2014/main" id="{64B3567B-C876-A4D6-A35C-BBFC808BB333}"/>
              </a:ext>
            </a:extLst>
          </p:cNvPr>
          <p:cNvSpPr txBox="1"/>
          <p:nvPr/>
        </p:nvSpPr>
        <p:spPr>
          <a:xfrm>
            <a:off x="2053771" y="2148115"/>
            <a:ext cx="8084457" cy="646331"/>
          </a:xfrm>
          <a:prstGeom prst="rect">
            <a:avLst/>
          </a:prstGeom>
          <a:noFill/>
        </p:spPr>
        <p:txBody>
          <a:bodyPr wrap="square">
            <a:spAutoFit/>
          </a:bodyPr>
          <a:lstStyle/>
          <a:p>
            <a:pPr algn="ctr"/>
            <a:r>
              <a:rPr lang="en-GB" sz="3600" dirty="0"/>
              <a:t>Legal versus Professional duty of care?</a:t>
            </a:r>
          </a:p>
        </p:txBody>
      </p:sp>
      <p:sp>
        <p:nvSpPr>
          <p:cNvPr id="6" name="TextBox 5">
            <a:extLst>
              <a:ext uri="{FF2B5EF4-FFF2-40B4-BE49-F238E27FC236}">
                <a16:creationId xmlns:a16="http://schemas.microsoft.com/office/drawing/2014/main" id="{3ECA44CE-4A5D-EC4B-3461-FC0D8D6C4288}"/>
              </a:ext>
            </a:extLst>
          </p:cNvPr>
          <p:cNvSpPr txBox="1"/>
          <p:nvPr/>
        </p:nvSpPr>
        <p:spPr>
          <a:xfrm>
            <a:off x="2780146" y="401890"/>
            <a:ext cx="6096000" cy="646331"/>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3600" b="1" i="0" u="none" strike="noStrike" cap="none" normalizeH="0" baseline="0" dirty="0">
                <a:ln>
                  <a:noFill/>
                </a:ln>
                <a:solidFill>
                  <a:srgbClr val="001D35"/>
                </a:solidFill>
                <a:effectLst/>
                <a:latin typeface="+mj-lt"/>
              </a:rPr>
              <a:t>Discussion</a:t>
            </a:r>
          </a:p>
        </p:txBody>
      </p:sp>
    </p:spTree>
    <p:extLst>
      <p:ext uri="{BB962C8B-B14F-4D97-AF65-F5344CB8AC3E}">
        <p14:creationId xmlns:p14="http://schemas.microsoft.com/office/powerpoint/2010/main" val="1657318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4B047F7-11D7-8D6B-C8B3-2B9192288810}"/>
              </a:ext>
            </a:extLst>
          </p:cNvPr>
          <p:cNvSpPr>
            <a:spLocks noGrp="1"/>
          </p:cNvSpPr>
          <p:nvPr>
            <p:ph type="title"/>
          </p:nvPr>
        </p:nvSpPr>
        <p:spPr/>
        <p:txBody>
          <a:bodyPr/>
          <a:lstStyle/>
          <a:p>
            <a:r>
              <a:rPr lang="en-GB" b="1" dirty="0"/>
              <a:t>Legal versus Professional duty of care</a:t>
            </a:r>
          </a:p>
        </p:txBody>
      </p:sp>
      <p:sp>
        <p:nvSpPr>
          <p:cNvPr id="5" name="Content Placeholder 4">
            <a:extLst>
              <a:ext uri="{FF2B5EF4-FFF2-40B4-BE49-F238E27FC236}">
                <a16:creationId xmlns:a16="http://schemas.microsoft.com/office/drawing/2014/main" id="{29A382DB-117D-A6D3-DB4B-83CB80ED08D9}"/>
              </a:ext>
            </a:extLst>
          </p:cNvPr>
          <p:cNvSpPr>
            <a:spLocks noGrp="1"/>
          </p:cNvSpPr>
          <p:nvPr>
            <p:ph idx="1"/>
          </p:nvPr>
        </p:nvSpPr>
        <p:spPr/>
        <p:txBody>
          <a:bodyPr/>
          <a:lstStyle/>
          <a:p>
            <a:pPr marL="0" indent="0" algn="l">
              <a:buNone/>
            </a:pPr>
            <a:r>
              <a:rPr lang="en-GB" sz="2200" b="0" i="0" dirty="0">
                <a:effectLst/>
              </a:rPr>
              <a:t>Paragraph 15 of </a:t>
            </a:r>
            <a:r>
              <a:rPr lang="en-GB" sz="2200" b="0" i="0" u="sng" dirty="0">
                <a:effectLst/>
                <a:hlinkClick r:id="rId2">
                  <a:extLst>
                    <a:ext uri="{A12FA001-AC4F-418D-AE19-62706E023703}">
                      <ahyp:hlinkClr xmlns:ahyp="http://schemas.microsoft.com/office/drawing/2018/hyperlinkcolor" xmlns="" val="tx"/>
                    </a:ext>
                  </a:extLst>
                </a:hlinkClick>
              </a:rPr>
              <a:t>the Code </a:t>
            </a:r>
            <a:r>
              <a:rPr lang="en-GB" sz="2200" b="0" i="0" dirty="0">
                <a:effectLst/>
              </a:rPr>
              <a:t>states:</a:t>
            </a:r>
          </a:p>
          <a:p>
            <a:pPr marL="0" indent="0" algn="l">
              <a:spcBef>
                <a:spcPts val="1500"/>
              </a:spcBef>
              <a:spcAft>
                <a:spcPts val="750"/>
              </a:spcAft>
              <a:buNone/>
            </a:pPr>
            <a:r>
              <a:rPr lang="en-GB" sz="2200" b="0" i="0" dirty="0">
                <a:effectLst/>
              </a:rPr>
              <a:t>"Always offer help if an emergency arises in your practice setting or anywhere else </a:t>
            </a:r>
          </a:p>
          <a:p>
            <a:pPr marL="0" indent="0" algn="l">
              <a:spcAft>
                <a:spcPts val="1125"/>
              </a:spcAft>
              <a:buNone/>
            </a:pPr>
            <a:r>
              <a:rPr lang="en-GB" sz="2200" b="0" i="0" dirty="0">
                <a:effectLst/>
              </a:rPr>
              <a:t>To achieve this, you must: </a:t>
            </a:r>
          </a:p>
          <a:p>
            <a:pPr marL="285750" algn="l">
              <a:spcAft>
                <a:spcPts val="1125"/>
              </a:spcAft>
            </a:pPr>
            <a:r>
              <a:rPr lang="en-GB" sz="2200" b="0" i="0" dirty="0">
                <a:effectLst/>
              </a:rPr>
              <a:t>15.1 only act in an emergency within the limits of your knowledge and competence </a:t>
            </a:r>
          </a:p>
          <a:p>
            <a:pPr marL="285750" algn="l">
              <a:spcAft>
                <a:spcPts val="1125"/>
              </a:spcAft>
            </a:pPr>
            <a:r>
              <a:rPr lang="en-GB" sz="2200" b="0" i="0" dirty="0">
                <a:effectLst/>
              </a:rPr>
              <a:t>15.2 arrange, wherever possible, for emergency care to be accessed and provided promptly</a:t>
            </a:r>
          </a:p>
          <a:p>
            <a:pPr marL="285750" algn="l">
              <a:spcAft>
                <a:spcPts val="1125"/>
              </a:spcAft>
            </a:pPr>
            <a:r>
              <a:rPr lang="en-GB" sz="2200" b="0" i="0" dirty="0">
                <a:effectLst/>
              </a:rPr>
              <a:t>15.3 take account of your own safety, the safety of others and the availability of other options for providing care“. </a:t>
            </a:r>
          </a:p>
          <a:p>
            <a:endParaRPr lang="en-GB" sz="2200" dirty="0"/>
          </a:p>
        </p:txBody>
      </p:sp>
      <p:sp>
        <p:nvSpPr>
          <p:cNvPr id="2" name="Date Placeholder 1">
            <a:extLst>
              <a:ext uri="{FF2B5EF4-FFF2-40B4-BE49-F238E27FC236}">
                <a16:creationId xmlns:a16="http://schemas.microsoft.com/office/drawing/2014/main" id="{D3E799B6-450E-EB18-8D44-FAD4DBAD2479}"/>
              </a:ext>
            </a:extLst>
          </p:cNvPr>
          <p:cNvSpPr>
            <a:spLocks noGrp="1"/>
          </p:cNvSpPr>
          <p:nvPr>
            <p:ph type="dt" sz="half" idx="10"/>
          </p:nvPr>
        </p:nvSpPr>
        <p:spPr/>
        <p:txBody>
          <a:bodyPr/>
          <a:lstStyle/>
          <a:p>
            <a:pPr>
              <a:defRPr/>
            </a:pPr>
            <a:fld id="{EDB6C9C1-EE8D-4E81-8CC6-BB4A4C8E41AF}" type="datetime1">
              <a:rPr lang="en-GB" altLang="en-US" smtClean="0"/>
              <a:pPr>
                <a:defRPr/>
              </a:pPr>
              <a:t>13/10/2026</a:t>
            </a:fld>
            <a:endParaRPr lang="en-GB" altLang="en-US" dirty="0"/>
          </a:p>
        </p:txBody>
      </p:sp>
      <p:sp>
        <p:nvSpPr>
          <p:cNvPr id="3" name="Slide Number Placeholder 2">
            <a:extLst>
              <a:ext uri="{FF2B5EF4-FFF2-40B4-BE49-F238E27FC236}">
                <a16:creationId xmlns:a16="http://schemas.microsoft.com/office/drawing/2014/main" id="{3DF18EA3-47B1-E61F-5529-6DA4E4B77674}"/>
              </a:ext>
            </a:extLst>
          </p:cNvPr>
          <p:cNvSpPr>
            <a:spLocks noGrp="1"/>
          </p:cNvSpPr>
          <p:nvPr>
            <p:ph type="sldNum" sz="quarter" idx="12"/>
          </p:nvPr>
        </p:nvSpPr>
        <p:spPr/>
        <p:txBody>
          <a:bodyPr/>
          <a:lstStyle/>
          <a:p>
            <a:pPr>
              <a:defRPr/>
            </a:pPr>
            <a:fld id="{C1261938-9E42-416F-8D59-4CC0B9739539}" type="slidenum">
              <a:rPr lang="en-GB" altLang="en-US" smtClean="0"/>
              <a:pPr>
                <a:defRPr/>
              </a:pPr>
              <a:t>23</a:t>
            </a:fld>
            <a:endParaRPr lang="en-GB" altLang="en-US"/>
          </a:p>
        </p:txBody>
      </p:sp>
    </p:spTree>
    <p:extLst>
      <p:ext uri="{BB962C8B-B14F-4D97-AF65-F5344CB8AC3E}">
        <p14:creationId xmlns:p14="http://schemas.microsoft.com/office/powerpoint/2010/main" val="16210342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BE623-AF5E-5577-C144-9877775D26A4}"/>
              </a:ext>
            </a:extLst>
          </p:cNvPr>
          <p:cNvSpPr>
            <a:spLocks noGrp="1"/>
          </p:cNvSpPr>
          <p:nvPr>
            <p:ph type="title"/>
          </p:nvPr>
        </p:nvSpPr>
        <p:spPr/>
        <p:txBody>
          <a:bodyPr/>
          <a:lstStyle/>
          <a:p>
            <a:r>
              <a:rPr lang="en-GB" b="1" dirty="0"/>
              <a:t>Good Samaritan example</a:t>
            </a:r>
          </a:p>
        </p:txBody>
      </p:sp>
      <p:sp>
        <p:nvSpPr>
          <p:cNvPr id="3" name="Content Placeholder 2">
            <a:extLst>
              <a:ext uri="{FF2B5EF4-FFF2-40B4-BE49-F238E27FC236}">
                <a16:creationId xmlns:a16="http://schemas.microsoft.com/office/drawing/2014/main" id="{361E48D0-C8E8-1AEE-48A1-9093F12EAD27}"/>
              </a:ext>
            </a:extLst>
          </p:cNvPr>
          <p:cNvSpPr>
            <a:spLocks noGrp="1"/>
          </p:cNvSpPr>
          <p:nvPr>
            <p:ph idx="1"/>
          </p:nvPr>
        </p:nvSpPr>
        <p:spPr/>
        <p:txBody>
          <a:bodyPr/>
          <a:lstStyle/>
          <a:p>
            <a:pPr algn="l">
              <a:buFont typeface="Arial" panose="020B0604020202020204" pitchFamily="34" charset="0"/>
              <a:buChar char="•"/>
            </a:pPr>
            <a:r>
              <a:rPr lang="en-GB" sz="2400" dirty="0"/>
              <a:t>I</a:t>
            </a:r>
            <a:r>
              <a:rPr lang="en-GB" sz="2400" b="0" i="0" dirty="0">
                <a:effectLst/>
              </a:rPr>
              <a:t>f a nurse has an understanding of the impact of moving a person with spinal injuries, then they may be expected to volunteer that knowledge at the scene of the accident.</a:t>
            </a:r>
          </a:p>
          <a:p>
            <a:pPr algn="l">
              <a:buFont typeface="Arial" panose="020B0604020202020204" pitchFamily="34" charset="0"/>
              <a:buChar char="•"/>
            </a:pPr>
            <a:r>
              <a:rPr lang="en-GB" sz="2400" dirty="0"/>
              <a:t>I</a:t>
            </a:r>
            <a:r>
              <a:rPr lang="en-GB" sz="2400" b="0" i="0" dirty="0">
                <a:effectLst/>
              </a:rPr>
              <a:t>f a registered nurse with no midwifery training or knowledge came across a woman in labour their professional duty of care may be limited to reassuring the woman, making her comfortable and then calling an ambulance, acting within their competence.</a:t>
            </a:r>
          </a:p>
          <a:p>
            <a:pPr algn="l"/>
            <a:r>
              <a:rPr lang="en-GB" sz="2400" b="0" i="0" dirty="0">
                <a:effectLst/>
              </a:rPr>
              <a:t>As employer indemnity would not apply to an emergency situation outside the workplace, the </a:t>
            </a:r>
            <a:r>
              <a:rPr lang="en-GB" sz="2400" b="0" i="0" u="sng" dirty="0">
                <a:solidFill>
                  <a:srgbClr val="0070C0"/>
                </a:solidFill>
                <a:effectLst/>
                <a:hlinkClick r:id="rId2">
                  <a:extLst>
                    <a:ext uri="{A12FA001-AC4F-418D-AE19-62706E023703}">
                      <ahyp:hlinkClr xmlns:ahyp="http://schemas.microsoft.com/office/drawing/2018/hyperlinkcolor" xmlns="" val="tx"/>
                    </a:ext>
                  </a:extLst>
                </a:hlinkClick>
              </a:rPr>
              <a:t>RCN indemnity scheme</a:t>
            </a:r>
            <a:r>
              <a:rPr lang="en-GB" sz="2400" b="0" i="0" dirty="0">
                <a:solidFill>
                  <a:srgbClr val="0070C0"/>
                </a:solidFill>
                <a:effectLst/>
              </a:rPr>
              <a:t> </a:t>
            </a:r>
            <a:r>
              <a:rPr lang="en-GB" sz="2400" b="0" i="0" dirty="0">
                <a:effectLst/>
              </a:rPr>
              <a:t>does cover nurses for Good Samaritan acts.</a:t>
            </a:r>
            <a:endParaRPr lang="en-GB" dirty="0"/>
          </a:p>
        </p:txBody>
      </p:sp>
      <p:sp>
        <p:nvSpPr>
          <p:cNvPr id="4" name="Date Placeholder 3">
            <a:extLst>
              <a:ext uri="{FF2B5EF4-FFF2-40B4-BE49-F238E27FC236}">
                <a16:creationId xmlns:a16="http://schemas.microsoft.com/office/drawing/2014/main" id="{BC5D2ABA-C5A6-E2D1-0D42-8CEF1F48F19C}"/>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B0A12A0D-4AB6-647E-7974-27B48518F245}"/>
              </a:ext>
            </a:extLst>
          </p:cNvPr>
          <p:cNvSpPr>
            <a:spLocks noGrp="1"/>
          </p:cNvSpPr>
          <p:nvPr>
            <p:ph type="sldNum" sz="quarter" idx="12"/>
          </p:nvPr>
        </p:nvSpPr>
        <p:spPr/>
        <p:txBody>
          <a:bodyPr/>
          <a:lstStyle/>
          <a:p>
            <a:pPr>
              <a:defRPr/>
            </a:pPr>
            <a:fld id="{8B34AADE-47AB-4FD6-A959-68A9E6432E18}" type="slidenum">
              <a:rPr lang="en-GB" altLang="en-US" smtClean="0"/>
              <a:pPr>
                <a:defRPr/>
              </a:pPr>
              <a:t>24</a:t>
            </a:fld>
            <a:endParaRPr lang="en-GB" altLang="en-US"/>
          </a:p>
        </p:txBody>
      </p:sp>
    </p:spTree>
    <p:extLst>
      <p:ext uri="{BB962C8B-B14F-4D97-AF65-F5344CB8AC3E}">
        <p14:creationId xmlns:p14="http://schemas.microsoft.com/office/powerpoint/2010/main" val="24958272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526A8-D75A-B34A-DF30-9CA0EB4DE1EF}"/>
              </a:ext>
            </a:extLst>
          </p:cNvPr>
          <p:cNvSpPr>
            <a:spLocks noGrp="1"/>
          </p:cNvSpPr>
          <p:nvPr>
            <p:ph type="title"/>
          </p:nvPr>
        </p:nvSpPr>
        <p:spPr/>
        <p:txBody>
          <a:bodyPr/>
          <a:lstStyle/>
          <a:p>
            <a:r>
              <a:rPr lang="en-GB" b="1" dirty="0"/>
              <a:t>Whistleblowing</a:t>
            </a:r>
          </a:p>
        </p:txBody>
      </p:sp>
      <p:sp>
        <p:nvSpPr>
          <p:cNvPr id="3" name="Content Placeholder 2">
            <a:extLst>
              <a:ext uri="{FF2B5EF4-FFF2-40B4-BE49-F238E27FC236}">
                <a16:creationId xmlns:a16="http://schemas.microsoft.com/office/drawing/2014/main" id="{F1D99415-FCF3-8218-F6CD-6DD030941896}"/>
              </a:ext>
            </a:extLst>
          </p:cNvPr>
          <p:cNvSpPr>
            <a:spLocks noGrp="1"/>
          </p:cNvSpPr>
          <p:nvPr>
            <p:ph idx="1"/>
          </p:nvPr>
        </p:nvSpPr>
        <p:spPr/>
        <p:txBody>
          <a:bodyPr/>
          <a:lstStyle/>
          <a:p>
            <a:r>
              <a:rPr lang="en-GB" dirty="0"/>
              <a:t>You also have a duty to act if you believe that others are not upholding their duty of care – for example, reporting it if somebody you work with is mistreating adults, or </a:t>
            </a:r>
            <a:r>
              <a:rPr lang="en-GB" b="1" dirty="0"/>
              <a:t>whistleblowing </a:t>
            </a:r>
            <a:r>
              <a:rPr lang="en-GB" dirty="0"/>
              <a:t>if you are concerned about organisational wrongdoing.</a:t>
            </a:r>
          </a:p>
        </p:txBody>
      </p:sp>
      <p:sp>
        <p:nvSpPr>
          <p:cNvPr id="4" name="Date Placeholder 3">
            <a:extLst>
              <a:ext uri="{FF2B5EF4-FFF2-40B4-BE49-F238E27FC236}">
                <a16:creationId xmlns:a16="http://schemas.microsoft.com/office/drawing/2014/main" id="{809EE73C-AA9E-4FCF-9401-EB69156D1B31}"/>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BCCC65A8-8E85-CA49-2835-F895017CBE23}"/>
              </a:ext>
            </a:extLst>
          </p:cNvPr>
          <p:cNvSpPr>
            <a:spLocks noGrp="1"/>
          </p:cNvSpPr>
          <p:nvPr>
            <p:ph type="sldNum" sz="quarter" idx="12"/>
          </p:nvPr>
        </p:nvSpPr>
        <p:spPr/>
        <p:txBody>
          <a:bodyPr/>
          <a:lstStyle/>
          <a:p>
            <a:pPr>
              <a:defRPr/>
            </a:pPr>
            <a:fld id="{8B34AADE-47AB-4FD6-A959-68A9E6432E18}" type="slidenum">
              <a:rPr lang="en-GB" altLang="en-US" smtClean="0"/>
              <a:pPr>
                <a:defRPr/>
              </a:pPr>
              <a:t>25</a:t>
            </a:fld>
            <a:endParaRPr lang="en-GB" altLang="en-US"/>
          </a:p>
        </p:txBody>
      </p:sp>
    </p:spTree>
    <p:extLst>
      <p:ext uri="{BB962C8B-B14F-4D97-AF65-F5344CB8AC3E}">
        <p14:creationId xmlns:p14="http://schemas.microsoft.com/office/powerpoint/2010/main" val="2882438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B917A-8B3C-44C7-3F82-E1FF15171B90}"/>
              </a:ext>
            </a:extLst>
          </p:cNvPr>
          <p:cNvSpPr>
            <a:spLocks noGrp="1"/>
          </p:cNvSpPr>
          <p:nvPr>
            <p:ph type="title"/>
          </p:nvPr>
        </p:nvSpPr>
        <p:spPr/>
        <p:txBody>
          <a:bodyPr/>
          <a:lstStyle/>
          <a:p>
            <a:r>
              <a:rPr lang="en-GB" b="1" dirty="0"/>
              <a:t>What is a whistleblower? </a:t>
            </a:r>
          </a:p>
        </p:txBody>
      </p:sp>
      <p:sp>
        <p:nvSpPr>
          <p:cNvPr id="3" name="Content Placeholder 2">
            <a:extLst>
              <a:ext uri="{FF2B5EF4-FFF2-40B4-BE49-F238E27FC236}">
                <a16:creationId xmlns:a16="http://schemas.microsoft.com/office/drawing/2014/main" id="{1910C142-69B8-E97A-24FE-18FD33CE15D3}"/>
              </a:ext>
            </a:extLst>
          </p:cNvPr>
          <p:cNvSpPr>
            <a:spLocks noGrp="1"/>
          </p:cNvSpPr>
          <p:nvPr>
            <p:ph idx="1"/>
          </p:nvPr>
        </p:nvSpPr>
        <p:spPr>
          <a:xfrm>
            <a:off x="527538" y="1582615"/>
            <a:ext cx="11054862" cy="3934618"/>
          </a:xfrm>
        </p:spPr>
        <p:txBody>
          <a:bodyPr/>
          <a:lstStyle/>
          <a:p>
            <a:r>
              <a:rPr lang="en-GB" sz="2800" dirty="0"/>
              <a:t>You are a whistleblower if you are a worker and you report certain types of wrongdoing. This will usually be something you have seen at work – though not always.</a:t>
            </a:r>
          </a:p>
          <a:p>
            <a:endParaRPr lang="en-GB" sz="2800" dirty="0"/>
          </a:p>
          <a:p>
            <a:r>
              <a:rPr lang="en-GB" sz="2800" dirty="0"/>
              <a:t>As a whistleblower you are protected by law - you should not be treated unfairly or lose your job because you ‘blow the whistle’.</a:t>
            </a:r>
          </a:p>
          <a:p>
            <a:endParaRPr lang="en-GB" sz="2800" dirty="0"/>
          </a:p>
          <a:p>
            <a:pPr marL="0" indent="0">
              <a:buNone/>
            </a:pPr>
            <a:r>
              <a:rPr lang="en-GB" sz="1000" dirty="0"/>
              <a:t>          </a:t>
            </a:r>
          </a:p>
          <a:p>
            <a:pPr marL="0" indent="0">
              <a:buNone/>
            </a:pPr>
            <a:endParaRPr lang="en-GB" sz="1000" dirty="0"/>
          </a:p>
          <a:p>
            <a:pPr marL="0" indent="0">
              <a:buNone/>
            </a:pPr>
            <a:endParaRPr lang="en-GB" sz="1000" dirty="0"/>
          </a:p>
          <a:p>
            <a:pPr marL="0" indent="0">
              <a:buNone/>
            </a:pPr>
            <a:r>
              <a:rPr lang="en-GB" sz="1000" dirty="0"/>
              <a:t>         Source: </a:t>
            </a:r>
            <a:r>
              <a:rPr lang="en-GB" sz="1000" dirty="0">
                <a:hlinkClick r:id="rId2"/>
              </a:rPr>
              <a:t>https://www.gov.uk/whistleblowing</a:t>
            </a:r>
            <a:r>
              <a:rPr lang="en-GB" sz="1000" dirty="0"/>
              <a:t>   </a:t>
            </a:r>
          </a:p>
        </p:txBody>
      </p:sp>
      <p:sp>
        <p:nvSpPr>
          <p:cNvPr id="4" name="Date Placeholder 3">
            <a:extLst>
              <a:ext uri="{FF2B5EF4-FFF2-40B4-BE49-F238E27FC236}">
                <a16:creationId xmlns:a16="http://schemas.microsoft.com/office/drawing/2014/main" id="{1B39D316-CF87-F48E-3F67-873A5AD4A55B}"/>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B9DAB26D-123B-7664-8B3D-B60C13ED0372}"/>
              </a:ext>
            </a:extLst>
          </p:cNvPr>
          <p:cNvSpPr>
            <a:spLocks noGrp="1"/>
          </p:cNvSpPr>
          <p:nvPr>
            <p:ph type="sldNum" sz="quarter" idx="12"/>
          </p:nvPr>
        </p:nvSpPr>
        <p:spPr/>
        <p:txBody>
          <a:bodyPr/>
          <a:lstStyle/>
          <a:p>
            <a:pPr>
              <a:defRPr/>
            </a:pPr>
            <a:fld id="{8B34AADE-47AB-4FD6-A959-68A9E6432E18}" type="slidenum">
              <a:rPr lang="en-GB" altLang="en-US" smtClean="0"/>
              <a:pPr>
                <a:defRPr/>
              </a:pPr>
              <a:t>26</a:t>
            </a:fld>
            <a:endParaRPr lang="en-GB" altLang="en-US"/>
          </a:p>
        </p:txBody>
      </p:sp>
    </p:spTree>
    <p:extLst>
      <p:ext uri="{BB962C8B-B14F-4D97-AF65-F5344CB8AC3E}">
        <p14:creationId xmlns:p14="http://schemas.microsoft.com/office/powerpoint/2010/main" val="7240985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577AF-D9C3-8924-90D5-30CB21878CC7}"/>
              </a:ext>
            </a:extLst>
          </p:cNvPr>
          <p:cNvSpPr>
            <a:spLocks noGrp="1"/>
          </p:cNvSpPr>
          <p:nvPr>
            <p:ph type="title"/>
          </p:nvPr>
        </p:nvSpPr>
        <p:spPr/>
        <p:txBody>
          <a:bodyPr/>
          <a:lstStyle/>
          <a:p>
            <a:r>
              <a:rPr lang="en-GB" b="1" dirty="0"/>
              <a:t>Whistleblowing in social care</a:t>
            </a:r>
          </a:p>
        </p:txBody>
      </p:sp>
      <p:pic>
        <p:nvPicPr>
          <p:cNvPr id="6" name="Online Media 5" title="Whistleblowing in social care: improving organisational practice">
            <a:hlinkClick r:id="" action="ppaction://media"/>
            <a:extLst>
              <a:ext uri="{FF2B5EF4-FFF2-40B4-BE49-F238E27FC236}">
                <a16:creationId xmlns:a16="http://schemas.microsoft.com/office/drawing/2014/main" id="{6172735E-1AEF-CB4E-8BD3-C5D4BCBD65C3}"/>
              </a:ext>
            </a:extLst>
          </p:cNvPr>
          <p:cNvPicPr>
            <a:picLocks noGrp="1" noRot="1" noChangeAspect="1"/>
          </p:cNvPicPr>
          <p:nvPr>
            <p:ph idx="1"/>
            <a:videoFile r:link="rId1"/>
          </p:nvPr>
        </p:nvPicPr>
        <p:blipFill>
          <a:blip r:embed="rId3"/>
          <a:stretch>
            <a:fillRect/>
          </a:stretch>
        </p:blipFill>
        <p:spPr>
          <a:xfrm>
            <a:off x="2560150" y="1486938"/>
            <a:ext cx="6777281" cy="3829490"/>
          </a:xfrm>
          <a:prstGeom prst="rect">
            <a:avLst/>
          </a:prstGeom>
        </p:spPr>
      </p:pic>
      <p:sp>
        <p:nvSpPr>
          <p:cNvPr id="4" name="Date Placeholder 3">
            <a:extLst>
              <a:ext uri="{FF2B5EF4-FFF2-40B4-BE49-F238E27FC236}">
                <a16:creationId xmlns:a16="http://schemas.microsoft.com/office/drawing/2014/main" id="{313B6186-126C-E8CA-E7E1-69B92F8CC100}"/>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DE945BAD-3748-51B1-E5D1-5A702A9EA537}"/>
              </a:ext>
            </a:extLst>
          </p:cNvPr>
          <p:cNvSpPr>
            <a:spLocks noGrp="1"/>
          </p:cNvSpPr>
          <p:nvPr>
            <p:ph type="sldNum" sz="quarter" idx="12"/>
          </p:nvPr>
        </p:nvSpPr>
        <p:spPr/>
        <p:txBody>
          <a:bodyPr/>
          <a:lstStyle/>
          <a:p>
            <a:pPr>
              <a:defRPr/>
            </a:pPr>
            <a:fld id="{8B34AADE-47AB-4FD6-A959-68A9E6432E18}" type="slidenum">
              <a:rPr lang="en-GB" altLang="en-US" smtClean="0"/>
              <a:pPr>
                <a:defRPr/>
              </a:pPr>
              <a:t>27</a:t>
            </a:fld>
            <a:endParaRPr lang="en-GB" altLang="en-US"/>
          </a:p>
        </p:txBody>
      </p:sp>
      <p:sp>
        <p:nvSpPr>
          <p:cNvPr id="8" name="TextBox 7">
            <a:extLst>
              <a:ext uri="{FF2B5EF4-FFF2-40B4-BE49-F238E27FC236}">
                <a16:creationId xmlns:a16="http://schemas.microsoft.com/office/drawing/2014/main" id="{3017294C-541B-7368-59EE-859FDB60A073}"/>
              </a:ext>
            </a:extLst>
          </p:cNvPr>
          <p:cNvSpPr txBox="1"/>
          <p:nvPr/>
        </p:nvSpPr>
        <p:spPr>
          <a:xfrm>
            <a:off x="2508985" y="5385728"/>
            <a:ext cx="6097464" cy="246221"/>
          </a:xfrm>
          <a:prstGeom prst="rect">
            <a:avLst/>
          </a:prstGeom>
          <a:noFill/>
        </p:spPr>
        <p:txBody>
          <a:bodyPr wrap="square">
            <a:spAutoFit/>
          </a:bodyPr>
          <a:lstStyle/>
          <a:p>
            <a:r>
              <a:rPr lang="en-GB" sz="1000" dirty="0"/>
              <a:t>Source: </a:t>
            </a:r>
            <a:r>
              <a:rPr lang="en-GB" sz="1000" dirty="0">
                <a:hlinkClick r:id="rId4"/>
              </a:rPr>
              <a:t>https://youtu.be/oKtGgH7-eR0</a:t>
            </a:r>
            <a:r>
              <a:rPr lang="en-GB" sz="1000" dirty="0"/>
              <a:t> </a:t>
            </a:r>
          </a:p>
        </p:txBody>
      </p:sp>
    </p:spTree>
    <p:extLst>
      <p:ext uri="{BB962C8B-B14F-4D97-AF65-F5344CB8AC3E}">
        <p14:creationId xmlns:p14="http://schemas.microsoft.com/office/powerpoint/2010/main" val="2730054931"/>
      </p:ext>
    </p:extLst>
  </p:cSld>
  <p:clrMapOvr>
    <a:masterClrMapping/>
  </p:clrMapOvr>
  <p:timing>
    <p:tnLst>
      <p:par>
        <p:cTn id="1" dur="indefinite" restart="never" nodeType="tmRoot">
          <p:childTnLst>
            <p:video>
              <p:cMediaNode vol="80000">
                <p:cTn id="2" fill="hold" display="0">
                  <p:stCondLst>
                    <p:cond delay="indefinite"/>
                  </p:stCondLst>
                </p:cTn>
                <p:tgtEl>
                  <p:spTgt spid="6"/>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B81FF-4005-78D2-F14A-0A9BBDF730A4}"/>
              </a:ext>
            </a:extLst>
          </p:cNvPr>
          <p:cNvSpPr>
            <a:spLocks noGrp="1"/>
          </p:cNvSpPr>
          <p:nvPr>
            <p:ph type="title"/>
          </p:nvPr>
        </p:nvSpPr>
        <p:spPr/>
        <p:txBody>
          <a:bodyPr/>
          <a:lstStyle/>
          <a:p>
            <a:r>
              <a:rPr lang="en-GB" sz="3200" b="1" dirty="0"/>
              <a:t>Safeguarding Adult Reviews</a:t>
            </a:r>
          </a:p>
        </p:txBody>
      </p:sp>
      <p:sp>
        <p:nvSpPr>
          <p:cNvPr id="3" name="Content Placeholder 2">
            <a:extLst>
              <a:ext uri="{FF2B5EF4-FFF2-40B4-BE49-F238E27FC236}">
                <a16:creationId xmlns:a16="http://schemas.microsoft.com/office/drawing/2014/main" id="{AE8AE3C7-BC67-51CC-FF06-6BBD2DE4F3B6}"/>
              </a:ext>
            </a:extLst>
          </p:cNvPr>
          <p:cNvSpPr>
            <a:spLocks noGrp="1"/>
          </p:cNvSpPr>
          <p:nvPr>
            <p:ph idx="1"/>
          </p:nvPr>
        </p:nvSpPr>
        <p:spPr>
          <a:xfrm>
            <a:off x="1327231" y="1459071"/>
            <a:ext cx="9735510" cy="3939858"/>
          </a:xfrm>
        </p:spPr>
        <p:txBody>
          <a:bodyPr/>
          <a:lstStyle/>
          <a:p>
            <a:pPr marL="0" indent="0">
              <a:spcAft>
                <a:spcPts val="0"/>
              </a:spcAft>
              <a:buNone/>
            </a:pPr>
            <a:r>
              <a:rPr lang="en-GB" sz="2800" b="1" dirty="0"/>
              <a:t>Winterbourne</a:t>
            </a:r>
          </a:p>
          <a:p>
            <a:pPr marL="0" indent="0">
              <a:spcAft>
                <a:spcPts val="0"/>
              </a:spcAft>
              <a:buNone/>
            </a:pPr>
            <a:r>
              <a:rPr lang="en-GB" sz="2800" b="1" dirty="0"/>
              <a:t>Abuse Scandal</a:t>
            </a:r>
          </a:p>
          <a:p>
            <a:endParaRPr lang="en-GB" sz="2800" dirty="0"/>
          </a:p>
          <a:p>
            <a:endParaRPr lang="en-GB" sz="2800" dirty="0"/>
          </a:p>
          <a:p>
            <a:endParaRPr lang="en-GB" sz="2800" dirty="0"/>
          </a:p>
          <a:p>
            <a:endParaRPr lang="en-GB" sz="2800" dirty="0"/>
          </a:p>
          <a:p>
            <a:r>
              <a:rPr lang="en-GB" sz="2000" dirty="0"/>
              <a:t>Timeline:  </a:t>
            </a:r>
            <a:r>
              <a:rPr lang="en-GB" sz="2000" dirty="0">
                <a:hlinkClick r:id="rId2"/>
              </a:rPr>
              <a:t>https://www.bbc.co.uk/news/uk-england-bristol-20078999</a:t>
            </a:r>
            <a:endParaRPr lang="en-GB" sz="2000" dirty="0"/>
          </a:p>
          <a:p>
            <a:r>
              <a:rPr lang="en-GB" sz="2000" dirty="0"/>
              <a:t>Panorama film:  </a:t>
            </a:r>
            <a:r>
              <a:rPr lang="en-GB" sz="2000" dirty="0">
                <a:hlinkClick r:id="rId3"/>
              </a:rPr>
              <a:t>https://www.youtube.com/watch?v=Lp5twji3pk8</a:t>
            </a:r>
            <a:r>
              <a:rPr lang="en-GB" sz="2000" dirty="0"/>
              <a:t> </a:t>
            </a:r>
          </a:p>
        </p:txBody>
      </p:sp>
      <p:pic>
        <p:nvPicPr>
          <p:cNvPr id="7" name="Picture 6">
            <a:extLst>
              <a:ext uri="{FF2B5EF4-FFF2-40B4-BE49-F238E27FC236}">
                <a16:creationId xmlns:a16="http://schemas.microsoft.com/office/drawing/2014/main" id="{CEB1CACE-1296-A14B-2950-F3E16322DC04}"/>
              </a:ext>
            </a:extLst>
          </p:cNvPr>
          <p:cNvPicPr>
            <a:picLocks noChangeAspect="1"/>
          </p:cNvPicPr>
          <p:nvPr/>
        </p:nvPicPr>
        <p:blipFill rotWithShape="1">
          <a:blip r:embed="rId4"/>
          <a:srcRect l="4051" t="13938" r="37848" b="27327"/>
          <a:stretch/>
        </p:blipFill>
        <p:spPr>
          <a:xfrm>
            <a:off x="6096000" y="1459071"/>
            <a:ext cx="4521909" cy="2571282"/>
          </a:xfrm>
          <a:prstGeom prst="rect">
            <a:avLst/>
          </a:prstGeom>
        </p:spPr>
      </p:pic>
    </p:spTree>
    <p:extLst>
      <p:ext uri="{BB962C8B-B14F-4D97-AF65-F5344CB8AC3E}">
        <p14:creationId xmlns:p14="http://schemas.microsoft.com/office/powerpoint/2010/main" val="23986921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BEB18-9EA1-1416-113B-686B7E1117A5}"/>
              </a:ext>
            </a:extLst>
          </p:cNvPr>
          <p:cNvSpPr>
            <a:spLocks noGrp="1"/>
          </p:cNvSpPr>
          <p:nvPr>
            <p:ph type="title"/>
          </p:nvPr>
        </p:nvSpPr>
        <p:spPr>
          <a:xfrm>
            <a:off x="263542" y="544010"/>
            <a:ext cx="8304386" cy="430784"/>
          </a:xfrm>
        </p:spPr>
        <p:txBody>
          <a:bodyPr>
            <a:normAutofit fontScale="90000"/>
          </a:bodyPr>
          <a:lstStyle/>
          <a:p>
            <a:r>
              <a:rPr lang="en-GB" sz="2800" b="1" dirty="0">
                <a:solidFill>
                  <a:srgbClr val="880E5A"/>
                </a:solidFill>
                <a:latin typeface="Myriad Pro" panose="020B0503030403020204" pitchFamily="34" charset="0"/>
              </a:rPr>
              <a:t>Information Sharing &amp; </a:t>
            </a:r>
            <a:r>
              <a:rPr lang="en-GB" sz="2800" b="1" dirty="0">
                <a:solidFill>
                  <a:srgbClr val="880E5A"/>
                </a:solidFill>
                <a:effectLst/>
                <a:latin typeface="Myriad Pro" panose="020B0503030403020204" pitchFamily="34" charset="0"/>
                <a:ea typeface="Times New Roman" panose="02020603050405020304" pitchFamily="18" charset="0"/>
              </a:rPr>
              <a:t>Reporting child abuse and neglect</a:t>
            </a:r>
            <a:br>
              <a:rPr lang="en-GB" sz="2800" b="1" dirty="0">
                <a:solidFill>
                  <a:srgbClr val="880E5A"/>
                </a:solidFill>
                <a:effectLst/>
                <a:latin typeface="Myriad Pro" panose="020B0503030403020204" pitchFamily="34" charset="0"/>
                <a:ea typeface="Times New Roman" panose="02020603050405020304" pitchFamily="18" charset="0"/>
              </a:rPr>
            </a:br>
            <a:endParaRPr lang="en-GB" sz="2800" b="1" dirty="0">
              <a:solidFill>
                <a:srgbClr val="880E5A"/>
              </a:solidFill>
              <a:latin typeface="Myriad Pro" panose="020B0503030403020204" pitchFamily="34" charset="0"/>
            </a:endParaRPr>
          </a:p>
        </p:txBody>
      </p:sp>
      <p:sp>
        <p:nvSpPr>
          <p:cNvPr id="3" name="Content Placeholder 2">
            <a:extLst>
              <a:ext uri="{FF2B5EF4-FFF2-40B4-BE49-F238E27FC236}">
                <a16:creationId xmlns:a16="http://schemas.microsoft.com/office/drawing/2014/main" id="{FEA161F1-1928-7ACC-16C3-D3A699B009C2}"/>
              </a:ext>
            </a:extLst>
          </p:cNvPr>
          <p:cNvSpPr>
            <a:spLocks noGrp="1"/>
          </p:cNvSpPr>
          <p:nvPr>
            <p:ph idx="1"/>
          </p:nvPr>
        </p:nvSpPr>
        <p:spPr>
          <a:xfrm>
            <a:off x="630935" y="974795"/>
            <a:ext cx="8154441" cy="4987093"/>
          </a:xfrm>
        </p:spPr>
        <p:txBody>
          <a:bodyPr>
            <a:normAutofit fontScale="92500" lnSpcReduction="20000"/>
          </a:bodyPr>
          <a:lstStyle/>
          <a:p>
            <a:pPr marL="0" indent="0">
              <a:buNone/>
            </a:pPr>
            <a:endParaRPr lang="en-GB" sz="1100" dirty="0"/>
          </a:p>
          <a:p>
            <a:pPr marL="0" indent="0">
              <a:lnSpc>
                <a:spcPct val="110000"/>
              </a:lnSpc>
              <a:spcBef>
                <a:spcPts val="0"/>
              </a:spcBef>
              <a:buNone/>
            </a:pPr>
            <a:r>
              <a:rPr lang="en-GB" sz="2100" dirty="0">
                <a:solidFill>
                  <a:srgbClr val="000000"/>
                </a:solidFill>
                <a:effectLst/>
                <a:ea typeface="Aptos" panose="020B0004020202020204" pitchFamily="34" charset="0"/>
                <a:cs typeface="Aptos" panose="020B0004020202020204" pitchFamily="34" charset="0"/>
              </a:rPr>
              <a:t>NSPCC Learning has published a Helplines insight briefing on barriers for professionals when reporting child abuse and neglect. </a:t>
            </a:r>
          </a:p>
          <a:p>
            <a:pPr marL="0" indent="0">
              <a:lnSpc>
                <a:spcPct val="110000"/>
              </a:lnSpc>
              <a:spcBef>
                <a:spcPts val="0"/>
              </a:spcBef>
              <a:buNone/>
            </a:pPr>
            <a:r>
              <a:rPr lang="en-GB" sz="2100" dirty="0">
                <a:solidFill>
                  <a:srgbClr val="000000"/>
                </a:solidFill>
                <a:effectLst/>
                <a:ea typeface="Aptos" panose="020B0004020202020204" pitchFamily="34" charset="0"/>
                <a:cs typeface="Aptos" panose="020B0004020202020204" pitchFamily="34" charset="0"/>
              </a:rPr>
              <a:t>It is based on contacts to the NSPCC Helpline and NSPCC Whistleblowing Advice Line in 2022/23 by people working or volunteering with children and young people. </a:t>
            </a:r>
          </a:p>
          <a:p>
            <a:pPr marL="0" indent="0">
              <a:lnSpc>
                <a:spcPct val="110000"/>
              </a:lnSpc>
              <a:spcBef>
                <a:spcPts val="0"/>
              </a:spcBef>
              <a:buNone/>
            </a:pPr>
            <a:endParaRPr lang="en-GB" sz="2100" dirty="0">
              <a:solidFill>
                <a:srgbClr val="000000"/>
              </a:solidFill>
              <a:effectLst/>
              <a:ea typeface="Aptos" panose="020B0004020202020204" pitchFamily="34" charset="0"/>
              <a:cs typeface="Aptos" panose="020B0004020202020204" pitchFamily="34" charset="0"/>
            </a:endParaRPr>
          </a:p>
          <a:p>
            <a:pPr marL="0" indent="0">
              <a:lnSpc>
                <a:spcPct val="110000"/>
              </a:lnSpc>
              <a:spcBef>
                <a:spcPts val="0"/>
              </a:spcBef>
              <a:buNone/>
            </a:pPr>
            <a:r>
              <a:rPr lang="en-GB" sz="2100" dirty="0">
                <a:solidFill>
                  <a:srgbClr val="000000"/>
                </a:solidFill>
                <a:effectLst/>
                <a:ea typeface="Aptos" panose="020B0004020202020204" pitchFamily="34" charset="0"/>
                <a:cs typeface="Aptos" panose="020B0004020202020204" pitchFamily="34" charset="0"/>
              </a:rPr>
              <a:t>The briefing identified:</a:t>
            </a:r>
          </a:p>
          <a:p>
            <a:pPr marL="0" indent="0">
              <a:lnSpc>
                <a:spcPct val="110000"/>
              </a:lnSpc>
              <a:spcBef>
                <a:spcPts val="0"/>
              </a:spcBef>
              <a:buNone/>
            </a:pPr>
            <a:endParaRPr lang="en-GB" sz="2100" dirty="0">
              <a:solidFill>
                <a:srgbClr val="000000"/>
              </a:solidFill>
              <a:effectLst/>
              <a:ea typeface="Aptos" panose="020B0004020202020204" pitchFamily="34" charset="0"/>
              <a:cs typeface="Aptos" panose="020B0004020202020204" pitchFamily="34" charset="0"/>
            </a:endParaRPr>
          </a:p>
          <a:p>
            <a:pPr>
              <a:lnSpc>
                <a:spcPct val="110000"/>
              </a:lnSpc>
              <a:spcBef>
                <a:spcPts val="0"/>
              </a:spcBef>
            </a:pPr>
            <a:r>
              <a:rPr lang="en-GB" sz="2100" dirty="0">
                <a:solidFill>
                  <a:srgbClr val="000000"/>
                </a:solidFill>
                <a:effectLst/>
                <a:ea typeface="Aptos" panose="020B0004020202020204" pitchFamily="34" charset="0"/>
                <a:cs typeface="Aptos" panose="020B0004020202020204" pitchFamily="34" charset="0"/>
              </a:rPr>
              <a:t>Gaps in knowledge and confidence for some professionals including believing they needed to wait for permission to report concerns. </a:t>
            </a:r>
          </a:p>
          <a:p>
            <a:pPr marL="0" indent="0">
              <a:lnSpc>
                <a:spcPct val="110000"/>
              </a:lnSpc>
              <a:spcBef>
                <a:spcPts val="0"/>
              </a:spcBef>
              <a:buNone/>
            </a:pPr>
            <a:endParaRPr lang="en-GB" sz="2100" dirty="0">
              <a:solidFill>
                <a:srgbClr val="000000"/>
              </a:solidFill>
              <a:effectLst/>
              <a:ea typeface="Aptos" panose="020B0004020202020204" pitchFamily="34" charset="0"/>
              <a:cs typeface="Aptos" panose="020B0004020202020204" pitchFamily="34" charset="0"/>
            </a:endParaRPr>
          </a:p>
          <a:p>
            <a:pPr>
              <a:lnSpc>
                <a:spcPct val="110000"/>
              </a:lnSpc>
              <a:spcBef>
                <a:spcPts val="0"/>
              </a:spcBef>
            </a:pPr>
            <a:r>
              <a:rPr lang="en-GB" sz="2100" dirty="0">
                <a:solidFill>
                  <a:srgbClr val="000000"/>
                </a:solidFill>
                <a:effectLst/>
                <a:ea typeface="Aptos" panose="020B0004020202020204" pitchFamily="34" charset="0"/>
                <a:cs typeface="Aptos" panose="020B0004020202020204" pitchFamily="34" charset="0"/>
              </a:rPr>
              <a:t>There were also fears around sharing concerns, including worries about disrupting or breaking up families and fears for personal safety. </a:t>
            </a:r>
          </a:p>
          <a:p>
            <a:pPr>
              <a:lnSpc>
                <a:spcPct val="110000"/>
              </a:lnSpc>
              <a:spcBef>
                <a:spcPts val="0"/>
              </a:spcBef>
            </a:pPr>
            <a:endParaRPr lang="en-GB" sz="2100" dirty="0">
              <a:solidFill>
                <a:srgbClr val="000000"/>
              </a:solidFill>
              <a:effectLst/>
              <a:ea typeface="Aptos" panose="020B0004020202020204" pitchFamily="34" charset="0"/>
              <a:cs typeface="Aptos" panose="020B0004020202020204" pitchFamily="34" charset="0"/>
            </a:endParaRPr>
          </a:p>
          <a:p>
            <a:pPr>
              <a:lnSpc>
                <a:spcPct val="110000"/>
              </a:lnSpc>
              <a:spcBef>
                <a:spcPts val="0"/>
              </a:spcBef>
            </a:pPr>
            <a:r>
              <a:rPr lang="en-GB" sz="2100" dirty="0">
                <a:solidFill>
                  <a:srgbClr val="000000"/>
                </a:solidFill>
                <a:effectLst/>
                <a:ea typeface="Aptos" panose="020B0004020202020204" pitchFamily="34" charset="0"/>
                <a:cs typeface="Aptos" panose="020B0004020202020204" pitchFamily="34" charset="0"/>
              </a:rPr>
              <a:t>Some professionals described organisational issues such as a lack of safeguarding processes and concealing of abuse</a:t>
            </a:r>
          </a:p>
          <a:p>
            <a:pPr marL="0" indent="0">
              <a:lnSpc>
                <a:spcPct val="110000"/>
              </a:lnSpc>
              <a:spcBef>
                <a:spcPts val="0"/>
              </a:spcBef>
              <a:buNone/>
            </a:pPr>
            <a:endParaRPr lang="en-GB" sz="900" dirty="0">
              <a:solidFill>
                <a:srgbClr val="56585A"/>
              </a:solidFill>
              <a:effectLst/>
              <a:latin typeface="Myriad Pro" panose="020B0503030403020204" pitchFamily="34" charset="0"/>
              <a:ea typeface="Aptos" panose="020B0004020202020204" pitchFamily="34" charset="0"/>
              <a:cs typeface="Aptos" panose="020B0004020202020204" pitchFamily="34" charset="0"/>
            </a:endParaRPr>
          </a:p>
          <a:p>
            <a:pPr marL="0" indent="0">
              <a:lnSpc>
                <a:spcPct val="110000"/>
              </a:lnSpc>
              <a:spcBef>
                <a:spcPts val="0"/>
              </a:spcBef>
              <a:buNone/>
            </a:pPr>
            <a:endParaRPr lang="en-GB" sz="900" b="1" dirty="0">
              <a:solidFill>
                <a:srgbClr val="56585A"/>
              </a:solidFill>
              <a:latin typeface="Myriad Pro" panose="020B0503030403020204" pitchFamily="34" charset="0"/>
              <a:ea typeface="Aptos" panose="020B0004020202020204" pitchFamily="34" charset="0"/>
              <a:cs typeface="Aptos" panose="020B0004020202020204" pitchFamily="34" charset="0"/>
            </a:endParaRPr>
          </a:p>
          <a:p>
            <a:pPr marL="0" indent="0">
              <a:buNone/>
            </a:pPr>
            <a:r>
              <a:rPr lang="en-GB" sz="900" b="1" dirty="0">
                <a:solidFill>
                  <a:srgbClr val="000000"/>
                </a:solidFill>
                <a:effectLst/>
                <a:latin typeface="Myriad Pro" panose="020B0503030403020204" pitchFamily="34" charset="0"/>
                <a:ea typeface="Aptos" panose="020B0004020202020204" pitchFamily="34" charset="0"/>
                <a:cs typeface="Aptos" panose="020B0004020202020204" pitchFamily="34" charset="0"/>
              </a:rPr>
              <a:t>Read the briefing:</a:t>
            </a:r>
            <a:r>
              <a:rPr lang="en-GB" sz="900" dirty="0">
                <a:solidFill>
                  <a:srgbClr val="000000"/>
                </a:solidFill>
                <a:effectLst/>
                <a:latin typeface="Myriad Pro" panose="020B0503030403020204" pitchFamily="34" charset="0"/>
                <a:ea typeface="Aptos" panose="020B0004020202020204" pitchFamily="34" charset="0"/>
                <a:cs typeface="Aptos" panose="020B0004020202020204" pitchFamily="34" charset="0"/>
              </a:rPr>
              <a:t> </a:t>
            </a:r>
            <a:r>
              <a:rPr lang="en-GB" sz="900" u="sng" dirty="0">
                <a:solidFill>
                  <a:srgbClr val="000000"/>
                </a:solidFill>
                <a:effectLst/>
                <a:latin typeface="Myriad Pro" panose="020B0503030403020204" pitchFamily="34" charset="0"/>
                <a:ea typeface="Aptos" panose="020B0004020202020204" pitchFamily="34" charset="0"/>
                <a:cs typeface="Aptos" panose="020B0004020202020204" pitchFamily="34" charset="0"/>
                <a:hlinkClick r:id="rId2"/>
              </a:rPr>
              <a:t>Barriers for professionals to reporting abuse and neglect: Helplines insight briefing</a:t>
            </a:r>
            <a:endParaRPr lang="en-GB" sz="900" u="sng" dirty="0">
              <a:solidFill>
                <a:srgbClr val="000000"/>
              </a:solidFill>
              <a:effectLst/>
              <a:latin typeface="Myriad Pro" panose="020B0503030403020204" pitchFamily="34" charset="0"/>
              <a:ea typeface="Aptos" panose="020B0004020202020204" pitchFamily="34" charset="0"/>
              <a:cs typeface="Aptos" panose="020B0004020202020204" pitchFamily="34" charset="0"/>
            </a:endParaRPr>
          </a:p>
          <a:p>
            <a:pPr marL="0" indent="0">
              <a:buNone/>
            </a:pPr>
            <a:endParaRPr lang="en-GB" sz="1100" dirty="0">
              <a:latin typeface="Myriad Pro" panose="020B0503030403020204" pitchFamily="34" charset="0"/>
            </a:endParaRPr>
          </a:p>
        </p:txBody>
      </p:sp>
      <p:pic>
        <p:nvPicPr>
          <p:cNvPr id="5" name="Picture 4">
            <a:extLst>
              <a:ext uri="{FF2B5EF4-FFF2-40B4-BE49-F238E27FC236}">
                <a16:creationId xmlns:a16="http://schemas.microsoft.com/office/drawing/2014/main" id="{64FC7381-8160-0DF4-62EC-85CDF177608B}"/>
              </a:ext>
            </a:extLst>
          </p:cNvPr>
          <p:cNvPicPr>
            <a:picLocks noChangeAspect="1"/>
          </p:cNvPicPr>
          <p:nvPr/>
        </p:nvPicPr>
        <p:blipFill rotWithShape="1">
          <a:blip r:embed="rId3"/>
          <a:srcRect l="60089" t="13059" r="23343" b="5253"/>
          <a:stretch/>
        </p:blipFill>
        <p:spPr>
          <a:xfrm>
            <a:off x="9039828" y="199379"/>
            <a:ext cx="1922888" cy="2621562"/>
          </a:xfrm>
          <a:prstGeom prst="rect">
            <a:avLst/>
          </a:prstGeom>
          <a:ln w="3175">
            <a:solidFill>
              <a:schemeClr val="tx1"/>
            </a:solidFill>
          </a:ln>
        </p:spPr>
      </p:pic>
      <p:pic>
        <p:nvPicPr>
          <p:cNvPr id="6" name="Picture 5">
            <a:extLst>
              <a:ext uri="{FF2B5EF4-FFF2-40B4-BE49-F238E27FC236}">
                <a16:creationId xmlns:a16="http://schemas.microsoft.com/office/drawing/2014/main" id="{C0667DF6-C1A2-BC67-7551-A6BE45E51D2D}"/>
              </a:ext>
            </a:extLst>
          </p:cNvPr>
          <p:cNvPicPr>
            <a:picLocks noChangeAspect="1"/>
          </p:cNvPicPr>
          <p:nvPr/>
        </p:nvPicPr>
        <p:blipFill rotWithShape="1">
          <a:blip r:embed="rId4"/>
          <a:srcRect l="30223" t="23927" r="55445" b="7266"/>
          <a:stretch/>
        </p:blipFill>
        <p:spPr>
          <a:xfrm>
            <a:off x="8964606" y="3424695"/>
            <a:ext cx="2139707" cy="2889295"/>
          </a:xfrm>
          <a:prstGeom prst="rect">
            <a:avLst/>
          </a:prstGeom>
        </p:spPr>
      </p:pic>
      <p:sp>
        <p:nvSpPr>
          <p:cNvPr id="7" name="TextBox 6">
            <a:extLst>
              <a:ext uri="{FF2B5EF4-FFF2-40B4-BE49-F238E27FC236}">
                <a16:creationId xmlns:a16="http://schemas.microsoft.com/office/drawing/2014/main" id="{89AE7E2A-9F5D-9628-74E4-850E334DE2F3}"/>
              </a:ext>
            </a:extLst>
          </p:cNvPr>
          <p:cNvSpPr txBox="1"/>
          <p:nvPr/>
        </p:nvSpPr>
        <p:spPr>
          <a:xfrm>
            <a:off x="8926975" y="2938152"/>
            <a:ext cx="2531962" cy="369332"/>
          </a:xfrm>
          <a:prstGeom prst="rect">
            <a:avLst/>
          </a:prstGeom>
          <a:noFill/>
        </p:spPr>
        <p:txBody>
          <a:bodyPr wrap="square">
            <a:spAutoFit/>
          </a:bodyPr>
          <a:lstStyle/>
          <a:p>
            <a:pPr marL="0" indent="0">
              <a:buNone/>
            </a:pPr>
            <a:r>
              <a:rPr lang="en-GB" sz="1800" dirty="0"/>
              <a:t>Read the guidance </a:t>
            </a:r>
            <a:r>
              <a:rPr lang="en-GB" sz="1800" dirty="0">
                <a:hlinkClick r:id="rId5"/>
              </a:rPr>
              <a:t>here</a:t>
            </a:r>
            <a:endParaRPr lang="en-GB" sz="1800" dirty="0"/>
          </a:p>
        </p:txBody>
      </p:sp>
    </p:spTree>
    <p:extLst>
      <p:ext uri="{BB962C8B-B14F-4D97-AF65-F5344CB8AC3E}">
        <p14:creationId xmlns:p14="http://schemas.microsoft.com/office/powerpoint/2010/main" val="13453832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1D2BA-20AC-1FAB-D6DE-4FD28E9542B5}"/>
              </a:ext>
            </a:extLst>
          </p:cNvPr>
          <p:cNvSpPr>
            <a:spLocks noGrp="1"/>
          </p:cNvSpPr>
          <p:nvPr>
            <p:ph type="title"/>
          </p:nvPr>
        </p:nvSpPr>
        <p:spPr/>
        <p:txBody>
          <a:bodyPr/>
          <a:lstStyle/>
          <a:p>
            <a:r>
              <a:rPr lang="en-GB" b="1" dirty="0"/>
              <a:t>What is the professional duty of candour (honesty)?</a:t>
            </a:r>
          </a:p>
        </p:txBody>
      </p:sp>
      <p:sp>
        <p:nvSpPr>
          <p:cNvPr id="3" name="Content Placeholder 2">
            <a:extLst>
              <a:ext uri="{FF2B5EF4-FFF2-40B4-BE49-F238E27FC236}">
                <a16:creationId xmlns:a16="http://schemas.microsoft.com/office/drawing/2014/main" id="{A086DB4A-36E2-1701-9294-091C3E827F9F}"/>
              </a:ext>
            </a:extLst>
          </p:cNvPr>
          <p:cNvSpPr>
            <a:spLocks noGrp="1"/>
          </p:cNvSpPr>
          <p:nvPr>
            <p:ph idx="1"/>
          </p:nvPr>
        </p:nvSpPr>
        <p:spPr>
          <a:xfrm>
            <a:off x="609600" y="1963023"/>
            <a:ext cx="10972800" cy="3554209"/>
          </a:xfrm>
        </p:spPr>
        <p:txBody>
          <a:bodyPr/>
          <a:lstStyle/>
          <a:p>
            <a:r>
              <a:rPr lang="en-GB" dirty="0"/>
              <a:t>Every healthcare professional must be open and honest with patients when something that goes wrong with their treatment or care causes, or has the potential to cause, harm or distress.</a:t>
            </a:r>
          </a:p>
        </p:txBody>
      </p:sp>
      <p:sp>
        <p:nvSpPr>
          <p:cNvPr id="4" name="Date Placeholder 3">
            <a:extLst>
              <a:ext uri="{FF2B5EF4-FFF2-40B4-BE49-F238E27FC236}">
                <a16:creationId xmlns:a16="http://schemas.microsoft.com/office/drawing/2014/main" id="{52E87EA5-B6B3-EF14-487D-DD35EF3481BC}"/>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26F73A29-2120-9E88-459A-12876A11F079}"/>
              </a:ext>
            </a:extLst>
          </p:cNvPr>
          <p:cNvSpPr>
            <a:spLocks noGrp="1"/>
          </p:cNvSpPr>
          <p:nvPr>
            <p:ph type="sldNum" sz="quarter" idx="12"/>
          </p:nvPr>
        </p:nvSpPr>
        <p:spPr/>
        <p:txBody>
          <a:bodyPr/>
          <a:lstStyle/>
          <a:p>
            <a:pPr>
              <a:defRPr/>
            </a:pPr>
            <a:fld id="{8B34AADE-47AB-4FD6-A959-68A9E6432E18}" type="slidenum">
              <a:rPr lang="en-GB" altLang="en-US" smtClean="0"/>
              <a:pPr>
                <a:defRPr/>
              </a:pPr>
              <a:t>30</a:t>
            </a:fld>
            <a:endParaRPr lang="en-GB" altLang="en-US"/>
          </a:p>
        </p:txBody>
      </p:sp>
    </p:spTree>
    <p:extLst>
      <p:ext uri="{BB962C8B-B14F-4D97-AF65-F5344CB8AC3E}">
        <p14:creationId xmlns:p14="http://schemas.microsoft.com/office/powerpoint/2010/main" val="39619427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5A31D-AB28-595F-38CE-ACF29FDCF654}"/>
              </a:ext>
            </a:extLst>
          </p:cNvPr>
          <p:cNvSpPr>
            <a:spLocks noGrp="1"/>
          </p:cNvSpPr>
          <p:nvPr>
            <p:ph type="title"/>
          </p:nvPr>
        </p:nvSpPr>
        <p:spPr/>
        <p:txBody>
          <a:bodyPr/>
          <a:lstStyle/>
          <a:p>
            <a:r>
              <a:rPr lang="en-GB" sz="4000" b="1" dirty="0"/>
              <a:t>Video: Doing the right thing</a:t>
            </a:r>
            <a:br>
              <a:rPr lang="en-GB" sz="4000" b="1" dirty="0"/>
            </a:br>
            <a:r>
              <a:rPr lang="en-GB" sz="4000" b="1" dirty="0"/>
              <a:t> Duty of Candour</a:t>
            </a:r>
          </a:p>
        </p:txBody>
      </p:sp>
      <p:pic>
        <p:nvPicPr>
          <p:cNvPr id="6" name="Online Media 5" title="Doing the right thing: Duty of Candour | United Lincolnshire Hospitals NHS Trust">
            <a:hlinkClick r:id="" action="ppaction://media"/>
            <a:extLst>
              <a:ext uri="{FF2B5EF4-FFF2-40B4-BE49-F238E27FC236}">
                <a16:creationId xmlns:a16="http://schemas.microsoft.com/office/drawing/2014/main" id="{D62B02B2-7D2A-F5BA-92A1-5A038A5A0A84}"/>
              </a:ext>
            </a:extLst>
          </p:cNvPr>
          <p:cNvPicPr>
            <a:picLocks noGrp="1" noRot="1" noChangeAspect="1"/>
          </p:cNvPicPr>
          <p:nvPr>
            <p:ph idx="1"/>
            <a:videoFile r:link="rId1"/>
          </p:nvPr>
        </p:nvPicPr>
        <p:blipFill>
          <a:blip r:embed="rId3"/>
          <a:stretch>
            <a:fillRect/>
          </a:stretch>
        </p:blipFill>
        <p:spPr>
          <a:xfrm>
            <a:off x="2797542" y="1470818"/>
            <a:ext cx="6931025" cy="3916363"/>
          </a:xfrm>
          <a:prstGeom prst="rect">
            <a:avLst/>
          </a:prstGeom>
        </p:spPr>
      </p:pic>
      <p:sp>
        <p:nvSpPr>
          <p:cNvPr id="4" name="Date Placeholder 3">
            <a:extLst>
              <a:ext uri="{FF2B5EF4-FFF2-40B4-BE49-F238E27FC236}">
                <a16:creationId xmlns:a16="http://schemas.microsoft.com/office/drawing/2014/main" id="{0F5BCDCB-B887-EAB7-A7B1-37F8DB24E10F}"/>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31080478-A69C-0A6C-C446-1380531E6866}"/>
              </a:ext>
            </a:extLst>
          </p:cNvPr>
          <p:cNvSpPr>
            <a:spLocks noGrp="1"/>
          </p:cNvSpPr>
          <p:nvPr>
            <p:ph type="sldNum" sz="quarter" idx="12"/>
          </p:nvPr>
        </p:nvSpPr>
        <p:spPr/>
        <p:txBody>
          <a:bodyPr/>
          <a:lstStyle/>
          <a:p>
            <a:pPr>
              <a:defRPr/>
            </a:pPr>
            <a:fld id="{8B34AADE-47AB-4FD6-A959-68A9E6432E18}" type="slidenum">
              <a:rPr lang="en-GB" altLang="en-US" smtClean="0"/>
              <a:pPr>
                <a:defRPr/>
              </a:pPr>
              <a:t>31</a:t>
            </a:fld>
            <a:endParaRPr lang="en-GB" altLang="en-US"/>
          </a:p>
        </p:txBody>
      </p:sp>
      <p:sp>
        <p:nvSpPr>
          <p:cNvPr id="8" name="TextBox 7">
            <a:extLst>
              <a:ext uri="{FF2B5EF4-FFF2-40B4-BE49-F238E27FC236}">
                <a16:creationId xmlns:a16="http://schemas.microsoft.com/office/drawing/2014/main" id="{9535D009-00DF-BA01-7BD9-261EFF1902D5}"/>
              </a:ext>
            </a:extLst>
          </p:cNvPr>
          <p:cNvSpPr txBox="1"/>
          <p:nvPr/>
        </p:nvSpPr>
        <p:spPr>
          <a:xfrm>
            <a:off x="2734408" y="5387181"/>
            <a:ext cx="6160598" cy="246221"/>
          </a:xfrm>
          <a:prstGeom prst="rect">
            <a:avLst/>
          </a:prstGeom>
          <a:noFill/>
        </p:spPr>
        <p:txBody>
          <a:bodyPr wrap="square">
            <a:spAutoFit/>
          </a:bodyPr>
          <a:lstStyle/>
          <a:p>
            <a:r>
              <a:rPr lang="en-GB" sz="1000" dirty="0"/>
              <a:t>Source: </a:t>
            </a:r>
            <a:r>
              <a:rPr lang="en-GB" sz="1000" dirty="0">
                <a:hlinkClick r:id="rId4"/>
              </a:rPr>
              <a:t>https://youtu.be/7ew2f9fZqFw</a:t>
            </a:r>
            <a:r>
              <a:rPr lang="en-GB" sz="1000" dirty="0"/>
              <a:t> </a:t>
            </a:r>
          </a:p>
        </p:txBody>
      </p:sp>
    </p:spTree>
    <p:extLst>
      <p:ext uri="{BB962C8B-B14F-4D97-AF65-F5344CB8AC3E}">
        <p14:creationId xmlns:p14="http://schemas.microsoft.com/office/powerpoint/2010/main" val="1510333223"/>
      </p:ext>
    </p:extLst>
  </p:cSld>
  <p:clrMapOvr>
    <a:masterClrMapping/>
  </p:clrMapOvr>
  <p:timing>
    <p:tnLst>
      <p:par>
        <p:cTn id="1" dur="indefinite" restart="never" nodeType="tmRoot">
          <p:childTnLst>
            <p:video>
              <p:cMediaNode vol="80000">
                <p:cTn id="2" fill="hold" display="0">
                  <p:stCondLst>
                    <p:cond delay="indefinite"/>
                  </p:stCondLst>
                </p:cTn>
                <p:tgtEl>
                  <p:spTgt spid="6"/>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77A88-CED4-69D2-6DC0-9974977E5DD2}"/>
              </a:ext>
            </a:extLst>
          </p:cNvPr>
          <p:cNvSpPr>
            <a:spLocks noGrp="1"/>
          </p:cNvSpPr>
          <p:nvPr>
            <p:ph type="title"/>
          </p:nvPr>
        </p:nvSpPr>
        <p:spPr/>
        <p:txBody>
          <a:bodyPr/>
          <a:lstStyle/>
          <a:p>
            <a:r>
              <a:rPr lang="en-GB" sz="3600" b="1" dirty="0"/>
              <a:t>This means that healthcare professionals must:</a:t>
            </a:r>
          </a:p>
        </p:txBody>
      </p:sp>
      <p:sp>
        <p:nvSpPr>
          <p:cNvPr id="3" name="Content Placeholder 2">
            <a:extLst>
              <a:ext uri="{FF2B5EF4-FFF2-40B4-BE49-F238E27FC236}">
                <a16:creationId xmlns:a16="http://schemas.microsoft.com/office/drawing/2014/main" id="{2C161DFB-4FC5-A559-2E22-7D7EF7BD7D32}"/>
              </a:ext>
            </a:extLst>
          </p:cNvPr>
          <p:cNvSpPr>
            <a:spLocks noGrp="1"/>
          </p:cNvSpPr>
          <p:nvPr>
            <p:ph idx="1"/>
          </p:nvPr>
        </p:nvSpPr>
        <p:spPr>
          <a:xfrm>
            <a:off x="609601" y="1494692"/>
            <a:ext cx="10648426" cy="4022541"/>
          </a:xfrm>
        </p:spPr>
        <p:txBody>
          <a:bodyPr/>
          <a:lstStyle/>
          <a:p>
            <a:r>
              <a:rPr lang="en-GB" sz="2600" dirty="0"/>
              <a:t>Tell the patient (or, where appropriate, the patient’s advocate, carer or family) when something has gone wrong.</a:t>
            </a:r>
          </a:p>
          <a:p>
            <a:r>
              <a:rPr lang="en-GB" sz="2600" dirty="0"/>
              <a:t>Apologise to the patient (or, where appropriate, the patient’s advocate, carer or family). </a:t>
            </a:r>
          </a:p>
          <a:p>
            <a:r>
              <a:rPr lang="en-GB" sz="2600" dirty="0"/>
              <a:t>Offer an appropriate remedy or support to put matters right (if possible). </a:t>
            </a:r>
          </a:p>
          <a:p>
            <a:r>
              <a:rPr lang="en-GB" sz="2600" dirty="0"/>
              <a:t>Explain fully to the patient (or, where appropriate, the patient’s advocate, carer or family) the short and long term effects of what has happened. </a:t>
            </a:r>
          </a:p>
          <a:p>
            <a:endParaRPr lang="en-GB" sz="2600" dirty="0"/>
          </a:p>
          <a:p>
            <a:pPr marL="0" indent="0">
              <a:buNone/>
            </a:pPr>
            <a:r>
              <a:rPr lang="en-GB" sz="1000" dirty="0"/>
              <a:t>          Source: </a:t>
            </a:r>
            <a:r>
              <a:rPr lang="en-GB" sz="1000" dirty="0">
                <a:hlinkClick r:id="rId2"/>
              </a:rPr>
              <a:t>https://www.nmc.org.uk/standards/guidance/the-professional-duty-of-candour/read-the-professional-duty-of-candour/</a:t>
            </a:r>
            <a:r>
              <a:rPr lang="en-GB" sz="1000" dirty="0"/>
              <a:t> </a:t>
            </a:r>
          </a:p>
        </p:txBody>
      </p:sp>
      <p:sp>
        <p:nvSpPr>
          <p:cNvPr id="4" name="Date Placeholder 3">
            <a:extLst>
              <a:ext uri="{FF2B5EF4-FFF2-40B4-BE49-F238E27FC236}">
                <a16:creationId xmlns:a16="http://schemas.microsoft.com/office/drawing/2014/main" id="{CE56304B-F08C-D6C5-9B92-1B505790A359}"/>
              </a:ext>
            </a:extLst>
          </p:cNvPr>
          <p:cNvSpPr>
            <a:spLocks noGrp="1"/>
          </p:cNvSpPr>
          <p:nvPr>
            <p:ph type="dt" sz="half" idx="10"/>
          </p:nvPr>
        </p:nvSpPr>
        <p:spPr/>
        <p:txBody>
          <a:bodyPr/>
          <a:lstStyle/>
          <a:p>
            <a:pPr>
              <a:defRPr/>
            </a:pPr>
            <a:fld id="{63163EF8-2307-4794-9875-6B8CA664E276}" type="datetime1">
              <a:rPr lang="en-GB" altLang="en-US" smtClean="0"/>
              <a:pPr>
                <a:defRPr/>
              </a:pPr>
              <a:t>13/10/2026</a:t>
            </a:fld>
            <a:endParaRPr lang="en-GB" altLang="en-US" dirty="0"/>
          </a:p>
        </p:txBody>
      </p:sp>
      <p:sp>
        <p:nvSpPr>
          <p:cNvPr id="5" name="Slide Number Placeholder 4">
            <a:extLst>
              <a:ext uri="{FF2B5EF4-FFF2-40B4-BE49-F238E27FC236}">
                <a16:creationId xmlns:a16="http://schemas.microsoft.com/office/drawing/2014/main" id="{060FCA0E-BB01-B997-C572-52BFD42A3729}"/>
              </a:ext>
            </a:extLst>
          </p:cNvPr>
          <p:cNvSpPr>
            <a:spLocks noGrp="1"/>
          </p:cNvSpPr>
          <p:nvPr>
            <p:ph type="sldNum" sz="quarter" idx="12"/>
          </p:nvPr>
        </p:nvSpPr>
        <p:spPr/>
        <p:txBody>
          <a:bodyPr/>
          <a:lstStyle/>
          <a:p>
            <a:pPr>
              <a:defRPr/>
            </a:pPr>
            <a:fld id="{8B34AADE-47AB-4FD6-A959-68A9E6432E18}" type="slidenum">
              <a:rPr lang="en-GB" altLang="en-US" smtClean="0"/>
              <a:pPr>
                <a:defRPr/>
              </a:pPr>
              <a:t>32</a:t>
            </a:fld>
            <a:endParaRPr lang="en-GB" altLang="en-US" dirty="0"/>
          </a:p>
        </p:txBody>
      </p:sp>
    </p:spTree>
    <p:extLst>
      <p:ext uri="{BB962C8B-B14F-4D97-AF65-F5344CB8AC3E}">
        <p14:creationId xmlns:p14="http://schemas.microsoft.com/office/powerpoint/2010/main" val="22329481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52A77-B2F0-F882-26F2-9A5D9275D9D2}"/>
              </a:ext>
            </a:extLst>
          </p:cNvPr>
          <p:cNvSpPr>
            <a:spLocks noGrp="1"/>
          </p:cNvSpPr>
          <p:nvPr>
            <p:ph type="title"/>
          </p:nvPr>
        </p:nvSpPr>
        <p:spPr>
          <a:xfrm>
            <a:off x="609600" y="274638"/>
            <a:ext cx="10972800" cy="1143000"/>
          </a:xfrm>
        </p:spPr>
        <p:txBody>
          <a:bodyPr wrap="square" anchor="ctr">
            <a:normAutofit fontScale="90000"/>
          </a:bodyPr>
          <a:lstStyle/>
          <a:p>
            <a:r>
              <a:rPr lang="en-GB" sz="4100" b="1" dirty="0"/>
              <a:t>Recap: What is a policy in health and social care?</a:t>
            </a:r>
          </a:p>
        </p:txBody>
      </p:sp>
      <p:sp>
        <p:nvSpPr>
          <p:cNvPr id="3" name="Content Placeholder 2">
            <a:extLst>
              <a:ext uri="{FF2B5EF4-FFF2-40B4-BE49-F238E27FC236}">
                <a16:creationId xmlns:a16="http://schemas.microsoft.com/office/drawing/2014/main" id="{0F4EA88A-2FFE-331E-A3E7-7D100E9E0C97}"/>
              </a:ext>
            </a:extLst>
          </p:cNvPr>
          <p:cNvSpPr>
            <a:spLocks noGrp="1"/>
          </p:cNvSpPr>
          <p:nvPr>
            <p:ph sz="half" idx="1"/>
          </p:nvPr>
        </p:nvSpPr>
        <p:spPr>
          <a:xfrm>
            <a:off x="609600" y="1600201"/>
            <a:ext cx="5384800" cy="3989040"/>
          </a:xfrm>
        </p:spPr>
        <p:txBody>
          <a:bodyPr wrap="square" anchor="t">
            <a:normAutofit/>
          </a:bodyPr>
          <a:lstStyle/>
          <a:p>
            <a:pPr marL="0" indent="0">
              <a:buNone/>
            </a:pPr>
            <a:r>
              <a:rPr lang="en-GB" sz="3200" dirty="0"/>
              <a:t>A policy in health and social care sets out what is to be done and why, and how the organisation seeks to approach specific areas.    </a:t>
            </a:r>
          </a:p>
        </p:txBody>
      </p:sp>
      <p:pic>
        <p:nvPicPr>
          <p:cNvPr id="6" name="Picture 5">
            <a:extLst>
              <a:ext uri="{FF2B5EF4-FFF2-40B4-BE49-F238E27FC236}">
                <a16:creationId xmlns:a16="http://schemas.microsoft.com/office/drawing/2014/main" id="{BA94738B-A79D-9D7D-C6F5-D23A4228060C}"/>
              </a:ext>
            </a:extLst>
          </p:cNvPr>
          <p:cNvPicPr>
            <a:picLocks noChangeAspect="1"/>
          </p:cNvPicPr>
          <p:nvPr/>
        </p:nvPicPr>
        <p:blipFill rotWithShape="1">
          <a:blip r:embed="rId2"/>
          <a:srcRect l="1085" r="8807" b="-2"/>
          <a:stretch/>
        </p:blipFill>
        <p:spPr>
          <a:xfrm>
            <a:off x="6212226" y="1754908"/>
            <a:ext cx="4939065" cy="3658841"/>
          </a:xfrm>
          <a:prstGeom prst="rect">
            <a:avLst/>
          </a:prstGeom>
          <a:noFill/>
        </p:spPr>
      </p:pic>
      <p:sp>
        <p:nvSpPr>
          <p:cNvPr id="4" name="Date Placeholder 3">
            <a:extLst>
              <a:ext uri="{FF2B5EF4-FFF2-40B4-BE49-F238E27FC236}">
                <a16:creationId xmlns:a16="http://schemas.microsoft.com/office/drawing/2014/main" id="{4171D039-EAC7-F66C-696D-CECCB868647D}"/>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63163EF8-2307-4794-9875-6B8CA664E276}" type="datetime1">
              <a:rPr lang="en-GB" altLang="en-US" sz="900" smtClean="0"/>
              <a:pPr>
                <a:lnSpc>
                  <a:spcPct val="90000"/>
                </a:lnSpc>
                <a:spcAft>
                  <a:spcPts val="600"/>
                </a:spcAft>
                <a:defRPr/>
              </a:pPr>
              <a:t>13/10/2026</a:t>
            </a:fld>
            <a:endParaRPr lang="en-GB" altLang="en-US" sz="900"/>
          </a:p>
        </p:txBody>
      </p:sp>
      <p:sp>
        <p:nvSpPr>
          <p:cNvPr id="5" name="Slide Number Placeholder 4">
            <a:extLst>
              <a:ext uri="{FF2B5EF4-FFF2-40B4-BE49-F238E27FC236}">
                <a16:creationId xmlns:a16="http://schemas.microsoft.com/office/drawing/2014/main" id="{1421EE45-695C-A903-560D-EFE1C8E15920}"/>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8B34AADE-47AB-4FD6-A959-68A9E6432E18}" type="slidenum">
              <a:rPr lang="en-GB" altLang="en-US" smtClean="0"/>
              <a:pPr>
                <a:spcAft>
                  <a:spcPts val="600"/>
                </a:spcAft>
                <a:defRPr/>
              </a:pPr>
              <a:t>33</a:t>
            </a:fld>
            <a:endParaRPr lang="en-GB" altLang="en-US"/>
          </a:p>
        </p:txBody>
      </p:sp>
    </p:spTree>
    <p:extLst>
      <p:ext uri="{BB962C8B-B14F-4D97-AF65-F5344CB8AC3E}">
        <p14:creationId xmlns:p14="http://schemas.microsoft.com/office/powerpoint/2010/main" val="33418697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0406933-A52C-6C46-ABE5-E68D293DCD35}"/>
              </a:ext>
            </a:extLst>
          </p:cNvPr>
          <p:cNvSpPr>
            <a:spLocks noGrp="1"/>
          </p:cNvSpPr>
          <p:nvPr>
            <p:ph sz="half" idx="2"/>
          </p:nvPr>
        </p:nvSpPr>
        <p:spPr>
          <a:xfrm>
            <a:off x="444550" y="1430195"/>
            <a:ext cx="6811618" cy="5090678"/>
          </a:xfrm>
          <a:solidFill>
            <a:schemeClr val="bg1"/>
          </a:solidFill>
        </p:spPr>
        <p:txBody>
          <a:bodyPr>
            <a:noAutofit/>
          </a:bodyPr>
          <a:lstStyle/>
          <a:p>
            <a:r>
              <a:rPr lang="en-GB" sz="2300" dirty="0"/>
              <a:t>Safeguarding policy </a:t>
            </a:r>
          </a:p>
          <a:p>
            <a:r>
              <a:rPr lang="en-GB" sz="2300" dirty="0"/>
              <a:t>Recruitment and selection policy</a:t>
            </a:r>
          </a:p>
          <a:p>
            <a:pPr lvl="0" hangingPunct="0"/>
            <a:r>
              <a:rPr lang="en-GB" sz="2300" dirty="0"/>
              <a:t>Data protection and confidentiality policy</a:t>
            </a:r>
          </a:p>
          <a:p>
            <a:pPr lvl="0" hangingPunct="0"/>
            <a:r>
              <a:rPr lang="en-GB" sz="2300" dirty="0"/>
              <a:t>Lone working policy</a:t>
            </a:r>
          </a:p>
          <a:p>
            <a:pPr lvl="0" hangingPunct="0"/>
            <a:r>
              <a:rPr lang="en-GB" sz="2300" dirty="0"/>
              <a:t>Equal Opportunities Policy</a:t>
            </a:r>
          </a:p>
          <a:p>
            <a:pPr lvl="0" hangingPunct="0"/>
            <a:r>
              <a:rPr lang="en-GB" sz="2300" dirty="0"/>
              <a:t>Behaviour Policy </a:t>
            </a:r>
          </a:p>
          <a:p>
            <a:pPr lvl="0" hangingPunct="0"/>
            <a:r>
              <a:rPr lang="en-GB" sz="2300" dirty="0"/>
              <a:t>Anti-Discrimination Policy </a:t>
            </a:r>
          </a:p>
          <a:p>
            <a:pPr lvl="0" hangingPunct="0"/>
            <a:r>
              <a:rPr lang="en-GB" sz="2300" dirty="0"/>
              <a:t>Whistleblowing Policy </a:t>
            </a:r>
          </a:p>
          <a:p>
            <a:pPr lvl="0" hangingPunct="0"/>
            <a:r>
              <a:rPr lang="en-GB" sz="2300" dirty="0"/>
              <a:t>Staff Code of Conduct Policy</a:t>
            </a:r>
          </a:p>
          <a:p>
            <a:pPr lvl="0" hangingPunct="0"/>
            <a:r>
              <a:rPr lang="en-GB" sz="2300" dirty="0"/>
              <a:t>Disciplinary Procedure </a:t>
            </a:r>
          </a:p>
          <a:p>
            <a:pPr lvl="0" hangingPunct="0"/>
            <a:r>
              <a:rPr lang="en-GB" sz="2300" dirty="0"/>
              <a:t>Special Educational Needs and Disability Policy</a:t>
            </a:r>
          </a:p>
          <a:p>
            <a:pPr lvl="0" hangingPunct="0"/>
            <a:r>
              <a:rPr lang="en-GB" sz="2300" dirty="0"/>
              <a:t>Major incident policy.</a:t>
            </a:r>
            <a:endParaRPr lang="en-US" sz="2300" dirty="0"/>
          </a:p>
        </p:txBody>
      </p:sp>
      <p:sp>
        <p:nvSpPr>
          <p:cNvPr id="7" name="Title 1">
            <a:extLst>
              <a:ext uri="{FF2B5EF4-FFF2-40B4-BE49-F238E27FC236}">
                <a16:creationId xmlns:a16="http://schemas.microsoft.com/office/drawing/2014/main" id="{EC8A1669-07D9-7443-B4CC-685F0709F6EE}"/>
              </a:ext>
            </a:extLst>
          </p:cNvPr>
          <p:cNvSpPr>
            <a:spLocks noGrp="1"/>
          </p:cNvSpPr>
          <p:nvPr>
            <p:ph type="title"/>
          </p:nvPr>
        </p:nvSpPr>
        <p:spPr>
          <a:xfrm>
            <a:off x="193965" y="0"/>
            <a:ext cx="11574548" cy="1143000"/>
          </a:xfrm>
        </p:spPr>
        <p:txBody>
          <a:bodyPr>
            <a:noAutofit/>
          </a:bodyPr>
          <a:lstStyle/>
          <a:p>
            <a:r>
              <a:rPr lang="en-GB" sz="2800" b="1" dirty="0">
                <a:latin typeface="+mn-lt"/>
              </a:rPr>
              <a:t>What policies and procedures fall under the health and social </a:t>
            </a:r>
            <a:r>
              <a:rPr lang="en-GB" sz="2800" b="1" dirty="0" smtClean="0">
                <a:latin typeface="+mn-lt"/>
              </a:rPr>
              <a:t>umbrella?</a:t>
            </a:r>
            <a:endParaRPr lang="en-GB" sz="2800" b="1" dirty="0">
              <a:latin typeface="+mn-lt"/>
            </a:endParaRPr>
          </a:p>
        </p:txBody>
      </p:sp>
      <p:pic>
        <p:nvPicPr>
          <p:cNvPr id="8" name="Content Placeholder 7">
            <a:extLst>
              <a:ext uri="{FF2B5EF4-FFF2-40B4-BE49-F238E27FC236}">
                <a16:creationId xmlns:a16="http://schemas.microsoft.com/office/drawing/2014/main" id="{0DE5E030-9222-424E-8C00-A945BE3DAE7C}"/>
              </a:ext>
            </a:extLst>
          </p:cNvPr>
          <p:cNvPicPr>
            <a:picLocks noGrp="1" noChangeAspect="1"/>
          </p:cNvPicPr>
          <p:nvPr>
            <p:ph sz="quarter" idx="4"/>
          </p:nvPr>
        </p:nvPicPr>
        <p:blipFill rotWithShape="1">
          <a:blip r:embed="rId3"/>
          <a:srcRect l="63209" t="9931" r="7640" b="66289"/>
          <a:stretch/>
        </p:blipFill>
        <p:spPr>
          <a:xfrm>
            <a:off x="7888782" y="2004003"/>
            <a:ext cx="3332754" cy="2595707"/>
          </a:xfrm>
          <a:prstGeom prst="rect">
            <a:avLst/>
          </a:prstGeom>
        </p:spPr>
      </p:pic>
    </p:spTree>
    <p:extLst>
      <p:ext uri="{BB962C8B-B14F-4D97-AF65-F5344CB8AC3E}">
        <p14:creationId xmlns:p14="http://schemas.microsoft.com/office/powerpoint/2010/main" val="12472468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9AB036E4-4819-D1CB-A668-91EAF221319B}"/>
              </a:ext>
            </a:extLst>
          </p:cNvPr>
          <p:cNvSpPr>
            <a:spLocks noGrp="1"/>
          </p:cNvSpPr>
          <p:nvPr>
            <p:ph type="title"/>
          </p:nvPr>
        </p:nvSpPr>
        <p:spPr/>
        <p:txBody>
          <a:bodyPr/>
          <a:lstStyle/>
          <a:p>
            <a:r>
              <a:rPr lang="en-GB" altLang="en-US" b="1"/>
              <a:t>QUESTION TIME</a:t>
            </a:r>
          </a:p>
        </p:txBody>
      </p:sp>
      <p:pic>
        <p:nvPicPr>
          <p:cNvPr id="17411" name="Content Placeholder 5">
            <a:extLst>
              <a:ext uri="{FF2B5EF4-FFF2-40B4-BE49-F238E27FC236}">
                <a16:creationId xmlns:a16="http://schemas.microsoft.com/office/drawing/2014/main" id="{AC121048-C379-22DC-7BA6-FB8382F83EF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872038" y="2359025"/>
            <a:ext cx="2146300" cy="2139950"/>
          </a:xfrm>
        </p:spPr>
      </p:pic>
      <p:sp>
        <p:nvSpPr>
          <p:cNvPr id="4" name="Date Placeholder 3">
            <a:extLst>
              <a:ext uri="{FF2B5EF4-FFF2-40B4-BE49-F238E27FC236}">
                <a16:creationId xmlns:a16="http://schemas.microsoft.com/office/drawing/2014/main" id="{C680AA8A-1579-8A88-4690-92C36A289B7F}"/>
              </a:ext>
            </a:extLst>
          </p:cNvPr>
          <p:cNvSpPr>
            <a:spLocks noGrp="1"/>
          </p:cNvSpPr>
          <p:nvPr>
            <p:ph type="dt" sz="quarter"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C329EE58-E6A4-4677-BD48-D1D3A6272A9B}"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13/10/2026</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17413" name="Slide Number Placeholder 4">
            <a:extLst>
              <a:ext uri="{FF2B5EF4-FFF2-40B4-BE49-F238E27FC236}">
                <a16:creationId xmlns:a16="http://schemas.microsoft.com/office/drawing/2014/main" id="{7DCCD910-55B0-4A03-02E9-6A9C273E3E8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fld id="{E432827D-8097-4BF2-903E-B04273729EB0}"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t>35</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pic>
        <p:nvPicPr>
          <p:cNvPr id="17414" name="Picture 6">
            <a:extLst>
              <a:ext uri="{FF2B5EF4-FFF2-40B4-BE49-F238E27FC236}">
                <a16:creationId xmlns:a16="http://schemas.microsoft.com/office/drawing/2014/main" id="{6D0D4BD2-3FE7-093C-1450-C5027D0FA8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1713" y="1417638"/>
            <a:ext cx="1871662" cy="244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Picture 7">
            <a:extLst>
              <a:ext uri="{FF2B5EF4-FFF2-40B4-BE49-F238E27FC236}">
                <a16:creationId xmlns:a16="http://schemas.microsoft.com/office/drawing/2014/main" id="{AF34641E-E032-FA2C-4F76-31B95F45AAA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40688" y="3644900"/>
            <a:ext cx="2468562"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03FAD-6262-4E05-C88A-B196E4788E66}"/>
              </a:ext>
            </a:extLst>
          </p:cNvPr>
          <p:cNvSpPr>
            <a:spLocks noGrp="1"/>
          </p:cNvSpPr>
          <p:nvPr>
            <p:ph type="title"/>
          </p:nvPr>
        </p:nvSpPr>
        <p:spPr/>
        <p:txBody>
          <a:bodyPr/>
          <a:lstStyle/>
          <a:p>
            <a:r>
              <a:rPr lang="en-GB" b="1" dirty="0"/>
              <a:t>What did I learn? </a:t>
            </a:r>
          </a:p>
        </p:txBody>
      </p:sp>
      <p:sp>
        <p:nvSpPr>
          <p:cNvPr id="3" name="Content Placeholder 2">
            <a:extLst>
              <a:ext uri="{FF2B5EF4-FFF2-40B4-BE49-F238E27FC236}">
                <a16:creationId xmlns:a16="http://schemas.microsoft.com/office/drawing/2014/main" id="{6B7DAD01-2BC6-5365-A802-0D4687C01ABC}"/>
              </a:ext>
            </a:extLst>
          </p:cNvPr>
          <p:cNvSpPr>
            <a:spLocks noGrp="1"/>
          </p:cNvSpPr>
          <p:nvPr>
            <p:ph idx="1"/>
          </p:nvPr>
        </p:nvSpPr>
        <p:spPr>
          <a:xfrm>
            <a:off x="3419475" y="2000251"/>
            <a:ext cx="8391526" cy="3516982"/>
          </a:xfrm>
        </p:spPr>
        <p:txBody>
          <a:bodyPr/>
          <a:lstStyle/>
          <a:p>
            <a:r>
              <a:rPr lang="en-GB" sz="4400" dirty="0"/>
              <a:t>What I have learnt today will help me in my practice because....</a:t>
            </a:r>
          </a:p>
          <a:p>
            <a:endParaRPr lang="en-GB" sz="4000" dirty="0"/>
          </a:p>
          <a:p>
            <a:endParaRPr lang="en-GB" dirty="0"/>
          </a:p>
          <a:p>
            <a:endParaRPr lang="en-GB" dirty="0"/>
          </a:p>
        </p:txBody>
      </p:sp>
      <p:sp>
        <p:nvSpPr>
          <p:cNvPr id="4" name="Date Placeholder 3">
            <a:extLst>
              <a:ext uri="{FF2B5EF4-FFF2-40B4-BE49-F238E27FC236}">
                <a16:creationId xmlns:a16="http://schemas.microsoft.com/office/drawing/2014/main" id="{B8059A93-2BCF-695B-4425-F8E7F79990EA}"/>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AEAE516-398A-4C62-BFF5-3A06D03BAA36}"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13/10/2026</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3D35492F-71C9-2383-4E2A-8CEFE6A25CE0}"/>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A1CCF11-17A1-496D-A53A-015F807BD464}"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36</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pic>
        <p:nvPicPr>
          <p:cNvPr id="6" name="Picture 5">
            <a:extLst>
              <a:ext uri="{FF2B5EF4-FFF2-40B4-BE49-F238E27FC236}">
                <a16:creationId xmlns:a16="http://schemas.microsoft.com/office/drawing/2014/main" id="{3A9995A7-C021-18DB-16A4-B2B9E4DA1FB7}"/>
              </a:ext>
            </a:extLst>
          </p:cNvPr>
          <p:cNvPicPr>
            <a:picLocks noChangeAspect="1"/>
          </p:cNvPicPr>
          <p:nvPr/>
        </p:nvPicPr>
        <p:blipFill>
          <a:blip r:embed="rId2"/>
          <a:stretch>
            <a:fillRect/>
          </a:stretch>
        </p:blipFill>
        <p:spPr>
          <a:xfrm>
            <a:off x="876301" y="1828800"/>
            <a:ext cx="2058582" cy="2925030"/>
          </a:xfrm>
          <a:prstGeom prst="rect">
            <a:avLst/>
          </a:prstGeom>
        </p:spPr>
      </p:pic>
    </p:spTree>
    <p:extLst>
      <p:ext uri="{BB962C8B-B14F-4D97-AF65-F5344CB8AC3E}">
        <p14:creationId xmlns:p14="http://schemas.microsoft.com/office/powerpoint/2010/main" val="41078916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833A3-5138-D04F-1385-619E66578777}"/>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8F539EF5-85CD-A1F1-2A1E-386DEB417770}"/>
              </a:ext>
            </a:extLst>
          </p:cNvPr>
          <p:cNvSpPr>
            <a:spLocks noGrp="1"/>
          </p:cNvSpPr>
          <p:nvPr>
            <p:ph idx="1"/>
          </p:nvPr>
        </p:nvSpPr>
        <p:spPr/>
        <p:txBody>
          <a:bodyPr/>
          <a:lstStyle/>
          <a:p>
            <a:r>
              <a:rPr lang="en-GB" sz="2400" dirty="0"/>
              <a:t>Department of Health and Social Care (2022) </a:t>
            </a:r>
            <a:r>
              <a:rPr lang="en-GB" sz="2400" i="1" dirty="0"/>
              <a:t>Statutory guidance - Care and support statutory guidance. </a:t>
            </a:r>
            <a:r>
              <a:rPr lang="en-GB" sz="2400" dirty="0"/>
              <a:t>Available at: </a:t>
            </a:r>
            <a:r>
              <a:rPr lang="en-GB" sz="2400" dirty="0">
                <a:hlinkClick r:id="rId2"/>
              </a:rPr>
              <a:t>https://www.gov.uk/government/publications/care-act-statutory-guidance/care-and-support-statutory-guidance</a:t>
            </a:r>
            <a:r>
              <a:rPr lang="en-GB" sz="2400" dirty="0"/>
              <a:t> (Accessed:14 July 2022). </a:t>
            </a:r>
          </a:p>
          <a:p>
            <a:r>
              <a:rPr lang="en-GB" sz="2400" dirty="0"/>
              <a:t>HM Government (2023) </a:t>
            </a:r>
            <a:r>
              <a:rPr lang="en-GB" sz="2400" i="1" dirty="0"/>
              <a:t>Working Together to Safeguard Children - A guide to inter-agency working to safeguard and promote the welfare of children. </a:t>
            </a:r>
            <a:r>
              <a:rPr lang="en-GB" sz="2400" dirty="0"/>
              <a:t>Available at: </a:t>
            </a:r>
            <a:r>
              <a:rPr lang="en-GB" sz="2400" dirty="0">
                <a:hlinkClick r:id="rId3"/>
              </a:rPr>
              <a:t>Working together to safeguard children - GOV.UK</a:t>
            </a:r>
            <a:r>
              <a:rPr lang="en-GB" sz="2400" dirty="0"/>
              <a:t>  (Accessed:14 July 2022). </a:t>
            </a:r>
          </a:p>
          <a:p>
            <a:endParaRPr lang="en-GB" sz="2400" dirty="0"/>
          </a:p>
          <a:p>
            <a:endParaRPr lang="en-GB" sz="2400" dirty="0"/>
          </a:p>
        </p:txBody>
      </p:sp>
      <p:sp>
        <p:nvSpPr>
          <p:cNvPr id="4" name="Date Placeholder 3">
            <a:extLst>
              <a:ext uri="{FF2B5EF4-FFF2-40B4-BE49-F238E27FC236}">
                <a16:creationId xmlns:a16="http://schemas.microsoft.com/office/drawing/2014/main" id="{3C82AFB6-F196-0882-5B3F-4DF755C08069}"/>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63163EF8-2307-4794-9875-6B8CA664E276}"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13/10/2026</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48ECBE07-4487-3950-6239-15A440BB284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34AADE-47AB-4FD6-A959-68A9E6432E18}"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altLang="en-US" sz="1200" b="0" i="0" u="none" strike="noStrike" kern="1200" cap="none" spc="0" normalizeH="0" baseline="0" noProof="0">
              <a:ln>
                <a:noFill/>
              </a:ln>
              <a:solidFill>
                <a:srgbClr val="898989"/>
              </a:solidFill>
              <a:effectLst/>
              <a:uLnTx/>
              <a:uFillTx/>
              <a:latin typeface="Myriad Pro"/>
              <a:ea typeface="+mn-ea"/>
              <a:cs typeface="+mn-cs"/>
            </a:endParaRPr>
          </a:p>
        </p:txBody>
      </p:sp>
    </p:spTree>
    <p:extLst>
      <p:ext uri="{BB962C8B-B14F-4D97-AF65-F5344CB8AC3E}">
        <p14:creationId xmlns:p14="http://schemas.microsoft.com/office/powerpoint/2010/main" val="41640644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513</TotalTime>
  <Words>2420</Words>
  <Application>Microsoft Office PowerPoint</Application>
  <PresentationFormat>Widescreen</PresentationFormat>
  <Paragraphs>291</Paragraphs>
  <Slides>37</Slides>
  <Notes>9</Notes>
  <HiddenSlides>0</HiddenSlides>
  <MMClips>4</MMClips>
  <ScaleCrop>false</ScaleCrop>
  <HeadingPairs>
    <vt:vector size="8" baseType="variant">
      <vt:variant>
        <vt:lpstr>Fonts Used</vt:lpstr>
      </vt:variant>
      <vt:variant>
        <vt:i4>4</vt:i4>
      </vt:variant>
      <vt:variant>
        <vt:lpstr>Theme</vt:lpstr>
      </vt:variant>
      <vt:variant>
        <vt:i4>2</vt:i4>
      </vt:variant>
      <vt:variant>
        <vt:lpstr>Embedded OLE Servers</vt:lpstr>
      </vt:variant>
      <vt:variant>
        <vt:i4>1</vt:i4>
      </vt:variant>
      <vt:variant>
        <vt:lpstr>Slide Titles</vt:lpstr>
      </vt:variant>
      <vt:variant>
        <vt:i4>37</vt:i4>
      </vt:variant>
    </vt:vector>
  </HeadingPairs>
  <TitlesOfParts>
    <vt:vector size="44" baseType="lpstr">
      <vt:lpstr>Aptos</vt:lpstr>
      <vt:lpstr>Arial</vt:lpstr>
      <vt:lpstr>Myriad Pro</vt:lpstr>
      <vt:lpstr>Times New Roman</vt:lpstr>
      <vt:lpstr>20140311PresentationUWTSDTemplate</vt:lpstr>
      <vt:lpstr>1_20140311PresentationUWTSDTemplate</vt:lpstr>
      <vt:lpstr>Microsoft PowerPoint 97-2003 Slide</vt:lpstr>
      <vt:lpstr>PowerPoint Presentation</vt:lpstr>
      <vt:lpstr>Aim of Lecture  (Week 6) </vt:lpstr>
      <vt:lpstr>Learning objectives  (Week 6)</vt:lpstr>
      <vt:lpstr>The relationship between legislation, policy, regulations, and standards</vt:lpstr>
      <vt:lpstr>What is statutory guidance for healthcare professionals?</vt:lpstr>
      <vt:lpstr>What is the Duty of Care in Health and Social Care? </vt:lpstr>
      <vt:lpstr>Duty of Care in Health and Social Care </vt:lpstr>
      <vt:lpstr>What is the Duty of Care in Health and Social Care?</vt:lpstr>
      <vt:lpstr>Video: What is Duty of Care?</vt:lpstr>
      <vt:lpstr>Why is it important? </vt:lpstr>
      <vt:lpstr>Duty of care in health and social care</vt:lpstr>
      <vt:lpstr>Duty of care in health and social care</vt:lpstr>
      <vt:lpstr>PowerPoint Presentation</vt:lpstr>
      <vt:lpstr>Care and Support Statutory Guidance</vt:lpstr>
      <vt:lpstr>Statutory Guide: Working Together to Safeguard Children </vt:lpstr>
      <vt:lpstr>Statutory Guide: Working Together to Safeguard Children </vt:lpstr>
      <vt:lpstr>Let’s watch this video to understand more</vt:lpstr>
      <vt:lpstr> What children and young people say they need?</vt:lpstr>
      <vt:lpstr>Statutory Guide: Working Together to Safeguard Children </vt:lpstr>
      <vt:lpstr>Why Does Duty of Care Contribute to Safeguarding?</vt:lpstr>
      <vt:lpstr>Services for children, parents or families should have in place </vt:lpstr>
      <vt:lpstr>PowerPoint Presentation</vt:lpstr>
      <vt:lpstr>Legal versus Professional duty of care</vt:lpstr>
      <vt:lpstr>Good Samaritan example</vt:lpstr>
      <vt:lpstr>Whistleblowing</vt:lpstr>
      <vt:lpstr>What is a whistleblower? </vt:lpstr>
      <vt:lpstr>Whistleblowing in social care</vt:lpstr>
      <vt:lpstr>Safeguarding Adult Reviews</vt:lpstr>
      <vt:lpstr>Information Sharing &amp; Reporting child abuse and neglect </vt:lpstr>
      <vt:lpstr>What is the professional duty of candour (honesty)?</vt:lpstr>
      <vt:lpstr>Video: Doing the right thing  Duty of Candour</vt:lpstr>
      <vt:lpstr>This means that healthcare professionals must:</vt:lpstr>
      <vt:lpstr>Recap: What is a policy in health and social care?</vt:lpstr>
      <vt:lpstr>What policies and procedures fall under the health and social umbrella?</vt:lpstr>
      <vt:lpstr>QUESTION TIME</vt:lpstr>
      <vt:lpstr>What did I learn?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Health and Social Care Practice  (BMHP5016_LON)</dc:title>
  <dc:creator>bianca sanfilippo</dc:creator>
  <cp:lastModifiedBy>user</cp:lastModifiedBy>
  <cp:revision>24</cp:revision>
  <dcterms:created xsi:type="dcterms:W3CDTF">2022-07-13T13:19:12Z</dcterms:created>
  <dcterms:modified xsi:type="dcterms:W3CDTF">2026-10-13T12:02:15Z</dcterms:modified>
</cp:coreProperties>
</file>