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94660"/>
  </p:normalViewPr>
  <p:slideViewPr>
    <p:cSldViewPr snapToGrid="0">
      <p:cViewPr varScale="1">
        <p:scale>
          <a:sx n="66" d="100"/>
          <a:sy n="66" d="100"/>
        </p:scale>
        <p:origin x="72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935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15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69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94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772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031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12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32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930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42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104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EB588-708E-4DF7-9903-167B70F3050B}" type="datetimeFigureOut">
              <a:rPr lang="en-GB" smtClean="0"/>
              <a:t>12/05/2019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CB9FB-8F16-4F9B-B156-AEAEA3988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544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5/01/what-is-a-business-mode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000" b="1" dirty="0" smtClean="0"/>
              <a:t>Name: </a:t>
            </a:r>
            <a:r>
              <a:rPr lang="en-GB" sz="2000" dirty="0" smtClean="0"/>
              <a:t>Simon Charles</a:t>
            </a:r>
            <a:br>
              <a:rPr lang="en-GB" sz="2000" dirty="0" smtClean="0"/>
            </a:br>
            <a:r>
              <a:rPr lang="en-GB" sz="2000" b="1" dirty="0" smtClean="0"/>
              <a:t>Student</a:t>
            </a:r>
            <a:r>
              <a:rPr lang="en-GB" sz="2000" dirty="0" smtClean="0"/>
              <a:t> Number: 0250297</a:t>
            </a:r>
            <a:br>
              <a:rPr lang="en-GB" sz="2000" dirty="0" smtClean="0"/>
            </a:br>
            <a:r>
              <a:rPr lang="en-GB" sz="2000" b="1" dirty="0" smtClean="0"/>
              <a:t>Course: </a:t>
            </a:r>
            <a:r>
              <a:rPr lang="en-GB" sz="2000" dirty="0" smtClean="0"/>
              <a:t>Master of Business Administration (MBA)</a:t>
            </a:r>
            <a:br>
              <a:rPr lang="en-GB" sz="2000" dirty="0" smtClean="0"/>
            </a:br>
            <a:r>
              <a:rPr lang="en-GB" sz="2000" b="1" dirty="0" smtClean="0"/>
              <a:t>Module: </a:t>
            </a:r>
            <a:r>
              <a:rPr lang="en-GB" sz="2000" dirty="0" smtClean="0"/>
              <a:t>Digital Entrepreneurship</a:t>
            </a:r>
            <a:br>
              <a:rPr lang="en-GB" sz="2000" dirty="0" smtClean="0"/>
            </a:br>
            <a:r>
              <a:rPr lang="en-GB" sz="2000" b="1" dirty="0" smtClean="0"/>
              <a:t>Submission Date: </a:t>
            </a:r>
            <a:r>
              <a:rPr lang="en-GB" sz="2000" dirty="0" smtClean="0"/>
              <a:t>13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May 2019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 systematic assessment of a new business venture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123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2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Chosen Business:</a:t>
            </a:r>
            <a:br>
              <a:rPr lang="en-GB" dirty="0" smtClean="0"/>
            </a:br>
            <a:r>
              <a:rPr lang="en-GB" dirty="0" smtClean="0"/>
              <a:t>A new online multi platform dating site/app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assessment looking at  the feasibility of the above new business venture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606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proposal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755219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800" dirty="0" smtClean="0"/>
              <a:t>A new high quality digital dating platform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800" dirty="0" smtClean="0"/>
              <a:t>Available through desktop, mobile / app platforms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800" dirty="0" smtClean="0"/>
              <a:t>High quality offer that challenges the incumbent market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800" dirty="0" smtClean="0"/>
              <a:t>Demographic aimed at Professionals, late 20’s to mid 40’s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800" dirty="0" smtClean="0"/>
              <a:t>USP’s developed around video chat facilities and wider social network offer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6229" y="17065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014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9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Analysis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377848"/>
          </a:xfrm>
        </p:spPr>
        <p:txBody>
          <a:bodyPr>
            <a:normAutofit fontScale="2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 smtClean="0"/>
              <a:t>The Market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 smtClean="0"/>
              <a:t>Start Up/Ideation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 smtClean="0"/>
              <a:t>Challenges and Opportunities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 smtClean="0"/>
              <a:t>Business Model Canvas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 smtClean="0"/>
              <a:t>Marketing and SEO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9600" dirty="0" smtClean="0"/>
              <a:t>Conclusions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53943" y="1397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16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 in 5 relationships now start online</a:t>
            </a:r>
          </a:p>
          <a:p>
            <a:r>
              <a:rPr lang="en-GB" dirty="0" smtClean="0"/>
              <a:t>Global online dating industry £2bn</a:t>
            </a:r>
          </a:p>
          <a:p>
            <a:r>
              <a:rPr lang="en-GB" dirty="0" smtClean="0"/>
              <a:t>Office of National Statistics include in basket of goods</a:t>
            </a:r>
          </a:p>
          <a:p>
            <a:r>
              <a:rPr lang="en-GB" dirty="0" smtClean="0"/>
              <a:t>59% adults in UK believe good way to meet people</a:t>
            </a:r>
          </a:p>
          <a:p>
            <a:r>
              <a:rPr lang="en-GB" dirty="0" smtClean="0"/>
              <a:t>Dating Apps 3 of top 10 apps by consumer spend in UK</a:t>
            </a:r>
          </a:p>
          <a:p>
            <a:r>
              <a:rPr lang="en-GB" dirty="0" smtClean="0"/>
              <a:t>Recession proof</a:t>
            </a:r>
          </a:p>
          <a:p>
            <a:r>
              <a:rPr lang="en-GB" dirty="0" smtClean="0"/>
              <a:t>Segmented market small handful big players a number of niche markets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19886" y="72310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79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9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Why?</a:t>
            </a:r>
          </a:p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Target Market</a:t>
            </a:r>
          </a:p>
          <a:p>
            <a:r>
              <a:rPr lang="en-GB" dirty="0" smtClean="0"/>
              <a:t>Funds required</a:t>
            </a:r>
          </a:p>
          <a:p>
            <a:r>
              <a:rPr lang="en-GB" dirty="0" smtClean="0"/>
              <a:t>Future upsizing</a:t>
            </a:r>
          </a:p>
          <a:p>
            <a:r>
              <a:rPr lang="en-GB" dirty="0" smtClean="0"/>
              <a:t>Competition?</a:t>
            </a:r>
          </a:p>
          <a:p>
            <a:r>
              <a:rPr lang="en-GB" dirty="0" smtClean="0"/>
              <a:t>USP</a:t>
            </a:r>
          </a:p>
          <a:p>
            <a:r>
              <a:rPr lang="en-GB" dirty="0" smtClean="0"/>
              <a:t>Market testing</a:t>
            </a:r>
          </a:p>
          <a:p>
            <a:r>
              <a:rPr lang="en-GB" dirty="0" smtClean="0"/>
              <a:t>Personal Sacrifices and skills and knowledge</a:t>
            </a:r>
          </a:p>
          <a:p>
            <a:r>
              <a:rPr lang="en-GB" dirty="0" smtClean="0"/>
              <a:t>Goal Setting</a:t>
            </a:r>
          </a:p>
          <a:p>
            <a:r>
              <a:rPr lang="en-GB" dirty="0" smtClean="0"/>
              <a:t>Partners and skills/attributes/resources required</a:t>
            </a:r>
          </a:p>
          <a:p>
            <a:r>
              <a:rPr lang="en-GB" dirty="0" smtClean="0"/>
              <a:t>Structures </a:t>
            </a:r>
          </a:p>
          <a:p>
            <a:r>
              <a:rPr lang="en-GB" dirty="0" smtClean="0"/>
              <a:t>Exit Strategy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9262" y="130253"/>
            <a:ext cx="1291110" cy="142384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570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38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and Opportunities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337585"/>
              </p:ext>
            </p:extLst>
          </p:nvPr>
        </p:nvGraphicFramePr>
        <p:xfrm>
          <a:off x="1581240" y="2149221"/>
          <a:ext cx="8128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/>
                <a:gridCol w="406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Challenges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Opportunities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Number of established big</a:t>
                      </a:r>
                      <a:r>
                        <a:rPr lang="en-GB" baseline="0" dirty="0" smtClean="0"/>
                        <a:t> players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Size of existing market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Establishing visibility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Untapped market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Start up Costs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‘Norming’ of online dating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Developing an effective unique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USP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Infrastructure cost and stability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New technology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Cultural differences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Recession proof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Rapidly evolving</a:t>
                      </a:r>
                      <a:r>
                        <a:rPr lang="en-GB" baseline="0" dirty="0" smtClean="0"/>
                        <a:t> market and technology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Global</a:t>
                      </a:r>
                      <a:r>
                        <a:rPr lang="en-GB" baseline="0" dirty="0" smtClean="0"/>
                        <a:t> market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Customer</a:t>
                      </a:r>
                      <a:r>
                        <a:rPr lang="en-GB" baseline="0" dirty="0" smtClean="0"/>
                        <a:t> Security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Ease of entry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Potential of Big Social media players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Relatively cheap start up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50629" y="349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96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290" y="2631806"/>
            <a:ext cx="10515600" cy="1325563"/>
          </a:xfrm>
        </p:spPr>
        <p:txBody>
          <a:bodyPr/>
          <a:lstStyle/>
          <a:p>
            <a:pPr algn="ctr"/>
            <a:r>
              <a:rPr lang="en-GB" b="1" dirty="0" smtClean="0"/>
              <a:t>Business Model Canvas</a:t>
            </a:r>
            <a:endParaRPr lang="en-GB" b="1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4925869"/>
              </p:ext>
            </p:extLst>
          </p:nvPr>
        </p:nvGraphicFramePr>
        <p:xfrm>
          <a:off x="489398" y="145638"/>
          <a:ext cx="10869768" cy="6525885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3623256"/>
                <a:gridCol w="3623256"/>
                <a:gridCol w="3623256"/>
              </a:tblGrid>
              <a:tr h="204941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Partners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dirty="0">
                          <a:solidFill>
                            <a:srgbClr val="A6A6A6"/>
                          </a:solidFill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 platforms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Payment handlers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Infrastructure providers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 Media providers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Partner brands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Website developers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Mobile phone providers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Internet Companies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Legal partners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Advertisers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Activities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Social networking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Dating App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Dating website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Safe intuitive platform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Sending gifts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Buying video time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Targeted 25 – 45 professionals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Resources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Website and app/ Native Web App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quality original contents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Supporting storage and delivery infrastructure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Intuitive attractive accessible front end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Simple easy payment system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</a:tr>
              <a:tr h="234091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Value Proposition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New dating app is a low cost high quality alternative to incumbent market offer – Looking to shift existing dissatisfied customer bases and attract new entrants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 Quality intuitive front end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Affords opportunity to for safe secure video chat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Delivers a Community feel similar to social media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Multi platform delivery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Multi platform payments systems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Aimed at professionals aged 25-45 seen as biggest potential growth area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Customer Relationships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Intuitive recommendations based on algorithms from previous use and other users recommendations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Community as oppose to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 Set up with live chat support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Forums/FAQ’s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Channels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Mobile App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Gaming consoles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 smtClean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Tablets</a:t>
                      </a: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 smtClean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Desktop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</a:tr>
              <a:tr h="186235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Customer Segments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Millennials </a:t>
                      </a:r>
                      <a:r>
                        <a:rPr lang="en-GB" sz="1100" dirty="0" err="1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upto</a:t>
                      </a: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early 40’s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Busy professionals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 Savvy individuals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 Structure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 of setting up an maintaining site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Marketing costs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Legal Costs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Payment commission/handling costs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 of server and google maps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Income from subscription (limited functionality without payment)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Monetization of gifts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100" dirty="0" err="1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Monteization</a:t>
                      </a: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of buying video time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i="1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Revenue Streams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28600"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Subscriptions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2860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 smtClean="0">
                          <a:effectLst/>
                          <a:latin typeface="Gill Sans MT" panose="020B0502020104020203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Monetization</a:t>
                      </a:r>
                      <a:endParaRPr lang="en-GB" sz="1100" dirty="0" smtClean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28600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Advertising</a:t>
                      </a:r>
                      <a:r>
                        <a:rPr lang="en-GB" sz="1100" baseline="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potential</a:t>
                      </a:r>
                      <a:endParaRPr lang="en-GB" sz="1100" dirty="0" smtClean="0">
                        <a:effectLst/>
                        <a:latin typeface="Gill Sans MT" panose="020B0502020104020203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0" marB="0"/>
                </a:tc>
              </a:tr>
            </a:tbl>
          </a:graphicData>
        </a:graphic>
      </p:graphicFrame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0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1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Digital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Achieving marketing objectives through applying digital technologies (Chaffey 2016</a:t>
            </a:r>
            <a:r>
              <a:rPr lang="en-GB" dirty="0" smtClean="0"/>
              <a:t>)</a:t>
            </a:r>
          </a:p>
          <a:p>
            <a:r>
              <a:rPr lang="en-GB" dirty="0" smtClean="0"/>
              <a:t>4P’s </a:t>
            </a:r>
            <a:r>
              <a:rPr lang="en-GB" dirty="0"/>
              <a:t>Product, Price, Place and </a:t>
            </a:r>
            <a:r>
              <a:rPr lang="en-GB" dirty="0" smtClean="0"/>
              <a:t>Promotion</a:t>
            </a:r>
          </a:p>
          <a:p>
            <a:r>
              <a:rPr lang="en-GB" dirty="0" smtClean="0"/>
              <a:t>Inbound Marketing</a:t>
            </a:r>
          </a:p>
          <a:p>
            <a:pPr lvl="1"/>
            <a:r>
              <a:rPr lang="en-GB" dirty="0" smtClean="0"/>
              <a:t>Attract</a:t>
            </a:r>
          </a:p>
          <a:p>
            <a:pPr lvl="1"/>
            <a:r>
              <a:rPr lang="en-GB" dirty="0" smtClean="0"/>
              <a:t>Engage</a:t>
            </a:r>
          </a:p>
          <a:p>
            <a:pPr lvl="1"/>
            <a:r>
              <a:rPr lang="en-GB" dirty="0" smtClean="0"/>
              <a:t>Delight</a:t>
            </a:r>
          </a:p>
          <a:p>
            <a:r>
              <a:rPr lang="en-GB" dirty="0" smtClean="0"/>
              <a:t>SEO/SMO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284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6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and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Feasibility of new business based upon:</a:t>
            </a:r>
          </a:p>
          <a:p>
            <a:pPr lvl="1"/>
            <a:r>
              <a:rPr lang="en-GB" dirty="0" smtClean="0"/>
              <a:t>Large existing market </a:t>
            </a:r>
          </a:p>
          <a:p>
            <a:pPr lvl="1"/>
            <a:r>
              <a:rPr lang="en-GB" dirty="0" smtClean="0"/>
              <a:t>Significant untapped customer base</a:t>
            </a:r>
          </a:p>
          <a:p>
            <a:pPr lvl="1"/>
            <a:r>
              <a:rPr lang="en-GB" dirty="0" smtClean="0"/>
              <a:t>Developing an attractive product Engaging and Delighting</a:t>
            </a:r>
          </a:p>
          <a:p>
            <a:pPr lvl="1"/>
            <a:r>
              <a:rPr lang="en-GB" dirty="0" smtClean="0"/>
              <a:t>USP</a:t>
            </a:r>
          </a:p>
          <a:p>
            <a:pPr lvl="1"/>
            <a:r>
              <a:rPr lang="en-GB" dirty="0" smtClean="0"/>
              <a:t>Effective Use of SEO, SMO and Big Data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dirty="0" smtClean="0"/>
              <a:t>Challenges</a:t>
            </a:r>
          </a:p>
          <a:p>
            <a:pPr lvl="1"/>
            <a:r>
              <a:rPr lang="en-GB" dirty="0" smtClean="0"/>
              <a:t>Major incumbents</a:t>
            </a:r>
          </a:p>
          <a:p>
            <a:pPr lvl="1"/>
            <a:r>
              <a:rPr lang="en-GB" dirty="0" smtClean="0"/>
              <a:t>Developing Critical Mass</a:t>
            </a:r>
          </a:p>
          <a:p>
            <a:pPr lvl="1"/>
            <a:r>
              <a:rPr lang="en-GB" dirty="0" smtClean="0"/>
              <a:t>Offering high quality attractive product</a:t>
            </a: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endParaRPr lang="en-GB" dirty="0" smtClean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68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3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dirty="0"/>
              <a:t>Bessant, J. and Tidd, J. (2015) </a:t>
            </a:r>
            <a:r>
              <a:rPr lang="en-GB" i="1" dirty="0"/>
              <a:t>Innovation and Entrepreneurship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Ed. Chichester: Wiley</a:t>
            </a:r>
          </a:p>
          <a:p>
            <a:pPr lvl="0"/>
            <a:r>
              <a:rPr lang="en-GB" dirty="0"/>
              <a:t>Buchanan, David and </a:t>
            </a:r>
            <a:r>
              <a:rPr lang="en-GB" dirty="0" err="1"/>
              <a:t>Badham</a:t>
            </a:r>
            <a:r>
              <a:rPr lang="en-GB" dirty="0"/>
              <a:t> R. (2008) </a:t>
            </a:r>
            <a:r>
              <a:rPr lang="en-GB" i="1" dirty="0"/>
              <a:t>Power, Politics and Organizational Change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Ed. London: Sage</a:t>
            </a:r>
          </a:p>
          <a:p>
            <a:pPr lvl="0"/>
            <a:r>
              <a:rPr lang="en-GB" dirty="0"/>
              <a:t>Burnes, B. (2009) </a:t>
            </a:r>
            <a:r>
              <a:rPr lang="en-GB" i="1" dirty="0"/>
              <a:t>Managing Change </a:t>
            </a:r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Ed. Harlow: Prentice Hall</a:t>
            </a:r>
          </a:p>
          <a:p>
            <a:pPr lvl="0"/>
            <a:r>
              <a:rPr lang="en-GB" dirty="0" err="1"/>
              <a:t>Chell</a:t>
            </a:r>
            <a:r>
              <a:rPr lang="en-GB" dirty="0"/>
              <a:t>, E. (2001) </a:t>
            </a:r>
            <a:r>
              <a:rPr lang="en-GB" i="1" dirty="0"/>
              <a:t>Entrepreneurship: Globalization, Innovation and Development</a:t>
            </a:r>
            <a:r>
              <a:rPr lang="en-GB" dirty="0"/>
              <a:t> London: Thomson Learning</a:t>
            </a:r>
          </a:p>
          <a:p>
            <a:pPr lvl="0"/>
            <a:r>
              <a:rPr lang="en-GB" dirty="0"/>
              <a:t> Drucker, P. (2011) </a:t>
            </a:r>
            <a:r>
              <a:rPr lang="en-GB" i="1" dirty="0"/>
              <a:t>Innovation and Entrepreneurship. </a:t>
            </a:r>
            <a:r>
              <a:rPr lang="en-GB" dirty="0"/>
              <a:t>Abingdon: </a:t>
            </a:r>
            <a:r>
              <a:rPr lang="en-GB" dirty="0" err="1"/>
              <a:t>Routeledge</a:t>
            </a:r>
            <a:endParaRPr lang="en-GB" dirty="0"/>
          </a:p>
          <a:p>
            <a:pPr lvl="0"/>
            <a:r>
              <a:rPr lang="en-GB" dirty="0"/>
              <a:t>Drucker, P.F., Christensen, C.M. and </a:t>
            </a:r>
            <a:r>
              <a:rPr lang="en-GB" dirty="0" err="1"/>
              <a:t>Govindarajan</a:t>
            </a:r>
            <a:r>
              <a:rPr lang="en-GB" dirty="0"/>
              <a:t>, V., (2011), </a:t>
            </a:r>
            <a:r>
              <a:rPr lang="en-GB" i="1" dirty="0"/>
              <a:t>HBR's 10 Must Reads on Innovation</a:t>
            </a:r>
            <a:r>
              <a:rPr lang="en-GB" dirty="0"/>
              <a:t>, Harvard Business School Publishing Corporation</a:t>
            </a:r>
          </a:p>
          <a:p>
            <a:pPr lvl="0"/>
            <a:r>
              <a:rPr lang="en-GB" dirty="0"/>
              <a:t> Horowitz, B. (2014), </a:t>
            </a:r>
            <a:r>
              <a:rPr lang="en-GB" i="1" dirty="0"/>
              <a:t>The Hard Thing About Hard Things: Building a business when there are no easy answers</a:t>
            </a:r>
            <a:r>
              <a:rPr lang="en-GB" dirty="0"/>
              <a:t>. Harper Business.</a:t>
            </a:r>
          </a:p>
          <a:p>
            <a:pPr lvl="0"/>
            <a:r>
              <a:rPr lang="en-GB" dirty="0"/>
              <a:t> </a:t>
            </a:r>
            <a:r>
              <a:rPr lang="en-GB" dirty="0" err="1"/>
              <a:t>Jick</a:t>
            </a:r>
            <a:r>
              <a:rPr lang="en-GB" dirty="0"/>
              <a:t>, T. and </a:t>
            </a:r>
            <a:r>
              <a:rPr lang="en-GB" dirty="0" err="1"/>
              <a:t>Peiperl</a:t>
            </a:r>
            <a:r>
              <a:rPr lang="en-GB" dirty="0"/>
              <a:t>, M. (2003) </a:t>
            </a:r>
            <a:r>
              <a:rPr lang="en-GB" i="1" dirty="0"/>
              <a:t>Managing Change: Cases and Concepts</a:t>
            </a:r>
            <a:r>
              <a:rPr lang="en-GB" dirty="0"/>
              <a:t> 2</a:t>
            </a:r>
            <a:r>
              <a:rPr lang="en-GB" baseline="30000" dirty="0"/>
              <a:t>nd</a:t>
            </a:r>
            <a:r>
              <a:rPr lang="en-GB" dirty="0"/>
              <a:t> Ed. New York: McGraw Hill</a:t>
            </a:r>
          </a:p>
          <a:p>
            <a:pPr lvl="0"/>
            <a:r>
              <a:rPr lang="en-GB" i="1" dirty="0"/>
              <a:t> </a:t>
            </a:r>
            <a:r>
              <a:rPr lang="en-GB" dirty="0"/>
              <a:t>Jansen, W. </a:t>
            </a:r>
            <a:r>
              <a:rPr lang="en-GB" dirty="0" err="1"/>
              <a:t>Steenbakkers</a:t>
            </a:r>
            <a:r>
              <a:rPr lang="en-GB" dirty="0"/>
              <a:t>, W. </a:t>
            </a:r>
            <a:r>
              <a:rPr lang="en-GB" dirty="0" err="1"/>
              <a:t>Jagers</a:t>
            </a:r>
            <a:r>
              <a:rPr lang="en-GB" dirty="0"/>
              <a:t>, H. (2007) </a:t>
            </a:r>
            <a:r>
              <a:rPr lang="en-GB" i="1" dirty="0"/>
              <a:t>New Business models for the knowledge economy</a:t>
            </a:r>
            <a:r>
              <a:rPr lang="en-GB" dirty="0"/>
              <a:t> Aldershot: Gower</a:t>
            </a:r>
          </a:p>
          <a:p>
            <a:pPr lvl="0"/>
            <a:r>
              <a:rPr lang="en-GB" dirty="0" err="1"/>
              <a:t>Lodish</a:t>
            </a:r>
            <a:r>
              <a:rPr lang="en-GB" dirty="0"/>
              <a:t>, L. Morgan, H. </a:t>
            </a:r>
            <a:r>
              <a:rPr lang="en-GB" dirty="0" err="1"/>
              <a:t>Archambeau</a:t>
            </a:r>
            <a:r>
              <a:rPr lang="en-GB" dirty="0"/>
              <a:t>, S. (2007) </a:t>
            </a:r>
            <a:r>
              <a:rPr lang="en-GB" i="1" dirty="0"/>
              <a:t>Marketing that Works.</a:t>
            </a:r>
            <a:r>
              <a:rPr lang="en-GB" dirty="0"/>
              <a:t> New Jersey: Prentice Hall.</a:t>
            </a:r>
          </a:p>
          <a:p>
            <a:pPr lvl="0"/>
            <a:r>
              <a:rPr lang="en-GB" dirty="0"/>
              <a:t> Matthews, C.H. and </a:t>
            </a:r>
            <a:r>
              <a:rPr lang="en-GB" dirty="0" err="1"/>
              <a:t>Brueggemann</a:t>
            </a:r>
            <a:r>
              <a:rPr lang="en-GB" dirty="0"/>
              <a:t>, R. (2015), Innovation and Entrepreneurship: a competency framework, Routledge.</a:t>
            </a:r>
          </a:p>
          <a:p>
            <a:pPr lvl="0"/>
            <a:r>
              <a:rPr lang="en-GB" dirty="0" err="1"/>
              <a:t>Ovans</a:t>
            </a:r>
            <a:r>
              <a:rPr lang="en-GB" dirty="0"/>
              <a:t>, A (2015) </a:t>
            </a:r>
            <a:r>
              <a:rPr lang="en-GB" i="1" dirty="0"/>
              <a:t>What is a business mode.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https://hbr.org/2015/01/what-is-a-business-model</a:t>
            </a:r>
            <a:r>
              <a:rPr lang="en-GB" dirty="0"/>
              <a:t> Accessed 17th April 2019</a:t>
            </a:r>
          </a:p>
          <a:p>
            <a:pPr lvl="0"/>
            <a:r>
              <a:rPr lang="en-GB" dirty="0"/>
              <a:t>Price, D. (2009) </a:t>
            </a:r>
            <a:r>
              <a:rPr lang="en-GB" i="1" dirty="0"/>
              <a:t>The Principles and Practice of Change</a:t>
            </a:r>
            <a:r>
              <a:rPr lang="en-GB" dirty="0"/>
              <a:t> (2009) New York: Palgrave MacMillan</a:t>
            </a:r>
          </a:p>
          <a:p>
            <a:pPr lvl="0"/>
            <a:r>
              <a:rPr lang="en-GB" dirty="0"/>
              <a:t>  Schilling, M. (2017) </a:t>
            </a:r>
            <a:r>
              <a:rPr lang="en-GB" i="1" dirty="0"/>
              <a:t>Strategic Management of Technological Innovation </a:t>
            </a:r>
            <a:r>
              <a:rPr lang="en-GB" dirty="0"/>
              <a:t>5</a:t>
            </a:r>
            <a:r>
              <a:rPr lang="en-GB" baseline="30000" dirty="0"/>
              <a:t>th</a:t>
            </a:r>
            <a:r>
              <a:rPr lang="en-GB" dirty="0"/>
              <a:t> Ed. New York: McGraw Hill</a:t>
            </a:r>
          </a:p>
          <a:p>
            <a:pPr lvl="0"/>
            <a:r>
              <a:rPr lang="en-GB" dirty="0"/>
              <a:t>Senior, B (2002) </a:t>
            </a:r>
            <a:r>
              <a:rPr lang="en-GB" i="1" dirty="0"/>
              <a:t>Organisational Change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Ed. Harlow: Prentice Hall </a:t>
            </a:r>
          </a:p>
          <a:p>
            <a:pPr lvl="0"/>
            <a:r>
              <a:rPr lang="en-GB" dirty="0"/>
              <a:t>Tidd, J. and Bessant, J. (2013), Managing Innovation, 5th edition, Chichester: John Wiley.</a:t>
            </a:r>
          </a:p>
          <a:p>
            <a:pPr marL="0" indent="0">
              <a:buNone/>
            </a:pP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991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1508</TotalTime>
  <Words>604</Words>
  <Application>Microsoft Office PowerPoint</Application>
  <PresentationFormat>Widescreen</PresentationFormat>
  <Paragraphs>163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Gill Sans MT</vt:lpstr>
      <vt:lpstr>Symbol</vt:lpstr>
      <vt:lpstr>Times New Roman</vt:lpstr>
      <vt:lpstr>Office Theme</vt:lpstr>
      <vt:lpstr>Name: Simon Charles Student Number: 0250297 Course: Master of Business Administration (MBA) Module: Digital Entrepreneurship Submission Date: 13th May 2019 </vt:lpstr>
      <vt:lpstr>Chosen Business: A new online multi platform dating site/app </vt:lpstr>
      <vt:lpstr>The proposal</vt:lpstr>
      <vt:lpstr>The Analysis</vt:lpstr>
      <vt:lpstr>The Industry</vt:lpstr>
      <vt:lpstr>Ideation </vt:lpstr>
      <vt:lpstr>Challenges and Opportunities</vt:lpstr>
      <vt:lpstr>Business Model Canvas</vt:lpstr>
      <vt:lpstr>PowerPoint Presentation</vt:lpstr>
      <vt:lpstr>Digital Marketing</vt:lpstr>
      <vt:lpstr>Summary and Conclusions</vt:lpstr>
      <vt:lpstr>References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Name: Simon Charles Student Number: 0250297 Course: Master of Business Administration (MBA) Module: Digital Entrepreneurship Submission Date: 13th May 2019</dc:title>
  <dc:creator>Simon Charles</dc:creator>
  <cp:lastModifiedBy>Simon Charles</cp:lastModifiedBy>
  <cp:revision>28</cp:revision>
  <dcterms:created xsi:type="dcterms:W3CDTF">2019-05-12T11:08:44Z</dcterms:created>
  <dcterms:modified xsi:type="dcterms:W3CDTF">2019-05-13T12:17:37Z</dcterms:modified>
</cp:coreProperties>
</file>