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1" r:id="rId4"/>
    <p:sldId id="270" r:id="rId5"/>
    <p:sldId id="259" r:id="rId6"/>
    <p:sldId id="260" r:id="rId7"/>
    <p:sldId id="261" r:id="rId8"/>
    <p:sldId id="272" r:id="rId9"/>
    <p:sldId id="273" r:id="rId10"/>
    <p:sldId id="274" r:id="rId11"/>
    <p:sldId id="275" r:id="rId12"/>
    <p:sldId id="276" r:id="rId13"/>
    <p:sldId id="277" r:id="rId14"/>
    <p:sldId id="262" r:id="rId15"/>
    <p:sldId id="263" r:id="rId16"/>
    <p:sldId id="268" r:id="rId17"/>
    <p:sldId id="269" r:id="rId18"/>
    <p:sldId id="265" r:id="rId19"/>
    <p:sldId id="266" r:id="rId20"/>
    <p:sldId id="267" r:id="rId2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39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2A8E7A-9B68-4FFC-BAFB-CF41991319E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97E95F-630F-4034-8E8C-564CD45428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1FD8A3-5B4E-46E0-95D1-EE6A5886F7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C6707C-202C-4ABF-97B5-6826F8B0A6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8A6623-092A-4774-930E-4E5C870B9E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87D85-5CDD-43F1-BAAB-8A0F7E1674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8D281-856B-434E-BF22-BFB793F9056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D934B2-94DA-4550-9E87-28FF79E94C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F0C64-90E2-49FA-8DE1-8A2D605982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4A3CD3-F882-4C06-B954-B877CCD3AF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ACC17-54C6-47A8-BBAB-179D1F6814E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62ECEAB-CE34-4282-9320-8A1DEB4223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850" y="1052513"/>
            <a:ext cx="8458200" cy="2619375"/>
          </a:xfrm>
        </p:spPr>
        <p:txBody>
          <a:bodyPr/>
          <a:lstStyle/>
          <a:p>
            <a:pPr eaLnBrk="1" hangingPunct="1"/>
            <a:r>
              <a:rPr lang="en-GB" sz="5400" b="1" smtClean="0">
                <a:solidFill>
                  <a:schemeClr val="bg1"/>
                </a:solidFill>
              </a:rPr>
              <a:t>CORPORATE</a:t>
            </a:r>
            <a:r>
              <a:rPr lang="en-GB" sz="5400" b="1" smtClean="0"/>
              <a:t> </a:t>
            </a:r>
            <a:r>
              <a:rPr lang="en-GB" sz="5400" b="1" smtClean="0">
                <a:solidFill>
                  <a:schemeClr val="bg1"/>
                </a:solidFill>
              </a:rPr>
              <a:t>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chemeClr val="bg1"/>
                </a:solidFill>
              </a:rPr>
              <a:t>THEORY &amp; PRACTICE</a:t>
            </a:r>
          </a:p>
          <a:p>
            <a:pPr eaLnBrk="1" hangingPunct="1"/>
            <a:r>
              <a:rPr lang="en-GB" smtClean="0">
                <a:solidFill>
                  <a:schemeClr val="bg1"/>
                </a:solidFill>
              </a:rPr>
              <a:t>The board of directors</a:t>
            </a:r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339975" cy="159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learning objectives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Tx/>
              <a:buNone/>
              <a:defRPr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To appreciate the role of the </a:t>
            </a:r>
            <a:r>
              <a:rPr lang="en-GB" dirty="0" smtClean="0">
                <a:solidFill>
                  <a:schemeClr val="bg1"/>
                </a:solidFill>
              </a:rPr>
              <a:t>board</a:t>
            </a: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To appreciate the difference between the role of the chief executive officer and the role of the chair of the board</a:t>
            </a:r>
            <a:endParaRPr lang="en-GB" dirty="0" smtClean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To understand the distinctions between unitary and dual boards</a:t>
            </a:r>
            <a:endParaRPr lang="en-GB" dirty="0" smtClean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To understand why independence has become such an important issue in board </a:t>
            </a:r>
            <a:r>
              <a:rPr lang="en-GB" dirty="0" smtClean="0">
                <a:solidFill>
                  <a:schemeClr val="bg1"/>
                </a:solidFill>
              </a:rPr>
              <a:t>composition</a:t>
            </a: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To comprehend the duties of board </a:t>
            </a:r>
            <a:r>
              <a:rPr lang="en-GB" dirty="0" smtClean="0">
                <a:solidFill>
                  <a:schemeClr val="bg1"/>
                </a:solidFill>
              </a:rPr>
              <a:t>committees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500" cap="small" dirty="0" smtClean="0">
                <a:solidFill>
                  <a:schemeClr val="bg1"/>
                </a:solidFill>
              </a:rPr>
              <a:t>CORPORATE </a:t>
            </a:r>
            <a:r>
              <a:rPr lang="en-GB" sz="3500" cap="small" dirty="0">
                <a:solidFill>
                  <a:schemeClr val="bg1"/>
                </a:solidFill>
              </a:rPr>
              <a:t>GOVERNANCE PARTIES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US" sz="2600" dirty="0">
                <a:solidFill>
                  <a:schemeClr val="bg1"/>
                </a:solidFill>
              </a:rPr>
              <a:t>The </a:t>
            </a:r>
            <a:r>
              <a:rPr lang="en-US" sz="2600" dirty="0">
                <a:solidFill>
                  <a:schemeClr val="bg1"/>
                </a:solidFill>
              </a:rPr>
              <a:t>company or entity – an artificial person created by law with perpetual succession and a common seal but operating through the medium of directors</a:t>
            </a:r>
            <a:r>
              <a:rPr lang="en-US" sz="2600" dirty="0">
                <a:solidFill>
                  <a:schemeClr val="bg1"/>
                </a:solidFill>
              </a:rPr>
              <a:t>.</a:t>
            </a:r>
            <a:endParaRPr lang="en-GB" sz="26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US" sz="2600" dirty="0">
                <a:solidFill>
                  <a:schemeClr val="bg1"/>
                </a:solidFill>
              </a:rPr>
              <a:t>Directors </a:t>
            </a:r>
            <a:r>
              <a:rPr lang="en-US" sz="2600" dirty="0">
                <a:solidFill>
                  <a:schemeClr val="bg1"/>
                </a:solidFill>
              </a:rPr>
              <a:t>– guardians of the company assets for the shareholders.</a:t>
            </a:r>
            <a:endParaRPr lang="en-GB" sz="26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US" sz="2600" dirty="0">
                <a:solidFill>
                  <a:schemeClr val="bg1"/>
                </a:solidFill>
              </a:rPr>
              <a:t>Managers </a:t>
            </a:r>
            <a:r>
              <a:rPr lang="en-US" sz="2600" dirty="0">
                <a:solidFill>
                  <a:schemeClr val="bg1"/>
                </a:solidFill>
              </a:rPr>
              <a:t>– those who use the company’s assets.</a:t>
            </a:r>
            <a:endParaRPr lang="en-GB" sz="26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US" sz="2600" dirty="0">
                <a:solidFill>
                  <a:schemeClr val="bg1"/>
                </a:solidFill>
              </a:rPr>
              <a:t>Shareholders </a:t>
            </a:r>
            <a:r>
              <a:rPr lang="en-US" sz="2600" dirty="0">
                <a:solidFill>
                  <a:schemeClr val="bg1"/>
                </a:solidFill>
              </a:rPr>
              <a:t>– those that own the company for private or public entities or the line Ministers representing the Governments.  </a:t>
            </a:r>
            <a:endParaRPr lang="en-GB" sz="26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US" sz="2600" dirty="0">
                <a:solidFill>
                  <a:schemeClr val="bg1"/>
                </a:solidFill>
              </a:rPr>
              <a:t>Stakeholders </a:t>
            </a:r>
            <a:r>
              <a:rPr lang="en-US" sz="2600" dirty="0">
                <a:solidFill>
                  <a:schemeClr val="bg1"/>
                </a:solidFill>
              </a:rPr>
              <a:t>– various</a:t>
            </a:r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799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board of directors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>
                <a:solidFill>
                  <a:schemeClr val="bg1"/>
                </a:solidFill>
              </a:rPr>
              <a:t>	The idea of delegating decision-making authority pre-dates the introduction of the limited liability company. </a:t>
            </a:r>
            <a:r>
              <a:rPr lang="en-GB" dirty="0" smtClean="0">
                <a:solidFill>
                  <a:schemeClr val="bg1"/>
                </a:solidFill>
              </a:rPr>
              <a:t>While </a:t>
            </a:r>
            <a:r>
              <a:rPr lang="en-GB" u="sng" dirty="0" smtClean="0">
                <a:solidFill>
                  <a:schemeClr val="bg1"/>
                </a:solidFill>
              </a:rPr>
              <a:t>the form and composition of the board varies around the world</a:t>
            </a:r>
            <a:r>
              <a:rPr lang="en-GB" dirty="0" smtClean="0">
                <a:solidFill>
                  <a:schemeClr val="bg1"/>
                </a:solidFill>
              </a:rPr>
              <a:t>, </a:t>
            </a:r>
            <a:r>
              <a:rPr lang="en-GB" u="sng" dirty="0" smtClean="0">
                <a:solidFill>
                  <a:schemeClr val="bg1"/>
                </a:solidFill>
              </a:rPr>
              <a:t>every company is headed by a board of directors</a:t>
            </a:r>
            <a:r>
              <a:rPr lang="en-GB" dirty="0" smtClean="0">
                <a:solidFill>
                  <a:schemeClr val="bg1"/>
                </a:solidFill>
              </a:rPr>
              <a:t>. While the board has many functions, they can be summarised under two headings.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role of the board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5123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>
                <a:solidFill>
                  <a:schemeClr val="bg1"/>
                </a:solidFill>
              </a:rPr>
              <a:t>Strategic role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sz="2200" dirty="0" smtClean="0">
                <a:solidFill>
                  <a:schemeClr val="bg1"/>
                </a:solidFill>
              </a:rPr>
              <a:t>Business</a:t>
            </a:r>
          </a:p>
          <a:p>
            <a:pPr>
              <a:lnSpc>
                <a:spcPct val="80000"/>
              </a:lnSpc>
            </a:pPr>
            <a:r>
              <a:rPr lang="en-GB" sz="2200" dirty="0" smtClean="0">
                <a:solidFill>
                  <a:schemeClr val="bg1"/>
                </a:solidFill>
              </a:rPr>
              <a:t>e.g. should growth be organic/by acquisition, domestic/overseas?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 dirty="0" smtClean="0">
                <a:solidFill>
                  <a:schemeClr val="bg1"/>
                </a:solidFill>
              </a:rPr>
              <a:t>Finance</a:t>
            </a:r>
          </a:p>
          <a:p>
            <a:pPr>
              <a:lnSpc>
                <a:spcPct val="80000"/>
              </a:lnSpc>
            </a:pPr>
            <a:r>
              <a:rPr lang="en-GB" sz="2200" dirty="0" smtClean="0">
                <a:solidFill>
                  <a:schemeClr val="bg1"/>
                </a:solidFill>
              </a:rPr>
              <a:t>e.g. should new funds be raised through issues of equity or debt, should the company pay a dividend?</a:t>
            </a:r>
          </a:p>
          <a:p>
            <a:pPr>
              <a:lnSpc>
                <a:spcPct val="80000"/>
              </a:lnSpc>
            </a:pPr>
            <a:endParaRPr lang="en-GB" sz="2200" dirty="0" smtClean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en-GB" sz="2200" u="sng" dirty="0" smtClean="0">
                <a:solidFill>
                  <a:schemeClr val="bg1"/>
                </a:solidFill>
              </a:rPr>
              <a:t>Requires in-depth knowledge of the company and its markets</a:t>
            </a:r>
            <a:r>
              <a:rPr lang="en-GB" sz="2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5125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Monitoring role</a:t>
            </a:r>
          </a:p>
        </p:txBody>
      </p:sp>
      <p:sp>
        <p:nvSpPr>
          <p:cNvPr id="5126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To ensure that decisions are in the best interests of shareholders and/or stakeholders.</a:t>
            </a:r>
          </a:p>
          <a:p>
            <a:pPr>
              <a:buFontTx/>
              <a:buNone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en-GB" u="sng" dirty="0" smtClean="0">
                <a:solidFill>
                  <a:schemeClr val="bg1"/>
                </a:solidFill>
              </a:rPr>
              <a:t>Requires independence of mind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influences on board structure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b="1" dirty="0" smtClean="0">
                <a:solidFill>
                  <a:schemeClr val="bg1"/>
                </a:solidFill>
              </a:rPr>
              <a:t>The law </a:t>
            </a:r>
          </a:p>
          <a:p>
            <a:pPr indent="14288"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Clearly companies must </a:t>
            </a:r>
            <a:r>
              <a:rPr lang="en-GB" b="1" dirty="0" smtClean="0">
                <a:solidFill>
                  <a:schemeClr val="bg1"/>
                </a:solidFill>
              </a:rPr>
              <a:t>abide by local laws</a:t>
            </a:r>
            <a:r>
              <a:rPr lang="en-GB" dirty="0" smtClean="0">
                <a:solidFill>
                  <a:schemeClr val="bg1"/>
                </a:solidFill>
              </a:rPr>
              <a:t> which might include rules on the </a:t>
            </a:r>
            <a:r>
              <a:rPr lang="en-GB" b="1" dirty="0" smtClean="0">
                <a:solidFill>
                  <a:schemeClr val="bg1"/>
                </a:solidFill>
              </a:rPr>
              <a:t>size and composition</a:t>
            </a:r>
            <a:r>
              <a:rPr lang="en-GB" dirty="0" smtClean="0">
                <a:solidFill>
                  <a:schemeClr val="bg1"/>
                </a:solidFill>
              </a:rPr>
              <a:t> of the board, </a:t>
            </a:r>
            <a:r>
              <a:rPr lang="en-GB" b="1" dirty="0" smtClean="0">
                <a:solidFill>
                  <a:schemeClr val="bg1"/>
                </a:solidFill>
              </a:rPr>
              <a:t>age</a:t>
            </a:r>
            <a:r>
              <a:rPr lang="en-GB" dirty="0" smtClean="0">
                <a:solidFill>
                  <a:schemeClr val="bg1"/>
                </a:solidFill>
              </a:rPr>
              <a:t> of directors, </a:t>
            </a:r>
            <a:r>
              <a:rPr lang="en-GB" b="1" dirty="0" smtClean="0">
                <a:solidFill>
                  <a:schemeClr val="bg1"/>
                </a:solidFill>
              </a:rPr>
              <a:t>limits </a:t>
            </a:r>
            <a:r>
              <a:rPr lang="en-GB" dirty="0" smtClean="0">
                <a:solidFill>
                  <a:schemeClr val="bg1"/>
                </a:solidFill>
              </a:rPr>
              <a:t>on decision-making power etc.</a:t>
            </a:r>
          </a:p>
          <a:p>
            <a:pPr>
              <a:defRPr/>
            </a:pPr>
            <a:r>
              <a:rPr lang="en-GB" b="1" dirty="0" smtClean="0">
                <a:solidFill>
                  <a:schemeClr val="bg1"/>
                </a:solidFill>
              </a:rPr>
              <a:t>Corporate governance regulation </a:t>
            </a:r>
          </a:p>
          <a:p>
            <a:pPr indent="14288">
              <a:buFontTx/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C</a:t>
            </a:r>
            <a:r>
              <a:rPr lang="en-GB" dirty="0" smtClean="0">
                <a:solidFill>
                  <a:schemeClr val="bg1"/>
                </a:solidFill>
              </a:rPr>
              <a:t>ompanies can choose to comply with or explain why they follow practices which differ from a local code</a:t>
            </a:r>
          </a:p>
          <a:p>
            <a:pPr>
              <a:defRPr/>
            </a:pPr>
            <a:r>
              <a:rPr lang="en-GB" b="1" dirty="0" smtClean="0">
                <a:solidFill>
                  <a:schemeClr val="bg1"/>
                </a:solidFill>
              </a:rPr>
              <a:t>Company choice</a:t>
            </a:r>
          </a:p>
          <a:p>
            <a:pPr>
              <a:buFontTx/>
              <a:buNone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unitary board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Tx/>
              <a:buNone/>
              <a:defRPr/>
            </a:pPr>
            <a:r>
              <a:rPr lang="en-GB" dirty="0" smtClean="0"/>
              <a:t>	</a:t>
            </a:r>
            <a:r>
              <a:rPr lang="en-GB" dirty="0" smtClean="0">
                <a:solidFill>
                  <a:schemeClr val="bg1"/>
                </a:solidFill>
              </a:rPr>
              <a:t>A single group of people both </a:t>
            </a:r>
            <a:r>
              <a:rPr lang="en-GB" u="sng" dirty="0" smtClean="0">
                <a:solidFill>
                  <a:schemeClr val="bg1"/>
                </a:solidFill>
              </a:rPr>
              <a:t>make and monitor corporate decisions</a:t>
            </a:r>
            <a:r>
              <a:rPr lang="en-GB" dirty="0" smtClean="0">
                <a:solidFill>
                  <a:schemeClr val="bg1"/>
                </a:solidFill>
              </a:rPr>
              <a:t>. This structure is associated with English-speaking countries.</a:t>
            </a:r>
          </a:p>
          <a:p>
            <a:pPr>
              <a:buFontTx/>
              <a:buNone/>
              <a:defRPr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	Board members may be: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Executive – they work for the company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Non-executive – they work for other organisations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Independent – they are non-executives who meet additional criteria in order to be deemed independent, e.g. they have </a:t>
            </a:r>
            <a:r>
              <a:rPr lang="en-GB" u="sng" dirty="0" smtClean="0">
                <a:solidFill>
                  <a:schemeClr val="bg1"/>
                </a:solidFill>
              </a:rPr>
              <a:t>no business links with the company</a:t>
            </a:r>
            <a:endParaRPr lang="en-GB" u="sng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Executive Directors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sz="2400" dirty="0">
                <a:solidFill>
                  <a:schemeClr val="bg1"/>
                </a:solidFill>
              </a:rPr>
              <a:t>Executive directors deal with the day to day management of the company</a:t>
            </a:r>
            <a:r>
              <a:rPr lang="en-ZW" sz="2400" dirty="0" smtClean="0">
                <a:solidFill>
                  <a:schemeClr val="bg1"/>
                </a:solidFill>
              </a:rPr>
              <a:t>.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One special executive director is one who owns, manages and directs entities – this has been a recipe for disaster and has caused many corporate </a:t>
            </a:r>
            <a:r>
              <a:rPr lang="en-ZW" sz="2400" dirty="0" smtClean="0">
                <a:solidFill>
                  <a:schemeClr val="bg1"/>
                </a:solidFill>
              </a:rPr>
              <a:t>collapses.</a:t>
            </a:r>
          </a:p>
          <a:p>
            <a:pPr lvl="0"/>
            <a:r>
              <a:rPr lang="en-ZW" sz="2400" dirty="0" smtClean="0">
                <a:solidFill>
                  <a:schemeClr val="bg1"/>
                </a:solidFill>
              </a:rPr>
              <a:t>The </a:t>
            </a:r>
            <a:r>
              <a:rPr lang="en-ZW" sz="2400" dirty="0">
                <a:solidFill>
                  <a:schemeClr val="bg1"/>
                </a:solidFill>
              </a:rPr>
              <a:t>question being asked is to what extent can an investor put his investment in a company and leaves others to manage and direct it on his behalf – a fine balance needs to be struck between ownership and control of entities.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91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Non-Executive Directors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dirty="0">
                <a:solidFill>
                  <a:schemeClr val="bg1"/>
                </a:solidFill>
              </a:rPr>
              <a:t>Non-Executive directors, who: </a:t>
            </a:r>
            <a:endParaRPr lang="en-GB" dirty="0">
              <a:solidFill>
                <a:schemeClr val="bg1"/>
              </a:solidFill>
            </a:endParaRPr>
          </a:p>
          <a:p>
            <a:pPr lvl="0"/>
            <a:r>
              <a:rPr lang="en-ZW" dirty="0">
                <a:solidFill>
                  <a:schemeClr val="bg1"/>
                </a:solidFill>
              </a:rPr>
              <a:t>are not part of management</a:t>
            </a:r>
            <a:r>
              <a:rPr lang="en-ZW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ZW" dirty="0">
                <a:solidFill>
                  <a:schemeClr val="bg1"/>
                </a:solidFill>
              </a:rPr>
              <a:t>discharge oversight functions and are expected to bring a wider perceptive and robust independence to the Board’s deliberations and decision making processes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948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Types of Non-Executive Directors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sz="2400" dirty="0">
                <a:solidFill>
                  <a:schemeClr val="bg1"/>
                </a:solidFill>
              </a:rPr>
              <a:t>There are four (4) types of non-Executive directors.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Independent 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Non-Independent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Lead or Senior Independent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Professional non-executive director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sz="1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83016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dirty="0" smtClean="0">
                <a:solidFill>
                  <a:schemeClr val="bg1"/>
                </a:solidFill>
              </a:rPr>
              <a:t/>
            </a:r>
            <a:br>
              <a:rPr lang="en-GB" sz="4000" dirty="0" smtClean="0">
                <a:solidFill>
                  <a:schemeClr val="bg1"/>
                </a:solidFill>
              </a:rPr>
            </a:br>
            <a:r>
              <a:rPr lang="en-GB" sz="4000" dirty="0" smtClean="0">
                <a:solidFill>
                  <a:schemeClr val="bg1"/>
                </a:solidFill>
              </a:rPr>
              <a:t>Independent and </a:t>
            </a:r>
            <a:r>
              <a:rPr lang="en-ZW" sz="4000" dirty="0">
                <a:solidFill>
                  <a:schemeClr val="bg1"/>
                </a:solidFill>
              </a:rPr>
              <a:t>Non-Independent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sz="2400" dirty="0" smtClean="0">
                <a:solidFill>
                  <a:schemeClr val="bg1"/>
                </a:solidFill>
              </a:rPr>
              <a:t>An </a:t>
            </a:r>
            <a:r>
              <a:rPr lang="en-ZW" sz="2400" dirty="0">
                <a:solidFill>
                  <a:schemeClr val="bg1"/>
                </a:solidFill>
              </a:rPr>
              <a:t>independent non-executive director is one with no material relationship with the </a:t>
            </a:r>
            <a:r>
              <a:rPr lang="en-ZW" sz="2400" dirty="0" smtClean="0">
                <a:solidFill>
                  <a:schemeClr val="bg1"/>
                </a:solidFill>
              </a:rPr>
              <a:t>company. For </a:t>
            </a:r>
            <a:r>
              <a:rPr lang="en-ZW" sz="2400" dirty="0">
                <a:solidFill>
                  <a:schemeClr val="bg1"/>
                </a:solidFill>
              </a:rPr>
              <a:t>one to be truly independent, one should enjoy freedom, in both reality and appearance, from a material relationship, which materially affects or interferes with one’s capacity to act </a:t>
            </a:r>
            <a:r>
              <a:rPr lang="en-ZW" sz="2400" dirty="0" smtClean="0">
                <a:solidFill>
                  <a:schemeClr val="bg1"/>
                </a:solidFill>
              </a:rPr>
              <a:t>independently</a:t>
            </a:r>
            <a:r>
              <a:rPr lang="en-ZW" sz="2400" dirty="0">
                <a:solidFill>
                  <a:schemeClr val="bg1"/>
                </a:solidFill>
              </a:rPr>
              <a:t> 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ZW" sz="2400" dirty="0" smtClean="0">
                <a:solidFill>
                  <a:schemeClr val="bg1"/>
                </a:solidFill>
              </a:rPr>
              <a:t>A </a:t>
            </a:r>
            <a:r>
              <a:rPr lang="en-ZW" sz="2400" dirty="0">
                <a:solidFill>
                  <a:schemeClr val="bg1"/>
                </a:solidFill>
              </a:rPr>
              <a:t>non-executive director who is not independent does have a material relationship with the company, e.g. a director who doubles as a supplier of goods and services, consultant and professional advisor.</a:t>
            </a: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90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ZW" dirty="0" smtClean="0">
                <a:solidFill>
                  <a:schemeClr val="bg1"/>
                </a:solidFill>
              </a:rPr>
              <a:t/>
            </a:r>
            <a:br>
              <a:rPr lang="en-ZW" dirty="0" smtClean="0">
                <a:solidFill>
                  <a:schemeClr val="bg1"/>
                </a:solidFill>
              </a:rPr>
            </a:br>
            <a:r>
              <a:rPr lang="en-ZW" dirty="0" smtClean="0">
                <a:solidFill>
                  <a:schemeClr val="bg1"/>
                </a:solidFill>
              </a:rPr>
              <a:t>Lead </a:t>
            </a:r>
            <a:r>
              <a:rPr lang="en-ZW" dirty="0">
                <a:solidFill>
                  <a:schemeClr val="bg1"/>
                </a:solidFill>
              </a:rPr>
              <a:t>or Senior Independent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sz="2400" dirty="0" smtClean="0">
                <a:solidFill>
                  <a:schemeClr val="bg1"/>
                </a:solidFill>
              </a:rPr>
              <a:t>A </a:t>
            </a:r>
            <a:r>
              <a:rPr lang="en-ZW" sz="2400" dirty="0">
                <a:solidFill>
                  <a:schemeClr val="bg1"/>
                </a:solidFill>
              </a:rPr>
              <a:t>lead or senior independent non-executive director</a:t>
            </a:r>
            <a:r>
              <a:rPr lang="en-ZW" sz="2400" dirty="0" smtClean="0">
                <a:solidFill>
                  <a:schemeClr val="bg1"/>
                </a:solidFill>
              </a:rPr>
              <a:t>: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is not part of management</a:t>
            </a:r>
            <a:r>
              <a:rPr lang="en-ZW" sz="2400" dirty="0" smtClean="0">
                <a:solidFill>
                  <a:schemeClr val="bg1"/>
                </a:solidFill>
              </a:rPr>
              <a:t>.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is appointed where a CEO doubles as Chairperson of the Board</a:t>
            </a:r>
            <a:r>
              <a:rPr lang="en-ZW" sz="2400" dirty="0" smtClean="0">
                <a:solidFill>
                  <a:schemeClr val="bg1"/>
                </a:solidFill>
              </a:rPr>
              <a:t>.</a:t>
            </a:r>
            <a:endParaRPr lang="en-GB" sz="2400" dirty="0" smtClean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acts as a link between the Chairman and outside directors including shareholders and stakeholders</a:t>
            </a:r>
            <a:r>
              <a:rPr lang="en-ZW" sz="2400" dirty="0" smtClean="0">
                <a:solidFill>
                  <a:schemeClr val="bg1"/>
                </a:solidFill>
              </a:rPr>
              <a:t>.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Has a say on agenda management issues especially where the CEO doubles as Chairman of the Board</a:t>
            </a:r>
            <a:r>
              <a:rPr lang="en-ZW" sz="2400" dirty="0" smtClean="0">
                <a:solidFill>
                  <a:schemeClr val="bg1"/>
                </a:solidFill>
              </a:rPr>
              <a:t>.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Performs other independent enhancing functions.</a:t>
            </a: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3751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ZW" sz="4000" dirty="0" smtClean="0">
                <a:solidFill>
                  <a:schemeClr val="bg1"/>
                </a:solidFill>
              </a:rPr>
              <a:t/>
            </a:r>
            <a:br>
              <a:rPr lang="en-ZW" sz="4000" dirty="0" smtClean="0">
                <a:solidFill>
                  <a:schemeClr val="bg1"/>
                </a:solidFill>
              </a:rPr>
            </a:br>
            <a:r>
              <a:rPr lang="en-ZW" sz="4000" dirty="0">
                <a:solidFill>
                  <a:schemeClr val="bg1"/>
                </a:solidFill>
              </a:rPr>
              <a:t/>
            </a:r>
            <a:br>
              <a:rPr lang="en-ZW" sz="4000" dirty="0">
                <a:solidFill>
                  <a:schemeClr val="bg1"/>
                </a:solidFill>
              </a:rPr>
            </a:br>
            <a:r>
              <a:rPr lang="en-ZW" sz="4000" dirty="0" smtClean="0">
                <a:solidFill>
                  <a:schemeClr val="bg1"/>
                </a:solidFill>
              </a:rPr>
              <a:t>Professional </a:t>
            </a:r>
            <a:r>
              <a:rPr lang="en-ZW" sz="4000" dirty="0">
                <a:solidFill>
                  <a:schemeClr val="bg1"/>
                </a:solidFill>
              </a:rPr>
              <a:t>non-executive director</a:t>
            </a:r>
            <a:r>
              <a:rPr lang="en-GB" sz="4000" dirty="0">
                <a:solidFill>
                  <a:schemeClr val="bg1"/>
                </a:solidFill>
              </a:rPr>
              <a:t/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2800" dirty="0"/>
              <a:t/>
            </a:r>
            <a:br>
              <a:rPr lang="en-GB" sz="28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ZW" sz="2400" dirty="0">
                <a:solidFill>
                  <a:schemeClr val="bg1"/>
                </a:solidFill>
              </a:rPr>
              <a:t>h.	The Professional non-executive director is one</a:t>
            </a:r>
            <a:r>
              <a:rPr lang="en-ZW" sz="2400" dirty="0" smtClean="0">
                <a:solidFill>
                  <a:schemeClr val="bg1"/>
                </a:solidFill>
              </a:rPr>
              <a:t>: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Appointed for the special professional skills he or she brings to the board, </a:t>
            </a:r>
            <a:r>
              <a:rPr lang="en-ZW" sz="2400" dirty="0" err="1">
                <a:solidFill>
                  <a:schemeClr val="bg1"/>
                </a:solidFill>
              </a:rPr>
              <a:t>e.g</a:t>
            </a:r>
            <a:r>
              <a:rPr lang="en-ZW" sz="2400" dirty="0">
                <a:solidFill>
                  <a:schemeClr val="bg1"/>
                </a:solidFill>
              </a:rPr>
              <a:t> lawyers, accountants, engineers, etc</a:t>
            </a:r>
            <a:r>
              <a:rPr lang="en-ZW" sz="2400" dirty="0" smtClean="0">
                <a:solidFill>
                  <a:schemeClr val="bg1"/>
                </a:solidFill>
              </a:rPr>
              <a:t>.</a:t>
            </a:r>
            <a:r>
              <a:rPr lang="en-ZW" sz="2400" dirty="0">
                <a:solidFill>
                  <a:schemeClr val="bg1"/>
                </a:solidFill>
              </a:rPr>
              <a:t> 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Is relied on for professional guidance on issues falling within the ambit of his skills</a:t>
            </a:r>
            <a:r>
              <a:rPr lang="en-ZW" sz="2400" dirty="0" smtClean="0">
                <a:solidFill>
                  <a:schemeClr val="bg1"/>
                </a:solidFill>
              </a:rPr>
              <a:t>.</a:t>
            </a:r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ZW" sz="2400" dirty="0">
                <a:solidFill>
                  <a:schemeClr val="bg1"/>
                </a:solidFill>
              </a:rPr>
              <a:t>Must be independent in the true sense of the word-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ZW" dirty="0"/>
              <a:t> 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95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chief executive officer and chair of the board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Tx/>
              <a:buNone/>
              <a:defRPr/>
            </a:pPr>
            <a:r>
              <a:rPr lang="en-GB" b="1" dirty="0" smtClean="0">
                <a:solidFill>
                  <a:schemeClr val="bg1"/>
                </a:solidFill>
              </a:rPr>
              <a:t>	CEO</a:t>
            </a:r>
            <a:r>
              <a:rPr lang="en-GB" dirty="0" smtClean="0">
                <a:solidFill>
                  <a:schemeClr val="bg1"/>
                </a:solidFill>
              </a:rPr>
              <a:t> - runs the company,  the ultimate manager</a:t>
            </a:r>
          </a:p>
          <a:p>
            <a:pPr>
              <a:buFontTx/>
              <a:buNone/>
              <a:defRPr/>
            </a:pPr>
            <a:r>
              <a:rPr lang="en-GB" b="1" dirty="0" smtClean="0">
                <a:solidFill>
                  <a:schemeClr val="bg1"/>
                </a:solidFill>
              </a:rPr>
              <a:t>	Chair</a:t>
            </a:r>
            <a:r>
              <a:rPr lang="en-GB" dirty="0" smtClean="0">
                <a:solidFill>
                  <a:schemeClr val="bg1"/>
                </a:solidFill>
              </a:rPr>
              <a:t> – runs the board, sets the agenda </a:t>
            </a:r>
            <a:r>
              <a:rPr lang="en-GB" dirty="0" smtClean="0">
                <a:solidFill>
                  <a:schemeClr val="bg1"/>
                </a:solidFill>
              </a:rPr>
              <a:t>and </a:t>
            </a:r>
            <a:r>
              <a:rPr lang="en-GB" dirty="0" smtClean="0">
                <a:solidFill>
                  <a:schemeClr val="bg1"/>
                </a:solidFill>
              </a:rPr>
              <a:t>runs meetings</a:t>
            </a:r>
          </a:p>
          <a:p>
            <a:pPr>
              <a:buFontTx/>
              <a:buNone/>
              <a:defRPr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	Many companies separate the two roles (by choice or in response to regulation as in the UK) in order </a:t>
            </a:r>
            <a:r>
              <a:rPr lang="en-GB" dirty="0" smtClean="0">
                <a:solidFill>
                  <a:schemeClr val="bg1"/>
                </a:solidFill>
              </a:rPr>
              <a:t>to avoid </a:t>
            </a:r>
            <a:r>
              <a:rPr lang="en-GB" dirty="0" smtClean="0">
                <a:solidFill>
                  <a:schemeClr val="bg1"/>
                </a:solidFill>
              </a:rPr>
              <a:t>a concentration of power (based on agency theory); often the </a:t>
            </a:r>
            <a:r>
              <a:rPr lang="en-GB" u="sng" dirty="0" smtClean="0">
                <a:solidFill>
                  <a:schemeClr val="bg1"/>
                </a:solidFill>
              </a:rPr>
              <a:t>chair</a:t>
            </a:r>
            <a:r>
              <a:rPr lang="en-GB" dirty="0" smtClean="0">
                <a:solidFill>
                  <a:schemeClr val="bg1"/>
                </a:solidFill>
              </a:rPr>
              <a:t> is an </a:t>
            </a:r>
            <a:r>
              <a:rPr lang="en-GB" u="sng" dirty="0" smtClean="0">
                <a:solidFill>
                  <a:schemeClr val="bg1"/>
                </a:solidFill>
              </a:rPr>
              <a:t>independent</a:t>
            </a:r>
            <a:r>
              <a:rPr lang="en-GB" dirty="0" smtClean="0">
                <a:solidFill>
                  <a:schemeClr val="bg1"/>
                </a:solidFill>
              </a:rPr>
              <a:t> board member. </a:t>
            </a:r>
          </a:p>
          <a:p>
            <a:pPr>
              <a:buFontTx/>
              <a:buNone/>
              <a:defRPr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buFontTx/>
              <a:buNone/>
              <a:defRPr/>
            </a:pPr>
            <a:r>
              <a:rPr lang="en-GB" i="1" dirty="0" smtClean="0">
                <a:solidFill>
                  <a:schemeClr val="bg1"/>
                </a:solidFill>
              </a:rPr>
              <a:t>	</a:t>
            </a:r>
            <a:r>
              <a:rPr lang="en-GB" u="sng" dirty="0" smtClean="0">
                <a:solidFill>
                  <a:schemeClr val="bg1"/>
                </a:solidFill>
              </a:rPr>
              <a:t>Stewardship theory</a:t>
            </a:r>
            <a:r>
              <a:rPr lang="en-GB" dirty="0" smtClean="0">
                <a:solidFill>
                  <a:schemeClr val="bg1"/>
                </a:solidFill>
              </a:rPr>
              <a:t> suggests that </a:t>
            </a:r>
            <a:r>
              <a:rPr lang="en-GB" u="sng" dirty="0" smtClean="0">
                <a:solidFill>
                  <a:schemeClr val="bg1"/>
                </a:solidFill>
              </a:rPr>
              <a:t>rational managers </a:t>
            </a:r>
            <a:r>
              <a:rPr lang="en-GB" dirty="0" smtClean="0">
                <a:solidFill>
                  <a:schemeClr val="bg1"/>
                </a:solidFill>
              </a:rPr>
              <a:t>will act in the </a:t>
            </a:r>
            <a:r>
              <a:rPr lang="en-GB" u="sng" dirty="0" smtClean="0">
                <a:solidFill>
                  <a:schemeClr val="bg1"/>
                </a:solidFill>
              </a:rPr>
              <a:t>best interests of shareholders</a:t>
            </a:r>
            <a:r>
              <a:rPr lang="en-GB" dirty="0" smtClean="0">
                <a:solidFill>
                  <a:schemeClr val="bg1"/>
                </a:solidFill>
              </a:rPr>
              <a:t>, so this </a:t>
            </a:r>
            <a:r>
              <a:rPr lang="en-GB" u="sng" dirty="0" smtClean="0">
                <a:solidFill>
                  <a:schemeClr val="bg1"/>
                </a:solidFill>
              </a:rPr>
              <a:t>separation is not necessary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independent directors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Tx/>
              <a:buNone/>
              <a:defRPr/>
            </a:pPr>
            <a:r>
              <a:rPr lang="en-GB" dirty="0" smtClean="0"/>
              <a:t>	</a:t>
            </a:r>
            <a:r>
              <a:rPr lang="en-GB" dirty="0" smtClean="0">
                <a:solidFill>
                  <a:schemeClr val="bg1"/>
                </a:solidFill>
              </a:rPr>
              <a:t>Corporate governance law/regulation around the world increasingly requires independent directors to play a key role. Often one-third of all board members are </a:t>
            </a:r>
            <a:r>
              <a:rPr lang="en-GB" u="sng" dirty="0" smtClean="0">
                <a:solidFill>
                  <a:schemeClr val="bg1"/>
                </a:solidFill>
              </a:rPr>
              <a:t>independent</a:t>
            </a:r>
            <a:r>
              <a:rPr lang="en-GB" dirty="0" smtClean="0">
                <a:solidFill>
                  <a:schemeClr val="bg1"/>
                </a:solidFill>
              </a:rPr>
              <a:t>, and they </a:t>
            </a:r>
            <a:r>
              <a:rPr lang="en-GB" u="sng" dirty="0" smtClean="0">
                <a:solidFill>
                  <a:schemeClr val="bg1"/>
                </a:solidFill>
              </a:rPr>
              <a:t>sit on sub-committees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</a:p>
          <a:p>
            <a:pPr>
              <a:buFontTx/>
              <a:buNone/>
              <a:defRPr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	Empirical evidence on the relationship between board independence and corporate value is mixed. Anecdotal evidence suggests that </a:t>
            </a:r>
            <a:r>
              <a:rPr lang="en-GB" u="sng" dirty="0" smtClean="0">
                <a:solidFill>
                  <a:schemeClr val="bg1"/>
                </a:solidFill>
              </a:rPr>
              <a:t>non-executives</a:t>
            </a:r>
            <a:r>
              <a:rPr lang="en-GB" dirty="0" smtClean="0">
                <a:solidFill>
                  <a:schemeClr val="bg1"/>
                </a:solidFill>
              </a:rPr>
              <a:t> can be chosen because they will </a:t>
            </a:r>
            <a:r>
              <a:rPr lang="en-GB" u="sng" dirty="0" smtClean="0">
                <a:solidFill>
                  <a:schemeClr val="bg1"/>
                </a:solidFill>
              </a:rPr>
              <a:t>agree with the CEO</a:t>
            </a:r>
            <a:r>
              <a:rPr lang="en-GB" dirty="0" smtClean="0">
                <a:solidFill>
                  <a:schemeClr val="bg1"/>
                </a:solidFill>
              </a:rPr>
              <a:t>, and that </a:t>
            </a:r>
            <a:r>
              <a:rPr lang="en-GB" u="sng" dirty="0" smtClean="0">
                <a:solidFill>
                  <a:schemeClr val="bg1"/>
                </a:solidFill>
              </a:rPr>
              <a:t>executives may withhold information from them</a:t>
            </a:r>
            <a:r>
              <a:rPr lang="en-GB" dirty="0" smtClean="0">
                <a:solidFill>
                  <a:schemeClr val="bg1"/>
                </a:solidFill>
              </a:rPr>
              <a:t>. On the other hand they can offer an external perspective, especially during a crisis.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dual board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2800" dirty="0" smtClean="0">
                <a:solidFill>
                  <a:schemeClr val="bg1"/>
                </a:solidFill>
              </a:rPr>
              <a:t>	The company is headed by two boards, each with a distinct role. This structure is found in continental Europe  and some Asian and South American countries.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Management board: makes strategic decisions, includes executive members.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Supervisory board: monitors the management board, may include independent members, shareholder and/or employee representatives. It may have specialist sub-committees as unitary boards do.</a:t>
            </a:r>
          </a:p>
          <a:p>
            <a:endParaRPr lang="en-GB" dirty="0" smtClean="0"/>
          </a:p>
          <a:p>
            <a:pPr>
              <a:buFontTx/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board committees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>
                <a:solidFill>
                  <a:schemeClr val="bg1"/>
                </a:solidFill>
              </a:rPr>
              <a:t>	</a:t>
            </a:r>
            <a:r>
              <a:rPr lang="en-GB" sz="2800" dirty="0" smtClean="0">
                <a:solidFill>
                  <a:schemeClr val="bg1"/>
                </a:solidFill>
              </a:rPr>
              <a:t>While </a:t>
            </a:r>
            <a:r>
              <a:rPr lang="en-GB" sz="2800" u="sng" dirty="0" smtClean="0">
                <a:solidFill>
                  <a:schemeClr val="bg1"/>
                </a:solidFill>
              </a:rPr>
              <a:t>board members are jointly responsible for decision-making</a:t>
            </a:r>
            <a:r>
              <a:rPr lang="en-GB" sz="2800" dirty="0" smtClean="0">
                <a:solidFill>
                  <a:schemeClr val="bg1"/>
                </a:solidFill>
              </a:rPr>
              <a:t>, the board may choose to establish </a:t>
            </a:r>
            <a:r>
              <a:rPr lang="en-GB" sz="2800" u="sng" dirty="0" smtClean="0">
                <a:solidFill>
                  <a:schemeClr val="bg1"/>
                </a:solidFill>
              </a:rPr>
              <a:t>specialist sub-committees</a:t>
            </a:r>
            <a:r>
              <a:rPr lang="en-GB" sz="2800" dirty="0" smtClean="0">
                <a:solidFill>
                  <a:schemeClr val="bg1"/>
                </a:solidFill>
              </a:rPr>
              <a:t> to </a:t>
            </a:r>
            <a:r>
              <a:rPr lang="en-GB" sz="2800" u="sng" dirty="0" smtClean="0">
                <a:solidFill>
                  <a:schemeClr val="bg1"/>
                </a:solidFill>
              </a:rPr>
              <a:t>advise the board on specific issues</a:t>
            </a:r>
            <a:r>
              <a:rPr lang="en-GB" sz="2800" dirty="0" smtClean="0">
                <a:solidFill>
                  <a:schemeClr val="bg1"/>
                </a:solidFill>
              </a:rPr>
              <a:t>. Companies can choose what types of committee to operate but regulation often requires:</a:t>
            </a:r>
          </a:p>
          <a:p>
            <a:pPr>
              <a:buFontTx/>
              <a:buNone/>
            </a:pP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Audit committee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Remuneration/compensation committee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Nomination committee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audit committee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/>
              <a:t>	</a:t>
            </a:r>
            <a:r>
              <a:rPr lang="en-GB" sz="2800" dirty="0" smtClean="0">
                <a:solidFill>
                  <a:schemeClr val="bg1"/>
                </a:solidFill>
              </a:rPr>
              <a:t>Usually composed of </a:t>
            </a:r>
            <a:r>
              <a:rPr lang="en-GB" sz="2800" b="1" dirty="0" smtClean="0">
                <a:solidFill>
                  <a:schemeClr val="bg1"/>
                </a:solidFill>
              </a:rPr>
              <a:t>independent directors</a:t>
            </a:r>
            <a:r>
              <a:rPr lang="en-GB" sz="2800" dirty="0" smtClean="0">
                <a:solidFill>
                  <a:schemeClr val="bg1"/>
                </a:solidFill>
              </a:rPr>
              <a:t>, one of whom may be a finance expert; takes responsibility for matters such as:</a:t>
            </a:r>
          </a:p>
          <a:p>
            <a:pPr>
              <a:buFontTx/>
              <a:buNone/>
            </a:pP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The integrity of the financial reporting system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The appointment of and relationship with auditors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The company’s risk profile if there is no risk committee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remuneration committee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/>
              <a:t>	</a:t>
            </a:r>
            <a:r>
              <a:rPr lang="en-GB" dirty="0" smtClean="0">
                <a:solidFill>
                  <a:schemeClr val="bg1"/>
                </a:solidFill>
              </a:rPr>
              <a:t>Usually composed of </a:t>
            </a:r>
            <a:r>
              <a:rPr lang="en-GB" b="1" dirty="0" smtClean="0">
                <a:solidFill>
                  <a:schemeClr val="bg1"/>
                </a:solidFill>
              </a:rPr>
              <a:t>independent directors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  <a:r>
              <a:rPr lang="en-GB" u="sng" dirty="0" smtClean="0">
                <a:solidFill>
                  <a:schemeClr val="bg1"/>
                </a:solidFill>
              </a:rPr>
              <a:t>May be advised by remuneration consultants</a:t>
            </a:r>
            <a:r>
              <a:rPr lang="en-GB" dirty="0" smtClean="0">
                <a:solidFill>
                  <a:schemeClr val="bg1"/>
                </a:solidFill>
              </a:rPr>
              <a:t> as it formulates policy on the remuneration of executive directors. The </a:t>
            </a:r>
            <a:r>
              <a:rPr lang="en-GB" b="1" dirty="0" smtClean="0">
                <a:solidFill>
                  <a:schemeClr val="bg1"/>
                </a:solidFill>
              </a:rPr>
              <a:t>remuneration policy should, attract, retain and motivate suitable directors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nomination committee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/>
              <a:t>	</a:t>
            </a:r>
            <a:r>
              <a:rPr lang="en-GB" dirty="0" smtClean="0">
                <a:solidFill>
                  <a:schemeClr val="bg1"/>
                </a:solidFill>
              </a:rPr>
              <a:t>Usually composed of </a:t>
            </a:r>
            <a:r>
              <a:rPr lang="en-GB" b="1" dirty="0" smtClean="0">
                <a:solidFill>
                  <a:schemeClr val="bg1"/>
                </a:solidFill>
              </a:rPr>
              <a:t>a majority of independent directors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>
              <a:buFontTx/>
              <a:buNone/>
            </a:pPr>
            <a:r>
              <a:rPr lang="en-GB" dirty="0" smtClean="0">
                <a:solidFill>
                  <a:schemeClr val="bg1"/>
                </a:solidFill>
              </a:rPr>
              <a:t>	Its role is to </a:t>
            </a:r>
            <a:r>
              <a:rPr lang="en-GB" u="sng" dirty="0" smtClean="0">
                <a:solidFill>
                  <a:schemeClr val="bg1"/>
                </a:solidFill>
              </a:rPr>
              <a:t>identify </a:t>
            </a:r>
            <a:r>
              <a:rPr lang="en-GB" u="sng" dirty="0" smtClean="0">
                <a:solidFill>
                  <a:schemeClr val="bg1"/>
                </a:solidFill>
              </a:rPr>
              <a:t>the </a:t>
            </a:r>
            <a:r>
              <a:rPr lang="en-GB" b="1" u="sng" dirty="0" smtClean="0">
                <a:solidFill>
                  <a:schemeClr val="bg1"/>
                </a:solidFill>
              </a:rPr>
              <a:t>skills</a:t>
            </a:r>
            <a:r>
              <a:rPr lang="en-GB" u="sng" dirty="0" smtClean="0">
                <a:solidFill>
                  <a:schemeClr val="bg1"/>
                </a:solidFill>
              </a:rPr>
              <a:t> needed on the board</a:t>
            </a:r>
            <a:r>
              <a:rPr lang="en-GB" dirty="0" smtClean="0">
                <a:solidFill>
                  <a:schemeClr val="bg1"/>
                </a:solidFill>
              </a:rPr>
              <a:t> and to </a:t>
            </a:r>
            <a:r>
              <a:rPr lang="en-GB" u="sng" dirty="0" smtClean="0">
                <a:solidFill>
                  <a:schemeClr val="bg1"/>
                </a:solidFill>
              </a:rPr>
              <a:t>find </a:t>
            </a:r>
            <a:r>
              <a:rPr lang="en-GB" b="1" u="sng" dirty="0" smtClean="0">
                <a:solidFill>
                  <a:schemeClr val="bg1"/>
                </a:solidFill>
              </a:rPr>
              <a:t>suitable</a:t>
            </a:r>
            <a:r>
              <a:rPr lang="en-GB" u="sng" dirty="0" smtClean="0">
                <a:solidFill>
                  <a:schemeClr val="bg1"/>
                </a:solidFill>
              </a:rPr>
              <a:t> independent directors to fill vacancies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1124</TotalTime>
  <Words>554</Words>
  <Application>Microsoft Office PowerPoint</Application>
  <PresentationFormat>On-screen Show (4:3)</PresentationFormat>
  <Paragraphs>107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Wingdings</vt:lpstr>
      <vt:lpstr>Default Design</vt:lpstr>
      <vt:lpstr>CORPORATE GOVERNANCE</vt:lpstr>
      <vt:lpstr>learning objectives</vt:lpstr>
      <vt:lpstr>CORPORATE GOVERNANCE PARTIES</vt:lpstr>
      <vt:lpstr>board of directors</vt:lpstr>
      <vt:lpstr>role of the board</vt:lpstr>
      <vt:lpstr>influences on board structure</vt:lpstr>
      <vt:lpstr>unitary board</vt:lpstr>
      <vt:lpstr>Executive Directors</vt:lpstr>
      <vt:lpstr>Non-Executive Directors</vt:lpstr>
      <vt:lpstr>Types of Non-Executive Directors</vt:lpstr>
      <vt:lpstr> Independent and Non-Independent </vt:lpstr>
      <vt:lpstr> Lead or Senior Independent </vt:lpstr>
      <vt:lpstr>  Professional non-executive director  </vt:lpstr>
      <vt:lpstr>chief executive officer and chair of the board</vt:lpstr>
      <vt:lpstr>independent directors</vt:lpstr>
      <vt:lpstr>dual board</vt:lpstr>
      <vt:lpstr>board committees</vt:lpstr>
      <vt:lpstr>audit committee</vt:lpstr>
      <vt:lpstr>remuneration committee</vt:lpstr>
      <vt:lpstr>nomination committee</vt:lpstr>
    </vt:vector>
  </TitlesOfParts>
  <Company>Macmillan Publishers LTD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Economist</cp:lastModifiedBy>
  <cp:revision>20</cp:revision>
  <dcterms:created xsi:type="dcterms:W3CDTF">2011-08-23T16:14:30Z</dcterms:created>
  <dcterms:modified xsi:type="dcterms:W3CDTF">2021-01-29T01:19:24Z</dcterms:modified>
</cp:coreProperties>
</file>