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notesMasterIdLst>
    <p:notesMasterId r:id="rId9"/>
  </p:notesMasterIdLst>
  <p:sldIdLst>
    <p:sldId id="320" r:id="rId2"/>
    <p:sldId id="271" r:id="rId3"/>
    <p:sldId id="329" r:id="rId4"/>
    <p:sldId id="319" r:id="rId5"/>
    <p:sldId id="330" r:id="rId6"/>
    <p:sldId id="331" r:id="rId7"/>
    <p:sldId id="328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h018" initials="s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98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F38B10-E6C5-47BC-B07F-E035D1BC7FEF}" type="datetimeFigureOut">
              <a:rPr lang="en-GB" smtClean="0"/>
              <a:pPr/>
              <a:t>22/02/2017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4D523-27C2-4AAC-B0CD-99D706E6062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062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2/22/2017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Week </a:t>
            </a:r>
            <a:r>
              <a:rPr lang="en-GB" sz="4400" dirty="0" smtClean="0"/>
              <a:t>4-1: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828800"/>
            <a:ext cx="7498080" cy="44196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Special Terminology of Daoist Body </a:t>
            </a:r>
            <a:r>
              <a:rPr lang="en-GB" sz="4000" b="1" dirty="0" smtClean="0"/>
              <a:t>Philosophy: De </a:t>
            </a:r>
            <a:endParaRPr lang="en-GB" sz="4000" b="1" dirty="0" smtClean="0"/>
          </a:p>
          <a:p>
            <a:endParaRPr lang="en-GB" sz="3600" dirty="0" smtClean="0"/>
          </a:p>
          <a:p>
            <a:endParaRPr lang="en-GB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100" b="1" dirty="0" smtClean="0"/>
              <a:t>Daoist Contribution to Chinese Medical and </a:t>
            </a:r>
            <a:r>
              <a:rPr lang="en-GB" sz="3100" b="1" dirty="0" err="1" smtClean="0"/>
              <a:t>Yangsheng</a:t>
            </a:r>
            <a:r>
              <a:rPr lang="en-GB" sz="3100" b="1" dirty="0" smtClean="0"/>
              <a:t> Terminologies </a:t>
            </a:r>
            <a:r>
              <a:rPr lang="en-GB" sz="3100" b="1" dirty="0" smtClean="0"/>
              <a:t>2: </a:t>
            </a:r>
            <a:r>
              <a:rPr lang="en-GB" sz="3100" b="1" dirty="0" smtClean="0"/>
              <a:t>De</a:t>
            </a:r>
            <a:r>
              <a:rPr lang="zh-CN" altLang="en-US" sz="3100" b="1" dirty="0" smtClean="0"/>
              <a:t>德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828800"/>
            <a:ext cx="7498080" cy="5029200"/>
          </a:xfrm>
        </p:spPr>
        <p:txBody>
          <a:bodyPr>
            <a:normAutofit/>
          </a:bodyPr>
          <a:lstStyle/>
          <a:p>
            <a:r>
              <a:rPr lang="en-GB" dirty="0" smtClean="0"/>
              <a:t>In the same time, within this non-being of Tao, among this undifferentiated void, there exists a powerful creative force can be called as de</a:t>
            </a:r>
            <a:r>
              <a:rPr lang="zh-CN" altLang="en-US" dirty="0" smtClean="0"/>
              <a:t>德 </a:t>
            </a:r>
            <a:r>
              <a:rPr lang="en-GB" altLang="zh-CN" dirty="0" smtClean="0"/>
              <a:t>(inner power)</a:t>
            </a:r>
            <a:r>
              <a:rPr lang="en-GB" dirty="0" smtClean="0"/>
              <a:t>.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De</a:t>
            </a:r>
            <a:r>
              <a:rPr lang="zh-CN" altLang="en-US" dirty="0" smtClean="0"/>
              <a:t>德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752600"/>
            <a:ext cx="7498080" cy="44958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De is the most powerful creative force (inner power) that help the Qi/Chi (Subtle or Vital Energy) emerging from non-existence to existence. ------ Arthur </a:t>
            </a:r>
            <a:r>
              <a:rPr lang="en-GB" dirty="0" err="1"/>
              <a:t>Waley</a:t>
            </a:r>
            <a:endParaRPr lang="en-GB" dirty="0"/>
          </a:p>
          <a:p>
            <a:endParaRPr lang="en-GB" dirty="0"/>
          </a:p>
          <a:p>
            <a:r>
              <a:rPr lang="en-GB" dirty="0"/>
              <a:t>De is what is achieved when a person internalized some </a:t>
            </a:r>
            <a:r>
              <a:rPr lang="en-GB" dirty="0" err="1"/>
              <a:t>dao</a:t>
            </a:r>
            <a:r>
              <a:rPr lang="en-GB" dirty="0"/>
              <a:t>, learns and practices it.  ---- Chad Hansen</a:t>
            </a:r>
          </a:p>
          <a:p>
            <a:endParaRPr lang="en-GB" dirty="0"/>
          </a:p>
          <a:p>
            <a:r>
              <a:rPr lang="en-GB" dirty="0"/>
              <a:t>De governs the quality of our performance = virtuosity</a:t>
            </a:r>
          </a:p>
          <a:p>
            <a:endParaRPr lang="en-GB" dirty="0"/>
          </a:p>
          <a:p>
            <a:r>
              <a:rPr lang="en-GB" dirty="0"/>
              <a:t>De decides our destiny/fate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583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in Confucianism and Daoism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Daoism:                        Confucianism </a:t>
            </a:r>
          </a:p>
          <a:p>
            <a:r>
              <a:rPr lang="en-GB" dirty="0" smtClean="0"/>
              <a:t>Inner Power                  Moral Power</a:t>
            </a:r>
          </a:p>
          <a:p>
            <a:r>
              <a:rPr lang="en-GB" dirty="0" smtClean="0"/>
              <a:t>  </a:t>
            </a:r>
            <a:r>
              <a:rPr lang="en-GB" sz="2400" dirty="0" smtClean="0"/>
              <a:t>Dao </a:t>
            </a:r>
            <a:r>
              <a:rPr lang="en-GB" sz="2400" dirty="0" err="1" smtClean="0"/>
              <a:t>Dejing</a:t>
            </a:r>
            <a:r>
              <a:rPr lang="en-GB" sz="2400" dirty="0" smtClean="0"/>
              <a:t> (28)                         Mencius </a:t>
            </a:r>
            <a:r>
              <a:rPr lang="zh-CN" altLang="en-US" sz="2400" dirty="0" smtClean="0"/>
              <a:t>仁者无敌</a:t>
            </a:r>
            <a:endParaRPr lang="en-GB" sz="2400" dirty="0" smtClean="0"/>
          </a:p>
          <a:p>
            <a:endParaRPr lang="en-GB" dirty="0" smtClean="0"/>
          </a:p>
          <a:p>
            <a:r>
              <a:rPr lang="en-GB" dirty="0" smtClean="0"/>
              <a:t>Xuan De (10)                  </a:t>
            </a:r>
            <a:r>
              <a:rPr lang="zh-CN" altLang="en-US" dirty="0" smtClean="0"/>
              <a:t>明明德</a:t>
            </a:r>
            <a:endParaRPr lang="en-US" altLang="zh-CN" dirty="0" smtClean="0"/>
          </a:p>
          <a:p>
            <a:r>
              <a:rPr lang="en-GB" sz="2400" dirty="0" smtClean="0"/>
              <a:t>Guard</a:t>
            </a:r>
            <a:r>
              <a:rPr lang="en-GB" sz="2400" dirty="0" smtClean="0"/>
              <a:t>/ defend/observe                  extend/expand</a:t>
            </a:r>
          </a:p>
          <a:p>
            <a:r>
              <a:rPr lang="en-GB" sz="2400" dirty="0" smtClean="0"/>
              <a:t>Weakness/soft/dishonour              righteousness/ virtue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Dao </a:t>
            </a:r>
            <a:r>
              <a:rPr lang="en-GB" dirty="0" smtClean="0"/>
              <a:t>De</a:t>
            </a:r>
            <a:r>
              <a:rPr lang="zh-CN" altLang="en-US" dirty="0"/>
              <a:t>道</a:t>
            </a:r>
            <a:r>
              <a:rPr lang="zh-CN" altLang="en-US" dirty="0" smtClean="0"/>
              <a:t>德</a:t>
            </a:r>
            <a:r>
              <a:rPr lang="en-US" altLang="zh-CN" dirty="0" smtClean="0"/>
              <a:t>: the relationship between Dao and De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05400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b="1" dirty="0" smtClean="0"/>
              <a:t>德 </a:t>
            </a:r>
            <a:r>
              <a:rPr lang="en-US" altLang="zh-CN" b="1" dirty="0" smtClean="0"/>
              <a:t>and </a:t>
            </a:r>
            <a:r>
              <a:rPr lang="zh-CN" altLang="en-US" b="1" dirty="0" smtClean="0"/>
              <a:t>得</a:t>
            </a:r>
            <a:r>
              <a:rPr lang="en-GB" altLang="zh-CN" b="1" dirty="0" smtClean="0"/>
              <a:t>= acquire of the Dao</a:t>
            </a:r>
          </a:p>
          <a:p>
            <a:r>
              <a:rPr lang="en-US" dirty="0" smtClean="0"/>
              <a:t>De = Internalized Dao</a:t>
            </a:r>
          </a:p>
          <a:p>
            <a:endParaRPr lang="en-US" altLang="zh-CN" b="1" dirty="0" smtClean="0"/>
          </a:p>
          <a:p>
            <a:r>
              <a:rPr lang="en-US" altLang="zh-CN" b="1" dirty="0" smtClean="0"/>
              <a:t>Confucian </a:t>
            </a:r>
            <a:r>
              <a:rPr lang="zh-CN" altLang="en-US" b="1" dirty="0"/>
              <a:t>道德 </a:t>
            </a:r>
            <a:r>
              <a:rPr lang="en-US" altLang="zh-CN" b="1" dirty="0"/>
              <a:t>and Daoist </a:t>
            </a:r>
            <a:r>
              <a:rPr lang="zh-CN" altLang="en-US" b="1" dirty="0"/>
              <a:t>得道</a:t>
            </a:r>
            <a:endParaRPr lang="en-US" b="1" dirty="0"/>
          </a:p>
          <a:p>
            <a:r>
              <a:rPr lang="en-US" dirty="0" smtClean="0"/>
              <a:t>De = Manifestation of the Dao in particular individual being; Dao can be discovered and obtained or connected by  individuals</a:t>
            </a:r>
          </a:p>
          <a:p>
            <a:endParaRPr lang="en-US" dirty="0" smtClean="0"/>
          </a:p>
          <a:p>
            <a:r>
              <a:rPr lang="en-US" dirty="0"/>
              <a:t>De = acquired Dao by individual </a:t>
            </a:r>
            <a:r>
              <a:rPr lang="en-US" dirty="0" smtClean="0"/>
              <a:t>being </a:t>
            </a:r>
            <a:endParaRPr lang="en-US" dirty="0"/>
          </a:p>
          <a:p>
            <a:r>
              <a:rPr lang="en-US" dirty="0" smtClean="0"/>
              <a:t>De: need to be discovered through cultivation and enlightenment </a:t>
            </a:r>
          </a:p>
          <a:p>
            <a:r>
              <a:rPr lang="en-US" dirty="0" smtClean="0"/>
              <a:t>De: need to be polished/purified and enlarged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19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/>
              <a:t>De </a:t>
            </a:r>
            <a:r>
              <a:rPr lang="en-US" sz="2800" b="1" dirty="0" err="1" smtClean="0"/>
              <a:t>xing</a:t>
            </a:r>
            <a:r>
              <a:rPr lang="en-US" sz="2800" b="1" dirty="0" smtClean="0"/>
              <a:t> </a:t>
            </a:r>
            <a:r>
              <a:rPr lang="zh-CN" altLang="en-US" sz="2800" b="1" dirty="0" smtClean="0"/>
              <a:t>德性</a:t>
            </a:r>
            <a:r>
              <a:rPr lang="en-US" altLang="zh-CN" sz="2800" b="1" dirty="0" smtClean="0"/>
              <a:t>/</a:t>
            </a:r>
            <a:r>
              <a:rPr lang="zh-CN" altLang="en-US" sz="2800" b="1" dirty="0" smtClean="0"/>
              <a:t> </a:t>
            </a:r>
            <a:r>
              <a:rPr lang="en-US" altLang="zh-CN" sz="2800" b="1" dirty="0" smtClean="0"/>
              <a:t>and</a:t>
            </a:r>
            <a:r>
              <a:rPr lang="zh-CN" altLang="en-US" sz="2800" b="1" dirty="0" smtClean="0"/>
              <a:t> </a:t>
            </a:r>
            <a:r>
              <a:rPr lang="en-US" altLang="zh-CN" sz="2800" b="1" dirty="0" smtClean="0"/>
              <a:t>de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xing</a:t>
            </a:r>
            <a:r>
              <a:rPr lang="en-US" altLang="zh-CN" sz="2800" b="1" dirty="0" smtClean="0"/>
              <a:t>/</a:t>
            </a:r>
            <a:r>
              <a:rPr lang="en-US" altLang="zh-CN" sz="2800" b="1" dirty="0" err="1" smtClean="0"/>
              <a:t>heng</a:t>
            </a:r>
            <a:r>
              <a:rPr lang="zh-CN" altLang="en-US" sz="2800" b="1" dirty="0" smtClean="0"/>
              <a:t> 德行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334000"/>
          </a:xfrm>
        </p:spPr>
        <p:txBody>
          <a:bodyPr>
            <a:normAutofit fontScale="70000" lnSpcReduction="20000"/>
          </a:bodyPr>
          <a:lstStyle/>
          <a:p>
            <a:r>
              <a:rPr lang="en-US" altLang="zh-CN" dirty="0" smtClean="0"/>
              <a:t>Innate</a:t>
            </a:r>
            <a:r>
              <a:rPr lang="zh-CN" altLang="en-US" dirty="0" smtClean="0"/>
              <a:t> </a:t>
            </a:r>
            <a:r>
              <a:rPr lang="en-US" altLang="zh-CN" dirty="0" smtClean="0"/>
              <a:t>nature</a:t>
            </a:r>
            <a:r>
              <a:rPr lang="zh-CN" altLang="en-US" dirty="0" smtClean="0"/>
              <a:t> </a:t>
            </a:r>
            <a:r>
              <a:rPr lang="en-US" altLang="zh-CN" dirty="0" smtClean="0"/>
              <a:t>and</a:t>
            </a:r>
            <a:r>
              <a:rPr lang="zh-CN" altLang="en-US" dirty="0" smtClean="0"/>
              <a:t> </a:t>
            </a:r>
            <a:r>
              <a:rPr lang="en-US" altLang="zh-CN" dirty="0" smtClean="0"/>
              <a:t>power</a:t>
            </a:r>
            <a:r>
              <a:rPr lang="zh-CN" altLang="en-US" dirty="0" smtClean="0"/>
              <a:t> </a:t>
            </a:r>
            <a:r>
              <a:rPr lang="en-US" altLang="zh-CN" dirty="0" smtClean="0"/>
              <a:t>of</a:t>
            </a:r>
            <a:r>
              <a:rPr lang="zh-CN" altLang="en-US" dirty="0" smtClean="0"/>
              <a:t> </a:t>
            </a:r>
            <a:r>
              <a:rPr lang="en-US" altLang="zh-CN" dirty="0" smtClean="0"/>
              <a:t>practice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endParaRPr lang="en-US" dirty="0"/>
          </a:p>
          <a:p>
            <a:r>
              <a:rPr lang="en-US" altLang="zh-CN" dirty="0" smtClean="0"/>
              <a:t>Power</a:t>
            </a:r>
            <a:r>
              <a:rPr lang="zh-CN" altLang="en-US" dirty="0" smtClean="0"/>
              <a:t> </a:t>
            </a:r>
            <a:r>
              <a:rPr lang="en-US" altLang="zh-CN" dirty="0" smtClean="0"/>
              <a:t>of</a:t>
            </a:r>
            <a:r>
              <a:rPr lang="zh-CN" altLang="en-US" dirty="0" smtClean="0"/>
              <a:t> </a:t>
            </a:r>
            <a:r>
              <a:rPr lang="en-US" altLang="zh-CN" dirty="0" smtClean="0"/>
              <a:t>knowing</a:t>
            </a:r>
            <a:r>
              <a:rPr lang="zh-CN" altLang="en-US" dirty="0" smtClean="0"/>
              <a:t> </a:t>
            </a:r>
            <a:r>
              <a:rPr lang="en-US" altLang="zh-CN" dirty="0" smtClean="0"/>
              <a:t>and</a:t>
            </a:r>
            <a:r>
              <a:rPr lang="zh-CN" altLang="en-US" dirty="0" smtClean="0"/>
              <a:t> </a:t>
            </a:r>
            <a:r>
              <a:rPr lang="en-US" altLang="zh-CN" dirty="0" smtClean="0"/>
              <a:t>foreknowing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endParaRPr lang="en-US" dirty="0"/>
          </a:p>
          <a:p>
            <a:r>
              <a:rPr lang="en-US" altLang="zh-CN" dirty="0" smtClean="0"/>
              <a:t>Power</a:t>
            </a:r>
            <a:r>
              <a:rPr lang="zh-CN" altLang="en-US" dirty="0" smtClean="0"/>
              <a:t> </a:t>
            </a:r>
            <a:r>
              <a:rPr lang="en-US" altLang="zh-CN" dirty="0" smtClean="0"/>
              <a:t>of</a:t>
            </a:r>
            <a:r>
              <a:rPr lang="zh-CN" altLang="en-US" dirty="0" smtClean="0"/>
              <a:t> </a:t>
            </a:r>
            <a:r>
              <a:rPr lang="en-US" altLang="zh-CN" dirty="0" smtClean="0"/>
              <a:t>action</a:t>
            </a:r>
            <a:r>
              <a:rPr lang="zh-CN" altLang="en-US" dirty="0" smtClean="0"/>
              <a:t> </a:t>
            </a:r>
            <a:r>
              <a:rPr lang="en-US" altLang="zh-CN" dirty="0" smtClean="0"/>
              <a:t>and</a:t>
            </a:r>
            <a:r>
              <a:rPr lang="zh-CN" altLang="en-US" dirty="0" smtClean="0"/>
              <a:t> </a:t>
            </a:r>
            <a:r>
              <a:rPr lang="en-US" altLang="zh-CN" dirty="0" smtClean="0"/>
              <a:t>doing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endParaRPr lang="en-US" dirty="0"/>
          </a:p>
          <a:p>
            <a:r>
              <a:rPr lang="en-US" b="1" dirty="0" smtClean="0"/>
              <a:t>Neo Confucian School of Mind: Wang </a:t>
            </a:r>
            <a:r>
              <a:rPr lang="en-US" b="1" dirty="0" err="1" smtClean="0"/>
              <a:t>Yangming</a:t>
            </a:r>
            <a:endParaRPr lang="en-US" b="1" dirty="0"/>
          </a:p>
          <a:p>
            <a:r>
              <a:rPr lang="zh-CN" altLang="en-US" dirty="0"/>
              <a:t>知行合一</a:t>
            </a:r>
            <a:r>
              <a:rPr lang="en-US" altLang="zh-CN" dirty="0"/>
              <a:t> </a:t>
            </a:r>
            <a:r>
              <a:rPr lang="zh-CN" altLang="en-US" dirty="0" smtClean="0"/>
              <a:t>：</a:t>
            </a:r>
            <a:r>
              <a:rPr lang="en-US" altLang="zh-CN" dirty="0" smtClean="0"/>
              <a:t>unification of knowing and doing </a:t>
            </a:r>
          </a:p>
          <a:p>
            <a:r>
              <a:rPr lang="en-US" dirty="0" smtClean="0"/>
              <a:t>Knowing is the beginning of doing</a:t>
            </a:r>
          </a:p>
          <a:p>
            <a:r>
              <a:rPr lang="en-US" dirty="0" smtClean="0"/>
              <a:t>Doing is the completion of the knowing </a:t>
            </a:r>
          </a:p>
          <a:p>
            <a:endParaRPr lang="en-US" dirty="0" smtClean="0"/>
          </a:p>
          <a:p>
            <a:r>
              <a:rPr lang="en-US" dirty="0" smtClean="0"/>
              <a:t>Knowing without doing is not a real knowing</a:t>
            </a:r>
          </a:p>
          <a:p>
            <a:r>
              <a:rPr lang="en-US" dirty="0" smtClean="0"/>
              <a:t>To be able to do it is a real knowing even it is not labeled as a person with that knowledge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54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295400"/>
            <a:ext cx="7498080" cy="4953000"/>
          </a:xfrm>
        </p:spPr>
        <p:txBody>
          <a:bodyPr>
            <a:normAutofit fontScale="70000" lnSpcReduction="20000"/>
          </a:bodyPr>
          <a:lstStyle/>
          <a:p>
            <a:r>
              <a:rPr lang="zh-CN" altLang="en-US" dirty="0"/>
              <a:t>道</a:t>
            </a:r>
            <a:r>
              <a:rPr lang="zh-CN" altLang="en-US" dirty="0" smtClean="0"/>
              <a:t>德</a:t>
            </a:r>
            <a:r>
              <a:rPr lang="en-GB" altLang="zh-CN" dirty="0" smtClean="0"/>
              <a:t>morality = Dao + De = obtained ultimate principle </a:t>
            </a:r>
            <a:endParaRPr lang="en-US" altLang="zh-CN" dirty="0" smtClean="0"/>
          </a:p>
          <a:p>
            <a:r>
              <a:rPr lang="zh-CN" altLang="en-US" dirty="0"/>
              <a:t>德高望</a:t>
            </a:r>
            <a:r>
              <a:rPr lang="zh-CN" altLang="en-US" dirty="0" smtClean="0"/>
              <a:t>重</a:t>
            </a:r>
            <a:r>
              <a:rPr lang="en-GB" altLang="zh-CN" dirty="0" smtClean="0"/>
              <a:t>:  be of noble character and high prestige </a:t>
            </a:r>
            <a:endParaRPr lang="en-US" altLang="zh-CN" dirty="0" smtClean="0"/>
          </a:p>
          <a:p>
            <a:r>
              <a:rPr lang="zh-CN" altLang="en-US" dirty="0"/>
              <a:t>品</a:t>
            </a:r>
            <a:r>
              <a:rPr lang="zh-CN" altLang="en-US" dirty="0" smtClean="0"/>
              <a:t>德 </a:t>
            </a:r>
            <a:r>
              <a:rPr lang="en-GB" altLang="zh-CN" dirty="0" smtClean="0"/>
              <a:t>intrinsic quality </a:t>
            </a:r>
            <a:endParaRPr lang="en-US" altLang="zh-CN" dirty="0" smtClean="0"/>
          </a:p>
          <a:p>
            <a:r>
              <a:rPr lang="zh-CN" altLang="en-US" dirty="0"/>
              <a:t>德才兼</a:t>
            </a:r>
            <a:r>
              <a:rPr lang="zh-CN" altLang="en-US" dirty="0" smtClean="0"/>
              <a:t>备 </a:t>
            </a:r>
            <a:r>
              <a:rPr lang="en-GB" altLang="zh-CN" dirty="0" smtClean="0"/>
              <a:t>have both ability and integrity</a:t>
            </a:r>
            <a:endParaRPr lang="en-US" altLang="zh-CN" dirty="0" smtClean="0"/>
          </a:p>
          <a:p>
            <a:r>
              <a:rPr lang="zh-CN" altLang="en-US" dirty="0"/>
              <a:t>德</a:t>
            </a:r>
            <a:r>
              <a:rPr lang="zh-CN" altLang="en-US" dirty="0" smtClean="0"/>
              <a:t>行 </a:t>
            </a:r>
            <a:r>
              <a:rPr lang="en-GB" altLang="zh-CN" dirty="0" smtClean="0"/>
              <a:t>moral conduct; moral integrity </a:t>
            </a:r>
            <a:endParaRPr lang="en-US" altLang="zh-CN" dirty="0" smtClean="0"/>
          </a:p>
          <a:p>
            <a:r>
              <a:rPr lang="zh-CN" altLang="en-US" dirty="0" smtClean="0"/>
              <a:t>德育</a:t>
            </a:r>
            <a:r>
              <a:rPr lang="en-GB" altLang="zh-CN" dirty="0" smtClean="0"/>
              <a:t>moral education</a:t>
            </a:r>
            <a:endParaRPr lang="en-US" altLang="zh-CN" dirty="0" smtClean="0"/>
          </a:p>
          <a:p>
            <a:r>
              <a:rPr lang="zh-CN" altLang="en-US" dirty="0"/>
              <a:t>德</a:t>
            </a:r>
            <a:r>
              <a:rPr lang="zh-CN" altLang="en-US" dirty="0" smtClean="0"/>
              <a:t>性 </a:t>
            </a:r>
            <a:r>
              <a:rPr lang="en-GB" altLang="zh-CN" dirty="0" smtClean="0"/>
              <a:t>moral character/ moral integrity </a:t>
            </a:r>
            <a:endParaRPr lang="en-US" altLang="zh-CN" dirty="0" smtClean="0"/>
          </a:p>
          <a:p>
            <a:r>
              <a:rPr lang="zh-CN" altLang="en-US" dirty="0"/>
              <a:t>德</a:t>
            </a:r>
            <a:r>
              <a:rPr lang="zh-CN" altLang="en-US" dirty="0" smtClean="0"/>
              <a:t>政 </a:t>
            </a:r>
            <a:r>
              <a:rPr lang="en-GB" altLang="zh-CN" dirty="0" smtClean="0"/>
              <a:t>benevolent government </a:t>
            </a:r>
            <a:endParaRPr lang="en-US" altLang="zh-CN" dirty="0" smtClean="0"/>
          </a:p>
          <a:p>
            <a:r>
              <a:rPr lang="zh-CN" altLang="en-US" dirty="0"/>
              <a:t>德</a:t>
            </a:r>
            <a:r>
              <a:rPr lang="zh-CN" altLang="en-US" dirty="0" smtClean="0"/>
              <a:t>治</a:t>
            </a:r>
            <a:r>
              <a:rPr lang="en-US" altLang="zh-CN" dirty="0" smtClean="0"/>
              <a:t>/</a:t>
            </a:r>
            <a:r>
              <a:rPr lang="zh-CN" altLang="en-US" dirty="0" smtClean="0"/>
              <a:t>法制</a:t>
            </a:r>
            <a:r>
              <a:rPr lang="en-US" altLang="zh-CN" dirty="0" smtClean="0"/>
              <a:t>/</a:t>
            </a:r>
            <a:r>
              <a:rPr lang="zh-CN" altLang="en-US" dirty="0" smtClean="0"/>
              <a:t> 人治 </a:t>
            </a:r>
            <a:r>
              <a:rPr lang="en-GB" altLang="zh-CN" dirty="0" smtClean="0"/>
              <a:t>rule by virtue/ Rule by law/ Rule by person</a:t>
            </a:r>
            <a:endParaRPr lang="en-US" altLang="zh-CN" dirty="0" smtClean="0"/>
          </a:p>
          <a:p>
            <a:r>
              <a:rPr lang="zh-CN" altLang="en-US" dirty="0"/>
              <a:t>同心同</a:t>
            </a:r>
            <a:r>
              <a:rPr lang="zh-CN" altLang="en-US" dirty="0" smtClean="0"/>
              <a:t>德 </a:t>
            </a:r>
            <a:r>
              <a:rPr lang="en-US" altLang="zh-CN" dirty="0" smtClean="0"/>
              <a:t>to be one heart and one mind; be dedicated to the same cause </a:t>
            </a:r>
          </a:p>
          <a:p>
            <a:r>
              <a:rPr lang="zh-CN" altLang="en-US" dirty="0"/>
              <a:t>以德报</a:t>
            </a:r>
            <a:r>
              <a:rPr lang="zh-CN" altLang="en-US" dirty="0" smtClean="0"/>
              <a:t>怨</a:t>
            </a:r>
            <a:r>
              <a:rPr lang="en-US" altLang="zh-CN" dirty="0" smtClean="0"/>
              <a:t>return evil with good; requite ingratitude with kindness</a:t>
            </a:r>
          </a:p>
          <a:p>
            <a:r>
              <a:rPr lang="zh-CN" altLang="en-US" dirty="0"/>
              <a:t>以怨报</a:t>
            </a:r>
            <a:r>
              <a:rPr lang="zh-CN" altLang="en-US" dirty="0" smtClean="0"/>
              <a:t>德</a:t>
            </a:r>
            <a:r>
              <a:rPr lang="en-US" altLang="zh-CN" dirty="0" smtClean="0"/>
              <a:t>bite the hand that feeds 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6170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2435</TotalTime>
  <Words>442</Words>
  <Application>Microsoft Office PowerPoint</Application>
  <PresentationFormat>On-screen Show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华文中宋</vt:lpstr>
      <vt:lpstr>Calibri</vt:lpstr>
      <vt:lpstr>Gill Sans MT</vt:lpstr>
      <vt:lpstr>Verdana</vt:lpstr>
      <vt:lpstr>Wingdings 2</vt:lpstr>
      <vt:lpstr>Solstice</vt:lpstr>
      <vt:lpstr>Week 4-1:</vt:lpstr>
      <vt:lpstr>Daoist Contribution to Chinese Medical and Yangsheng Terminologies 2: De德 </vt:lpstr>
      <vt:lpstr>Definition of De德</vt:lpstr>
      <vt:lpstr>De in Confucianism and Daoism</vt:lpstr>
      <vt:lpstr>Dao De道德: the relationship between Dao and De </vt:lpstr>
      <vt:lpstr>De xing 德性/ and de xing/heng 德行</vt:lpstr>
      <vt:lpstr>De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Two: Essential Principle of Daoist Yangsheng 道家养生之道</dc:title>
  <dc:creator>Yanxia Zhao</dc:creator>
  <cp:lastModifiedBy>Yanxia Zhao</cp:lastModifiedBy>
  <cp:revision>274</cp:revision>
  <dcterms:created xsi:type="dcterms:W3CDTF">2006-08-16T00:00:00Z</dcterms:created>
  <dcterms:modified xsi:type="dcterms:W3CDTF">2017-02-22T11:06:36Z</dcterms:modified>
</cp:coreProperties>
</file>