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256" r:id="rId2"/>
    <p:sldId id="280" r:id="rId3"/>
    <p:sldId id="286" r:id="rId4"/>
    <p:sldId id="257" r:id="rId5"/>
    <p:sldId id="258" r:id="rId6"/>
    <p:sldId id="289" r:id="rId7"/>
    <p:sldId id="259" r:id="rId8"/>
    <p:sldId id="287" r:id="rId9"/>
    <p:sldId id="301" r:id="rId10"/>
    <p:sldId id="296" r:id="rId11"/>
    <p:sldId id="261" r:id="rId12"/>
    <p:sldId id="294" r:id="rId13"/>
    <p:sldId id="293" r:id="rId14"/>
    <p:sldId id="300" r:id="rId15"/>
    <p:sldId id="297" r:id="rId16"/>
    <p:sldId id="269" r:id="rId17"/>
    <p:sldId id="295" r:id="rId18"/>
    <p:sldId id="262" r:id="rId19"/>
    <p:sldId id="271" r:id="rId20"/>
    <p:sldId id="274" r:id="rId21"/>
    <p:sldId id="275" r:id="rId22"/>
    <p:sldId id="276" r:id="rId23"/>
    <p:sldId id="292" r:id="rId24"/>
    <p:sldId id="263" r:id="rId25"/>
    <p:sldId id="277" r:id="rId26"/>
    <p:sldId id="285" r:id="rId27"/>
    <p:sldId id="273" r:id="rId28"/>
    <p:sldId id="279" r:id="rId29"/>
    <p:sldId id="291" r:id="rId30"/>
    <p:sldId id="266" r:id="rId31"/>
    <p:sldId id="278" r:id="rId32"/>
    <p:sldId id="267" r:id="rId33"/>
    <p:sldId id="270" r:id="rId34"/>
    <p:sldId id="298" r:id="rId35"/>
    <p:sldId id="272" r:id="rId36"/>
    <p:sldId id="284" r:id="rId37"/>
    <p:sldId id="281" r:id="rId38"/>
    <p:sldId id="283" r:id="rId39"/>
    <p:sldId id="282" r:id="rId40"/>
    <p:sldId id="299" r:id="rId41"/>
    <p:sldId id="26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EF3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45"/>
    <p:restoredTop sz="87007"/>
  </p:normalViewPr>
  <p:slideViewPr>
    <p:cSldViewPr snapToGrid="0" snapToObjects="1">
      <p:cViewPr varScale="1">
        <p:scale>
          <a:sx n="108" d="100"/>
          <a:sy n="108" d="100"/>
        </p:scale>
        <p:origin x="22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74F74-D401-524C-B536-1A4A7B627CDD}" type="datetimeFigureOut">
              <a:rPr lang="en-US" smtClean="0"/>
              <a:t>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8469A-C0C1-D444-AC5E-D1FCB4ED4028}" type="slidenum">
              <a:rPr lang="en-US" smtClean="0"/>
              <a:t>‹#›</a:t>
            </a:fld>
            <a:endParaRPr lang="en-US"/>
          </a:p>
        </p:txBody>
      </p:sp>
    </p:spTree>
    <p:extLst>
      <p:ext uri="{BB962C8B-B14F-4D97-AF65-F5344CB8AC3E}">
        <p14:creationId xmlns:p14="http://schemas.microsoft.com/office/powerpoint/2010/main" val="449909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Royal_Society_of_Literature"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en.wikipedia.org/wiki/The_School_of_Life" TargetMode="External"/><Relationship Id="rId4" Type="http://schemas.openxmlformats.org/officeDocument/2006/relationships/hyperlink" Target="https://en.wikipedia.org/wiki/Help:IPA/English"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Why are we doing this / what will we learn.</a:t>
            </a:r>
          </a:p>
          <a:p>
            <a:endParaRPr lang="en-GB" dirty="0"/>
          </a:p>
          <a:p>
            <a:r>
              <a:rPr lang="en-GB" dirty="0"/>
              <a:t>cultural endeavour: artworks, films, designs, adverts, typefaces, paintings, performances, etc.</a:t>
            </a:r>
          </a:p>
          <a:p>
            <a:endParaRPr lang="en-GB" dirty="0"/>
          </a:p>
        </p:txBody>
      </p:sp>
      <p:sp>
        <p:nvSpPr>
          <p:cNvPr id="4" name="Slide Number Placeholder 3"/>
          <p:cNvSpPr>
            <a:spLocks noGrp="1"/>
          </p:cNvSpPr>
          <p:nvPr>
            <p:ph type="sldNum" sz="quarter" idx="5"/>
          </p:nvPr>
        </p:nvSpPr>
        <p:spPr/>
        <p:txBody>
          <a:bodyPr/>
          <a:lstStyle/>
          <a:p>
            <a:fld id="{B4E8469A-C0C1-D444-AC5E-D1FCB4ED4028}" type="slidenum">
              <a:rPr lang="en-US" smtClean="0"/>
              <a:t>4</a:t>
            </a:fld>
            <a:endParaRPr lang="en-US"/>
          </a:p>
        </p:txBody>
      </p:sp>
    </p:spTree>
    <p:extLst>
      <p:ext uri="{BB962C8B-B14F-4D97-AF65-F5344CB8AC3E}">
        <p14:creationId xmlns:p14="http://schemas.microsoft.com/office/powerpoint/2010/main" val="2664485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8469A-C0C1-D444-AC5E-D1FCB4ED4028}" type="slidenum">
              <a:rPr lang="en-US" smtClean="0"/>
              <a:t>5</a:t>
            </a:fld>
            <a:endParaRPr lang="en-US"/>
          </a:p>
        </p:txBody>
      </p:sp>
    </p:spTree>
    <p:extLst>
      <p:ext uri="{BB962C8B-B14F-4D97-AF65-F5344CB8AC3E}">
        <p14:creationId xmlns:p14="http://schemas.microsoft.com/office/powerpoint/2010/main" val="676742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are probably doing this already!</a:t>
            </a:r>
          </a:p>
        </p:txBody>
      </p:sp>
      <p:sp>
        <p:nvSpPr>
          <p:cNvPr id="4" name="Slide Number Placeholder 3"/>
          <p:cNvSpPr>
            <a:spLocks noGrp="1"/>
          </p:cNvSpPr>
          <p:nvPr>
            <p:ph type="sldNum" sz="quarter" idx="5"/>
          </p:nvPr>
        </p:nvSpPr>
        <p:spPr/>
        <p:txBody>
          <a:bodyPr/>
          <a:lstStyle/>
          <a:p>
            <a:fld id="{B4E8469A-C0C1-D444-AC5E-D1FCB4ED4028}" type="slidenum">
              <a:rPr lang="en-US" smtClean="0"/>
              <a:t>18</a:t>
            </a:fld>
            <a:endParaRPr lang="en-US"/>
          </a:p>
        </p:txBody>
      </p:sp>
    </p:spTree>
    <p:extLst>
      <p:ext uri="{BB962C8B-B14F-4D97-AF65-F5344CB8AC3E}">
        <p14:creationId xmlns:p14="http://schemas.microsoft.com/office/powerpoint/2010/main" val="3172606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8469A-C0C1-D444-AC5E-D1FCB4ED4028}" type="slidenum">
              <a:rPr lang="en-US" smtClean="0"/>
              <a:t>19</a:t>
            </a:fld>
            <a:endParaRPr lang="en-US"/>
          </a:p>
        </p:txBody>
      </p:sp>
    </p:spTree>
    <p:extLst>
      <p:ext uri="{BB962C8B-B14F-4D97-AF65-F5344CB8AC3E}">
        <p14:creationId xmlns:p14="http://schemas.microsoft.com/office/powerpoint/2010/main" val="2523722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‘walled gardens’ – </a:t>
            </a:r>
            <a:r>
              <a:rPr lang="en-US" dirty="0" err="1"/>
              <a:t>adbusters</a:t>
            </a:r>
            <a:r>
              <a:rPr lang="en-US" dirty="0"/>
              <a:t> founder</a:t>
            </a:r>
          </a:p>
        </p:txBody>
      </p:sp>
      <p:sp>
        <p:nvSpPr>
          <p:cNvPr id="4" name="Slide Number Placeholder 3"/>
          <p:cNvSpPr>
            <a:spLocks noGrp="1"/>
          </p:cNvSpPr>
          <p:nvPr>
            <p:ph type="sldNum" sz="quarter" idx="5"/>
          </p:nvPr>
        </p:nvSpPr>
        <p:spPr/>
        <p:txBody>
          <a:bodyPr/>
          <a:lstStyle/>
          <a:p>
            <a:fld id="{B4E8469A-C0C1-D444-AC5E-D1FCB4ED4028}" type="slidenum">
              <a:rPr lang="en-US" smtClean="0"/>
              <a:t>20</a:t>
            </a:fld>
            <a:endParaRPr lang="en-US"/>
          </a:p>
        </p:txBody>
      </p:sp>
    </p:spTree>
    <p:extLst>
      <p:ext uri="{BB962C8B-B14F-4D97-AF65-F5344CB8AC3E}">
        <p14:creationId xmlns:p14="http://schemas.microsoft.com/office/powerpoint/2010/main" val="1670941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Hans Ulrich Obrist is a Swiss art curator, critic, and historian of art. He is artistic director at the Serpentine Galleries, London. Obrist is the author of The Interview Project, an extensive ongoing project of interviews. </a:t>
            </a:r>
            <a:endParaRPr lang="en-GB" dirty="0"/>
          </a:p>
          <a:p>
            <a:endParaRPr lang="en-GB" dirty="0"/>
          </a:p>
          <a:p>
            <a:r>
              <a:rPr lang="en-US" dirty="0"/>
              <a:t>Inspired by the conversations of Francis Bacon with David Sylvester</a:t>
            </a:r>
          </a:p>
        </p:txBody>
      </p:sp>
      <p:sp>
        <p:nvSpPr>
          <p:cNvPr id="4" name="Slide Number Placeholder 3"/>
          <p:cNvSpPr>
            <a:spLocks noGrp="1"/>
          </p:cNvSpPr>
          <p:nvPr>
            <p:ph type="sldNum" sz="quarter" idx="5"/>
          </p:nvPr>
        </p:nvSpPr>
        <p:spPr/>
        <p:txBody>
          <a:bodyPr/>
          <a:lstStyle/>
          <a:p>
            <a:fld id="{B4E8469A-C0C1-D444-AC5E-D1FCB4ED4028}" type="slidenum">
              <a:rPr lang="en-US" smtClean="0"/>
              <a:t>24</a:t>
            </a:fld>
            <a:endParaRPr lang="en-US"/>
          </a:p>
        </p:txBody>
      </p:sp>
    </p:spTree>
    <p:extLst>
      <p:ext uri="{BB962C8B-B14F-4D97-AF65-F5344CB8AC3E}">
        <p14:creationId xmlns:p14="http://schemas.microsoft.com/office/powerpoint/2010/main" val="3632167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Etymology: </a:t>
            </a:r>
            <a:r>
              <a:rPr lang="en-GB" sz="1200" b="0" i="0" u="none" strike="noStrike" kern="1200" dirty="0">
                <a:solidFill>
                  <a:schemeClr val="tx1"/>
                </a:solidFill>
                <a:effectLst/>
                <a:latin typeface="+mn-lt"/>
                <a:ea typeface="+mn-ea"/>
                <a:cs typeface="+mn-cs"/>
              </a:rPr>
              <a:t>the study of the origin of words and the way in which their meanings have changed throughout history.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Alain de </a:t>
            </a:r>
            <a:r>
              <a:rPr lang="en-GB" b="1" dirty="0" err="1"/>
              <a:t>Botton</a:t>
            </a:r>
            <a:r>
              <a:rPr lang="en-GB" b="1" dirty="0"/>
              <a:t> on Art Is Therapy in the Rijksmuseum</a:t>
            </a:r>
            <a:br>
              <a:rPr lang="en-GB" b="1" dirty="0"/>
            </a:br>
            <a:endParaRPr lang="en-US" dirty="0"/>
          </a:p>
        </p:txBody>
      </p:sp>
      <p:sp>
        <p:nvSpPr>
          <p:cNvPr id="4" name="Slide Number Placeholder 3"/>
          <p:cNvSpPr>
            <a:spLocks noGrp="1"/>
          </p:cNvSpPr>
          <p:nvPr>
            <p:ph type="sldNum" sz="quarter" idx="5"/>
          </p:nvPr>
        </p:nvSpPr>
        <p:spPr/>
        <p:txBody>
          <a:bodyPr/>
          <a:lstStyle/>
          <a:p>
            <a:fld id="{B4E8469A-C0C1-D444-AC5E-D1FCB4ED4028}" type="slidenum">
              <a:rPr lang="en-US" smtClean="0"/>
              <a:t>25</a:t>
            </a:fld>
            <a:endParaRPr lang="en-US"/>
          </a:p>
        </p:txBody>
      </p:sp>
    </p:spTree>
    <p:extLst>
      <p:ext uri="{BB962C8B-B14F-4D97-AF65-F5344CB8AC3E}">
        <p14:creationId xmlns:p14="http://schemas.microsoft.com/office/powerpoint/2010/main" val="2295607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Watch for next week</a:t>
            </a:r>
          </a:p>
          <a:p>
            <a:r>
              <a:rPr lang="en-GB" sz="1200" b="1" i="0" kern="1200" dirty="0">
                <a:solidFill>
                  <a:schemeClr val="tx1"/>
                </a:solidFill>
                <a:effectLst/>
                <a:latin typeface="+mn-lt"/>
                <a:ea typeface="+mn-ea"/>
                <a:cs typeface="+mn-cs"/>
              </a:rPr>
              <a:t>Alain de </a:t>
            </a:r>
            <a:r>
              <a:rPr lang="en-GB" sz="1200" b="1" i="0" kern="1200" dirty="0" err="1">
                <a:solidFill>
                  <a:schemeClr val="tx1"/>
                </a:solidFill>
                <a:effectLst/>
                <a:latin typeface="+mn-lt"/>
                <a:ea typeface="+mn-ea"/>
                <a:cs typeface="+mn-cs"/>
              </a:rPr>
              <a:t>Botton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tooltip="Royal Society of Literature"/>
              </a:rPr>
              <a:t>FRSL</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Help:IPA/English"/>
              </a:rPr>
              <a:t>/dəˈbɒtən/</a:t>
            </a:r>
            <a:r>
              <a:rPr lang="en-GB" sz="1200" b="0" i="0" kern="1200" dirty="0">
                <a:solidFill>
                  <a:schemeClr val="tx1"/>
                </a:solidFill>
                <a:effectLst/>
                <a:latin typeface="+mn-lt"/>
                <a:ea typeface="+mn-ea"/>
                <a:cs typeface="+mn-cs"/>
              </a:rPr>
              <a:t>; born 20 December 1969) is a Swiss-born British philosopher and author. His books discuss various contemporary subjects and themes, emphasizing philosophy's relevance to everyday life. </a:t>
            </a:r>
          </a:p>
          <a:p>
            <a:r>
              <a:rPr lang="en-GB" sz="1200" b="0" i="0" kern="1200" dirty="0">
                <a:solidFill>
                  <a:schemeClr val="tx1"/>
                </a:solidFill>
                <a:effectLst/>
                <a:latin typeface="+mn-lt"/>
                <a:ea typeface="+mn-ea"/>
                <a:cs typeface="+mn-cs"/>
              </a:rPr>
              <a:t>He co-founded </a:t>
            </a:r>
            <a:r>
              <a:rPr lang="en-GB" sz="1200" b="0" i="0" u="none" strike="noStrike" kern="1200" dirty="0">
                <a:solidFill>
                  <a:schemeClr val="tx1"/>
                </a:solidFill>
                <a:effectLst/>
                <a:latin typeface="+mn-lt"/>
                <a:ea typeface="+mn-ea"/>
                <a:cs typeface="+mn-cs"/>
                <a:hlinkClick r:id="rId5" tooltip="The School of Life"/>
              </a:rPr>
              <a:t>The School of Life</a:t>
            </a:r>
            <a:r>
              <a:rPr lang="en-GB" sz="1200" b="0" i="0" kern="1200" dirty="0">
                <a:solidFill>
                  <a:schemeClr val="tx1"/>
                </a:solidFill>
                <a:effectLst/>
                <a:latin typeface="+mn-lt"/>
                <a:ea typeface="+mn-ea"/>
                <a:cs typeface="+mn-cs"/>
              </a:rPr>
              <a:t> in 2008 . The part that I found interesting was the thought of Galleries as being the </a:t>
            </a:r>
            <a:r>
              <a:rPr lang="en-GB" sz="1200" b="1" i="0" kern="1200" dirty="0">
                <a:solidFill>
                  <a:schemeClr val="tx1"/>
                </a:solidFill>
                <a:effectLst/>
                <a:latin typeface="+mn-lt"/>
                <a:ea typeface="+mn-ea"/>
                <a:cs typeface="+mn-cs"/>
              </a:rPr>
              <a:t>‘new church’.</a:t>
            </a:r>
            <a:endParaRPr lang="en-US" b="1" dirty="0"/>
          </a:p>
        </p:txBody>
      </p:sp>
      <p:sp>
        <p:nvSpPr>
          <p:cNvPr id="4" name="Slide Number Placeholder 3"/>
          <p:cNvSpPr>
            <a:spLocks noGrp="1"/>
          </p:cNvSpPr>
          <p:nvPr>
            <p:ph type="sldNum" sz="quarter" idx="5"/>
          </p:nvPr>
        </p:nvSpPr>
        <p:spPr/>
        <p:txBody>
          <a:bodyPr/>
          <a:lstStyle/>
          <a:p>
            <a:fld id="{B4E8469A-C0C1-D444-AC5E-D1FCB4ED4028}" type="slidenum">
              <a:rPr lang="en-US" smtClean="0"/>
              <a:t>27</a:t>
            </a:fld>
            <a:endParaRPr lang="en-US"/>
          </a:p>
        </p:txBody>
      </p:sp>
    </p:spTree>
    <p:extLst>
      <p:ext uri="{BB962C8B-B14F-4D97-AF65-F5344CB8AC3E}">
        <p14:creationId xmlns:p14="http://schemas.microsoft.com/office/powerpoint/2010/main" val="61277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8469A-C0C1-D444-AC5E-D1FCB4ED4028}" type="slidenum">
              <a:rPr lang="en-US" smtClean="0"/>
              <a:t>28</a:t>
            </a:fld>
            <a:endParaRPr lang="en-US"/>
          </a:p>
        </p:txBody>
      </p:sp>
    </p:spTree>
    <p:extLst>
      <p:ext uri="{BB962C8B-B14F-4D97-AF65-F5344CB8AC3E}">
        <p14:creationId xmlns:p14="http://schemas.microsoft.com/office/powerpoint/2010/main" val="412102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www.royalacademy.org.uk</a:t>
            </a:r>
            <a:r>
              <a:rPr lang="en-US" dirty="0"/>
              <a:t>/art-artists/search/exhibition-catalogues</a:t>
            </a:r>
          </a:p>
          <a:p>
            <a:r>
              <a:rPr lang="en-GB" sz="1200" b="0" i="0" kern="1200" dirty="0">
                <a:solidFill>
                  <a:schemeClr val="tx1"/>
                </a:solidFill>
                <a:effectLst/>
                <a:latin typeface="+mn-lt"/>
                <a:ea typeface="+mn-ea"/>
                <a:cs typeface="+mn-cs"/>
              </a:rPr>
              <a:t>Explore 250 years of stories, artworks and data, alongside lively year-by-year essays and a complete set of digitised and searchable Summer Exhibition catalogues.</a:t>
            </a:r>
            <a:endParaRPr lang="en-US" dirty="0"/>
          </a:p>
        </p:txBody>
      </p:sp>
      <p:sp>
        <p:nvSpPr>
          <p:cNvPr id="4" name="Slide Number Placeholder 3"/>
          <p:cNvSpPr>
            <a:spLocks noGrp="1"/>
          </p:cNvSpPr>
          <p:nvPr>
            <p:ph type="sldNum" sz="quarter" idx="5"/>
          </p:nvPr>
        </p:nvSpPr>
        <p:spPr/>
        <p:txBody>
          <a:bodyPr/>
          <a:lstStyle/>
          <a:p>
            <a:fld id="{B4E8469A-C0C1-D444-AC5E-D1FCB4ED4028}" type="slidenum">
              <a:rPr lang="en-US" smtClean="0"/>
              <a:t>31</a:t>
            </a:fld>
            <a:endParaRPr lang="en-US"/>
          </a:p>
        </p:txBody>
      </p:sp>
    </p:spTree>
    <p:extLst>
      <p:ext uri="{BB962C8B-B14F-4D97-AF65-F5344CB8AC3E}">
        <p14:creationId xmlns:p14="http://schemas.microsoft.com/office/powerpoint/2010/main" val="4039680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Margaret Calvert</a:t>
            </a:r>
          </a:p>
        </p:txBody>
      </p:sp>
      <p:sp>
        <p:nvSpPr>
          <p:cNvPr id="4" name="Slide Number Placeholder 3"/>
          <p:cNvSpPr>
            <a:spLocks noGrp="1"/>
          </p:cNvSpPr>
          <p:nvPr>
            <p:ph type="sldNum" sz="quarter" idx="5"/>
          </p:nvPr>
        </p:nvSpPr>
        <p:spPr/>
        <p:txBody>
          <a:bodyPr/>
          <a:lstStyle/>
          <a:p>
            <a:fld id="{B4E8469A-C0C1-D444-AC5E-D1FCB4ED4028}" type="slidenum">
              <a:rPr lang="en-US" smtClean="0"/>
              <a:t>32</a:t>
            </a:fld>
            <a:endParaRPr lang="en-US"/>
          </a:p>
        </p:txBody>
      </p:sp>
    </p:spTree>
    <p:extLst>
      <p:ext uri="{BB962C8B-B14F-4D97-AF65-F5344CB8AC3E}">
        <p14:creationId xmlns:p14="http://schemas.microsoft.com/office/powerpoint/2010/main" val="8551669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the Pandemic the Design Museum has made this virtual experience for all to enjoy.</a:t>
            </a:r>
          </a:p>
          <a:p>
            <a:r>
              <a:rPr lang="en-GB" sz="1200" b="0" i="0" kern="1200" dirty="0">
                <a:solidFill>
                  <a:schemeClr val="tx1"/>
                </a:solidFill>
                <a:effectLst/>
                <a:latin typeface="+mn-lt"/>
                <a:ea typeface="+mn-ea"/>
                <a:cs typeface="+mn-cs"/>
              </a:rPr>
              <a:t>Enjoy a free virtual experience allowing you to take a closer look at the display celebrating the launch of Network Rail’s new customised typeface, Rail Alphabet 2, designed by the co-designer of the UK’s road signing system, Margaret Calvert.</a:t>
            </a:r>
            <a:endParaRPr lang="en-US" dirty="0"/>
          </a:p>
        </p:txBody>
      </p:sp>
      <p:sp>
        <p:nvSpPr>
          <p:cNvPr id="4" name="Slide Number Placeholder 3"/>
          <p:cNvSpPr>
            <a:spLocks noGrp="1"/>
          </p:cNvSpPr>
          <p:nvPr>
            <p:ph type="sldNum" sz="quarter" idx="5"/>
          </p:nvPr>
        </p:nvSpPr>
        <p:spPr/>
        <p:txBody>
          <a:bodyPr/>
          <a:lstStyle/>
          <a:p>
            <a:fld id="{B4E8469A-C0C1-D444-AC5E-D1FCB4ED4028}" type="slidenum">
              <a:rPr lang="en-US" smtClean="0"/>
              <a:t>33</a:t>
            </a:fld>
            <a:endParaRPr lang="en-US"/>
          </a:p>
        </p:txBody>
      </p:sp>
    </p:spTree>
    <p:extLst>
      <p:ext uri="{BB962C8B-B14F-4D97-AF65-F5344CB8AC3E}">
        <p14:creationId xmlns:p14="http://schemas.microsoft.com/office/powerpoint/2010/main" val="2489106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E3BF9-FD1D-7EB1-7D1C-AE11ACC8F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44C20F-DD3E-80F6-6558-D33F7A81D5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7292DB-D8E8-AA52-7403-93912081374E}"/>
              </a:ext>
            </a:extLst>
          </p:cNvPr>
          <p:cNvSpPr>
            <a:spLocks noGrp="1"/>
          </p:cNvSpPr>
          <p:nvPr>
            <p:ph type="body" idx="1"/>
          </p:nvPr>
        </p:nvSpPr>
        <p:spPr/>
        <p:txBody>
          <a:bodyPr/>
          <a:lstStyle/>
          <a:p>
            <a:r>
              <a:rPr lang="en-US" dirty="0"/>
              <a:t>Due to the Pandemic the Design Museum has made this virtual experience for all to enjoy.</a:t>
            </a:r>
          </a:p>
          <a:p>
            <a:r>
              <a:rPr lang="en-GB" sz="1200" b="0" i="0" kern="1200" dirty="0">
                <a:solidFill>
                  <a:schemeClr val="tx1"/>
                </a:solidFill>
                <a:effectLst/>
                <a:latin typeface="+mn-lt"/>
                <a:ea typeface="+mn-ea"/>
                <a:cs typeface="+mn-cs"/>
              </a:rPr>
              <a:t>Enjoy a free virtual experience allowing you to take a closer look at the display celebrating the launch of Network Rail’s new customised typeface, Rail Alphabet 2, designed by the co-designer of the UK’s road signing system, Margaret Calvert.</a:t>
            </a:r>
            <a:endParaRPr lang="en-US" dirty="0"/>
          </a:p>
        </p:txBody>
      </p:sp>
      <p:sp>
        <p:nvSpPr>
          <p:cNvPr id="4" name="Slide Number Placeholder 3">
            <a:extLst>
              <a:ext uri="{FF2B5EF4-FFF2-40B4-BE49-F238E27FC236}">
                <a16:creationId xmlns:a16="http://schemas.microsoft.com/office/drawing/2014/main" id="{7840C215-1407-380B-A27A-AC30FDE75DF5}"/>
              </a:ext>
            </a:extLst>
          </p:cNvPr>
          <p:cNvSpPr>
            <a:spLocks noGrp="1"/>
          </p:cNvSpPr>
          <p:nvPr>
            <p:ph type="sldNum" sz="quarter" idx="5"/>
          </p:nvPr>
        </p:nvSpPr>
        <p:spPr/>
        <p:txBody>
          <a:bodyPr/>
          <a:lstStyle/>
          <a:p>
            <a:fld id="{B4E8469A-C0C1-D444-AC5E-D1FCB4ED4028}" type="slidenum">
              <a:rPr lang="en-US" smtClean="0"/>
              <a:t>34</a:t>
            </a:fld>
            <a:endParaRPr lang="en-US"/>
          </a:p>
        </p:txBody>
      </p:sp>
    </p:spTree>
    <p:extLst>
      <p:ext uri="{BB962C8B-B14F-4D97-AF65-F5344CB8AC3E}">
        <p14:creationId xmlns:p14="http://schemas.microsoft.com/office/powerpoint/2010/main" val="2741579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Curation does not always need to be positive/happy. It can provoke other feelings.</a:t>
            </a:r>
          </a:p>
        </p:txBody>
      </p:sp>
      <p:sp>
        <p:nvSpPr>
          <p:cNvPr id="4" name="Slide Number Placeholder 3"/>
          <p:cNvSpPr>
            <a:spLocks noGrp="1"/>
          </p:cNvSpPr>
          <p:nvPr>
            <p:ph type="sldNum" sz="quarter" idx="5"/>
          </p:nvPr>
        </p:nvSpPr>
        <p:spPr/>
        <p:txBody>
          <a:bodyPr/>
          <a:lstStyle/>
          <a:p>
            <a:fld id="{B4E8469A-C0C1-D444-AC5E-D1FCB4ED4028}" type="slidenum">
              <a:rPr lang="en-US" smtClean="0"/>
              <a:t>36</a:t>
            </a:fld>
            <a:endParaRPr lang="en-US"/>
          </a:p>
        </p:txBody>
      </p:sp>
    </p:spTree>
    <p:extLst>
      <p:ext uri="{BB962C8B-B14F-4D97-AF65-F5344CB8AC3E}">
        <p14:creationId xmlns:p14="http://schemas.microsoft.com/office/powerpoint/2010/main" val="74554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it in the chat</a:t>
            </a:r>
          </a:p>
        </p:txBody>
      </p:sp>
      <p:sp>
        <p:nvSpPr>
          <p:cNvPr id="4" name="Slide Number Placeholder 3"/>
          <p:cNvSpPr>
            <a:spLocks noGrp="1"/>
          </p:cNvSpPr>
          <p:nvPr>
            <p:ph type="sldNum" sz="quarter" idx="5"/>
          </p:nvPr>
        </p:nvSpPr>
        <p:spPr/>
        <p:txBody>
          <a:bodyPr/>
          <a:lstStyle/>
          <a:p>
            <a:fld id="{B4E8469A-C0C1-D444-AC5E-D1FCB4ED4028}" type="slidenum">
              <a:rPr lang="en-US" smtClean="0"/>
              <a:t>37</a:t>
            </a:fld>
            <a:endParaRPr lang="en-US"/>
          </a:p>
        </p:txBody>
      </p:sp>
    </p:spTree>
    <p:extLst>
      <p:ext uri="{BB962C8B-B14F-4D97-AF65-F5344CB8AC3E}">
        <p14:creationId xmlns:p14="http://schemas.microsoft.com/office/powerpoint/2010/main" val="2128689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Furniture, household items, buildings, posters, objects, technology etc.</a:t>
            </a:r>
          </a:p>
        </p:txBody>
      </p:sp>
      <p:sp>
        <p:nvSpPr>
          <p:cNvPr id="4" name="Slide Number Placeholder 3"/>
          <p:cNvSpPr>
            <a:spLocks noGrp="1"/>
          </p:cNvSpPr>
          <p:nvPr>
            <p:ph type="sldNum" sz="quarter" idx="5"/>
          </p:nvPr>
        </p:nvSpPr>
        <p:spPr/>
        <p:txBody>
          <a:bodyPr/>
          <a:lstStyle/>
          <a:p>
            <a:fld id="{B4E8469A-C0C1-D444-AC5E-D1FCB4ED4028}" type="slidenum">
              <a:rPr lang="en-US" smtClean="0"/>
              <a:t>39</a:t>
            </a:fld>
            <a:endParaRPr lang="en-US"/>
          </a:p>
        </p:txBody>
      </p:sp>
    </p:spTree>
    <p:extLst>
      <p:ext uri="{BB962C8B-B14F-4D97-AF65-F5344CB8AC3E}">
        <p14:creationId xmlns:p14="http://schemas.microsoft.com/office/powerpoint/2010/main" val="3875816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7CFEA-1607-02F4-7F41-26C6F1886F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24A46E-C079-D7A4-913D-1E044A40A7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3B1050-333E-B921-A923-3D23E7E6B7CC}"/>
              </a:ext>
            </a:extLst>
          </p:cNvPr>
          <p:cNvSpPr>
            <a:spLocks noGrp="1"/>
          </p:cNvSpPr>
          <p:nvPr>
            <p:ph type="body" idx="1"/>
          </p:nvPr>
        </p:nvSpPr>
        <p:spPr/>
        <p:txBody>
          <a:bodyPr/>
          <a:lstStyle/>
          <a:p>
            <a:r>
              <a:rPr lang="en-US" dirty="0"/>
              <a:t>Furniture, household items, buildings, posters, objects, technology etc.</a:t>
            </a:r>
          </a:p>
        </p:txBody>
      </p:sp>
      <p:sp>
        <p:nvSpPr>
          <p:cNvPr id="4" name="Slide Number Placeholder 3">
            <a:extLst>
              <a:ext uri="{FF2B5EF4-FFF2-40B4-BE49-F238E27FC236}">
                <a16:creationId xmlns:a16="http://schemas.microsoft.com/office/drawing/2014/main" id="{660326D0-7B4C-14D4-9C7F-8030AEA0059B}"/>
              </a:ext>
            </a:extLst>
          </p:cNvPr>
          <p:cNvSpPr>
            <a:spLocks noGrp="1"/>
          </p:cNvSpPr>
          <p:nvPr>
            <p:ph type="sldNum" sz="quarter" idx="5"/>
          </p:nvPr>
        </p:nvSpPr>
        <p:spPr/>
        <p:txBody>
          <a:bodyPr/>
          <a:lstStyle/>
          <a:p>
            <a:fld id="{B4E8469A-C0C1-D444-AC5E-D1FCB4ED4028}" type="slidenum">
              <a:rPr lang="en-US" smtClean="0"/>
              <a:t>40</a:t>
            </a:fld>
            <a:endParaRPr lang="en-US"/>
          </a:p>
        </p:txBody>
      </p:sp>
    </p:spTree>
    <p:extLst>
      <p:ext uri="{BB962C8B-B14F-4D97-AF65-F5344CB8AC3E}">
        <p14:creationId xmlns:p14="http://schemas.microsoft.com/office/powerpoint/2010/main" val="3617162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367D4-BAD7-CD48-A389-B0C3449897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71A2ED5-08D2-1645-8505-91C50EAAD6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C6C9E9-6E0D-8544-AB0E-A83C7DFE0102}"/>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5" name="Footer Placeholder 4">
            <a:extLst>
              <a:ext uri="{FF2B5EF4-FFF2-40B4-BE49-F238E27FC236}">
                <a16:creationId xmlns:a16="http://schemas.microsoft.com/office/drawing/2014/main" id="{D3F81E69-C3B3-5A48-9BB8-0290EFC7CE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3FE3C7-5035-984B-8356-A9EB6E490E6F}"/>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2436304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4DC5-5520-BD4C-9E3A-A900B58D501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BC5BE0-684D-9341-BE52-B7B3006A0B0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875FCB-C7AF-F149-9ADD-2E538CE0904C}"/>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5" name="Footer Placeholder 4">
            <a:extLst>
              <a:ext uri="{FF2B5EF4-FFF2-40B4-BE49-F238E27FC236}">
                <a16:creationId xmlns:a16="http://schemas.microsoft.com/office/drawing/2014/main" id="{4756D5E6-2268-9F46-B371-347809A749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44957D-E574-2241-829D-9EE80D92B6EF}"/>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259291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99457-4935-6549-A7DA-F2BEDA3445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80FCED3-AAF4-8449-882A-FEB906E3E4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467C0C5-AEDA-944D-9F23-745FF52F4796}"/>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5" name="Footer Placeholder 4">
            <a:extLst>
              <a:ext uri="{FF2B5EF4-FFF2-40B4-BE49-F238E27FC236}">
                <a16:creationId xmlns:a16="http://schemas.microsoft.com/office/drawing/2014/main" id="{F76B1B1D-08CE-E74A-864B-F06C701870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B68BD4-5138-0446-93A4-30A1E37752C7}"/>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1352430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884AD-408B-EB49-8E20-33231010E7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B32545-7D1E-154D-9812-E2118E15792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6A1B65-1BF0-3B4F-B17D-7B40011C3C3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AD72F6F-1D2B-4C41-B831-ABFCAE874193}"/>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6" name="Footer Placeholder 5">
            <a:extLst>
              <a:ext uri="{FF2B5EF4-FFF2-40B4-BE49-F238E27FC236}">
                <a16:creationId xmlns:a16="http://schemas.microsoft.com/office/drawing/2014/main" id="{65560525-7786-F942-97AB-D69A1DAFBF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E336E8-0B33-3447-AFDA-FAC3DC0EAB5B}"/>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4285340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759F-04F4-5145-9D09-F98CB862814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025C0D7-154D-CB48-83F7-DAE5DA2B2F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080C19A-D93F-EC40-9546-B5BB155C0EB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0510F64-ECE3-6E43-9260-22474F874A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5E52643-8231-D949-9A21-2B41301E56F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E2A535E-D42C-7C4C-9435-D2B63F0E0A89}"/>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8" name="Footer Placeholder 7">
            <a:extLst>
              <a:ext uri="{FF2B5EF4-FFF2-40B4-BE49-F238E27FC236}">
                <a16:creationId xmlns:a16="http://schemas.microsoft.com/office/drawing/2014/main" id="{F921A7D1-A98F-F245-9DF7-095C0B83702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D2B61F-7E49-2C4E-BE1D-7C353C8222A8}"/>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425086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77BF0-45F9-E74B-9A83-E6217C7B4AE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BC694A-D8E1-AA45-9065-D3A8F22842C7}"/>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4" name="Footer Placeholder 3">
            <a:extLst>
              <a:ext uri="{FF2B5EF4-FFF2-40B4-BE49-F238E27FC236}">
                <a16:creationId xmlns:a16="http://schemas.microsoft.com/office/drawing/2014/main" id="{CAE0443A-2922-DE46-8862-192C65F067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C346C9-ED9B-FC49-8D21-72F50C6988F3}"/>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3971292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694622-132C-984E-8CFA-248CA0D07B70}"/>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3" name="Footer Placeholder 2">
            <a:extLst>
              <a:ext uri="{FF2B5EF4-FFF2-40B4-BE49-F238E27FC236}">
                <a16:creationId xmlns:a16="http://schemas.microsoft.com/office/drawing/2014/main" id="{488DCD42-7009-5C46-9CE9-69FA76E6FEA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429DC6E-EBC5-2945-96F5-543DE91AC59A}"/>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2595402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94506-F08F-5B4E-9CB6-1C9265D60C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07D3621-C134-2141-B477-671AC1E6ED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FB442F-8769-FA4C-8210-74527A5A2A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A5AFBDF-432C-D847-A20B-4A7FDD6A1F79}"/>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6" name="Footer Placeholder 5">
            <a:extLst>
              <a:ext uri="{FF2B5EF4-FFF2-40B4-BE49-F238E27FC236}">
                <a16:creationId xmlns:a16="http://schemas.microsoft.com/office/drawing/2014/main" id="{75D645C1-4259-2140-A50E-220EE79632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FCC6CF-98F8-7841-933D-4BA9D6F78A3C}"/>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145094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9E27E-BD5C-5546-B753-DBD6C3F664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2D63510-80CF-A24F-84AC-FD9F73FC2C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F1F7D14-5EB3-6B47-A03F-BB4D6595CE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E15A149-4E0E-1B47-B2A9-B73F28F5E6E8}"/>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6" name="Footer Placeholder 5">
            <a:extLst>
              <a:ext uri="{FF2B5EF4-FFF2-40B4-BE49-F238E27FC236}">
                <a16:creationId xmlns:a16="http://schemas.microsoft.com/office/drawing/2014/main" id="{41B5EBE4-6F65-BB4E-83DB-E9FFC6BB2B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4A6C6B-1063-E144-9EB4-33E791F3B274}"/>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2486357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06822-E78D-7C4A-A22C-388D5CF776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3759082-DAE2-0440-BE56-8B497517BC0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191507-7C01-084D-AC71-4709BB00ACB5}"/>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5" name="Footer Placeholder 4">
            <a:extLst>
              <a:ext uri="{FF2B5EF4-FFF2-40B4-BE49-F238E27FC236}">
                <a16:creationId xmlns:a16="http://schemas.microsoft.com/office/drawing/2014/main" id="{601A228C-FB56-4F4D-BD32-02C99F895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D59391-63BB-B14D-BCE4-F79BAF767345}"/>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39869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E52B61-70BD-7448-A134-09A7514B50E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ED14A19-8EA0-2F4F-9666-E8B796FF3CC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559CAB-8199-C04B-860E-AEBFD5A135FD}"/>
              </a:ext>
            </a:extLst>
          </p:cNvPr>
          <p:cNvSpPr>
            <a:spLocks noGrp="1"/>
          </p:cNvSpPr>
          <p:nvPr>
            <p:ph type="dt" sz="half" idx="10"/>
          </p:nvPr>
        </p:nvSpPr>
        <p:spPr/>
        <p:txBody>
          <a:bodyPr/>
          <a:lstStyle/>
          <a:p>
            <a:fld id="{A9F2816F-2B1E-CD46-A1E5-C9BD218B828E}" type="datetimeFigureOut">
              <a:rPr lang="en-US" smtClean="0"/>
              <a:t>2/1/26</a:t>
            </a:fld>
            <a:endParaRPr lang="en-US"/>
          </a:p>
        </p:txBody>
      </p:sp>
      <p:sp>
        <p:nvSpPr>
          <p:cNvPr id="5" name="Footer Placeholder 4">
            <a:extLst>
              <a:ext uri="{FF2B5EF4-FFF2-40B4-BE49-F238E27FC236}">
                <a16:creationId xmlns:a16="http://schemas.microsoft.com/office/drawing/2014/main" id="{9213FE6F-4C3F-A140-9CC2-A7A10300A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E733CC-A0C7-3041-8401-A58E1F3D2A87}"/>
              </a:ext>
            </a:extLst>
          </p:cNvPr>
          <p:cNvSpPr>
            <a:spLocks noGrp="1"/>
          </p:cNvSpPr>
          <p:nvPr>
            <p:ph type="sldNum" sz="quarter" idx="12"/>
          </p:nvPr>
        </p:nvSpPr>
        <p:spPr/>
        <p:txBody>
          <a:bodyPr/>
          <a:lstStyle/>
          <a:p>
            <a:fld id="{4C016E5F-41B8-094D-8781-94AA924B5BEB}" type="slidenum">
              <a:rPr lang="en-US" smtClean="0"/>
              <a:t>‹#›</a:t>
            </a:fld>
            <a:endParaRPr lang="en-US"/>
          </a:p>
        </p:txBody>
      </p:sp>
    </p:spTree>
    <p:extLst>
      <p:ext uri="{BB962C8B-B14F-4D97-AF65-F5344CB8AC3E}">
        <p14:creationId xmlns:p14="http://schemas.microsoft.com/office/powerpoint/2010/main" val="2761429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CB1592-45AF-8940-85D0-9A5E64DBF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8DFA737-F6D0-7F49-A343-40F41E11A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FF1636-6FC7-0140-A82F-C343D49A99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F2816F-2B1E-CD46-A1E5-C9BD218B828E}" type="datetimeFigureOut">
              <a:rPr lang="en-US" smtClean="0"/>
              <a:t>2/1/26</a:t>
            </a:fld>
            <a:endParaRPr lang="en-US"/>
          </a:p>
        </p:txBody>
      </p:sp>
      <p:sp>
        <p:nvSpPr>
          <p:cNvPr id="5" name="Footer Placeholder 4">
            <a:extLst>
              <a:ext uri="{FF2B5EF4-FFF2-40B4-BE49-F238E27FC236}">
                <a16:creationId xmlns:a16="http://schemas.microsoft.com/office/drawing/2014/main" id="{8E8951FB-49BB-9641-AF31-6C2A0E5694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086CD1-89F4-314F-A055-8923FF3FA1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016E5F-41B8-094D-8781-94AA924B5BEB}" type="slidenum">
              <a:rPr lang="en-US" smtClean="0"/>
              <a:t>‹#›</a:t>
            </a:fld>
            <a:endParaRPr lang="en-US"/>
          </a:p>
        </p:txBody>
      </p:sp>
    </p:spTree>
    <p:extLst>
      <p:ext uri="{BB962C8B-B14F-4D97-AF65-F5344CB8AC3E}">
        <p14:creationId xmlns:p14="http://schemas.microsoft.com/office/powerpoint/2010/main" val="2069039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channel/UC7IcJI8PUf5Z3zKxnZvTBo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ZMb5mik9H7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royalacademy.org.uk/art-artists/search/exhibition-catalogue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designmuseum.org/exhibitions/margaret-calvert-woman-at-work-the-virtual-experienc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hyperlink" Target="https://designmuseum.org/exhibitions/margaret-calvert-woman-at-work-the-virtual-experienc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3564A-A7D2-6440-8C0C-E35C936B2DA8}"/>
              </a:ext>
            </a:extLst>
          </p:cNvPr>
          <p:cNvSpPr>
            <a:spLocks noGrp="1"/>
          </p:cNvSpPr>
          <p:nvPr>
            <p:ph type="ctr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Ways of Perceiving</a:t>
            </a:r>
          </a:p>
        </p:txBody>
      </p:sp>
      <p:sp>
        <p:nvSpPr>
          <p:cNvPr id="3" name="Subtitle 2">
            <a:extLst>
              <a:ext uri="{FF2B5EF4-FFF2-40B4-BE49-F238E27FC236}">
                <a16:creationId xmlns:a16="http://schemas.microsoft.com/office/drawing/2014/main" id="{B76F2357-63C3-154D-8603-E026AB1FCB93}"/>
              </a:ext>
            </a:extLst>
          </p:cNvPr>
          <p:cNvSpPr>
            <a:spLocks noGrp="1"/>
          </p:cNvSpPr>
          <p:nvPr>
            <p:ph type="subTitle" idx="1"/>
          </p:nvPr>
        </p:nvSpPr>
        <p:spPr/>
        <p:txBody>
          <a:bodyPr/>
          <a:lstStyle/>
          <a:p>
            <a:r>
              <a:rPr lang="en-US" sz="2800" b="1" dirty="0">
                <a:latin typeface="Helvetica Neue" panose="02000503000000020004" pitchFamily="2" charset="0"/>
                <a:ea typeface="Helvetica Neue" panose="02000503000000020004" pitchFamily="2" charset="0"/>
                <a:cs typeface="Helvetica Neue" panose="02000503000000020004" pitchFamily="2" charset="0"/>
              </a:rPr>
              <a:t>Exhibition and Curation</a:t>
            </a:r>
          </a:p>
          <a:p>
            <a:endParaRPr lang="en-US" sz="2800" b="1" dirty="0">
              <a:latin typeface="Helvetica Neue" panose="02000503000000020004" pitchFamily="2" charset="0"/>
              <a:ea typeface="Helvetica Neue" panose="02000503000000020004" pitchFamily="2" charset="0"/>
              <a:cs typeface="Helvetica Neue" panose="02000503000000020004" pitchFamily="2" charset="0"/>
            </a:endParaRPr>
          </a:p>
          <a:p>
            <a:r>
              <a:rPr lang="en-US" b="1" dirty="0">
                <a:latin typeface="Helvetica Neue" panose="02000503000000020004" pitchFamily="2" charset="0"/>
                <a:ea typeface="Helvetica Neue" panose="02000503000000020004" pitchFamily="2" charset="0"/>
                <a:cs typeface="Helvetica Neue" panose="02000503000000020004" pitchFamily="2" charset="0"/>
              </a:rPr>
              <a:t>Semester 2</a:t>
            </a:r>
          </a:p>
        </p:txBody>
      </p:sp>
    </p:spTree>
    <p:extLst>
      <p:ext uri="{BB962C8B-B14F-4D97-AF65-F5344CB8AC3E}">
        <p14:creationId xmlns:p14="http://schemas.microsoft.com/office/powerpoint/2010/main" val="4129797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FDBF-8D9E-EF46-B7C5-645FB825B078}"/>
              </a:ext>
            </a:extLst>
          </p:cNvPr>
          <p:cNvSpPr>
            <a:spLocks noGrp="1"/>
          </p:cNvSpPr>
          <p:nvPr>
            <p:ph type="title"/>
          </p:nvPr>
        </p:nvSpPr>
        <p:spPr>
          <a:xfrm>
            <a:off x="838200" y="2643868"/>
            <a:ext cx="10515600" cy="1325563"/>
          </a:xfrm>
        </p:spPr>
        <p:txBody>
          <a:bodyPr>
            <a:normAutofit/>
          </a:bodyPr>
          <a:lstStyle/>
          <a:p>
            <a:pPr algn="ctr"/>
            <a:r>
              <a:rPr lang="en-US" sz="8000" dirty="0">
                <a:latin typeface="Helvetica Neue" panose="02000503000000020004" pitchFamily="2" charset="0"/>
                <a:ea typeface="Helvetica Neue" panose="02000503000000020004" pitchFamily="2" charset="0"/>
                <a:cs typeface="Helvetica Neue" panose="02000503000000020004" pitchFamily="2" charset="0"/>
              </a:rPr>
              <a:t>Let’s get started!</a:t>
            </a:r>
          </a:p>
        </p:txBody>
      </p:sp>
    </p:spTree>
    <p:extLst>
      <p:ext uri="{BB962C8B-B14F-4D97-AF65-F5344CB8AC3E}">
        <p14:creationId xmlns:p14="http://schemas.microsoft.com/office/powerpoint/2010/main" val="4103198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DC1F-37C9-1E44-A955-D7EF2B44E3E3}"/>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Ways of Perceiving</a:t>
            </a:r>
          </a:p>
        </p:txBody>
      </p:sp>
      <p:sp>
        <p:nvSpPr>
          <p:cNvPr id="3" name="Content Placeholder 2">
            <a:extLst>
              <a:ext uri="{FF2B5EF4-FFF2-40B4-BE49-F238E27FC236}">
                <a16:creationId xmlns:a16="http://schemas.microsoft.com/office/drawing/2014/main" id="{9F7E3DD5-B54B-F44F-97CF-C4AFFF53165B}"/>
              </a:ext>
            </a:extLst>
          </p:cNvPr>
          <p:cNvSpPr>
            <a:spLocks noGrp="1"/>
          </p:cNvSpPr>
          <p:nvPr>
            <p:ph idx="1"/>
          </p:nvPr>
        </p:nvSpPr>
        <p:spPr/>
        <p:txBody>
          <a:bodyPr/>
          <a:lstStyle/>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This week we introduce the Ways of Perceiving module</a:t>
            </a:r>
          </a:p>
          <a:p>
            <a:pPr marL="0" indent="0">
              <a:buNone/>
            </a:pPr>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Semester 1:</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Thinking: considering or reasoning about something (interpretation)</a:t>
            </a:r>
          </a:p>
          <a:p>
            <a:pPr marL="0" indent="0">
              <a:buNone/>
            </a:pPr>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b="1" dirty="0">
                <a:latin typeface="Helvetica Neue" panose="02000503000000020004" pitchFamily="2" charset="0"/>
                <a:ea typeface="Helvetica Neue" panose="02000503000000020004" pitchFamily="2" charset="0"/>
                <a:cs typeface="Helvetica Neue" panose="02000503000000020004" pitchFamily="2" charset="0"/>
              </a:rPr>
              <a:t>Semester 2:</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Perceiving: be made aware or conscious of something (perception)</a:t>
            </a:r>
          </a:p>
          <a:p>
            <a:endParaRPr lang="en-US" dirty="0"/>
          </a:p>
        </p:txBody>
      </p:sp>
    </p:spTree>
    <p:extLst>
      <p:ext uri="{BB962C8B-B14F-4D97-AF65-F5344CB8AC3E}">
        <p14:creationId xmlns:p14="http://schemas.microsoft.com/office/powerpoint/2010/main" val="4129863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CF42E-FAD2-7F4D-97C1-B8AC6377F0E3}"/>
              </a:ext>
            </a:extLst>
          </p:cNvPr>
          <p:cNvSpPr>
            <a:spLocks noGrp="1"/>
          </p:cNvSpPr>
          <p:nvPr>
            <p:ph type="title"/>
          </p:nvPr>
        </p:nvSpPr>
        <p:spPr/>
        <p:txBody>
          <a:bodyPr/>
          <a:lstStyle/>
          <a:p>
            <a:r>
              <a:rPr lang="en-GB" b="1" dirty="0">
                <a:latin typeface="Helvetica Neue" panose="02000503000000020004" pitchFamily="2" charset="0"/>
                <a:ea typeface="Helvetica Neue" panose="02000503000000020004" pitchFamily="2" charset="0"/>
                <a:cs typeface="Helvetica Neue" panose="02000503000000020004" pitchFamily="2" charset="0"/>
              </a:rPr>
              <a:t>Module Learning Outcomes for </a:t>
            </a:r>
            <a:br>
              <a:rPr lang="en-GB" b="1" dirty="0">
                <a:latin typeface="Helvetica Neue" panose="02000503000000020004" pitchFamily="2" charset="0"/>
                <a:ea typeface="Helvetica Neue" panose="02000503000000020004" pitchFamily="2" charset="0"/>
                <a:cs typeface="Helvetica Neue" panose="02000503000000020004" pitchFamily="2" charset="0"/>
              </a:rPr>
            </a:br>
            <a:r>
              <a:rPr lang="en-GB" b="1" dirty="0">
                <a:latin typeface="Helvetica Neue" panose="02000503000000020004" pitchFamily="2" charset="0"/>
                <a:ea typeface="Helvetica Neue" panose="02000503000000020004" pitchFamily="2" charset="0"/>
                <a:cs typeface="Helvetica Neue" panose="02000503000000020004" pitchFamily="2" charset="0"/>
              </a:rPr>
              <a:t>Ways of Perceiving</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A0744B0F-85E4-3A4B-928C-8D6D1DBAA1B9}"/>
              </a:ext>
            </a:extLst>
          </p:cNvPr>
          <p:cNvSpPr>
            <a:spLocks noGrp="1"/>
          </p:cNvSpPr>
          <p:nvPr>
            <p:ph idx="1"/>
          </p:nvPr>
        </p:nvSpPr>
        <p:spPr>
          <a:xfrm>
            <a:off x="838200" y="2220685"/>
            <a:ext cx="10515600" cy="3956277"/>
          </a:xfrm>
        </p:spPr>
        <p:txBody>
          <a:bodyPr>
            <a:normAutofit fontScale="77500" lnSpcReduction="20000"/>
          </a:bodyPr>
          <a:lstStyle/>
          <a:p>
            <a:pPr>
              <a:lnSpc>
                <a:spcPct val="120000"/>
              </a:lnSpc>
            </a:pPr>
            <a:r>
              <a:rPr lang="en-GB" dirty="0">
                <a:latin typeface="Helvetica Neue" panose="02000503000000020004" pitchFamily="2" charset="0"/>
                <a:ea typeface="Helvetica Neue" panose="02000503000000020004" pitchFamily="2" charset="0"/>
                <a:cs typeface="Helvetica Neue" panose="02000503000000020004" pitchFamily="2" charset="0"/>
              </a:rPr>
              <a:t>Upon the successful completion of this module, the student should be able to:</a:t>
            </a:r>
          </a:p>
          <a:p>
            <a:pPr lvl="0">
              <a:lnSpc>
                <a:spcPct val="120000"/>
              </a:lnSpc>
            </a:pPr>
            <a:r>
              <a:rPr lang="en-GB" dirty="0">
                <a:latin typeface="Helvetica Neue" panose="02000503000000020004" pitchFamily="2" charset="0"/>
                <a:ea typeface="Helvetica Neue" panose="02000503000000020004" pitchFamily="2" charset="0"/>
                <a:cs typeface="Helvetica Neue" panose="02000503000000020004" pitchFamily="2" charset="0"/>
              </a:rPr>
              <a:t>recognise and employ a range of critical theories to the analysis of a cultural product or practice;</a:t>
            </a:r>
          </a:p>
          <a:p>
            <a:pPr>
              <a:lnSpc>
                <a:spcPct val="120000"/>
              </a:lnSpc>
            </a:pPr>
            <a:r>
              <a:rPr lang="en-GB" dirty="0">
                <a:latin typeface="Helvetica Neue" panose="02000503000000020004" pitchFamily="2" charset="0"/>
                <a:ea typeface="Helvetica Neue" panose="02000503000000020004" pitchFamily="2" charset="0"/>
                <a:cs typeface="Helvetica Neue" panose="02000503000000020004" pitchFamily="2" charset="0"/>
              </a:rPr>
              <a:t>communicate a response to different approaches to understanding elements of cultural endeavour which makes reference to academic sources and employs appropriate citation and referencing conventions.</a:t>
            </a:r>
            <a:r>
              <a:rPr lang="en-GB" dirty="0">
                <a:effectLst/>
                <a:latin typeface="Helvetica Neue" panose="02000503000000020004" pitchFamily="2" charset="0"/>
                <a:ea typeface="Helvetica Neue" panose="02000503000000020004" pitchFamily="2" charset="0"/>
                <a:cs typeface="Helvetica Neue" panose="02000503000000020004" pitchFamily="2" charset="0"/>
              </a:rPr>
              <a:t> </a:t>
            </a:r>
            <a:br>
              <a:rPr lang="en-GB" dirty="0">
                <a:effectLst/>
                <a:latin typeface="Helvetica Neue" panose="02000503000000020004" pitchFamily="2" charset="0"/>
                <a:ea typeface="Helvetica Neue" panose="02000503000000020004" pitchFamily="2" charset="0"/>
                <a:cs typeface="Helvetica Neue" panose="02000503000000020004" pitchFamily="2" charset="0"/>
              </a:rPr>
            </a:br>
            <a:br>
              <a:rPr lang="en-GB" i="1" dirty="0">
                <a:effectLst/>
                <a:latin typeface="Helvetica Neue" panose="02000503000000020004" pitchFamily="2" charset="0"/>
                <a:ea typeface="Helvetica Neue" panose="02000503000000020004" pitchFamily="2" charset="0"/>
                <a:cs typeface="Helvetica Neue" panose="02000503000000020004" pitchFamily="2" charset="0"/>
              </a:rPr>
            </a:br>
            <a:r>
              <a:rPr lang="en-GB" i="1" dirty="0">
                <a:effectLst/>
                <a:latin typeface="Helvetica Neue" panose="02000503000000020004" pitchFamily="2" charset="0"/>
                <a:ea typeface="Helvetica Neue" panose="02000503000000020004" pitchFamily="2" charset="0"/>
                <a:cs typeface="Helvetica Neue" panose="02000503000000020004" pitchFamily="2" charset="0"/>
              </a:rPr>
              <a:t>In a nutshell….</a:t>
            </a:r>
            <a:r>
              <a:rPr lang="en-GB" i="1" dirty="0"/>
              <a:t> By the end of this module, you’ll be able to understand and explain art, design, and everyday culture using different viewpoints, and support your ideas with properly referenced sources.</a:t>
            </a:r>
            <a:endParaRPr lang="en-US" i="1"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21326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E4CB2-A329-4948-80CF-37296BB6145F}"/>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The Brief</a:t>
            </a:r>
          </a:p>
        </p:txBody>
      </p:sp>
      <p:sp>
        <p:nvSpPr>
          <p:cNvPr id="3" name="Content Placeholder 2">
            <a:extLst>
              <a:ext uri="{FF2B5EF4-FFF2-40B4-BE49-F238E27FC236}">
                <a16:creationId xmlns:a16="http://schemas.microsoft.com/office/drawing/2014/main" id="{E17FD89C-38F5-4848-8DC6-247ED49786BC}"/>
              </a:ext>
            </a:extLst>
          </p:cNvPr>
          <p:cNvSpPr>
            <a:spLocks noGrp="1"/>
          </p:cNvSpPr>
          <p:nvPr>
            <p:ph idx="1"/>
          </p:nvPr>
        </p:nvSpPr>
        <p:spPr>
          <a:xfrm>
            <a:off x="838200" y="1825625"/>
            <a:ext cx="10515600" cy="5032376"/>
          </a:xfrm>
        </p:spPr>
        <p:txBody>
          <a:bodyPr>
            <a:normAutofit lnSpcReduction="10000"/>
          </a:bodyPr>
          <a:lstStyle/>
          <a:p>
            <a:pPr marL="0" indent="0">
              <a:lnSpc>
                <a:spcPct val="150000"/>
              </a:lnSpc>
              <a:buNone/>
            </a:pPr>
            <a:r>
              <a:rPr lang="en-GB" sz="1800" dirty="0">
                <a:solidFill>
                  <a:srgbClr val="000000"/>
                </a:solidFill>
                <a:effectLst/>
                <a:latin typeface="Arial" panose="020B0604020202020204" pitchFamily="34" charset="0"/>
                <a:ea typeface="Times New Roman" panose="02020603050405020304" pitchFamily="18" charset="0"/>
              </a:rPr>
              <a:t>For this assessment, you are required to produce a 1500-word </a:t>
            </a:r>
            <a:r>
              <a:rPr lang="en-GB" sz="1800" b="1" dirty="0">
                <a:solidFill>
                  <a:srgbClr val="000000"/>
                </a:solidFill>
                <a:effectLst/>
                <a:latin typeface="Arial" panose="020B0604020202020204" pitchFamily="34" charset="0"/>
                <a:ea typeface="Times New Roman" panose="02020603050405020304" pitchFamily="18" charset="0"/>
              </a:rPr>
              <a:t>curated exhibition proposal</a:t>
            </a:r>
            <a:r>
              <a:rPr lang="en-GB" sz="1800" dirty="0">
                <a:solidFill>
                  <a:srgbClr val="000000"/>
                </a:solidFill>
                <a:effectLst/>
                <a:latin typeface="Arial" panose="020B0604020202020204" pitchFamily="34" charset="0"/>
                <a:ea typeface="Times New Roman" panose="02020603050405020304" pitchFamily="18" charset="0"/>
              </a:rPr>
              <a:t> in which you select a central theme and choose a collection of works, such as designs, posters, typography, branding, paintings, sculptures, performances, or exhibitions, that relate to that </a:t>
            </a:r>
            <a:r>
              <a:rPr lang="en-GB" sz="1800" b="1" dirty="0">
                <a:solidFill>
                  <a:srgbClr val="000000"/>
                </a:solidFill>
                <a:effectLst/>
                <a:latin typeface="Arial" panose="020B0604020202020204" pitchFamily="34" charset="0"/>
                <a:ea typeface="Times New Roman" panose="02020603050405020304" pitchFamily="18" charset="0"/>
              </a:rPr>
              <a:t>theme</a:t>
            </a:r>
            <a:r>
              <a:rPr lang="en-GB" sz="1800" dirty="0">
                <a:solidFill>
                  <a:srgbClr val="000000"/>
                </a:solidFill>
                <a:effectLst/>
                <a:latin typeface="Arial" panose="020B0604020202020204" pitchFamily="34" charset="0"/>
                <a:ea typeface="Times New Roman" panose="02020603050405020304" pitchFamily="18" charset="0"/>
              </a:rPr>
              <a:t>. Give the exhibition a name. </a:t>
            </a:r>
            <a:br>
              <a:rPr lang="en-GB" sz="1800" dirty="0">
                <a:solidFill>
                  <a:srgbClr val="000000"/>
                </a:solidFill>
                <a:effectLst/>
                <a:latin typeface="Arial" panose="020B0604020202020204" pitchFamily="34" charset="0"/>
                <a:ea typeface="Times New Roman" panose="02020603050405020304" pitchFamily="18" charset="0"/>
              </a:rPr>
            </a:br>
            <a:r>
              <a:rPr lang="en-GB" sz="1800" dirty="0">
                <a:solidFill>
                  <a:srgbClr val="000000"/>
                </a:solidFill>
                <a:effectLst/>
                <a:latin typeface="Arial" panose="020B0604020202020204" pitchFamily="34" charset="0"/>
                <a:ea typeface="Times New Roman" panose="02020603050405020304" pitchFamily="18" charset="0"/>
              </a:rPr>
              <a:t>You will research each work, including its creator, context, techniques, and relevance, and </a:t>
            </a:r>
            <a:r>
              <a:rPr lang="en-GB" sz="1800" b="1" dirty="0">
                <a:solidFill>
                  <a:srgbClr val="000000"/>
                </a:solidFill>
                <a:effectLst/>
                <a:latin typeface="Arial" panose="020B0604020202020204" pitchFamily="34" charset="0"/>
                <a:ea typeface="Times New Roman" panose="02020603050405020304" pitchFamily="18" charset="0"/>
              </a:rPr>
              <a:t>critically analyse</a:t>
            </a:r>
            <a:r>
              <a:rPr lang="en-GB" sz="1800" dirty="0">
                <a:solidFill>
                  <a:srgbClr val="000000"/>
                </a:solidFill>
                <a:effectLst/>
                <a:latin typeface="Arial" panose="020B0604020202020204" pitchFamily="34" charset="0"/>
                <a:ea typeface="Times New Roman" panose="02020603050405020304" pitchFamily="18" charset="0"/>
              </a:rPr>
              <a:t> and justify its inclusion in your exhibition. Your essay should present the exhibition as a cohesive concept, explaining connections between works and, where appropriate, suggesting layout, groupings, or visitor experience, supported by images, diagrams, or maps. All sources must be referenced in a bibliography (not included in the word count), and your writing should demonstrate understanding of art and design histories, research skills, and professional presentation.</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rPr>
              <a:t>This task should be prepared as one pdf document and submitted to Turnitin in your </a:t>
            </a:r>
            <a:r>
              <a:rPr lang="en-GB" sz="1800" b="1" i="1" dirty="0">
                <a:effectLst/>
                <a:latin typeface="Arial" panose="020B0604020202020204" pitchFamily="34" charset="0"/>
                <a:ea typeface="Times New Roman" panose="02020603050405020304" pitchFamily="18" charset="0"/>
              </a:rPr>
              <a:t>Portfolio of Writing</a:t>
            </a:r>
            <a:r>
              <a:rPr lang="en-GB" sz="1800" b="1" dirty="0">
                <a:effectLst/>
                <a:latin typeface="Arial" panose="020B0604020202020204" pitchFamily="34" charset="0"/>
                <a:ea typeface="Times New Roman" panose="02020603050405020304" pitchFamily="18" charset="0"/>
              </a:rPr>
              <a:t>.</a:t>
            </a:r>
            <a:br>
              <a:rPr lang="en-GB" sz="1800" b="1" dirty="0">
                <a:effectLst/>
                <a:latin typeface="Arial" panose="020B0604020202020204" pitchFamily="34" charset="0"/>
                <a:ea typeface="Times New Roman" panose="02020603050405020304" pitchFamily="18" charset="0"/>
              </a:rPr>
            </a:br>
            <a:r>
              <a:rPr lang="en-GB" sz="1800" b="1" dirty="0">
                <a:effectLst/>
                <a:latin typeface="Arial" panose="020B0604020202020204" pitchFamily="34" charset="0"/>
                <a:ea typeface="Times New Roman" panose="02020603050405020304" pitchFamily="18" charset="0"/>
              </a:rPr>
              <a:t>Your portfolio should contain a total of 1500 words (or equivalent) with a leeway of 10%.</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12250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CA03A-2250-19F9-10D4-272467580ACF}"/>
              </a:ext>
            </a:extLst>
          </p:cNvPr>
          <p:cNvSpPr>
            <a:spLocks noGrp="1"/>
          </p:cNvSpPr>
          <p:nvPr>
            <p:ph type="title"/>
          </p:nvPr>
        </p:nvSpPr>
        <p:spPr/>
        <p:txBody>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Assessment</a:t>
            </a:r>
          </a:p>
        </p:txBody>
      </p:sp>
      <p:sp>
        <p:nvSpPr>
          <p:cNvPr id="3" name="Content Placeholder 2">
            <a:extLst>
              <a:ext uri="{FF2B5EF4-FFF2-40B4-BE49-F238E27FC236}">
                <a16:creationId xmlns:a16="http://schemas.microsoft.com/office/drawing/2014/main" id="{51B1659A-A3AC-CDEE-20D0-2D11BF1BD53D}"/>
              </a:ext>
            </a:extLst>
          </p:cNvPr>
          <p:cNvSpPr>
            <a:spLocks noGrp="1"/>
          </p:cNvSpPr>
          <p:nvPr>
            <p:ph idx="1"/>
          </p:nvPr>
        </p:nvSpPr>
        <p:spPr/>
        <p:txBody>
          <a:bodyPr/>
          <a:lstStyle/>
          <a:p>
            <a:pPr marL="0" indent="0">
              <a:lnSpc>
                <a:spcPct val="100000"/>
              </a:lnSpc>
              <a:buNone/>
            </a:pPr>
            <a:r>
              <a:rPr lang="en-GB" dirty="0">
                <a:latin typeface="Helvetica Neue" panose="02000503000000020004" pitchFamily="2" charset="0"/>
                <a:ea typeface="Helvetica Neue" panose="02000503000000020004" pitchFamily="2" charset="0"/>
                <a:cs typeface="Helvetica Neue" panose="02000503000000020004" pitchFamily="2" charset="0"/>
              </a:rPr>
              <a:t>Students will be assessed for an exploratory piece of academic writing of 1500 words, to include images and maps and/or diagrams if appropriate.</a:t>
            </a:r>
          </a:p>
          <a:p>
            <a:endParaRPr lang="en-US" dirty="0"/>
          </a:p>
        </p:txBody>
      </p:sp>
    </p:spTree>
    <p:extLst>
      <p:ext uri="{BB962C8B-B14F-4D97-AF65-F5344CB8AC3E}">
        <p14:creationId xmlns:p14="http://schemas.microsoft.com/office/powerpoint/2010/main" val="2093788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4181-3A37-554E-A001-05F4C67403E1}"/>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Weighted Assessment Criteria</a:t>
            </a:r>
          </a:p>
        </p:txBody>
      </p:sp>
      <p:sp>
        <p:nvSpPr>
          <p:cNvPr id="3" name="Content Placeholder 2">
            <a:extLst>
              <a:ext uri="{FF2B5EF4-FFF2-40B4-BE49-F238E27FC236}">
                <a16:creationId xmlns:a16="http://schemas.microsoft.com/office/drawing/2014/main" id="{290E4EB4-612C-6C47-9F43-050B8707A7F1}"/>
              </a:ext>
            </a:extLst>
          </p:cNvPr>
          <p:cNvSpPr>
            <a:spLocks noGrp="1"/>
          </p:cNvSpPr>
          <p:nvPr>
            <p:ph idx="1"/>
          </p:nvPr>
        </p:nvSpPr>
        <p:spPr/>
        <p:txBody>
          <a:bodyPr/>
          <a:lstStyle/>
          <a:p>
            <a:pPr marL="0" indent="0">
              <a:buNone/>
            </a:pPr>
            <a:r>
              <a:rPr lang="en-GB" sz="1800" b="1" i="1" dirty="0">
                <a:effectLst/>
                <a:latin typeface="Arial" panose="020B0604020202020204" pitchFamily="34" charset="0"/>
                <a:ea typeface="Times New Roman" panose="02020603050405020304" pitchFamily="18" charset="0"/>
              </a:rPr>
              <a:t>Guidance specific to this assessment:</a:t>
            </a:r>
            <a:r>
              <a:rPr lang="en-GB" sz="1800" i="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lgn="just">
              <a:lnSpc>
                <a:spcPct val="150000"/>
              </a:lnSpc>
              <a:buNone/>
            </a:pPr>
            <a:r>
              <a:rPr lang="en-GB" sz="1800" b="1" dirty="0">
                <a:effectLst/>
                <a:latin typeface="Arial" panose="020B0604020202020204" pitchFamily="34" charset="0"/>
                <a:ea typeface="Times New Roman" panose="02020603050405020304" pitchFamily="18" charset="0"/>
              </a:rPr>
              <a:t>Engagement with Literature / Research Skills </a:t>
            </a:r>
            <a:r>
              <a:rPr lang="en-GB" sz="1800" b="1" dirty="0">
                <a:solidFill>
                  <a:srgbClr val="FF0000"/>
                </a:solidFill>
                <a:effectLst/>
                <a:latin typeface="Arial" panose="020B0604020202020204" pitchFamily="34" charset="0"/>
                <a:ea typeface="Times New Roman" panose="02020603050405020304" pitchFamily="18" charset="0"/>
              </a:rPr>
              <a:t>(40 marks available)</a:t>
            </a:r>
            <a:endParaRPr lang="en-GB" sz="1800" dirty="0">
              <a:solidFill>
                <a:srgbClr val="FF0000"/>
              </a:solidFill>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Find, select, and engage with </a:t>
            </a:r>
            <a:r>
              <a:rPr lang="en-GB" sz="1800" b="1" dirty="0">
                <a:effectLst/>
                <a:latin typeface="Arial" panose="020B0604020202020204" pitchFamily="34" charset="0"/>
                <a:ea typeface="Times New Roman" panose="02020603050405020304" pitchFamily="18" charset="0"/>
              </a:rPr>
              <a:t>credible sources</a:t>
            </a:r>
            <a:r>
              <a:rPr lang="en-GB" sz="1800" dirty="0">
                <a:effectLst/>
                <a:latin typeface="Arial" panose="020B0604020202020204" pitchFamily="34" charset="0"/>
                <a:ea typeface="Times New Roman" panose="02020603050405020304" pitchFamily="18" charset="0"/>
              </a:rPr>
              <a:t> (academic journals, books, industry reports, selected websites).</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Show understanding of </a:t>
            </a:r>
            <a:r>
              <a:rPr lang="en-GB" sz="1800" b="1" dirty="0">
                <a:effectLst/>
                <a:latin typeface="Arial" panose="020B0604020202020204" pitchFamily="34" charset="0"/>
                <a:ea typeface="Times New Roman" panose="02020603050405020304" pitchFamily="18" charset="0"/>
              </a:rPr>
              <a:t>key theories, concepts, and ideas</a:t>
            </a:r>
            <a:r>
              <a:rPr lang="en-GB" sz="1800" dirty="0">
                <a:effectLst/>
                <a:latin typeface="Arial" panose="020B0604020202020204" pitchFamily="34" charset="0"/>
                <a:ea typeface="Times New Roman" panose="02020603050405020304" pitchFamily="18" charset="0"/>
              </a:rPr>
              <a:t> from your reading.</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Focus on </a:t>
            </a:r>
            <a:r>
              <a:rPr lang="en-GB" sz="1800" b="1" dirty="0">
                <a:effectLst/>
                <a:latin typeface="Arial" panose="020B0604020202020204" pitchFamily="34" charset="0"/>
                <a:ea typeface="Times New Roman" panose="02020603050405020304" pitchFamily="18" charset="0"/>
              </a:rPr>
              <a:t>current and relevant sources</a:t>
            </a:r>
            <a:r>
              <a:rPr lang="en-GB" sz="1800" dirty="0">
                <a:effectLst/>
                <a:latin typeface="Arial" panose="020B0604020202020204" pitchFamily="34" charset="0"/>
                <a:ea typeface="Times New Roman" panose="02020603050405020304" pitchFamily="18" charset="0"/>
              </a:rPr>
              <a:t>, but older sources may be used if they are </a:t>
            </a:r>
            <a:r>
              <a:rPr lang="en-GB" sz="1800" b="1" dirty="0">
                <a:effectLst/>
                <a:latin typeface="Arial" panose="020B0604020202020204" pitchFamily="34" charset="0"/>
                <a:ea typeface="Times New Roman" panose="02020603050405020304" pitchFamily="18" charset="0"/>
              </a:rPr>
              <a:t>key works that shaped ideas in your topic</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905500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a:extLst>
            <a:ext uri="{FF2B5EF4-FFF2-40B4-BE49-F238E27FC236}">
              <a16:creationId xmlns:a16="http://schemas.microsoft.com/office/drawing/2014/main" id="{919C087A-5B4A-EA7A-8E22-7FDB7ADE7F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EF1981-5E10-EF3F-584E-8C6A6D5FAE1F}"/>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Weighted Assessment Criteria</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140300B3-BDAF-09C3-704C-387B0E3D444E}"/>
              </a:ext>
            </a:extLst>
          </p:cNvPr>
          <p:cNvSpPr>
            <a:spLocks noGrp="1"/>
          </p:cNvSpPr>
          <p:nvPr>
            <p:ph idx="1"/>
          </p:nvPr>
        </p:nvSpPr>
        <p:spPr/>
        <p:txBody>
          <a:bodyPr>
            <a:normAutofit/>
          </a:bodyPr>
          <a:lstStyle/>
          <a:p>
            <a:pPr marL="0" indent="0">
              <a:buNone/>
            </a:pPr>
            <a:r>
              <a:rPr lang="en-GB" sz="1800" b="1" dirty="0">
                <a:effectLst/>
                <a:latin typeface="Arial" panose="020B0604020202020204" pitchFamily="34" charset="0"/>
                <a:ea typeface="Times New Roman" panose="02020603050405020304" pitchFamily="18" charset="0"/>
              </a:rPr>
              <a:t>Cognitive and Intellectual Skills </a:t>
            </a:r>
          </a:p>
          <a:p>
            <a:pPr marL="0" indent="0">
              <a:buNone/>
            </a:pPr>
            <a:endParaRPr lang="en-GB" sz="1800" b="1" i="1" dirty="0">
              <a:latin typeface="Arial" panose="020B0604020202020204" pitchFamily="34" charset="0"/>
              <a:ea typeface="Times New Roman" panose="02020603050405020304" pitchFamily="18" charset="0"/>
            </a:endParaRPr>
          </a:p>
          <a:p>
            <a:pPr marL="0" indent="0">
              <a:buNone/>
            </a:pPr>
            <a:r>
              <a:rPr lang="en-GB" sz="1800" b="1" i="1" dirty="0">
                <a:effectLst/>
                <a:latin typeface="Arial" panose="020B0604020202020204" pitchFamily="34" charset="0"/>
                <a:ea typeface="Times New Roman" panose="02020603050405020304" pitchFamily="18" charset="0"/>
              </a:rPr>
              <a:t>Guidance specific to this assessment </a:t>
            </a:r>
            <a:br>
              <a:rPr lang="en-GB" sz="1800" b="1" i="1" dirty="0">
                <a:effectLst/>
                <a:latin typeface="Arial" panose="020B0604020202020204" pitchFamily="34" charset="0"/>
                <a:ea typeface="Times New Roman" panose="02020603050405020304" pitchFamily="18" charset="0"/>
              </a:rPr>
            </a:br>
            <a:r>
              <a:rPr lang="en-GB" sz="1800" b="1" i="1" dirty="0">
                <a:effectLst/>
                <a:latin typeface="Arial" panose="020B0604020202020204" pitchFamily="34" charset="0"/>
                <a:ea typeface="Times New Roman" panose="02020603050405020304" pitchFamily="18" charset="0"/>
              </a:rPr>
              <a:t>Analysis &amp; Critical Thinking </a:t>
            </a:r>
            <a:r>
              <a:rPr lang="en-GB" sz="1800" b="1" dirty="0">
                <a:solidFill>
                  <a:srgbClr val="FF0000"/>
                </a:solidFill>
                <a:effectLst/>
                <a:latin typeface="Arial" panose="020B0604020202020204" pitchFamily="34" charset="0"/>
                <a:ea typeface="Times New Roman" panose="02020603050405020304" pitchFamily="18" charset="0"/>
              </a:rPr>
              <a:t>(40 marks available)</a:t>
            </a:r>
            <a:r>
              <a:rPr lang="en-GB" sz="1200" dirty="0">
                <a:solidFill>
                  <a:srgbClr val="FF0000"/>
                </a:solidFill>
                <a:effectLst/>
              </a:rPr>
              <a:t> </a:t>
            </a:r>
            <a:endParaRPr lang="en-GB" sz="1800" b="1" i="1" dirty="0">
              <a:solidFill>
                <a:srgbClr val="FF0000"/>
              </a:solidFill>
              <a:latin typeface="Times New Roman" panose="02020603050405020304" pitchFamily="18" charset="0"/>
              <a:ea typeface="Times New Roman" panose="02020603050405020304" pitchFamily="18" charset="0"/>
            </a:endParaRPr>
          </a:p>
          <a:p>
            <a:pPr marL="0" indent="0">
              <a:buNone/>
            </a:pPr>
            <a:endParaRPr lang="en-GB" sz="1800" b="1" i="1"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Analyse and evaluate your selected works; go beyond description.</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Justify your choices: Why include each work? How does it fit the theme?</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Identify relationships between works and discuss their impact, relevance, or meaning.</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Suggest insights or recommendations for exhibition layout, grouping, or visitor experience, where appropriate.</a:t>
            </a:r>
            <a:r>
              <a:rPr lang="en-GB" dirty="0">
                <a:effectLst/>
              </a:rPr>
              <a:t> </a:t>
            </a:r>
            <a:endParaRPr lang="en-US" dirty="0"/>
          </a:p>
        </p:txBody>
      </p:sp>
    </p:spTree>
    <p:extLst>
      <p:ext uri="{BB962C8B-B14F-4D97-AF65-F5344CB8AC3E}">
        <p14:creationId xmlns:p14="http://schemas.microsoft.com/office/powerpoint/2010/main" val="1719057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a:extLst>
            <a:ext uri="{FF2B5EF4-FFF2-40B4-BE49-F238E27FC236}">
              <a16:creationId xmlns:a16="http://schemas.microsoft.com/office/drawing/2014/main" id="{52EE0F1A-02FB-EC4E-FBA7-94C4E9C566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78D0D0-296C-E842-7634-0C2867857200}"/>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Weighted Assessment Criteria</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D9C47610-AB98-157A-3686-F45215495F8A}"/>
              </a:ext>
            </a:extLst>
          </p:cNvPr>
          <p:cNvSpPr>
            <a:spLocks noGrp="1"/>
          </p:cNvSpPr>
          <p:nvPr>
            <p:ph idx="1"/>
          </p:nvPr>
        </p:nvSpPr>
        <p:spPr/>
        <p:txBody>
          <a:bodyPr>
            <a:normAutofit/>
          </a:bodyPr>
          <a:lstStyle/>
          <a:p>
            <a:pPr marL="0" indent="0" algn="just">
              <a:buNone/>
            </a:pPr>
            <a:r>
              <a:rPr lang="en-GB" sz="1800" b="1" dirty="0">
                <a:effectLst/>
                <a:latin typeface="Arial" panose="020B0604020202020204" pitchFamily="34" charset="0"/>
                <a:ea typeface="Times New Roman" panose="02020603050405020304" pitchFamily="18" charset="0"/>
              </a:rPr>
              <a:t>Practical &amp; Professional Skills (including Referencing) </a:t>
            </a:r>
            <a:r>
              <a:rPr lang="en-GB" sz="1800" b="1" dirty="0">
                <a:solidFill>
                  <a:srgbClr val="FF0000"/>
                </a:solidFill>
                <a:effectLst/>
                <a:latin typeface="Arial" panose="020B0604020202020204" pitchFamily="34" charset="0"/>
                <a:ea typeface="Times New Roman" panose="02020603050405020304" pitchFamily="18" charset="0"/>
              </a:rPr>
              <a:t>(20 marks available)</a:t>
            </a:r>
            <a:endParaRPr lang="en-GB" sz="1800" dirty="0">
              <a:solidFill>
                <a:srgbClr val="FF0000"/>
              </a:solidFill>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Present your proposal </a:t>
            </a:r>
            <a:r>
              <a:rPr lang="en-GB" sz="1800" b="1" dirty="0">
                <a:effectLst/>
                <a:latin typeface="Arial" panose="020B0604020202020204" pitchFamily="34" charset="0"/>
                <a:ea typeface="Times New Roman" panose="02020603050405020304" pitchFamily="18" charset="0"/>
              </a:rPr>
              <a:t>clearly and logically</a:t>
            </a:r>
            <a:r>
              <a:rPr lang="en-GB" sz="1800" dirty="0">
                <a:effectLst/>
                <a:latin typeface="Arial" panose="020B0604020202020204" pitchFamily="34" charset="0"/>
                <a:ea typeface="Times New Roman" panose="02020603050405020304" pitchFamily="18" charset="0"/>
              </a:rPr>
              <a:t>, with well-structured paragraphs and coherent flow.</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Use </a:t>
            </a:r>
            <a:r>
              <a:rPr lang="en-GB" sz="1800" b="1" dirty="0">
                <a:effectLst/>
                <a:latin typeface="Arial" panose="020B0604020202020204" pitchFamily="34" charset="0"/>
                <a:ea typeface="Times New Roman" panose="02020603050405020304" pitchFamily="18" charset="0"/>
              </a:rPr>
              <a:t>images, diagrams, or maps</a:t>
            </a:r>
            <a:r>
              <a:rPr lang="en-GB" sz="1800" dirty="0">
                <a:effectLst/>
                <a:latin typeface="Arial" panose="020B0604020202020204" pitchFamily="34" charset="0"/>
                <a:ea typeface="Times New Roman" panose="02020603050405020304" pitchFamily="18" charset="0"/>
              </a:rPr>
              <a:t> to support your exhibition concept.</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Communicate professionally using correct </a:t>
            </a:r>
            <a:r>
              <a:rPr lang="en-GB" sz="1800" b="1" dirty="0">
                <a:effectLst/>
                <a:latin typeface="Arial" panose="020B0604020202020204" pitchFamily="34" charset="0"/>
                <a:ea typeface="Times New Roman" panose="02020603050405020304" pitchFamily="18" charset="0"/>
              </a:rPr>
              <a:t>grammar, spelling, and formatting</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0" lvl="0" indent="0" algn="just">
              <a:lnSpc>
                <a:spcPct val="150000"/>
              </a:lnSpc>
              <a:buSzPts val="1000"/>
              <a:buNone/>
              <a:tabLst>
                <a:tab pos="457200" algn="l"/>
              </a:tabLst>
            </a:pPr>
            <a:r>
              <a:rPr lang="en-GB" sz="1800" dirty="0">
                <a:effectLst/>
                <a:latin typeface="Arial" panose="020B0604020202020204" pitchFamily="34" charset="0"/>
                <a:ea typeface="Times New Roman" panose="02020603050405020304" pitchFamily="18" charset="0"/>
              </a:rPr>
              <a:t>Use </a:t>
            </a:r>
            <a:r>
              <a:rPr lang="en-GB" sz="1800" b="1" dirty="0">
                <a:effectLst/>
                <a:latin typeface="Arial" panose="020B0604020202020204" pitchFamily="34" charset="0"/>
                <a:ea typeface="Times New Roman" panose="02020603050405020304" pitchFamily="18" charset="0"/>
              </a:rPr>
              <a:t>Harvard referencing consistently</a:t>
            </a:r>
            <a:r>
              <a:rPr lang="en-GB" sz="1800" dirty="0">
                <a:effectLst/>
                <a:latin typeface="Arial" panose="020B0604020202020204" pitchFamily="34" charset="0"/>
                <a:ea typeface="Times New Roman" panose="02020603050405020304" pitchFamily="18" charset="0"/>
              </a:rPr>
              <a:t>, including in-text citations, a reference list, and an illustration/image list.</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17152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2F1FFE-E2D2-2C70-B1DC-35E432038D7B}"/>
              </a:ext>
            </a:extLst>
          </p:cNvPr>
          <p:cNvSpPr txBox="1"/>
          <p:nvPr/>
        </p:nvSpPr>
        <p:spPr>
          <a:xfrm>
            <a:off x="798653" y="1770927"/>
            <a:ext cx="11229959" cy="1323439"/>
          </a:xfrm>
          <a:prstGeom prst="rect">
            <a:avLst/>
          </a:prstGeom>
          <a:noFill/>
        </p:spPr>
        <p:txBody>
          <a:bodyPr wrap="square" rtlCol="0">
            <a:spAutoFit/>
          </a:bodyPr>
          <a:lstStyle/>
          <a:p>
            <a:r>
              <a:rPr lang="en-US" sz="8000" b="1" dirty="0">
                <a:latin typeface="Helvetica Neue" panose="02000503000000020004" pitchFamily="2" charset="0"/>
                <a:ea typeface="Helvetica Neue" panose="02000503000000020004" pitchFamily="2" charset="0"/>
                <a:cs typeface="Helvetica Neue" panose="02000503000000020004" pitchFamily="2" charset="0"/>
              </a:rPr>
              <a:t>What is an exhibition?</a:t>
            </a:r>
          </a:p>
        </p:txBody>
      </p:sp>
    </p:spTree>
    <p:extLst>
      <p:ext uri="{BB962C8B-B14F-4D97-AF65-F5344CB8AC3E}">
        <p14:creationId xmlns:p14="http://schemas.microsoft.com/office/powerpoint/2010/main" val="3787955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0FB2-2154-4D4D-84CF-29C6A90F7B3C}"/>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What is an exhibition?</a:t>
            </a:r>
          </a:p>
        </p:txBody>
      </p:sp>
      <p:sp>
        <p:nvSpPr>
          <p:cNvPr id="3" name="Content Placeholder 2">
            <a:extLst>
              <a:ext uri="{FF2B5EF4-FFF2-40B4-BE49-F238E27FC236}">
                <a16:creationId xmlns:a16="http://schemas.microsoft.com/office/drawing/2014/main" id="{77AF48E4-3B3A-9A4F-95D8-011BCBFBB625}"/>
              </a:ext>
            </a:extLst>
          </p:cNvPr>
          <p:cNvSpPr>
            <a:spLocks noGrp="1"/>
          </p:cNvSpPr>
          <p:nvPr>
            <p:ph idx="1"/>
          </p:nvPr>
        </p:nvSpPr>
        <p:spPr/>
        <p:txBody>
          <a:bodyPr>
            <a:normAutofit/>
          </a:bodyPr>
          <a:lstStyle/>
          <a:p>
            <a:pPr marL="0" indent="0">
              <a:lnSpc>
                <a:spcPct val="100000"/>
              </a:lnSpc>
              <a:buNone/>
            </a:pPr>
            <a:r>
              <a:rPr lang="en-GB" sz="3600" dirty="0">
                <a:latin typeface="Helvetica Neue" panose="02000503000000020004" pitchFamily="2" charset="0"/>
                <a:ea typeface="Helvetica Neue" panose="02000503000000020004" pitchFamily="2" charset="0"/>
                <a:cs typeface="Helvetica Neue" panose="02000503000000020004" pitchFamily="2" charset="0"/>
              </a:rPr>
              <a:t>An exhibition is a carefully arranged collection of artworks or objects in a space that guides how people see, interpret, and experience them, recognising that meaning is shaped by the viewer’s perception, context, and prior experience </a:t>
            </a:r>
            <a:br>
              <a:rPr lang="en-GB" dirty="0">
                <a:latin typeface="Helvetica Neue" panose="02000503000000020004" pitchFamily="2" charset="0"/>
                <a:ea typeface="Helvetica Neue" panose="02000503000000020004" pitchFamily="2" charset="0"/>
                <a:cs typeface="Helvetica Neue" panose="02000503000000020004" pitchFamily="2" charset="0"/>
              </a:rPr>
            </a:b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sz="2000" dirty="0">
                <a:latin typeface="Helvetica Neue" panose="02000503000000020004" pitchFamily="2" charset="0"/>
                <a:ea typeface="Helvetica Neue" panose="02000503000000020004" pitchFamily="2" charset="0"/>
                <a:cs typeface="Helvetica Neue" panose="02000503000000020004" pitchFamily="2" charset="0"/>
              </a:rPr>
              <a:t>(Bennett, 1995; O’Neill, 2012; Peirce, 1931–1958).</a:t>
            </a:r>
            <a:endParaRPr lang="en-US" sz="2000"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2912303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2FE0B7-EB60-EC69-A3A6-C1EE296D928F}"/>
              </a:ext>
            </a:extLst>
          </p:cNvPr>
          <p:cNvSpPr txBox="1"/>
          <p:nvPr/>
        </p:nvSpPr>
        <p:spPr>
          <a:xfrm>
            <a:off x="482614" y="1122744"/>
            <a:ext cx="11226771" cy="5232202"/>
          </a:xfrm>
          <a:prstGeom prst="rect">
            <a:avLst/>
          </a:prstGeom>
          <a:noFill/>
        </p:spPr>
        <p:txBody>
          <a:bodyPr wrap="square" rtlCol="0">
            <a:spAutoFit/>
          </a:bodyPr>
          <a:lstStyle/>
          <a:p>
            <a:r>
              <a:rPr lang="en-GB" sz="3600" b="1" dirty="0">
                <a:latin typeface="Helvetica Neue" panose="02000503000000020004" pitchFamily="2" charset="0"/>
                <a:ea typeface="Helvetica Neue" panose="02000503000000020004" pitchFamily="2" charset="0"/>
                <a:cs typeface="Helvetica Neue" panose="02000503000000020004" pitchFamily="2" charset="0"/>
              </a:rPr>
              <a:t>Graphic design semiotics: how meaning is built</a:t>
            </a:r>
          </a:p>
          <a:p>
            <a:endParaRPr lang="en-GB" sz="2800" dirty="0">
              <a:latin typeface="Helvetica Neue" panose="02000503000000020004" pitchFamily="2" charset="0"/>
              <a:ea typeface="Helvetica Neue" panose="02000503000000020004" pitchFamily="2" charset="0"/>
              <a:cs typeface="Helvetica Neue" panose="02000503000000020004" pitchFamily="2" charset="0"/>
            </a:endParaRPr>
          </a:p>
          <a:p>
            <a:r>
              <a:rPr lang="en-GB" sz="2800" dirty="0">
                <a:latin typeface="Helvetica Neue" panose="02000503000000020004" pitchFamily="2" charset="0"/>
                <a:ea typeface="Helvetica Neue" panose="02000503000000020004" pitchFamily="2" charset="0"/>
                <a:cs typeface="Helvetica Neue" panose="02000503000000020004" pitchFamily="2" charset="0"/>
              </a:rPr>
              <a:t>In simple terms:</a:t>
            </a:r>
          </a:p>
          <a:p>
            <a:r>
              <a:rPr lang="en-GB" sz="2800" dirty="0">
                <a:latin typeface="Helvetica Neue" panose="02000503000000020004" pitchFamily="2" charset="0"/>
                <a:ea typeface="Helvetica Neue" panose="02000503000000020004" pitchFamily="2" charset="0"/>
                <a:cs typeface="Helvetica Neue" panose="02000503000000020004" pitchFamily="2" charset="0"/>
              </a:rPr>
              <a:t>Designers work with </a:t>
            </a:r>
            <a:r>
              <a:rPr lang="en-GB" sz="2800" b="1" dirty="0">
                <a:latin typeface="Helvetica Neue" panose="02000503000000020004" pitchFamily="2" charset="0"/>
                <a:ea typeface="Helvetica Neue" panose="02000503000000020004" pitchFamily="2" charset="0"/>
                <a:cs typeface="Helvetica Neue" panose="02000503000000020004" pitchFamily="2" charset="0"/>
              </a:rPr>
              <a:t>signs</a:t>
            </a:r>
            <a:endParaRPr lang="en-GB" sz="2800" dirty="0">
              <a:latin typeface="Helvetica Neue" panose="02000503000000020004" pitchFamily="2" charset="0"/>
              <a:ea typeface="Helvetica Neue" panose="02000503000000020004" pitchFamily="2" charset="0"/>
              <a:cs typeface="Helvetica Neue" panose="02000503000000020004" pitchFamily="2" charset="0"/>
            </a:endParaRPr>
          </a:p>
          <a:p>
            <a:r>
              <a:rPr lang="en-GB" sz="2800" dirty="0">
                <a:latin typeface="Helvetica Neue" panose="02000503000000020004" pitchFamily="2" charset="0"/>
                <a:ea typeface="Helvetica Neue" panose="02000503000000020004" pitchFamily="2" charset="0"/>
                <a:cs typeface="Helvetica Neue" panose="02000503000000020004" pitchFamily="2" charset="0"/>
              </a:rPr>
              <a:t>A sign has:</a:t>
            </a:r>
          </a:p>
          <a:p>
            <a:r>
              <a:rPr lang="en-GB" sz="2800" dirty="0">
                <a:latin typeface="Helvetica Neue" panose="02000503000000020004" pitchFamily="2" charset="0"/>
                <a:ea typeface="Helvetica Neue" panose="02000503000000020004" pitchFamily="2" charset="0"/>
                <a:cs typeface="Helvetica Neue" panose="02000503000000020004" pitchFamily="2" charset="0"/>
              </a:rPr>
              <a:t>A </a:t>
            </a:r>
            <a:r>
              <a:rPr lang="en-GB" sz="2800" b="1" dirty="0">
                <a:latin typeface="Helvetica Neue" panose="02000503000000020004" pitchFamily="2" charset="0"/>
                <a:ea typeface="Helvetica Neue" panose="02000503000000020004" pitchFamily="2" charset="0"/>
                <a:cs typeface="Helvetica Neue" panose="02000503000000020004" pitchFamily="2" charset="0"/>
              </a:rPr>
              <a:t>signifier</a:t>
            </a:r>
            <a:r>
              <a:rPr lang="en-GB" sz="2800" dirty="0">
                <a:latin typeface="Helvetica Neue" panose="02000503000000020004" pitchFamily="2" charset="0"/>
                <a:ea typeface="Helvetica Neue" panose="02000503000000020004" pitchFamily="2" charset="0"/>
                <a:cs typeface="Helvetica Neue" panose="02000503000000020004" pitchFamily="2" charset="0"/>
              </a:rPr>
              <a:t> (what we see)</a:t>
            </a:r>
          </a:p>
          <a:p>
            <a:r>
              <a:rPr lang="en-GB" sz="2800" dirty="0">
                <a:latin typeface="Helvetica Neue" panose="02000503000000020004" pitchFamily="2" charset="0"/>
                <a:ea typeface="Helvetica Neue" panose="02000503000000020004" pitchFamily="2" charset="0"/>
                <a:cs typeface="Helvetica Neue" panose="02000503000000020004" pitchFamily="2" charset="0"/>
              </a:rPr>
              <a:t>A </a:t>
            </a:r>
            <a:r>
              <a:rPr lang="en-GB" sz="2800" b="1" dirty="0">
                <a:latin typeface="Helvetica Neue" panose="02000503000000020004" pitchFamily="2" charset="0"/>
                <a:ea typeface="Helvetica Neue" panose="02000503000000020004" pitchFamily="2" charset="0"/>
                <a:cs typeface="Helvetica Neue" panose="02000503000000020004" pitchFamily="2" charset="0"/>
              </a:rPr>
              <a:t>signified</a:t>
            </a:r>
            <a:r>
              <a:rPr lang="en-GB" sz="2800" dirty="0">
                <a:latin typeface="Helvetica Neue" panose="02000503000000020004" pitchFamily="2" charset="0"/>
                <a:ea typeface="Helvetica Neue" panose="02000503000000020004" pitchFamily="2" charset="0"/>
                <a:cs typeface="Helvetica Neue" panose="02000503000000020004" pitchFamily="2" charset="0"/>
              </a:rPr>
              <a:t> (what it means)</a:t>
            </a:r>
          </a:p>
          <a:p>
            <a:endParaRPr lang="en-GB" sz="2800" dirty="0">
              <a:latin typeface="Helvetica Neue" panose="02000503000000020004" pitchFamily="2" charset="0"/>
              <a:ea typeface="Helvetica Neue" panose="02000503000000020004" pitchFamily="2" charset="0"/>
              <a:cs typeface="Helvetica Neue" panose="02000503000000020004" pitchFamily="2" charset="0"/>
            </a:endParaRPr>
          </a:p>
          <a:p>
            <a:r>
              <a:rPr lang="en-GB" sz="2800" b="1" dirty="0">
                <a:latin typeface="Helvetica Neue" panose="02000503000000020004" pitchFamily="2" charset="0"/>
                <a:ea typeface="Helvetica Neue" panose="02000503000000020004" pitchFamily="2" charset="0"/>
                <a:cs typeface="Helvetica Neue" panose="02000503000000020004" pitchFamily="2" charset="0"/>
              </a:rPr>
              <a:t>But</a:t>
            </a:r>
          </a:p>
          <a:p>
            <a:r>
              <a:rPr lang="en-GB" sz="2800" dirty="0">
                <a:latin typeface="Helvetica Neue" panose="02000503000000020004" pitchFamily="2" charset="0"/>
                <a:ea typeface="Helvetica Neue" panose="02000503000000020004" pitchFamily="2" charset="0"/>
                <a:cs typeface="Helvetica Neue" panose="02000503000000020004" pitchFamily="2" charset="0"/>
              </a:rPr>
              <a:t> Meaning depends on culture, memory, and context</a:t>
            </a:r>
          </a:p>
          <a:p>
            <a:r>
              <a:rPr lang="en-GB" sz="2800" dirty="0">
                <a:latin typeface="Helvetica Neue" panose="02000503000000020004" pitchFamily="2" charset="0"/>
                <a:ea typeface="Helvetica Neue" panose="02000503000000020004" pitchFamily="2" charset="0"/>
                <a:cs typeface="Helvetica Neue" panose="02000503000000020004" pitchFamily="2" charset="0"/>
              </a:rPr>
              <a:t> The same design can mean different things to different people</a:t>
            </a:r>
          </a:p>
          <a:p>
            <a:endParaRPr lang="en-US" dirty="0"/>
          </a:p>
        </p:txBody>
      </p:sp>
    </p:spTree>
    <p:extLst>
      <p:ext uri="{BB962C8B-B14F-4D97-AF65-F5344CB8AC3E}">
        <p14:creationId xmlns:p14="http://schemas.microsoft.com/office/powerpoint/2010/main" val="2873226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446863-0EA9-2F45-7B87-99FE4A876554}"/>
              </a:ext>
            </a:extLst>
          </p:cNvPr>
          <p:cNvSpPr txBox="1"/>
          <p:nvPr/>
        </p:nvSpPr>
        <p:spPr>
          <a:xfrm>
            <a:off x="787078" y="763929"/>
            <a:ext cx="11404922" cy="4524315"/>
          </a:xfrm>
          <a:prstGeom prst="rect">
            <a:avLst/>
          </a:prstGeom>
          <a:noFill/>
        </p:spPr>
        <p:txBody>
          <a:bodyPr wrap="square" rtlCol="0">
            <a:spAutoFit/>
          </a:bodyPr>
          <a:lstStyle/>
          <a:p>
            <a:r>
              <a:rPr lang="en-GB" sz="9600" b="1" dirty="0">
                <a:latin typeface="Helvetica Neue" panose="02000503000000020004" pitchFamily="2" charset="0"/>
                <a:ea typeface="Helvetica Neue" panose="02000503000000020004" pitchFamily="2" charset="0"/>
                <a:cs typeface="Helvetica Neue" panose="02000503000000020004" pitchFamily="2" charset="0"/>
              </a:rPr>
              <a:t>We do not see things as they are, but as we are.</a:t>
            </a:r>
            <a:endParaRPr lang="en-US" sz="9600" b="1"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4042691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053F6-7CF6-F83A-8801-55960FAA8D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A2B356F-A06A-9452-23DC-E3280A6164AB}"/>
              </a:ext>
            </a:extLst>
          </p:cNvPr>
          <p:cNvSpPr txBox="1"/>
          <p:nvPr/>
        </p:nvSpPr>
        <p:spPr>
          <a:xfrm>
            <a:off x="474562" y="567159"/>
            <a:ext cx="11717438" cy="307777"/>
          </a:xfrm>
          <a:prstGeom prst="rect">
            <a:avLst/>
          </a:prstGeom>
          <a:noFill/>
        </p:spPr>
        <p:txBody>
          <a:bodyPr wrap="square" rtlCol="0">
            <a:spAutoFit/>
          </a:bodyPr>
          <a:lstStyle/>
          <a:p>
            <a:r>
              <a:rPr lang="en-GB" sz="1400" b="1" dirty="0">
                <a:latin typeface="Helvetica Neue" panose="02000503000000020004" pitchFamily="2" charset="0"/>
                <a:ea typeface="Helvetica Neue" panose="02000503000000020004" pitchFamily="2" charset="0"/>
                <a:cs typeface="Helvetica Neue" panose="02000503000000020004" pitchFamily="2" charset="0"/>
              </a:rPr>
              <a:t>We do not see things as they are, but as we are.</a:t>
            </a:r>
            <a:endParaRPr lang="en-US" sz="1400" b="1" dirty="0">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8" name="Picture 7" descr="A diagram of a mindful mind&#10;&#10;Description automatically generated with medium confidence">
            <a:extLst>
              <a:ext uri="{FF2B5EF4-FFF2-40B4-BE49-F238E27FC236}">
                <a16:creationId xmlns:a16="http://schemas.microsoft.com/office/drawing/2014/main" id="{A88C11CF-9948-00DB-6DFF-6713492D0D71}"/>
              </a:ext>
            </a:extLst>
          </p:cNvPr>
          <p:cNvPicPr>
            <a:picLocks noChangeAspect="1"/>
          </p:cNvPicPr>
          <p:nvPr/>
        </p:nvPicPr>
        <p:blipFill>
          <a:blip r:embed="rId2"/>
          <a:stretch>
            <a:fillRect/>
          </a:stretch>
        </p:blipFill>
        <p:spPr>
          <a:xfrm>
            <a:off x="3424051" y="873623"/>
            <a:ext cx="8767949" cy="5845299"/>
          </a:xfrm>
          <a:prstGeom prst="rect">
            <a:avLst/>
          </a:prstGeom>
        </p:spPr>
      </p:pic>
    </p:spTree>
    <p:extLst>
      <p:ext uri="{BB962C8B-B14F-4D97-AF65-F5344CB8AC3E}">
        <p14:creationId xmlns:p14="http://schemas.microsoft.com/office/powerpoint/2010/main" val="3426494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a:extLst>
            <a:ext uri="{FF2B5EF4-FFF2-40B4-BE49-F238E27FC236}">
              <a16:creationId xmlns:a16="http://schemas.microsoft.com/office/drawing/2014/main" id="{9AA1CB8E-9D38-6101-8207-3DF61E34624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9369B92-BAAB-0D41-5EA7-FB74A1A4D046}"/>
              </a:ext>
            </a:extLst>
          </p:cNvPr>
          <p:cNvSpPr txBox="1"/>
          <p:nvPr/>
        </p:nvSpPr>
        <p:spPr>
          <a:xfrm>
            <a:off x="1828800" y="1770927"/>
            <a:ext cx="10199812" cy="1323439"/>
          </a:xfrm>
          <a:prstGeom prst="rect">
            <a:avLst/>
          </a:prstGeom>
          <a:noFill/>
        </p:spPr>
        <p:txBody>
          <a:bodyPr wrap="square" rtlCol="0">
            <a:spAutoFit/>
          </a:bodyPr>
          <a:lstStyle/>
          <a:p>
            <a:r>
              <a:rPr lang="en-US" sz="8000" b="1" dirty="0">
                <a:latin typeface="Helvetica Neue" panose="02000503000000020004" pitchFamily="2" charset="0"/>
                <a:ea typeface="Helvetica Neue" panose="02000503000000020004" pitchFamily="2" charset="0"/>
                <a:cs typeface="Helvetica Neue" panose="02000503000000020004" pitchFamily="2" charset="0"/>
              </a:rPr>
              <a:t>What is curation?</a:t>
            </a:r>
          </a:p>
        </p:txBody>
      </p:sp>
    </p:spTree>
    <p:extLst>
      <p:ext uri="{BB962C8B-B14F-4D97-AF65-F5344CB8AC3E}">
        <p14:creationId xmlns:p14="http://schemas.microsoft.com/office/powerpoint/2010/main" val="944212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07722-C19A-8E45-84A3-CC698A59B3B1}"/>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What is curation?</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3662C340-5B17-544A-B9C7-62C9F1716669}"/>
              </a:ext>
            </a:extLst>
          </p:cNvPr>
          <p:cNvSpPr>
            <a:spLocks noGrp="1"/>
          </p:cNvSpPr>
          <p:nvPr>
            <p:ph idx="1"/>
          </p:nvPr>
        </p:nvSpPr>
        <p:spPr/>
        <p:txBody>
          <a:bodyPr>
            <a:normAutofit/>
          </a:bodyPr>
          <a:lstStyle/>
          <a:p>
            <a:pPr marL="0" indent="0">
              <a:lnSpc>
                <a:spcPct val="100000"/>
              </a:lnSpc>
              <a:buNone/>
            </a:pPr>
            <a:r>
              <a:rPr lang="en-GB" sz="3600" dirty="0">
                <a:latin typeface="Helvetica Neue" panose="02000503000000020004" pitchFamily="2" charset="0"/>
                <a:ea typeface="Helvetica Neue" panose="02000503000000020004" pitchFamily="2" charset="0"/>
                <a:cs typeface="Helvetica Neue" panose="02000503000000020004" pitchFamily="2" charset="0"/>
              </a:rPr>
              <a:t>Curation is the mindful arrangement of artworks or objects in a space to guide how people perceive and interpret them, recognising that meaning is shaped by context, design, and the viewer’s own experience </a:t>
            </a:r>
            <a:br>
              <a:rPr lang="en-GB" sz="3600" dirty="0">
                <a:latin typeface="Helvetica Neue" panose="02000503000000020004" pitchFamily="2" charset="0"/>
                <a:ea typeface="Helvetica Neue" panose="02000503000000020004" pitchFamily="2" charset="0"/>
                <a:cs typeface="Helvetica Neue" panose="02000503000000020004" pitchFamily="2" charset="0"/>
              </a:rPr>
            </a:br>
            <a:br>
              <a:rPr lang="en-GB" sz="3600" dirty="0">
                <a:latin typeface="Helvetica Neue" panose="02000503000000020004" pitchFamily="2" charset="0"/>
                <a:ea typeface="Helvetica Neue" panose="02000503000000020004" pitchFamily="2" charset="0"/>
                <a:cs typeface="Helvetica Neue" panose="02000503000000020004" pitchFamily="2" charset="0"/>
              </a:rPr>
            </a:br>
            <a:r>
              <a:rPr lang="en-GB" sz="2000" dirty="0">
                <a:latin typeface="Helvetica Neue" panose="02000503000000020004" pitchFamily="2" charset="0"/>
                <a:ea typeface="Helvetica Neue" panose="02000503000000020004" pitchFamily="2" charset="0"/>
                <a:cs typeface="Helvetica Neue" panose="02000503000000020004" pitchFamily="2" charset="0"/>
              </a:rPr>
              <a:t>(Bennett, 1995; O’Neill, 2012; Peirce, 1931–1958).</a:t>
            </a:r>
            <a:endParaRPr lang="en-US" sz="2000"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131066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79898F-DF8E-85A1-BAFB-8A1CB6C0381F}"/>
              </a:ext>
            </a:extLst>
          </p:cNvPr>
          <p:cNvSpPr txBox="1"/>
          <p:nvPr/>
        </p:nvSpPr>
        <p:spPr>
          <a:xfrm>
            <a:off x="1238490" y="694480"/>
            <a:ext cx="10405642" cy="5970865"/>
          </a:xfrm>
          <a:prstGeom prst="rect">
            <a:avLst/>
          </a:prstGeom>
          <a:noFill/>
        </p:spPr>
        <p:txBody>
          <a:bodyPr wrap="square" rtlCol="0">
            <a:spAutoFit/>
          </a:bodyPr>
          <a:lstStyle/>
          <a:p>
            <a:r>
              <a:rPr lang="en-GB" sz="2800" b="1" dirty="0"/>
              <a:t>The curator as a “designer of perception”</a:t>
            </a:r>
          </a:p>
          <a:p>
            <a:r>
              <a:rPr lang="en-GB" sz="2800" dirty="0"/>
              <a:t>This is the crucial link.</a:t>
            </a:r>
          </a:p>
          <a:p>
            <a:r>
              <a:rPr lang="en-GB" sz="2800" dirty="0"/>
              <a:t>A graphic designer arranges elements on a page</a:t>
            </a:r>
          </a:p>
          <a:p>
            <a:r>
              <a:rPr lang="en-GB" sz="2800" dirty="0"/>
              <a:t>A curator arranges works in space</a:t>
            </a:r>
          </a:p>
          <a:p>
            <a:r>
              <a:rPr lang="en-GB" sz="2800" dirty="0"/>
              <a:t>Both are </a:t>
            </a:r>
            <a:r>
              <a:rPr lang="en-GB" sz="2800" b="1" dirty="0"/>
              <a:t>designing how perception unfolds</a:t>
            </a:r>
            <a:endParaRPr lang="en-GB" sz="2800" dirty="0"/>
          </a:p>
          <a:p>
            <a:endParaRPr lang="en-GB" sz="2800" dirty="0"/>
          </a:p>
          <a:p>
            <a:r>
              <a:rPr lang="en-GB" sz="2800" dirty="0"/>
              <a:t>Curatorial decisions act like semiotic tools:</a:t>
            </a:r>
          </a:p>
          <a:p>
            <a:r>
              <a:rPr lang="en-GB" sz="2800" dirty="0"/>
              <a:t>Order = narrative</a:t>
            </a:r>
          </a:p>
          <a:p>
            <a:r>
              <a:rPr lang="en-GB" sz="2800" dirty="0"/>
              <a:t>Spacing = importance</a:t>
            </a:r>
          </a:p>
          <a:p>
            <a:r>
              <a:rPr lang="en-GB" sz="2800" dirty="0"/>
              <a:t>Lighting = mood</a:t>
            </a:r>
          </a:p>
          <a:p>
            <a:r>
              <a:rPr lang="en-GB" sz="2800" dirty="0"/>
              <a:t>Text = interpretation</a:t>
            </a:r>
          </a:p>
          <a:p>
            <a:r>
              <a:rPr lang="en-GB" sz="2800" dirty="0"/>
              <a:t>So:</a:t>
            </a:r>
          </a:p>
          <a:p>
            <a:r>
              <a:rPr lang="en-GB" sz="2800" dirty="0"/>
              <a:t>The curator does not just show work, </a:t>
            </a:r>
            <a:r>
              <a:rPr lang="en-GB" sz="2800" b="1" dirty="0"/>
              <a:t>they shape how it is read</a:t>
            </a:r>
            <a:r>
              <a:rPr lang="en-GB" sz="2800" dirty="0"/>
              <a:t>.</a:t>
            </a:r>
          </a:p>
          <a:p>
            <a:endParaRPr lang="en-US" dirty="0"/>
          </a:p>
        </p:txBody>
      </p:sp>
    </p:spTree>
    <p:extLst>
      <p:ext uri="{BB962C8B-B14F-4D97-AF65-F5344CB8AC3E}">
        <p14:creationId xmlns:p14="http://schemas.microsoft.com/office/powerpoint/2010/main" val="2859635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9ED93-7DD2-054C-99A2-FE2D18D5D5F4}"/>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What is curation?</a:t>
            </a:r>
          </a:p>
        </p:txBody>
      </p:sp>
      <p:sp>
        <p:nvSpPr>
          <p:cNvPr id="3" name="Content Placeholder 2">
            <a:extLst>
              <a:ext uri="{FF2B5EF4-FFF2-40B4-BE49-F238E27FC236}">
                <a16:creationId xmlns:a16="http://schemas.microsoft.com/office/drawing/2014/main" id="{286AEDB8-19A5-2C4E-ABA7-9696879B2507}"/>
              </a:ext>
            </a:extLst>
          </p:cNvPr>
          <p:cNvSpPr>
            <a:spLocks noGrp="1"/>
          </p:cNvSpPr>
          <p:nvPr>
            <p:ph idx="1"/>
          </p:nvPr>
        </p:nvSpPr>
        <p:spPr/>
        <p:txBody>
          <a:bodyPr/>
          <a:lstStyle/>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share your ideas with your lecturers</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select work for your portfolio</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exhibit for your Graduate Portfolio show</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exhibit at New Designers and SCA</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write a CV</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create a presentation</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When you write an essay and choose what to leave in and leave out</a:t>
            </a:r>
          </a:p>
        </p:txBody>
      </p:sp>
    </p:spTree>
    <p:extLst>
      <p:ext uri="{BB962C8B-B14F-4D97-AF65-F5344CB8AC3E}">
        <p14:creationId xmlns:p14="http://schemas.microsoft.com/office/powerpoint/2010/main" val="1542614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3AB9A-2053-DB40-B197-C27C95575487}"/>
              </a:ext>
            </a:extLst>
          </p:cNvPr>
          <p:cNvSpPr>
            <a:spLocks noGrp="1"/>
          </p:cNvSpPr>
          <p:nvPr>
            <p:ph type="title"/>
          </p:nvPr>
        </p:nvSpPr>
        <p:spPr/>
        <p:txBody>
          <a:bodyPr>
            <a:normAutofit/>
          </a:bodyPr>
          <a:lstStyle/>
          <a:p>
            <a:r>
              <a:rPr lang="en-US" sz="4000" b="1" dirty="0">
                <a:latin typeface="Helvetica Neue" panose="02000503000000020004" pitchFamily="2" charset="0"/>
                <a:ea typeface="Helvetica Neue" panose="02000503000000020004" pitchFamily="2" charset="0"/>
                <a:cs typeface="Helvetica Neue" panose="02000503000000020004" pitchFamily="2" charset="0"/>
              </a:rPr>
              <a:t>According to the </a:t>
            </a:r>
            <a:r>
              <a:rPr lang="en-US" sz="4000" b="1" i="1" dirty="0">
                <a:latin typeface="Helvetica Neue" panose="02000503000000020004" pitchFamily="2" charset="0"/>
                <a:ea typeface="Helvetica Neue" panose="02000503000000020004" pitchFamily="2" charset="0"/>
                <a:cs typeface="Helvetica Neue" panose="02000503000000020004" pitchFamily="2" charset="0"/>
              </a:rPr>
              <a:t>Cambridge Dictionary …</a:t>
            </a:r>
          </a:p>
        </p:txBody>
      </p:sp>
      <p:sp>
        <p:nvSpPr>
          <p:cNvPr id="3" name="Content Placeholder 2">
            <a:extLst>
              <a:ext uri="{FF2B5EF4-FFF2-40B4-BE49-F238E27FC236}">
                <a16:creationId xmlns:a16="http://schemas.microsoft.com/office/drawing/2014/main" id="{1A1F7CDA-443D-034E-B342-A15302AA819D}"/>
              </a:ext>
            </a:extLst>
          </p:cNvPr>
          <p:cNvSpPr>
            <a:spLocks noGrp="1"/>
          </p:cNvSpPr>
          <p:nvPr>
            <p:ph idx="1"/>
          </p:nvPr>
        </p:nvSpPr>
        <p:spPr>
          <a:xfrm>
            <a:off x="838200" y="1825625"/>
            <a:ext cx="10515600" cy="4351338"/>
          </a:xfrm>
        </p:spPr>
        <p:txBody>
          <a:bodyPr>
            <a:normAutofit fontScale="85000" lnSpcReduction="20000"/>
          </a:bodyPr>
          <a:lstStyle/>
          <a:p>
            <a:pPr marL="0" indent="0">
              <a:lnSpc>
                <a:spcPct val="11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Curation is:</a:t>
            </a:r>
          </a:p>
          <a:p>
            <a:pPr marL="0" indent="0">
              <a:lnSpc>
                <a:spcPct val="11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selection and care of objects to be shown in a museum or to form part of a collection of art, an exhibition.</a:t>
            </a:r>
          </a:p>
          <a:p>
            <a:pPr marL="0" indent="0">
              <a:lnSpc>
                <a:spcPct val="11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selection of films, performers, events, etc. to be included in a festival.</a:t>
            </a:r>
          </a:p>
          <a:p>
            <a:pPr marL="0" indent="0">
              <a:lnSpc>
                <a:spcPct val="11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selection of something such as documents, music or internet content to be included as part of a list or collection, or on a website or blog. This is also known as </a:t>
            </a:r>
            <a:r>
              <a:rPr lang="en-US" b="1" dirty="0">
                <a:latin typeface="Helvetica Neue" panose="02000503000000020004" pitchFamily="2" charset="0"/>
                <a:ea typeface="Helvetica Neue" panose="02000503000000020004" pitchFamily="2" charset="0"/>
                <a:cs typeface="Helvetica Neue" panose="02000503000000020004" pitchFamily="2" charset="0"/>
              </a:rPr>
              <a:t>content curation.</a:t>
            </a:r>
          </a:p>
          <a:p>
            <a:pPr marL="0" indent="0">
              <a:lnSpc>
                <a:spcPct val="110000"/>
              </a:lnSpc>
              <a:buNone/>
            </a:pPr>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lnSpc>
                <a:spcPct val="11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This definition provides excellent creative opportunities when responding to the brief.</a:t>
            </a:r>
          </a:p>
        </p:txBody>
      </p:sp>
    </p:spTree>
    <p:extLst>
      <p:ext uri="{BB962C8B-B14F-4D97-AF65-F5344CB8AC3E}">
        <p14:creationId xmlns:p14="http://schemas.microsoft.com/office/powerpoint/2010/main" val="2911278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6D62-A6AB-3944-8FD7-1297B55D999F}"/>
              </a:ext>
            </a:extLst>
          </p:cNvPr>
          <p:cNvSpPr>
            <a:spLocks noGrp="1"/>
          </p:cNvSpPr>
          <p:nvPr>
            <p:ph type="title"/>
          </p:nvPr>
        </p:nvSpPr>
        <p:spPr/>
        <p:txBody>
          <a:bodyPr/>
          <a:lstStyle/>
          <a:p>
            <a:r>
              <a:rPr lang="en-US" b="1" i="1" dirty="0">
                <a:latin typeface="Helvetica Neue" panose="02000503000000020004" pitchFamily="2" charset="0"/>
                <a:ea typeface="Helvetica Neue" panose="02000503000000020004" pitchFamily="2" charset="0"/>
                <a:cs typeface="Helvetica Neue" panose="02000503000000020004" pitchFamily="2" charset="0"/>
              </a:rPr>
              <a:t>Curation: The Power of Selection </a:t>
            </a:r>
            <a:br>
              <a:rPr lang="en-US" b="1" i="1" dirty="0">
                <a:latin typeface="Helvetica Neue" panose="02000503000000020004" pitchFamily="2" charset="0"/>
                <a:ea typeface="Helvetica Neue" panose="02000503000000020004" pitchFamily="2" charset="0"/>
                <a:cs typeface="Helvetica Neue" panose="02000503000000020004" pitchFamily="2" charset="0"/>
              </a:rPr>
            </a:br>
            <a:r>
              <a:rPr lang="en-US" b="1" i="1" dirty="0">
                <a:latin typeface="Helvetica Neue" panose="02000503000000020004" pitchFamily="2" charset="0"/>
                <a:ea typeface="Helvetica Neue" panose="02000503000000020004" pitchFamily="2" charset="0"/>
                <a:cs typeface="Helvetica Neue" panose="02000503000000020004" pitchFamily="2" charset="0"/>
              </a:rPr>
              <a:t>in a World of Excess</a:t>
            </a:r>
          </a:p>
        </p:txBody>
      </p:sp>
      <p:sp>
        <p:nvSpPr>
          <p:cNvPr id="3" name="Content Placeholder 2">
            <a:extLst>
              <a:ext uri="{FF2B5EF4-FFF2-40B4-BE49-F238E27FC236}">
                <a16:creationId xmlns:a16="http://schemas.microsoft.com/office/drawing/2014/main" id="{A2FB4702-8667-9D43-9754-12D9A938D5AB}"/>
              </a:ext>
            </a:extLst>
          </p:cNvPr>
          <p:cNvSpPr>
            <a:spLocks noGrp="1"/>
          </p:cNvSpPr>
          <p:nvPr>
            <p:ph idx="1"/>
          </p:nvPr>
        </p:nvSpPr>
        <p:spPr/>
        <p:txBody>
          <a:bodyPr>
            <a:normAutofit lnSpcReduction="10000"/>
          </a:bodyPr>
          <a:lstStyle/>
          <a:p>
            <a:pPr marL="0" indent="0">
              <a:lnSpc>
                <a:spcPct val="100000"/>
              </a:lnSpc>
              <a:buNone/>
            </a:pPr>
            <a:r>
              <a:rPr lang="en-GB" sz="3600" dirty="0">
                <a:latin typeface="Helvetica Neue" panose="02000503000000020004" pitchFamily="2" charset="0"/>
                <a:ea typeface="Helvetica Neue" panose="02000503000000020004" pitchFamily="2" charset="0"/>
                <a:cs typeface="Helvetica Neue" panose="02000503000000020004" pitchFamily="2" charset="0"/>
              </a:rPr>
              <a:t>In his 2016 book, Michael Bhasker, a writer and researcher on the future of media, defines it as:</a:t>
            </a:r>
          </a:p>
          <a:p>
            <a:pPr marL="0" indent="0">
              <a:lnSpc>
                <a:spcPct val="100000"/>
              </a:lnSpc>
              <a:buNone/>
            </a:pPr>
            <a:r>
              <a:rPr lang="en-GB" sz="3600" b="1" dirty="0">
                <a:latin typeface="Helvetica Neue" panose="02000503000000020004" pitchFamily="2" charset="0"/>
                <a:ea typeface="Helvetica Neue" panose="02000503000000020004" pitchFamily="2" charset="0"/>
                <a:cs typeface="Helvetica Neue" panose="02000503000000020004" pitchFamily="2" charset="0"/>
              </a:rPr>
              <a:t>‘Curation: using acts of selection and arrangement (but also refining, reducing, displaying, simplifying, presenting and explaining) to add value.’</a:t>
            </a:r>
          </a:p>
          <a:p>
            <a:pPr marL="0" indent="0">
              <a:buNone/>
            </a:pPr>
            <a:endParaRPr lang="en-GB"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sz="2000" dirty="0">
                <a:latin typeface="Helvetica Neue" panose="02000503000000020004" pitchFamily="2" charset="0"/>
                <a:ea typeface="Helvetica Neue" panose="02000503000000020004" pitchFamily="2" charset="0"/>
                <a:cs typeface="Helvetica Neue" panose="02000503000000020004" pitchFamily="2" charset="0"/>
              </a:rPr>
              <a:t>Bhaskar, M (2016). </a:t>
            </a:r>
            <a:r>
              <a:rPr lang="en-US" sz="2000" i="1" dirty="0">
                <a:latin typeface="Helvetica Neue" panose="02000503000000020004" pitchFamily="2" charset="0"/>
                <a:ea typeface="Helvetica Neue" panose="02000503000000020004" pitchFamily="2" charset="0"/>
                <a:cs typeface="Helvetica Neue" panose="02000503000000020004" pitchFamily="2" charset="0"/>
              </a:rPr>
              <a:t>Curation: The Power of Selection in a World of Excess. </a:t>
            </a:r>
            <a:r>
              <a:rPr lang="en-US" sz="2000" dirty="0">
                <a:latin typeface="Helvetica Neue" panose="02000503000000020004" pitchFamily="2" charset="0"/>
                <a:ea typeface="Helvetica Neue" panose="02000503000000020004" pitchFamily="2" charset="0"/>
                <a:cs typeface="Helvetica Neue" panose="02000503000000020004" pitchFamily="2" charset="0"/>
              </a:rPr>
              <a:t>London: </a:t>
            </a:r>
            <a:r>
              <a:rPr lang="en-US" sz="2000" dirty="0" err="1">
                <a:latin typeface="Helvetica Neue" panose="02000503000000020004" pitchFamily="2" charset="0"/>
                <a:ea typeface="Helvetica Neue" panose="02000503000000020004" pitchFamily="2" charset="0"/>
                <a:cs typeface="Helvetica Neue" panose="02000503000000020004" pitchFamily="2" charset="0"/>
              </a:rPr>
              <a:t>Pitakus</a:t>
            </a:r>
            <a:endParaRPr lang="en-US" sz="2000"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1862649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02BAD-6DD5-D748-965C-1B0E2F64606C}"/>
              </a:ext>
            </a:extLst>
          </p:cNvPr>
          <p:cNvSpPr>
            <a:spLocks noGrp="1"/>
          </p:cNvSpPr>
          <p:nvPr>
            <p:ph type="title"/>
          </p:nvPr>
        </p:nvSpPr>
        <p:spPr>
          <a:xfrm>
            <a:off x="838200" y="365125"/>
            <a:ext cx="10713334" cy="1325563"/>
          </a:xfrm>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Curation and choice in contemporary society</a:t>
            </a:r>
          </a:p>
        </p:txBody>
      </p:sp>
      <p:sp>
        <p:nvSpPr>
          <p:cNvPr id="3" name="Content Placeholder 2">
            <a:extLst>
              <a:ext uri="{FF2B5EF4-FFF2-40B4-BE49-F238E27FC236}">
                <a16:creationId xmlns:a16="http://schemas.microsoft.com/office/drawing/2014/main" id="{CD34DD8B-F2A9-664F-98EE-01DFAD3A427C}"/>
              </a:ext>
            </a:extLst>
          </p:cNvPr>
          <p:cNvSpPr>
            <a:spLocks noGrp="1"/>
          </p:cNvSpPr>
          <p:nvPr>
            <p:ph idx="1"/>
          </p:nvPr>
        </p:nvSpPr>
        <p:spPr/>
        <p:txBody>
          <a:bodyPr>
            <a:normAutofit fontScale="92500" lnSpcReduction="10000"/>
          </a:bodyPr>
          <a:lstStyle/>
          <a:p>
            <a:pPr marL="0" indent="0">
              <a:lnSpc>
                <a:spcPct val="10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He continues:</a:t>
            </a:r>
          </a:p>
          <a:p>
            <a:pPr marL="0" indent="0">
              <a:lnSpc>
                <a:spcPct val="100000"/>
              </a:lnSpc>
              <a:buNone/>
            </a:pPr>
            <a:r>
              <a:rPr lang="en-US" b="1" dirty="0">
                <a:latin typeface="Helvetica Neue" panose="02000503000000020004" pitchFamily="2" charset="0"/>
                <a:ea typeface="Helvetica Neue" panose="02000503000000020004" pitchFamily="2" charset="0"/>
                <a:cs typeface="Helvetica Neue" panose="02000503000000020004" pitchFamily="2" charset="0"/>
              </a:rPr>
              <a:t>‘</a:t>
            </a:r>
            <a:r>
              <a:rPr lang="en-GB" b="1" dirty="0">
                <a:latin typeface="Helvetica Neue" panose="02000503000000020004" pitchFamily="2" charset="0"/>
                <a:ea typeface="Helvetica Neue" panose="02000503000000020004" pitchFamily="2" charset="0"/>
                <a:cs typeface="Helvetica Neue" panose="02000503000000020004" pitchFamily="2" charset="0"/>
              </a:rPr>
              <a:t>What we have come to call curation is the interface, the necessary intermediary, for the modern consumer economy; a kind of membrane or purposeful filter that balances our needs and wants against great accumulations of stuff. At its broadest curation is a way of managing abundance.’ </a:t>
            </a:r>
            <a:r>
              <a:rPr lang="en-US" dirty="0">
                <a:latin typeface="Helvetica Neue" panose="02000503000000020004" pitchFamily="2" charset="0"/>
                <a:ea typeface="Helvetica Neue" panose="02000503000000020004" pitchFamily="2" charset="0"/>
                <a:cs typeface="Helvetica Neue" panose="02000503000000020004" pitchFamily="2" charset="0"/>
              </a:rPr>
              <a:t>(Bhasker 2016, p.70)</a:t>
            </a:r>
            <a:endParaRPr lang="en-GB" b="1" dirty="0">
              <a:latin typeface="Helvetica Neue" panose="02000503000000020004" pitchFamily="2" charset="0"/>
              <a:ea typeface="Helvetica Neue" panose="02000503000000020004" pitchFamily="2" charset="0"/>
              <a:cs typeface="Helvetica Neue" panose="02000503000000020004" pitchFamily="2" charset="0"/>
            </a:endParaRPr>
          </a:p>
          <a:p>
            <a:pPr marL="0" indent="0">
              <a:lnSpc>
                <a:spcPct val="100000"/>
              </a:lnSpc>
              <a:buNone/>
            </a:pPr>
            <a:r>
              <a:rPr lang="en-GB" dirty="0">
                <a:latin typeface="Helvetica Neue" panose="02000503000000020004" pitchFamily="2" charset="0"/>
                <a:ea typeface="Helvetica Neue" panose="02000503000000020004" pitchFamily="2" charset="0"/>
                <a:cs typeface="Helvetica Neue" panose="02000503000000020004" pitchFamily="2" charset="0"/>
              </a:rPr>
              <a:t>In light of this statement consider how the </a:t>
            </a:r>
            <a:r>
              <a:rPr lang="en-GB" i="1" dirty="0">
                <a:latin typeface="Helvetica Neue" panose="02000503000000020004" pitchFamily="2" charset="0"/>
                <a:ea typeface="Helvetica Neue" panose="02000503000000020004" pitchFamily="2" charset="0"/>
                <a:cs typeface="Helvetica Neue" panose="02000503000000020004" pitchFamily="2" charset="0"/>
              </a:rPr>
              <a:t>Apple App Store, Netflix, BBC News, </a:t>
            </a:r>
            <a:r>
              <a:rPr lang="en-GB" i="1" dirty="0" err="1">
                <a:latin typeface="Helvetica Neue" panose="02000503000000020004" pitchFamily="2" charset="0"/>
                <a:ea typeface="Helvetica Neue" panose="02000503000000020004" pitchFamily="2" charset="0"/>
                <a:cs typeface="Helvetica Neue" panose="02000503000000020004" pitchFamily="2" charset="0"/>
              </a:rPr>
              <a:t>Nandos</a:t>
            </a:r>
            <a:r>
              <a:rPr lang="en-GB" i="1" dirty="0">
                <a:latin typeface="Helvetica Neue" panose="02000503000000020004" pitchFamily="2" charset="0"/>
                <a:ea typeface="Helvetica Neue" panose="02000503000000020004" pitchFamily="2" charset="0"/>
                <a:cs typeface="Helvetica Neue" panose="02000503000000020004" pitchFamily="2" charset="0"/>
              </a:rPr>
              <a:t>, </a:t>
            </a:r>
            <a:r>
              <a:rPr lang="en-GB" dirty="0">
                <a:latin typeface="Helvetica Neue" panose="02000503000000020004" pitchFamily="2" charset="0"/>
                <a:ea typeface="Helvetica Neue" panose="02000503000000020004" pitchFamily="2" charset="0"/>
                <a:cs typeface="Helvetica Neue" panose="02000503000000020004" pitchFamily="2" charset="0"/>
              </a:rPr>
              <a:t>political parties, </a:t>
            </a:r>
            <a:r>
              <a:rPr lang="en-GB" i="1" dirty="0">
                <a:latin typeface="Helvetica Neue" panose="02000503000000020004" pitchFamily="2" charset="0"/>
                <a:ea typeface="Helvetica Neue" panose="02000503000000020004" pitchFamily="2" charset="0"/>
                <a:cs typeface="Helvetica Neue" panose="02000503000000020004" pitchFamily="2" charset="0"/>
              </a:rPr>
              <a:t>Tesco</a:t>
            </a:r>
            <a:r>
              <a:rPr lang="en-GB" dirty="0">
                <a:latin typeface="Helvetica Neue" panose="02000503000000020004" pitchFamily="2" charset="0"/>
                <a:ea typeface="Helvetica Neue" panose="02000503000000020004" pitchFamily="2" charset="0"/>
                <a:cs typeface="Helvetica Neue" panose="02000503000000020004" pitchFamily="2" charset="0"/>
              </a:rPr>
              <a:t>, charities, </a:t>
            </a:r>
            <a:r>
              <a:rPr lang="en-GB" i="1" dirty="0">
                <a:latin typeface="Helvetica Neue" panose="02000503000000020004" pitchFamily="2" charset="0"/>
                <a:ea typeface="Helvetica Neue" panose="02000503000000020004" pitchFamily="2" charset="0"/>
                <a:cs typeface="Helvetica Neue" panose="02000503000000020004" pitchFamily="2" charset="0"/>
              </a:rPr>
              <a:t>Amazon</a:t>
            </a:r>
            <a:r>
              <a:rPr lang="en-GB" dirty="0">
                <a:latin typeface="Helvetica Neue" panose="02000503000000020004" pitchFamily="2" charset="0"/>
                <a:ea typeface="Helvetica Neue" panose="02000503000000020004" pitchFamily="2" charset="0"/>
                <a:cs typeface="Helvetica Neue" panose="02000503000000020004" pitchFamily="2" charset="0"/>
              </a:rPr>
              <a:t> and </a:t>
            </a:r>
            <a:r>
              <a:rPr lang="en-GB" i="1" dirty="0">
                <a:latin typeface="Helvetica Neue" panose="02000503000000020004" pitchFamily="2" charset="0"/>
                <a:ea typeface="Helvetica Neue" panose="02000503000000020004" pitchFamily="2" charset="0"/>
                <a:cs typeface="Helvetica Neue" panose="02000503000000020004" pitchFamily="2" charset="0"/>
              </a:rPr>
              <a:t>John Lewis Stores </a:t>
            </a:r>
            <a:r>
              <a:rPr lang="en-GB" dirty="0">
                <a:latin typeface="Helvetica Neue" panose="02000503000000020004" pitchFamily="2" charset="0"/>
                <a:ea typeface="Helvetica Neue" panose="02000503000000020004" pitchFamily="2" charset="0"/>
                <a:cs typeface="Helvetica Neue" panose="02000503000000020004" pitchFamily="2" charset="0"/>
              </a:rPr>
              <a:t>use curation.</a:t>
            </a:r>
          </a:p>
          <a:p>
            <a:pPr marL="0" indent="0">
              <a:lnSpc>
                <a:spcPct val="100000"/>
              </a:lnSpc>
              <a:buNone/>
            </a:pPr>
            <a:r>
              <a:rPr lang="en-GB" sz="2000" dirty="0">
                <a:latin typeface="Helvetica Neue" panose="02000503000000020004" pitchFamily="2" charset="0"/>
                <a:ea typeface="Helvetica Neue" panose="02000503000000020004" pitchFamily="2" charset="0"/>
                <a:cs typeface="Helvetica Neue" panose="02000503000000020004" pitchFamily="2" charset="0"/>
              </a:rPr>
              <a:t>Bhaskar, M. (2016) </a:t>
            </a:r>
            <a:r>
              <a:rPr lang="en-GB" sz="2000" i="1" dirty="0">
                <a:latin typeface="Helvetica Neue" panose="02000503000000020004" pitchFamily="2" charset="0"/>
                <a:ea typeface="Helvetica Neue" panose="02000503000000020004" pitchFamily="2" charset="0"/>
                <a:cs typeface="Helvetica Neue" panose="02000503000000020004" pitchFamily="2" charset="0"/>
              </a:rPr>
              <a:t>Curation: The power of selection in a world of excess</a:t>
            </a:r>
            <a:r>
              <a:rPr lang="en-GB" sz="2000" dirty="0">
                <a:latin typeface="Helvetica Neue" panose="02000503000000020004" pitchFamily="2" charset="0"/>
                <a:ea typeface="Helvetica Neue" panose="02000503000000020004" pitchFamily="2" charset="0"/>
                <a:cs typeface="Helvetica Neue" panose="02000503000000020004" pitchFamily="2" charset="0"/>
              </a:rPr>
              <a:t>. London: </a:t>
            </a:r>
            <a:r>
              <a:rPr lang="en-GB" sz="2000" dirty="0" err="1">
                <a:latin typeface="Helvetica Neue" panose="02000503000000020004" pitchFamily="2" charset="0"/>
                <a:ea typeface="Helvetica Neue" panose="02000503000000020004" pitchFamily="2" charset="0"/>
                <a:cs typeface="Helvetica Neue" panose="02000503000000020004" pitchFamily="2" charset="0"/>
              </a:rPr>
              <a:t>Piatkus</a:t>
            </a:r>
            <a:r>
              <a:rPr lang="en-GB" sz="2000" dirty="0">
                <a:latin typeface="Helvetica Neue" panose="02000503000000020004" pitchFamily="2" charset="0"/>
                <a:ea typeface="Helvetica Neue" panose="02000503000000020004" pitchFamily="2" charset="0"/>
                <a:cs typeface="Helvetica Neue" panose="02000503000000020004" pitchFamily="2" charset="0"/>
              </a:rPr>
              <a:t> Books.</a:t>
            </a:r>
            <a:endParaRPr lang="en-US" sz="2000"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2425118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3200-C9CD-5044-B388-FB1D44D384EC}"/>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For this task you need to consider …</a:t>
            </a:r>
          </a:p>
        </p:txBody>
      </p:sp>
      <p:sp>
        <p:nvSpPr>
          <p:cNvPr id="3" name="Content Placeholder 2">
            <a:extLst>
              <a:ext uri="{FF2B5EF4-FFF2-40B4-BE49-F238E27FC236}">
                <a16:creationId xmlns:a16="http://schemas.microsoft.com/office/drawing/2014/main" id="{3D09D850-6887-7641-BC9F-BC48586047A1}"/>
              </a:ext>
            </a:extLst>
          </p:cNvPr>
          <p:cNvSpPr>
            <a:spLocks noGrp="1"/>
          </p:cNvSpPr>
          <p:nvPr>
            <p:ph idx="1"/>
          </p:nvPr>
        </p:nvSpPr>
        <p:spPr/>
        <p:txBody>
          <a:bodyPr>
            <a:normAutofit fontScale="92500"/>
          </a:bodyPr>
          <a:lstStyle/>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Your overall exhibition concept or idea</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location the exhibition will take place</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selected  works</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layout of the exhibition</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relationship between each artefact</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relationship of all selected works in terms of meaning</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Installation opportunities and difficulties</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The audience and visitors to the exhibition</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Name of the exhibition (the brand will be designed in Visual Studies 2)</a:t>
            </a:r>
          </a:p>
        </p:txBody>
      </p:sp>
    </p:spTree>
    <p:extLst>
      <p:ext uri="{BB962C8B-B14F-4D97-AF65-F5344CB8AC3E}">
        <p14:creationId xmlns:p14="http://schemas.microsoft.com/office/powerpoint/2010/main" val="683143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AF1F-F4F8-01E9-D52D-7E1D6647503B}"/>
              </a:ext>
            </a:extLst>
          </p:cNvPr>
          <p:cNvSpPr>
            <a:spLocks noGrp="1"/>
          </p:cNvSpPr>
          <p:nvPr>
            <p:ph type="title"/>
          </p:nvPr>
        </p:nvSpPr>
        <p:spPr/>
        <p:txBody>
          <a:bodyPr/>
          <a:lstStyle/>
          <a:p>
            <a:r>
              <a:rPr lang="en-GB" sz="4400" dirty="0">
                <a:effectLst/>
                <a:latin typeface="Calibri" panose="020F0502020204030204" pitchFamily="34" charset="0"/>
                <a:ea typeface="Calibri" panose="020F0502020204030204" pitchFamily="34" charset="0"/>
                <a:cs typeface="Times New Roman" panose="02020603050405020304" pitchFamily="18" charset="0"/>
              </a:rPr>
              <a:t>The Importance of Art Exhibitions</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520CA95-34B0-F09F-D5FD-22AAA0500663}"/>
              </a:ext>
            </a:extLst>
          </p:cNvPr>
          <p:cNvSpPr>
            <a:spLocks noGrp="1"/>
          </p:cNvSpPr>
          <p:nvPr>
            <p:ph idx="1"/>
          </p:nvPr>
        </p:nvSpPr>
        <p:spPr>
          <a:xfrm>
            <a:off x="838199" y="1825625"/>
            <a:ext cx="10759633" cy="4351338"/>
          </a:xfrm>
        </p:spPr>
        <p:txBody>
          <a:bodyPr>
            <a:normAutofit/>
          </a:bodyPr>
          <a:lstStyle/>
          <a:p>
            <a:pPr marL="0" indent="0">
              <a:buNone/>
            </a:pPr>
            <a:r>
              <a:rPr lang="en-GB" dirty="0">
                <a:effectLst/>
                <a:ea typeface="Calibri" panose="020F0502020204030204" pitchFamily="34" charset="0"/>
                <a:cs typeface="Times New Roman" panose="02020603050405020304" pitchFamily="18" charset="0"/>
              </a:rPr>
              <a:t>Art exhibitions for many decades are the number one media to make artwork visible to the public, to reconsider concepts and styles, nationally as well as internationally. </a:t>
            </a:r>
          </a:p>
          <a:p>
            <a:pPr marL="0" indent="0">
              <a:buNone/>
            </a:pPr>
            <a:r>
              <a:rPr lang="en-GB" dirty="0">
                <a:effectLst/>
                <a:ea typeface="Calibri" panose="020F0502020204030204" pitchFamily="34" charset="0"/>
                <a:cs typeface="Times New Roman" panose="02020603050405020304" pitchFamily="18" charset="0"/>
              </a:rPr>
              <a:t>Since the end of the 19th century many exhibitions were groundbreaking and influential for the development of the different styles and concepts</a:t>
            </a:r>
            <a:r>
              <a:rPr lang="en-GB" dirty="0">
                <a:effectLst/>
              </a:rPr>
              <a:t> </a:t>
            </a:r>
            <a:endParaRPr lang="en-US" dirty="0"/>
          </a:p>
        </p:txBody>
      </p:sp>
    </p:spTree>
    <p:extLst>
      <p:ext uri="{BB962C8B-B14F-4D97-AF65-F5344CB8AC3E}">
        <p14:creationId xmlns:p14="http://schemas.microsoft.com/office/powerpoint/2010/main" val="56193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DD9A7-1756-4C4F-8123-94BB8FEA0312}"/>
              </a:ext>
            </a:extLst>
          </p:cNvPr>
          <p:cNvSpPr>
            <a:spLocks noGrp="1"/>
          </p:cNvSpPr>
          <p:nvPr>
            <p:ph type="title"/>
          </p:nvPr>
        </p:nvSpPr>
        <p:spPr/>
        <p:txBody>
          <a:bodyPr/>
          <a:lstStyle/>
          <a:p>
            <a:r>
              <a:rPr lang="en-US" b="1" dirty="0"/>
              <a:t>Why is curation an important role?</a:t>
            </a:r>
          </a:p>
        </p:txBody>
      </p:sp>
      <p:sp>
        <p:nvSpPr>
          <p:cNvPr id="3" name="Content Placeholder 2">
            <a:extLst>
              <a:ext uri="{FF2B5EF4-FFF2-40B4-BE49-F238E27FC236}">
                <a16:creationId xmlns:a16="http://schemas.microsoft.com/office/drawing/2014/main" id="{4F98E8B2-30A2-3546-B6B2-54087226C931}"/>
              </a:ext>
            </a:extLst>
          </p:cNvPr>
          <p:cNvSpPr>
            <a:spLocks noGrp="1"/>
          </p:cNvSpPr>
          <p:nvPr>
            <p:ph idx="1"/>
          </p:nvPr>
        </p:nvSpPr>
        <p:spPr>
          <a:xfrm>
            <a:off x="838200" y="1825625"/>
            <a:ext cx="10515600" cy="4351338"/>
          </a:xfrm>
        </p:spPr>
        <p:txBody>
          <a:bodyPr>
            <a:normAutofit/>
          </a:bodyPr>
          <a:lstStyle/>
          <a:p>
            <a:pPr marL="0" indent="0">
              <a:buNone/>
            </a:pPr>
            <a:r>
              <a:rPr lang="en-GB" dirty="0"/>
              <a:t>In an interview with the </a:t>
            </a:r>
            <a:r>
              <a:rPr lang="en-GB" i="1" dirty="0"/>
              <a:t>Guardian</a:t>
            </a:r>
            <a:r>
              <a:rPr lang="en-GB" dirty="0"/>
              <a:t>, Hans Ulrich Obrist, curator of the </a:t>
            </a:r>
            <a:r>
              <a:rPr lang="en-GB" i="1" dirty="0"/>
              <a:t>Serpentine Gallery </a:t>
            </a:r>
            <a:r>
              <a:rPr lang="en-GB" dirty="0"/>
              <a:t>in London, explained:</a:t>
            </a:r>
          </a:p>
          <a:p>
            <a:pPr marL="0" indent="0">
              <a:buNone/>
            </a:pPr>
            <a:r>
              <a:rPr lang="en-GB" dirty="0"/>
              <a:t>‘It means to preserve, in the sense of safeguarding the heritage of art. It means to be the selector of new work. It means to connect to art history. And it means displaying or arranging the work.’</a:t>
            </a:r>
          </a:p>
          <a:p>
            <a:pPr marL="0" indent="0">
              <a:buNone/>
            </a:pPr>
            <a:r>
              <a:rPr lang="en-GB" dirty="0"/>
              <a:t>Curators, he says, ’validate some kind of intellectual content” because “art, no matter which crazy value it can demand, is still needed by society.’</a:t>
            </a:r>
          </a:p>
        </p:txBody>
      </p:sp>
    </p:spTree>
    <p:extLst>
      <p:ext uri="{BB962C8B-B14F-4D97-AF65-F5344CB8AC3E}">
        <p14:creationId xmlns:p14="http://schemas.microsoft.com/office/powerpoint/2010/main" val="3773608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A92FB2-C083-564E-A4E0-B06628C3396C}"/>
              </a:ext>
            </a:extLst>
          </p:cNvPr>
          <p:cNvSpPr>
            <a:spLocks noGrp="1"/>
          </p:cNvSpPr>
          <p:nvPr>
            <p:ph idx="1"/>
          </p:nvPr>
        </p:nvSpPr>
        <p:spPr>
          <a:xfrm>
            <a:off x="838200" y="757010"/>
            <a:ext cx="10515600" cy="5977618"/>
          </a:xfrm>
        </p:spPr>
        <p:txBody>
          <a:bodyPr>
            <a:normAutofit/>
          </a:bodyPr>
          <a:lstStyle/>
          <a:p>
            <a:pPr marL="0" indent="0">
              <a:buNone/>
            </a:pPr>
            <a:r>
              <a:rPr lang="en-GB" dirty="0"/>
              <a:t>The article adds:</a:t>
            </a:r>
          </a:p>
          <a:p>
            <a:pPr marL="0" indent="0">
              <a:buNone/>
            </a:pPr>
            <a:r>
              <a:rPr lang="en-GB" dirty="0"/>
              <a:t>‘It's worth thinking about the etymology of curating. It comes from the Latin word </a:t>
            </a:r>
            <a:r>
              <a:rPr lang="en-GB" i="1" dirty="0"/>
              <a:t>curare</a:t>
            </a:r>
            <a:r>
              <a:rPr lang="en-GB" dirty="0"/>
              <a:t>, meaning to take care. In Roman times, it meant to take care of the bath houses. In medieval times, it designated the priest who cared for souls. Later, in the 18th century, it meant looking after collections of art and </a:t>
            </a:r>
            <a:r>
              <a:rPr lang="en-GB" dirty="0" err="1"/>
              <a:t>artifacts</a:t>
            </a:r>
            <a:r>
              <a:rPr lang="en-GB" dirty="0"/>
              <a:t>.’</a:t>
            </a:r>
          </a:p>
          <a:p>
            <a:pPr marL="0" indent="0">
              <a:buNone/>
            </a:pPr>
            <a:r>
              <a:rPr lang="en-GB" dirty="0"/>
              <a:t>This connection with religion is explained by Alain de </a:t>
            </a:r>
            <a:r>
              <a:rPr lang="en-GB" dirty="0" err="1"/>
              <a:t>Botton</a:t>
            </a:r>
            <a:r>
              <a:rPr lang="en-GB" dirty="0"/>
              <a:t> on </a:t>
            </a:r>
            <a:r>
              <a:rPr lang="en-GB" i="1" dirty="0"/>
              <a:t>Art Is Therapy in the Rijksmuseum</a:t>
            </a:r>
            <a:r>
              <a:rPr lang="en-GB" dirty="0"/>
              <a:t>.</a:t>
            </a:r>
          </a:p>
          <a:p>
            <a:pPr marL="0" indent="0">
              <a:buNone/>
            </a:pPr>
            <a:endParaRPr lang="en-GB" dirty="0"/>
          </a:p>
          <a:p>
            <a:pPr marL="0" indent="0">
              <a:buNone/>
            </a:pPr>
            <a:r>
              <a:rPr lang="en-GB" dirty="0">
                <a:solidFill>
                  <a:srgbClr val="121212"/>
                </a:solidFill>
                <a:latin typeface="GuardianTextEgyptian"/>
              </a:rPr>
              <a:t>”</a:t>
            </a:r>
            <a:r>
              <a:rPr lang="en-GB" b="0" i="0" dirty="0">
                <a:solidFill>
                  <a:srgbClr val="121212"/>
                </a:solidFill>
                <a:effectLst/>
                <a:latin typeface="GuardianTextEgyptian"/>
              </a:rPr>
              <a:t>a junction-maker”.</a:t>
            </a:r>
            <a:endParaRPr lang="en-GB" dirty="0"/>
          </a:p>
          <a:p>
            <a:pPr marL="0" indent="0">
              <a:buNone/>
            </a:pPr>
            <a:r>
              <a:rPr lang="en-GB" dirty="0"/>
              <a:t>[Available at: https://</a:t>
            </a:r>
            <a:r>
              <a:rPr lang="en-GB" dirty="0" err="1"/>
              <a:t>www.theguardian.com</a:t>
            </a:r>
            <a:r>
              <a:rPr lang="en-GB" dirty="0"/>
              <a:t>/</a:t>
            </a:r>
            <a:r>
              <a:rPr lang="en-GB" dirty="0" err="1"/>
              <a:t>artanddesign</a:t>
            </a:r>
            <a:r>
              <a:rPr lang="en-GB" dirty="0"/>
              <a:t>/2014/mar/23/</a:t>
            </a:r>
            <a:r>
              <a:rPr lang="en-GB" dirty="0" err="1"/>
              <a:t>hans</a:t>
            </a:r>
            <a:r>
              <a:rPr lang="en-GB" dirty="0"/>
              <a:t>-</a:t>
            </a:r>
            <a:r>
              <a:rPr lang="en-GB" dirty="0" err="1"/>
              <a:t>ulrich</a:t>
            </a:r>
            <a:r>
              <a:rPr lang="en-GB" dirty="0"/>
              <a:t>-</a:t>
            </a:r>
            <a:r>
              <a:rPr lang="en-GB" dirty="0" err="1"/>
              <a:t>obrist</a:t>
            </a:r>
            <a:r>
              <a:rPr lang="en-GB" dirty="0"/>
              <a:t>-art-curator</a:t>
            </a:r>
            <a:endParaRPr lang="en-US" dirty="0"/>
          </a:p>
        </p:txBody>
      </p:sp>
    </p:spTree>
    <p:extLst>
      <p:ext uri="{BB962C8B-B14F-4D97-AF65-F5344CB8AC3E}">
        <p14:creationId xmlns:p14="http://schemas.microsoft.com/office/powerpoint/2010/main" val="461938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7583E-7D80-5D49-B513-468468D63853}"/>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What is the purpose of Art?</a:t>
            </a:r>
          </a:p>
        </p:txBody>
      </p:sp>
      <p:sp>
        <p:nvSpPr>
          <p:cNvPr id="3" name="Content Placeholder 2">
            <a:extLst>
              <a:ext uri="{FF2B5EF4-FFF2-40B4-BE49-F238E27FC236}">
                <a16:creationId xmlns:a16="http://schemas.microsoft.com/office/drawing/2014/main" id="{68FE2AD9-27F4-2141-AA4E-18616E1A75E4}"/>
              </a:ext>
            </a:extLst>
          </p:cNvPr>
          <p:cNvSpPr>
            <a:spLocks noGrp="1"/>
          </p:cNvSpPr>
          <p:nvPr>
            <p:ph idx="1"/>
          </p:nvPr>
        </p:nvSpPr>
        <p:spPr/>
        <p:txBody>
          <a:bodyPr/>
          <a:lstStyle/>
          <a:p>
            <a:pPr marL="0" indent="0">
              <a:lnSpc>
                <a:spcPct val="100000"/>
              </a:lnSpc>
              <a:buNone/>
            </a:pPr>
            <a:r>
              <a:rPr lang="en-US" dirty="0">
                <a:latin typeface="Helvetica Neue" panose="02000503000000020004" pitchFamily="2" charset="0"/>
                <a:ea typeface="Helvetica Neue" panose="02000503000000020004" pitchFamily="2" charset="0"/>
                <a:cs typeface="Helvetica Neue" panose="02000503000000020004" pitchFamily="2" charset="0"/>
              </a:rPr>
              <a:t>Before we can curate an exhibition, it is worth spending some time researching and considering the function of art. Alain de </a:t>
            </a:r>
            <a:r>
              <a:rPr lang="en-US" dirty="0" err="1">
                <a:latin typeface="Helvetica Neue" panose="02000503000000020004" pitchFamily="2" charset="0"/>
                <a:ea typeface="Helvetica Neue" panose="02000503000000020004" pitchFamily="2" charset="0"/>
                <a:cs typeface="Helvetica Neue" panose="02000503000000020004" pitchFamily="2" charset="0"/>
              </a:rPr>
              <a:t>Botton</a:t>
            </a:r>
            <a:r>
              <a:rPr lang="en-US" dirty="0">
                <a:latin typeface="Helvetica Neue" panose="02000503000000020004" pitchFamily="2" charset="0"/>
                <a:ea typeface="Helvetica Neue" panose="02000503000000020004" pitchFamily="2" charset="0"/>
                <a:cs typeface="Helvetica Neue" panose="02000503000000020004" pitchFamily="2" charset="0"/>
              </a:rPr>
              <a:t>, provides some insight. </a:t>
            </a:r>
            <a:br>
              <a:rPr lang="en-US" dirty="0">
                <a:latin typeface="Helvetica Neue" panose="02000503000000020004" pitchFamily="2" charset="0"/>
                <a:ea typeface="Helvetica Neue" panose="02000503000000020004" pitchFamily="2" charset="0"/>
                <a:cs typeface="Helvetica Neue" panose="02000503000000020004" pitchFamily="2" charset="0"/>
              </a:rPr>
            </a:br>
            <a:r>
              <a:rPr lang="en-US" dirty="0">
                <a:latin typeface="Helvetica Neue" panose="02000503000000020004" pitchFamily="2" charset="0"/>
                <a:ea typeface="Helvetica Neue" panose="02000503000000020004" pitchFamily="2" charset="0"/>
                <a:cs typeface="Helvetica Neue" panose="02000503000000020004" pitchFamily="2" charset="0"/>
              </a:rPr>
              <a:t>He co-founded the </a:t>
            </a:r>
            <a:r>
              <a:rPr lang="en-US" i="1" dirty="0">
                <a:latin typeface="Helvetica Neue" panose="02000503000000020004" pitchFamily="2" charset="0"/>
                <a:ea typeface="Helvetica Neue" panose="02000503000000020004" pitchFamily="2" charset="0"/>
                <a:cs typeface="Helvetica Neue" panose="02000503000000020004" pitchFamily="2" charset="0"/>
              </a:rPr>
              <a:t>School of Life </a:t>
            </a:r>
            <a:r>
              <a:rPr lang="en-US" dirty="0">
                <a:latin typeface="Helvetica Neue" panose="02000503000000020004" pitchFamily="2" charset="0"/>
                <a:ea typeface="Helvetica Neue" panose="02000503000000020004" pitchFamily="2" charset="0"/>
                <a:cs typeface="Helvetica Neue" panose="02000503000000020004" pitchFamily="2" charset="0"/>
              </a:rPr>
              <a:t>in 2008 which is an essential archive of YouTube videos for the academically inclined student.</a:t>
            </a:r>
          </a:p>
          <a:p>
            <a:pPr marL="0" indent="0">
              <a:buNone/>
            </a:pPr>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hlinkClick r:id="rId2"/>
              </a:rPr>
              <a:t>https://www.youtube.com/channel/UC7IcJI8PUf5Z3zKxnZvTBog</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1284300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D87C6-BC0F-2B49-9BFC-B876FFCB2DC8}"/>
              </a:ext>
            </a:extLst>
          </p:cNvPr>
          <p:cNvSpPr>
            <a:spLocks noGrp="1"/>
          </p:cNvSpPr>
          <p:nvPr>
            <p:ph type="title"/>
          </p:nvPr>
        </p:nvSpPr>
        <p:spPr>
          <a:xfrm>
            <a:off x="838199" y="365125"/>
            <a:ext cx="11068251" cy="1325563"/>
          </a:xfrm>
        </p:spPr>
        <p:txBody>
          <a:bodyPr>
            <a:normAutofit fontScale="90000"/>
          </a:bodyPr>
          <a:lstStyle/>
          <a:p>
            <a:r>
              <a:rPr lang="en-GB" b="1" dirty="0">
                <a:latin typeface="Helvetica Neue" panose="02000503000000020004" pitchFamily="2" charset="0"/>
                <a:ea typeface="Helvetica Neue" panose="02000503000000020004" pitchFamily="2" charset="0"/>
                <a:cs typeface="Helvetica Neue" panose="02000503000000020004" pitchFamily="2" charset="0"/>
              </a:rPr>
              <a:t>Alain de </a:t>
            </a:r>
            <a:r>
              <a:rPr lang="en-GB" b="1" dirty="0" err="1">
                <a:latin typeface="Helvetica Neue" panose="02000503000000020004" pitchFamily="2" charset="0"/>
                <a:ea typeface="Helvetica Neue" panose="02000503000000020004" pitchFamily="2" charset="0"/>
                <a:cs typeface="Helvetica Neue" panose="02000503000000020004" pitchFamily="2" charset="0"/>
              </a:rPr>
              <a:t>Botton</a:t>
            </a:r>
            <a:r>
              <a:rPr lang="en-GB" b="1" dirty="0">
                <a:latin typeface="Helvetica Neue" panose="02000503000000020004" pitchFamily="2" charset="0"/>
                <a:ea typeface="Helvetica Neue" panose="02000503000000020004" pitchFamily="2" charset="0"/>
                <a:cs typeface="Helvetica Neue" panose="02000503000000020004" pitchFamily="2" charset="0"/>
              </a:rPr>
              <a:t> </a:t>
            </a:r>
            <a:br>
              <a:rPr lang="en-GB" b="1" dirty="0">
                <a:latin typeface="Helvetica Neue" panose="02000503000000020004" pitchFamily="2" charset="0"/>
                <a:ea typeface="Helvetica Neue" panose="02000503000000020004" pitchFamily="2" charset="0"/>
                <a:cs typeface="Helvetica Neue" panose="02000503000000020004" pitchFamily="2" charset="0"/>
              </a:rPr>
            </a:br>
            <a:r>
              <a:rPr lang="en-GB" b="1" dirty="0">
                <a:latin typeface="Helvetica Neue" panose="02000503000000020004" pitchFamily="2" charset="0"/>
                <a:ea typeface="Helvetica Neue" panose="02000503000000020004" pitchFamily="2" charset="0"/>
                <a:cs typeface="Helvetica Neue" panose="02000503000000020004" pitchFamily="2" charset="0"/>
              </a:rPr>
              <a:t>on </a:t>
            </a:r>
            <a:r>
              <a:rPr lang="en-GB" b="1" i="1" dirty="0">
                <a:latin typeface="Helvetica Neue" panose="02000503000000020004" pitchFamily="2" charset="0"/>
                <a:ea typeface="Helvetica Neue" panose="02000503000000020004" pitchFamily="2" charset="0"/>
                <a:cs typeface="Helvetica Neue" panose="02000503000000020004" pitchFamily="2" charset="0"/>
              </a:rPr>
              <a:t>Art Is Therapy in the Rijksmuseum</a:t>
            </a:r>
            <a:br>
              <a:rPr lang="en-GB" b="1" dirty="0"/>
            </a:br>
            <a:endParaRPr lang="en-US" b="1" dirty="0"/>
          </a:p>
        </p:txBody>
      </p:sp>
      <p:pic>
        <p:nvPicPr>
          <p:cNvPr id="6" name="Content Placeholder 5">
            <a:hlinkClick r:id="rId3"/>
            <a:extLst>
              <a:ext uri="{FF2B5EF4-FFF2-40B4-BE49-F238E27FC236}">
                <a16:creationId xmlns:a16="http://schemas.microsoft.com/office/drawing/2014/main" id="{12870E3C-B34C-194A-9152-F7030788A012}"/>
              </a:ext>
            </a:extLst>
          </p:cNvPr>
          <p:cNvPicPr>
            <a:picLocks noGrp="1" noChangeAspect="1"/>
          </p:cNvPicPr>
          <p:nvPr>
            <p:ph idx="1"/>
          </p:nvPr>
        </p:nvPicPr>
        <p:blipFill>
          <a:blip r:embed="rId4"/>
          <a:stretch>
            <a:fillRect/>
          </a:stretch>
        </p:blipFill>
        <p:spPr>
          <a:xfrm>
            <a:off x="1974815" y="1421364"/>
            <a:ext cx="8242369" cy="4351338"/>
          </a:xfrm>
        </p:spPr>
      </p:pic>
      <p:sp>
        <p:nvSpPr>
          <p:cNvPr id="4" name="TextBox 3">
            <a:extLst>
              <a:ext uri="{FF2B5EF4-FFF2-40B4-BE49-F238E27FC236}">
                <a16:creationId xmlns:a16="http://schemas.microsoft.com/office/drawing/2014/main" id="{0A6B8D83-A009-FC4A-AE91-90FF5D9BF48D}"/>
              </a:ext>
            </a:extLst>
          </p:cNvPr>
          <p:cNvSpPr txBox="1"/>
          <p:nvPr/>
        </p:nvSpPr>
        <p:spPr>
          <a:xfrm>
            <a:off x="1974814" y="5890660"/>
            <a:ext cx="8242369"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=ZMb5mik9H7w</a:t>
            </a:r>
          </a:p>
        </p:txBody>
      </p:sp>
    </p:spTree>
    <p:extLst>
      <p:ext uri="{BB962C8B-B14F-4D97-AF65-F5344CB8AC3E}">
        <p14:creationId xmlns:p14="http://schemas.microsoft.com/office/powerpoint/2010/main" val="1628411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598AF-2529-744D-BF7D-FA2FE55473DE}"/>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The Exhibition Catalogue</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2987541C-C4FC-CB4B-B54D-3C05692C5AA8}"/>
              </a:ext>
            </a:extLst>
          </p:cNvPr>
          <p:cNvSpPr>
            <a:spLocks noGrp="1"/>
          </p:cNvSpPr>
          <p:nvPr>
            <p:ph idx="1"/>
          </p:nvPr>
        </p:nvSpPr>
        <p:spPr/>
        <p:txBody>
          <a:bodyPr>
            <a:normAutofit/>
          </a:bodyPr>
          <a:lstStyle/>
          <a:p>
            <a:pPr marL="0" indent="0">
              <a:lnSpc>
                <a:spcPct val="100000"/>
              </a:lnSpc>
              <a:buNone/>
            </a:pPr>
            <a:r>
              <a:rPr lang="en-GB" dirty="0">
                <a:latin typeface="Helvetica Neue" panose="02000503000000020004" pitchFamily="2" charset="0"/>
                <a:ea typeface="Helvetica Neue" panose="02000503000000020004" pitchFamily="2" charset="0"/>
                <a:cs typeface="Helvetica Neue" panose="02000503000000020004" pitchFamily="2" charset="0"/>
              </a:rPr>
              <a:t>The Exhibition Catalogue was originally designed to provide lists of artists, artworks, descriptions, dates and images. An integral part of these publications, especially since the beginning of the 20th century, was also to carry analysis of the works, critical essays, chronologies, biographies of the artists, bibliographies, indexes, etc. </a:t>
            </a:r>
          </a:p>
        </p:txBody>
      </p:sp>
    </p:spTree>
    <p:extLst>
      <p:ext uri="{BB962C8B-B14F-4D97-AF65-F5344CB8AC3E}">
        <p14:creationId xmlns:p14="http://schemas.microsoft.com/office/powerpoint/2010/main" val="3372779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C1D4BC-38F5-1124-F2FD-98FD074602EE}"/>
              </a:ext>
            </a:extLst>
          </p:cNvPr>
          <p:cNvSpPr>
            <a:spLocks noGrp="1"/>
          </p:cNvSpPr>
          <p:nvPr>
            <p:ph idx="1"/>
          </p:nvPr>
        </p:nvSpPr>
        <p:spPr/>
        <p:txBody>
          <a:bodyPr>
            <a:normAutofit lnSpcReduction="10000"/>
          </a:bodyPr>
          <a:lstStyle/>
          <a:p>
            <a:pPr marL="0" indent="0">
              <a:lnSpc>
                <a:spcPct val="100000"/>
              </a:lnSpc>
              <a:buNone/>
            </a:pPr>
            <a:r>
              <a:rPr lang="en-GB" dirty="0">
                <a:latin typeface="Helvetica Neue" panose="02000503000000020004" pitchFamily="2" charset="0"/>
                <a:ea typeface="Helvetica Neue" panose="02000503000000020004" pitchFamily="2" charset="0"/>
                <a:cs typeface="Helvetica Neue" panose="02000503000000020004" pitchFamily="2" charset="0"/>
              </a:rPr>
              <a:t>Since the 1960s the exhibition catalogue convention has been challenged through experimentation in format, in written content and its’ relationship with the audience.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The written element is especially worth considering as you progress with this project as it may have a direct relationship with the work you curate.</a:t>
            </a:r>
            <a:br>
              <a:rPr lang="en-GB" dirty="0">
                <a:latin typeface="Helvetica Neue" panose="02000503000000020004" pitchFamily="2" charset="0"/>
                <a:ea typeface="Helvetica Neue" panose="02000503000000020004" pitchFamily="2" charset="0"/>
                <a:cs typeface="Helvetica Neue" panose="02000503000000020004" pitchFamily="2" charset="0"/>
              </a:rPr>
            </a:br>
            <a:br>
              <a:rPr lang="en-GB" dirty="0">
                <a:latin typeface="Helvetica Neue" panose="02000503000000020004" pitchFamily="2" charset="0"/>
                <a:ea typeface="Helvetica Neue" panose="02000503000000020004" pitchFamily="2" charset="0"/>
                <a:cs typeface="Helvetica Neue" panose="02000503000000020004" pitchFamily="2" charset="0"/>
              </a:rPr>
            </a:b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sz="2000" dirty="0">
                <a:latin typeface="Helvetica Neue" panose="02000503000000020004" pitchFamily="2" charset="0"/>
                <a:ea typeface="Helvetica Neue" panose="02000503000000020004" pitchFamily="2" charset="0"/>
                <a:cs typeface="Helvetica Neue" panose="02000503000000020004" pitchFamily="2" charset="0"/>
              </a:rPr>
              <a:t>Example:</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sz="2000" dirty="0">
                <a:latin typeface="Helvetica Neue" panose="02000503000000020004" pitchFamily="2" charset="0"/>
                <a:ea typeface="Helvetica Neue" panose="02000503000000020004" pitchFamily="2" charset="0"/>
                <a:cs typeface="Helvetica Neue" panose="02000503000000020004" pitchFamily="2" charset="0"/>
              </a:rPr>
              <a:t>https://</a:t>
            </a:r>
            <a:r>
              <a:rPr lang="en-GB" sz="2000" dirty="0" err="1">
                <a:latin typeface="Helvetica Neue" panose="02000503000000020004" pitchFamily="2" charset="0"/>
                <a:ea typeface="Helvetica Neue" panose="02000503000000020004" pitchFamily="2" charset="0"/>
                <a:cs typeface="Helvetica Neue" panose="02000503000000020004" pitchFamily="2" charset="0"/>
              </a:rPr>
              <a:t>shop.nationalgallery.org.uk</a:t>
            </a:r>
            <a:r>
              <a:rPr lang="en-GB" sz="2000" dirty="0">
                <a:latin typeface="Helvetica Neue" panose="02000503000000020004" pitchFamily="2" charset="0"/>
                <a:ea typeface="Helvetica Neue" panose="02000503000000020004" pitchFamily="2" charset="0"/>
                <a:cs typeface="Helvetica Neue" panose="02000503000000020004" pitchFamily="2" charset="0"/>
              </a:rPr>
              <a:t>/books/</a:t>
            </a:r>
            <a:r>
              <a:rPr lang="en-GB" sz="2000" dirty="0" err="1">
                <a:latin typeface="Helvetica Neue" panose="02000503000000020004" pitchFamily="2" charset="0"/>
                <a:ea typeface="Helvetica Neue" panose="02000503000000020004" pitchFamily="2" charset="0"/>
                <a:cs typeface="Helvetica Neue" panose="02000503000000020004" pitchFamily="2" charset="0"/>
              </a:rPr>
              <a:t>exhibition-catalogues.html?srsltid</a:t>
            </a:r>
            <a:r>
              <a:rPr lang="en-GB" sz="2000" dirty="0">
                <a:latin typeface="Helvetica Neue" panose="02000503000000020004" pitchFamily="2" charset="0"/>
                <a:ea typeface="Helvetica Neue" panose="02000503000000020004" pitchFamily="2" charset="0"/>
                <a:cs typeface="Helvetica Neue" panose="02000503000000020004" pitchFamily="2" charset="0"/>
              </a:rPr>
              <a:t>=AfmBOoqH_zBQ_HHDwF_Dr0pUvL6FVAqdgT0VoIRQamn7McZ6o9SBqp3j</a:t>
            </a:r>
          </a:p>
          <a:p>
            <a:endParaRPr lang="en-US" dirty="0"/>
          </a:p>
        </p:txBody>
      </p:sp>
    </p:spTree>
    <p:extLst>
      <p:ext uri="{BB962C8B-B14F-4D97-AF65-F5344CB8AC3E}">
        <p14:creationId xmlns:p14="http://schemas.microsoft.com/office/powerpoint/2010/main" val="4421425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67A65-2032-8844-894F-30D0B511F52D}"/>
              </a:ext>
            </a:extLst>
          </p:cNvPr>
          <p:cNvSpPr>
            <a:spLocks noGrp="1"/>
          </p:cNvSpPr>
          <p:nvPr>
            <p:ph type="title"/>
          </p:nvPr>
        </p:nvSpPr>
        <p:spPr>
          <a:xfrm>
            <a:off x="907142" y="132897"/>
            <a:ext cx="10748563" cy="984704"/>
          </a:xfrm>
        </p:spPr>
        <p:txBody>
          <a:bodyPr>
            <a:noAutofit/>
          </a:bodyPr>
          <a:lstStyle/>
          <a:p>
            <a:r>
              <a:rPr lang="en-GB" sz="2800" b="1" dirty="0"/>
              <a:t>Pop Icons of the 20th Century British &amp; American Pop Art March 2019</a:t>
            </a:r>
            <a:endParaRPr lang="en-US" sz="2800" b="1" dirty="0"/>
          </a:p>
        </p:txBody>
      </p:sp>
      <p:pic>
        <p:nvPicPr>
          <p:cNvPr id="5" name="Content Placeholder 4">
            <a:extLst>
              <a:ext uri="{FF2B5EF4-FFF2-40B4-BE49-F238E27FC236}">
                <a16:creationId xmlns:a16="http://schemas.microsoft.com/office/drawing/2014/main" id="{B75EB3FD-C218-0446-BC44-04BEF55FDD29}"/>
              </a:ext>
            </a:extLst>
          </p:cNvPr>
          <p:cNvPicPr>
            <a:picLocks noGrp="1" noChangeAspect="1"/>
          </p:cNvPicPr>
          <p:nvPr>
            <p:ph idx="1"/>
          </p:nvPr>
        </p:nvPicPr>
        <p:blipFill>
          <a:blip r:embed="rId2"/>
          <a:stretch>
            <a:fillRect/>
          </a:stretch>
        </p:blipFill>
        <p:spPr>
          <a:xfrm>
            <a:off x="1705428" y="957944"/>
            <a:ext cx="8428899" cy="5761944"/>
          </a:xfrm>
        </p:spPr>
      </p:pic>
    </p:spTree>
    <p:extLst>
      <p:ext uri="{BB962C8B-B14F-4D97-AF65-F5344CB8AC3E}">
        <p14:creationId xmlns:p14="http://schemas.microsoft.com/office/powerpoint/2010/main" val="35053828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C9898-41CE-EC4B-A5A0-B31E7CAC2060}"/>
              </a:ext>
            </a:extLst>
          </p:cNvPr>
          <p:cNvSpPr>
            <a:spLocks noGrp="1"/>
          </p:cNvSpPr>
          <p:nvPr>
            <p:ph type="title"/>
          </p:nvPr>
        </p:nvSpPr>
        <p:spPr/>
        <p:txBody>
          <a:bodyPr>
            <a:normAutofit/>
          </a:bodyPr>
          <a:lstStyle/>
          <a:p>
            <a:r>
              <a:rPr lang="en-US" b="1" i="1" dirty="0"/>
              <a:t>The Royal Academy:</a:t>
            </a:r>
            <a:br>
              <a:rPr lang="en-US" b="1" i="1" dirty="0"/>
            </a:br>
            <a:r>
              <a:rPr lang="en-GB" b="1" i="1" dirty="0"/>
              <a:t>250 years of the Summer Exhibition online</a:t>
            </a:r>
            <a:endParaRPr lang="en-US" b="1" i="1" dirty="0"/>
          </a:p>
        </p:txBody>
      </p:sp>
      <p:pic>
        <p:nvPicPr>
          <p:cNvPr id="5" name="Content Placeholder 4">
            <a:hlinkClick r:id="rId3"/>
            <a:extLst>
              <a:ext uri="{FF2B5EF4-FFF2-40B4-BE49-F238E27FC236}">
                <a16:creationId xmlns:a16="http://schemas.microsoft.com/office/drawing/2014/main" id="{7E94079B-5E64-8D4C-B513-0B921FD77D5A}"/>
              </a:ext>
            </a:extLst>
          </p:cNvPr>
          <p:cNvPicPr>
            <a:picLocks noGrp="1" noChangeAspect="1"/>
          </p:cNvPicPr>
          <p:nvPr>
            <p:ph idx="1"/>
          </p:nvPr>
        </p:nvPicPr>
        <p:blipFill>
          <a:blip r:embed="rId4"/>
          <a:stretch>
            <a:fillRect/>
          </a:stretch>
        </p:blipFill>
        <p:spPr>
          <a:xfrm>
            <a:off x="1834544" y="1825625"/>
            <a:ext cx="8522912" cy="4351338"/>
          </a:xfrm>
        </p:spPr>
      </p:pic>
      <p:sp>
        <p:nvSpPr>
          <p:cNvPr id="6" name="TextBox 5">
            <a:extLst>
              <a:ext uri="{FF2B5EF4-FFF2-40B4-BE49-F238E27FC236}">
                <a16:creationId xmlns:a16="http://schemas.microsoft.com/office/drawing/2014/main" id="{C5337AB7-DE90-D74B-B076-02CB48AA3DB4}"/>
              </a:ext>
            </a:extLst>
          </p:cNvPr>
          <p:cNvSpPr txBox="1"/>
          <p:nvPr/>
        </p:nvSpPr>
        <p:spPr>
          <a:xfrm>
            <a:off x="1834544" y="6311900"/>
            <a:ext cx="7808685" cy="646331"/>
          </a:xfrm>
          <a:prstGeom prst="rect">
            <a:avLst/>
          </a:prstGeom>
          <a:noFill/>
        </p:spPr>
        <p:txBody>
          <a:bodyPr wrap="square" rtlCol="0">
            <a:spAutoFit/>
          </a:bodyPr>
          <a:lstStyle/>
          <a:p>
            <a:r>
              <a:rPr lang="en-US" dirty="0"/>
              <a:t>https://</a:t>
            </a:r>
            <a:r>
              <a:rPr lang="en-US" dirty="0" err="1"/>
              <a:t>www.royalacademy.org.uk</a:t>
            </a:r>
            <a:r>
              <a:rPr lang="en-US" dirty="0"/>
              <a:t>/art-artists/search/exhibition-catalogues</a:t>
            </a:r>
          </a:p>
          <a:p>
            <a:endParaRPr lang="en-US" dirty="0"/>
          </a:p>
        </p:txBody>
      </p:sp>
    </p:spTree>
    <p:extLst>
      <p:ext uri="{BB962C8B-B14F-4D97-AF65-F5344CB8AC3E}">
        <p14:creationId xmlns:p14="http://schemas.microsoft.com/office/powerpoint/2010/main" val="3850095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22FAF-E34A-A840-9A25-42DC552FED25}"/>
              </a:ext>
            </a:extLst>
          </p:cNvPr>
          <p:cNvSpPr>
            <a:spLocks noGrp="1"/>
          </p:cNvSpPr>
          <p:nvPr>
            <p:ph type="title"/>
          </p:nvPr>
        </p:nvSpPr>
        <p:spPr/>
        <p:txBody>
          <a:bodyPr/>
          <a:lstStyle/>
          <a:p>
            <a:r>
              <a:rPr lang="en-US" b="1" dirty="0"/>
              <a:t>Some other notable exhibitions:</a:t>
            </a:r>
          </a:p>
        </p:txBody>
      </p:sp>
      <p:sp>
        <p:nvSpPr>
          <p:cNvPr id="3" name="Content Placeholder 2">
            <a:extLst>
              <a:ext uri="{FF2B5EF4-FFF2-40B4-BE49-F238E27FC236}">
                <a16:creationId xmlns:a16="http://schemas.microsoft.com/office/drawing/2014/main" id="{E9B62C73-FE03-2742-AEA0-73B825E4DEB5}"/>
              </a:ext>
            </a:extLst>
          </p:cNvPr>
          <p:cNvSpPr>
            <a:spLocks noGrp="1"/>
          </p:cNvSpPr>
          <p:nvPr>
            <p:ph idx="1"/>
          </p:nvPr>
        </p:nvSpPr>
        <p:spPr>
          <a:xfrm>
            <a:off x="838199" y="1825625"/>
            <a:ext cx="11519263" cy="4351338"/>
          </a:xfrm>
        </p:spPr>
        <p:txBody>
          <a:bodyPr>
            <a:normAutofit/>
          </a:bodyPr>
          <a:lstStyle/>
          <a:p>
            <a:r>
              <a:rPr lang="en-US" dirty="0"/>
              <a:t>YBA – </a:t>
            </a:r>
            <a:r>
              <a:rPr lang="en-US" i="1" dirty="0"/>
              <a:t>Sensation 1997</a:t>
            </a:r>
          </a:p>
          <a:p>
            <a:r>
              <a:rPr lang="en-US" dirty="0"/>
              <a:t>Alexander McQueen - </a:t>
            </a:r>
            <a:r>
              <a:rPr lang="en-US" i="1" dirty="0"/>
              <a:t>Savage Beauty (V&amp;A) 2015</a:t>
            </a:r>
          </a:p>
          <a:p>
            <a:r>
              <a:rPr lang="en-US" dirty="0"/>
              <a:t>Margaret Calvert – </a:t>
            </a:r>
            <a:r>
              <a:rPr lang="en-US" i="1" dirty="0"/>
              <a:t>Woman At Work (Virtual at the Design Museum) online</a:t>
            </a:r>
            <a:br>
              <a:rPr lang="en-US" i="1" dirty="0"/>
            </a:br>
            <a:r>
              <a:rPr lang="en-US" sz="1400" i="1" dirty="0"/>
              <a:t>https://</a:t>
            </a:r>
            <a:r>
              <a:rPr lang="en-US" sz="1400" i="1" dirty="0" err="1"/>
              <a:t>designmuseum.org</a:t>
            </a:r>
            <a:r>
              <a:rPr lang="en-US" sz="1400" i="1" dirty="0"/>
              <a:t>/exhibitions/</a:t>
            </a:r>
            <a:r>
              <a:rPr lang="en-US" sz="1400" i="1" dirty="0" err="1"/>
              <a:t>margaret</a:t>
            </a:r>
            <a:r>
              <a:rPr lang="en-US" sz="1400" i="1" dirty="0"/>
              <a:t>-</a:t>
            </a:r>
            <a:r>
              <a:rPr lang="en-US" sz="1400" i="1" dirty="0" err="1"/>
              <a:t>calvert</a:t>
            </a:r>
            <a:r>
              <a:rPr lang="en-US" sz="1400" i="1" dirty="0"/>
              <a:t>-woman-at-work-the-virtual-experience</a:t>
            </a:r>
          </a:p>
          <a:p>
            <a:r>
              <a:rPr lang="en-US" dirty="0"/>
              <a:t>Disobedient Objects – V&amp;A</a:t>
            </a:r>
            <a:br>
              <a:rPr lang="en-US" i="1" dirty="0"/>
            </a:br>
            <a:r>
              <a:rPr lang="en-US" sz="1500" i="1" dirty="0"/>
              <a:t>https://</a:t>
            </a:r>
            <a:r>
              <a:rPr lang="en-US" sz="1500" i="1" dirty="0" err="1"/>
              <a:t>www.vam.ac.uk</a:t>
            </a:r>
            <a:r>
              <a:rPr lang="en-US" sz="1500" i="1" dirty="0"/>
              <a:t>/blog/</a:t>
            </a:r>
            <a:r>
              <a:rPr lang="en-US" sz="1500" i="1" dirty="0" err="1"/>
              <a:t>disobedient-objects?srsltid</a:t>
            </a:r>
            <a:r>
              <a:rPr lang="en-US" sz="1500" i="1" dirty="0"/>
              <a:t>=AfmBOoqVja5InjcpaCBSU6mcbuA7B0Py1HKVFGDUyK70Es80N1PoasVH </a:t>
            </a:r>
            <a:br>
              <a:rPr lang="en-US" i="1" dirty="0"/>
            </a:br>
            <a:endParaRPr lang="en-US" i="1" dirty="0"/>
          </a:p>
          <a:p>
            <a:r>
              <a:rPr lang="en-US" dirty="0"/>
              <a:t>Design Museum </a:t>
            </a:r>
            <a:br>
              <a:rPr lang="en-US" i="1" dirty="0"/>
            </a:br>
            <a:r>
              <a:rPr lang="en-US" sz="1400" i="1" dirty="0"/>
              <a:t>https://</a:t>
            </a:r>
            <a:r>
              <a:rPr lang="en-US" sz="1400" i="1" dirty="0" err="1"/>
              <a:t>designmuseum.org</a:t>
            </a:r>
            <a:r>
              <a:rPr lang="en-US" sz="1400" i="1" dirty="0"/>
              <a:t>/</a:t>
            </a:r>
          </a:p>
        </p:txBody>
      </p:sp>
    </p:spTree>
    <p:extLst>
      <p:ext uri="{BB962C8B-B14F-4D97-AF65-F5344CB8AC3E}">
        <p14:creationId xmlns:p14="http://schemas.microsoft.com/office/powerpoint/2010/main" val="20927918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E70A2-2857-5140-9880-473873FD75D9}"/>
              </a:ext>
            </a:extLst>
          </p:cNvPr>
          <p:cNvSpPr>
            <a:spLocks noGrp="1"/>
          </p:cNvSpPr>
          <p:nvPr>
            <p:ph type="title"/>
          </p:nvPr>
        </p:nvSpPr>
        <p:spPr/>
        <p:txBody>
          <a:bodyPr/>
          <a:lstStyle/>
          <a:p>
            <a:r>
              <a:rPr lang="en-US" b="1" dirty="0"/>
              <a:t>Margaret Calvert – </a:t>
            </a:r>
            <a:r>
              <a:rPr lang="en-US" b="1" i="1" dirty="0"/>
              <a:t>Woman At Work</a:t>
            </a:r>
          </a:p>
        </p:txBody>
      </p:sp>
      <p:pic>
        <p:nvPicPr>
          <p:cNvPr id="5" name="Content Placeholder 4">
            <a:hlinkClick r:id="rId3"/>
            <a:extLst>
              <a:ext uri="{FF2B5EF4-FFF2-40B4-BE49-F238E27FC236}">
                <a16:creationId xmlns:a16="http://schemas.microsoft.com/office/drawing/2014/main" id="{15D1ACA9-85E0-114B-92A2-93E5FEC6B8E6}"/>
              </a:ext>
            </a:extLst>
          </p:cNvPr>
          <p:cNvPicPr>
            <a:picLocks noGrp="1" noChangeAspect="1"/>
          </p:cNvPicPr>
          <p:nvPr>
            <p:ph idx="1"/>
          </p:nvPr>
        </p:nvPicPr>
        <p:blipFill>
          <a:blip r:embed="rId4"/>
          <a:stretch>
            <a:fillRect/>
          </a:stretch>
        </p:blipFill>
        <p:spPr>
          <a:xfrm>
            <a:off x="2202185" y="1825625"/>
            <a:ext cx="7787629" cy="4351338"/>
          </a:xfrm>
        </p:spPr>
      </p:pic>
    </p:spTree>
    <p:extLst>
      <p:ext uri="{BB962C8B-B14F-4D97-AF65-F5344CB8AC3E}">
        <p14:creationId xmlns:p14="http://schemas.microsoft.com/office/powerpoint/2010/main" val="47834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BA2BC-655B-59CB-241F-F4D5E7DD4C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F875A8-6230-CDD6-112A-1F143F8D3FBF}"/>
              </a:ext>
            </a:extLst>
          </p:cNvPr>
          <p:cNvSpPr>
            <a:spLocks noGrp="1"/>
          </p:cNvSpPr>
          <p:nvPr>
            <p:ph type="title"/>
          </p:nvPr>
        </p:nvSpPr>
        <p:spPr/>
        <p:txBody>
          <a:bodyPr/>
          <a:lstStyle/>
          <a:p>
            <a:r>
              <a:rPr lang="en-US" b="1" dirty="0"/>
              <a:t>Margaret Calvert – </a:t>
            </a:r>
            <a:r>
              <a:rPr lang="en-US" b="1" i="1" dirty="0"/>
              <a:t>Woman At Work</a:t>
            </a:r>
          </a:p>
        </p:txBody>
      </p:sp>
      <p:pic>
        <p:nvPicPr>
          <p:cNvPr id="5" name="Content Placeholder 4">
            <a:hlinkClick r:id="rId3"/>
            <a:extLst>
              <a:ext uri="{FF2B5EF4-FFF2-40B4-BE49-F238E27FC236}">
                <a16:creationId xmlns:a16="http://schemas.microsoft.com/office/drawing/2014/main" id="{768ABD83-2564-F73E-BE03-CB6F18008370}"/>
              </a:ext>
            </a:extLst>
          </p:cNvPr>
          <p:cNvPicPr>
            <a:picLocks noGrp="1" noChangeAspect="1"/>
          </p:cNvPicPr>
          <p:nvPr>
            <p:ph idx="1"/>
          </p:nvPr>
        </p:nvPicPr>
        <p:blipFill>
          <a:blip r:embed="rId4"/>
          <a:stretch>
            <a:fillRect/>
          </a:stretch>
        </p:blipFill>
        <p:spPr>
          <a:xfrm>
            <a:off x="986844" y="1327913"/>
            <a:ext cx="3444424" cy="1924572"/>
          </a:xfrm>
        </p:spPr>
      </p:pic>
      <p:sp>
        <p:nvSpPr>
          <p:cNvPr id="3" name="TextBox 2">
            <a:extLst>
              <a:ext uri="{FF2B5EF4-FFF2-40B4-BE49-F238E27FC236}">
                <a16:creationId xmlns:a16="http://schemas.microsoft.com/office/drawing/2014/main" id="{862A538C-CB82-C051-842B-1A3BAAB918B7}"/>
              </a:ext>
            </a:extLst>
          </p:cNvPr>
          <p:cNvSpPr txBox="1"/>
          <p:nvPr/>
        </p:nvSpPr>
        <p:spPr>
          <a:xfrm>
            <a:off x="1180618" y="4201610"/>
            <a:ext cx="9161995" cy="369332"/>
          </a:xfrm>
          <a:prstGeom prst="rect">
            <a:avLst/>
          </a:prstGeom>
          <a:noFill/>
        </p:spPr>
        <p:txBody>
          <a:bodyPr wrap="none" rtlCol="0">
            <a:spAutoFit/>
          </a:bodyPr>
          <a:lstStyle/>
          <a:p>
            <a:r>
              <a:rPr lang="en-US" dirty="0"/>
              <a:t>https://</a:t>
            </a:r>
            <a:r>
              <a:rPr lang="en-US" dirty="0" err="1"/>
              <a:t>designmuseum.org</a:t>
            </a:r>
            <a:r>
              <a:rPr lang="en-US" dirty="0"/>
              <a:t>/exhibitions/</a:t>
            </a:r>
            <a:r>
              <a:rPr lang="en-US" dirty="0" err="1"/>
              <a:t>margaret</a:t>
            </a:r>
            <a:r>
              <a:rPr lang="en-US" dirty="0"/>
              <a:t>-</a:t>
            </a:r>
            <a:r>
              <a:rPr lang="en-US" dirty="0" err="1"/>
              <a:t>calvert</a:t>
            </a:r>
            <a:r>
              <a:rPr lang="en-US" dirty="0"/>
              <a:t>-woman-at-work-the-virtual-experience</a:t>
            </a:r>
          </a:p>
        </p:txBody>
      </p:sp>
    </p:spTree>
    <p:extLst>
      <p:ext uri="{BB962C8B-B14F-4D97-AF65-F5344CB8AC3E}">
        <p14:creationId xmlns:p14="http://schemas.microsoft.com/office/powerpoint/2010/main" val="1968427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3901-B6CB-AF41-A943-4A0BC90E1F7B}"/>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Let’s check out your curation skills</a:t>
            </a:r>
          </a:p>
        </p:txBody>
      </p:sp>
      <p:sp>
        <p:nvSpPr>
          <p:cNvPr id="3" name="Content Placeholder 2">
            <a:extLst>
              <a:ext uri="{FF2B5EF4-FFF2-40B4-BE49-F238E27FC236}">
                <a16:creationId xmlns:a16="http://schemas.microsoft.com/office/drawing/2014/main" id="{76B5B409-287A-6948-8B70-404EF9495DAE}"/>
              </a:ext>
            </a:extLst>
          </p:cNvPr>
          <p:cNvSpPr>
            <a:spLocks noGrp="1"/>
          </p:cNvSpPr>
          <p:nvPr>
            <p:ph idx="1"/>
          </p:nvPr>
        </p:nvSpPr>
        <p:spPr/>
        <p:txBody>
          <a:bodyPr>
            <a:normAutofit fontScale="92500"/>
          </a:bodyPr>
          <a:lstStyle/>
          <a:p>
            <a:pPr marL="0" indent="0">
              <a:buNone/>
            </a:pPr>
            <a:r>
              <a:rPr lang="en-US" sz="3600" dirty="0">
                <a:latin typeface="Helvetica Neue" panose="02000503000000020004" pitchFamily="2" charset="0"/>
                <a:ea typeface="Helvetica Neue" panose="02000503000000020004" pitchFamily="2" charset="0"/>
                <a:cs typeface="Helvetica Neue" panose="02000503000000020004" pitchFamily="2" charset="0"/>
              </a:rPr>
              <a:t>Curate a three-course meal</a:t>
            </a:r>
          </a:p>
          <a:p>
            <a:pPr marL="0" indent="0">
              <a:buNone/>
            </a:pPr>
            <a:br>
              <a:rPr lang="en-US" sz="3600" dirty="0">
                <a:latin typeface="Helvetica Neue" panose="02000503000000020004" pitchFamily="2" charset="0"/>
                <a:ea typeface="Helvetica Neue" panose="02000503000000020004" pitchFamily="2" charset="0"/>
                <a:cs typeface="Helvetica Neue" panose="02000503000000020004" pitchFamily="2" charset="0"/>
              </a:rPr>
            </a:br>
            <a:r>
              <a:rPr lang="en-US" sz="3600" dirty="0">
                <a:latin typeface="Helvetica Neue" panose="02000503000000020004" pitchFamily="2" charset="0"/>
                <a:ea typeface="Helvetica Neue" panose="02000503000000020004" pitchFamily="2" charset="0"/>
                <a:cs typeface="Helvetica Neue" panose="02000503000000020004" pitchFamily="2" charset="0"/>
              </a:rPr>
              <a:t>Have a theme, give it a ‘curation’ title</a:t>
            </a:r>
          </a:p>
          <a:p>
            <a:pPr marL="0" indent="0">
              <a:buNone/>
            </a:pPr>
            <a:endParaRPr lang="en-US" sz="3600"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sz="3600" dirty="0">
                <a:latin typeface="Helvetica Neue" panose="02000503000000020004" pitchFamily="2" charset="0"/>
                <a:ea typeface="Helvetica Neue" panose="02000503000000020004" pitchFamily="2" charset="0"/>
                <a:cs typeface="Helvetica Neue" panose="02000503000000020004" pitchFamily="2" charset="0"/>
              </a:rPr>
              <a:t>Think about the relationships and connections you are making between each element</a:t>
            </a:r>
          </a:p>
          <a:p>
            <a:pPr marL="0" indent="0">
              <a:buNone/>
            </a:pPr>
            <a:endParaRPr lang="en-US" sz="3600"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sz="3600" dirty="0">
                <a:latin typeface="Helvetica Neue" panose="02000503000000020004" pitchFamily="2" charset="0"/>
                <a:ea typeface="Helvetica Neue" panose="02000503000000020004" pitchFamily="2" charset="0"/>
                <a:cs typeface="Helvetica Neue" panose="02000503000000020004" pitchFamily="2" charset="0"/>
              </a:rPr>
              <a:t>May be good idea to think </a:t>
            </a:r>
            <a:r>
              <a:rPr lang="en-US" sz="3600" dirty="0"/>
              <a:t>about your target audience?</a:t>
            </a:r>
          </a:p>
        </p:txBody>
      </p:sp>
    </p:spTree>
    <p:extLst>
      <p:ext uri="{BB962C8B-B14F-4D97-AF65-F5344CB8AC3E}">
        <p14:creationId xmlns:p14="http://schemas.microsoft.com/office/powerpoint/2010/main" val="6929515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EA1D6-BA7B-8C4D-AA55-2606C70305A8}"/>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Let’s check out your curation skills</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AB8C46BA-6E06-6A47-9540-2E2E69FD47E7}"/>
              </a:ext>
            </a:extLst>
          </p:cNvPr>
          <p:cNvSpPr>
            <a:spLocks noGrp="1"/>
          </p:cNvSpPr>
          <p:nvPr>
            <p:ph idx="1"/>
          </p:nvPr>
        </p:nvSpPr>
        <p:spPr>
          <a:xfrm>
            <a:off x="838199" y="1825625"/>
            <a:ext cx="10691191" cy="4351338"/>
          </a:xfrm>
        </p:spPr>
        <p:txBody>
          <a:bodyPr>
            <a:normAutofit/>
          </a:bodyPr>
          <a:lstStyle/>
          <a:p>
            <a:pPr marL="0" indent="0">
              <a:buNone/>
            </a:pPr>
            <a:r>
              <a:rPr lang="en-US" sz="3600" b="1" dirty="0">
                <a:latin typeface="Helvetica Neue" panose="02000503000000020004" pitchFamily="2" charset="0"/>
                <a:ea typeface="Helvetica Neue" panose="02000503000000020004" pitchFamily="2" charset="0"/>
                <a:cs typeface="Helvetica Neue" panose="02000503000000020004" pitchFamily="2" charset="0"/>
              </a:rPr>
              <a:t>Curate the 3 worst places to visit in the world</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Have a theme, give it a ‘curation’ title</a:t>
            </a:r>
          </a:p>
          <a:p>
            <a:pPr marL="0" indent="0">
              <a:buNone/>
            </a:pPr>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Think about the relationships and connections you are making between each element</a:t>
            </a:r>
          </a:p>
          <a:p>
            <a:endParaRPr lang="en-US" dirty="0"/>
          </a:p>
        </p:txBody>
      </p:sp>
    </p:spTree>
    <p:extLst>
      <p:ext uri="{BB962C8B-B14F-4D97-AF65-F5344CB8AC3E}">
        <p14:creationId xmlns:p14="http://schemas.microsoft.com/office/powerpoint/2010/main" val="2053901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C940-9637-504E-B75D-7F86D813AF87}"/>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Let’s check out your curation skills</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7D87C0CB-6952-9440-838F-583FAAE85907}"/>
              </a:ext>
            </a:extLst>
          </p:cNvPr>
          <p:cNvSpPr>
            <a:spLocks noGrp="1"/>
          </p:cNvSpPr>
          <p:nvPr>
            <p:ph idx="1"/>
          </p:nvPr>
        </p:nvSpPr>
        <p:spPr>
          <a:xfrm>
            <a:off x="1063831" y="1932503"/>
            <a:ext cx="10515600" cy="4351338"/>
          </a:xfrm>
        </p:spPr>
        <p:txBody>
          <a:bodyPr>
            <a:normAutofit/>
          </a:bodyPr>
          <a:lstStyle/>
          <a:p>
            <a:pPr marL="0" indent="0">
              <a:buNone/>
            </a:pPr>
            <a:r>
              <a:rPr lang="en-US" sz="4400" b="1" dirty="0">
                <a:latin typeface="Helvetica Neue" panose="02000503000000020004" pitchFamily="2" charset="0"/>
                <a:ea typeface="Helvetica Neue" panose="02000503000000020004" pitchFamily="2" charset="0"/>
                <a:cs typeface="Helvetica Neue" panose="02000503000000020004" pitchFamily="2" charset="0"/>
              </a:rPr>
              <a:t>Curate a playlist of 5 songs</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Have a theme, give it a ‘curation’ title</a:t>
            </a:r>
          </a:p>
          <a:p>
            <a:pPr marL="0" indent="0">
              <a:buNone/>
            </a:pPr>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Think about the relationships and connections you are making between each element</a:t>
            </a:r>
          </a:p>
          <a:p>
            <a:endParaRPr lang="en-US" dirty="0"/>
          </a:p>
        </p:txBody>
      </p:sp>
    </p:spTree>
    <p:extLst>
      <p:ext uri="{BB962C8B-B14F-4D97-AF65-F5344CB8AC3E}">
        <p14:creationId xmlns:p14="http://schemas.microsoft.com/office/powerpoint/2010/main" val="41742664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D1AB-376A-EA45-96E6-15E72CE18285}"/>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Let’s check out your curation skills</a:t>
            </a:r>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 name="Content Placeholder 2">
            <a:extLst>
              <a:ext uri="{FF2B5EF4-FFF2-40B4-BE49-F238E27FC236}">
                <a16:creationId xmlns:a16="http://schemas.microsoft.com/office/drawing/2014/main" id="{772E2430-9FDB-B94C-A12B-92F81C4473F5}"/>
              </a:ext>
            </a:extLst>
          </p:cNvPr>
          <p:cNvSpPr>
            <a:spLocks noGrp="1"/>
          </p:cNvSpPr>
          <p:nvPr>
            <p:ph idx="1"/>
          </p:nvPr>
        </p:nvSpPr>
        <p:spPr/>
        <p:txBody>
          <a:bodyPr>
            <a:normAutofit/>
          </a:bodyPr>
          <a:lstStyle/>
          <a:p>
            <a:pPr marL="0" indent="0">
              <a:buNone/>
            </a:pPr>
            <a:r>
              <a:rPr lang="en-US" sz="4400" b="1" dirty="0">
                <a:latin typeface="Helvetica Neue" panose="02000503000000020004" pitchFamily="2" charset="0"/>
                <a:ea typeface="Helvetica Neue" panose="02000503000000020004" pitchFamily="2" charset="0"/>
                <a:cs typeface="Helvetica Neue" panose="02000503000000020004" pitchFamily="2" charset="0"/>
              </a:rPr>
              <a:t>Curate 5 actors who will appear in the film of your life story</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Have a theme, give it a ‘curation’ title</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Think about the relationships and connections you are making between each element</a:t>
            </a:r>
          </a:p>
          <a:p>
            <a:endParaRPr lang="en-US" dirty="0"/>
          </a:p>
        </p:txBody>
      </p:sp>
    </p:spTree>
    <p:extLst>
      <p:ext uri="{BB962C8B-B14F-4D97-AF65-F5344CB8AC3E}">
        <p14:creationId xmlns:p14="http://schemas.microsoft.com/office/powerpoint/2010/main" val="1419295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5981-AD3D-444C-90B8-6F59291CFC81}"/>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Let’s check out your curation skills</a:t>
            </a:r>
          </a:p>
        </p:txBody>
      </p:sp>
      <p:sp>
        <p:nvSpPr>
          <p:cNvPr id="3" name="Content Placeholder 2">
            <a:extLst>
              <a:ext uri="{FF2B5EF4-FFF2-40B4-BE49-F238E27FC236}">
                <a16:creationId xmlns:a16="http://schemas.microsoft.com/office/drawing/2014/main" id="{2D007344-A632-0B41-8368-F84D79D76BF7}"/>
              </a:ext>
            </a:extLst>
          </p:cNvPr>
          <p:cNvSpPr>
            <a:spLocks noGrp="1"/>
          </p:cNvSpPr>
          <p:nvPr>
            <p:ph idx="1"/>
          </p:nvPr>
        </p:nvSpPr>
        <p:spPr/>
        <p:txBody>
          <a:bodyPr>
            <a:normAutofit/>
          </a:bodyPr>
          <a:lstStyle/>
          <a:p>
            <a:pPr marL="0" indent="0">
              <a:buNone/>
            </a:pPr>
            <a:r>
              <a:rPr lang="en-US" sz="4400" b="1" dirty="0">
                <a:latin typeface="Helvetica Neue" panose="02000503000000020004" pitchFamily="2" charset="0"/>
                <a:ea typeface="Helvetica Neue" panose="02000503000000020004" pitchFamily="2" charset="0"/>
                <a:cs typeface="Helvetica Neue" panose="02000503000000020004" pitchFamily="2" charset="0"/>
              </a:rPr>
              <a:t>Curate the top 5 design classics</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Have a theme, give it a ‘curation’ title</a:t>
            </a:r>
          </a:p>
          <a:p>
            <a:pPr marL="0" indent="0">
              <a:buNone/>
            </a:pPr>
            <a:r>
              <a:rPr lang="en-US" dirty="0">
                <a:latin typeface="Helvetica Neue" panose="02000503000000020004" pitchFamily="2" charset="0"/>
                <a:ea typeface="Helvetica Neue" panose="02000503000000020004" pitchFamily="2" charset="0"/>
                <a:cs typeface="Helvetica Neue" panose="02000503000000020004" pitchFamily="2" charset="0"/>
              </a:rPr>
              <a:t>Think about the relationships and connections you are making between each element</a:t>
            </a:r>
          </a:p>
          <a:p>
            <a:endParaRPr lang="en-US" dirty="0"/>
          </a:p>
        </p:txBody>
      </p:sp>
    </p:spTree>
    <p:extLst>
      <p:ext uri="{BB962C8B-B14F-4D97-AF65-F5344CB8AC3E}">
        <p14:creationId xmlns:p14="http://schemas.microsoft.com/office/powerpoint/2010/main" val="33846892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a:extLst>
            <a:ext uri="{FF2B5EF4-FFF2-40B4-BE49-F238E27FC236}">
              <a16:creationId xmlns:a16="http://schemas.microsoft.com/office/drawing/2014/main" id="{37F480E9-C055-C01A-5839-030C277155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EDA231-F40E-6CE1-406E-204E423B08C3}"/>
              </a:ext>
            </a:extLst>
          </p:cNvPr>
          <p:cNvSpPr>
            <a:spLocks noGrp="1"/>
          </p:cNvSpPr>
          <p:nvPr>
            <p:ph type="title"/>
          </p:nvPr>
        </p:nvSpPr>
        <p:spPr/>
        <p:txBody>
          <a:bodyPr/>
          <a:lstStyle/>
          <a:p>
            <a:r>
              <a:rPr lang="en-US" b="1" dirty="0"/>
              <a:t>Let’s check out your curation skills</a:t>
            </a:r>
            <a:endParaRPr lang="en-US" dirty="0"/>
          </a:p>
        </p:txBody>
      </p:sp>
      <p:sp>
        <p:nvSpPr>
          <p:cNvPr id="3" name="Content Placeholder 2">
            <a:extLst>
              <a:ext uri="{FF2B5EF4-FFF2-40B4-BE49-F238E27FC236}">
                <a16:creationId xmlns:a16="http://schemas.microsoft.com/office/drawing/2014/main" id="{BB2AA36A-EA54-95F6-8D9B-AF46A82A58EE}"/>
              </a:ext>
            </a:extLst>
          </p:cNvPr>
          <p:cNvSpPr>
            <a:spLocks noGrp="1"/>
          </p:cNvSpPr>
          <p:nvPr>
            <p:ph idx="1"/>
          </p:nvPr>
        </p:nvSpPr>
        <p:spPr/>
        <p:txBody>
          <a:bodyPr>
            <a:normAutofit/>
          </a:bodyPr>
          <a:lstStyle/>
          <a:p>
            <a:r>
              <a:rPr lang="en-GB" sz="3200" b="1" dirty="0"/>
              <a:t>London Underground Map</a:t>
            </a:r>
            <a:r>
              <a:rPr lang="en-GB" sz="3200" dirty="0"/>
              <a:t> — Harry Beck</a:t>
            </a:r>
          </a:p>
          <a:p>
            <a:r>
              <a:rPr lang="en-GB" sz="3200" b="1" dirty="0"/>
              <a:t>Braun SK4 Record Player</a:t>
            </a:r>
            <a:r>
              <a:rPr lang="en-GB" sz="3200" dirty="0"/>
              <a:t> — Dieter Rams</a:t>
            </a:r>
          </a:p>
          <a:p>
            <a:r>
              <a:rPr lang="en-GB" sz="3200" b="1" dirty="0"/>
              <a:t>Helvetica</a:t>
            </a:r>
            <a:r>
              <a:rPr lang="en-GB" sz="3200" dirty="0"/>
              <a:t> — Max </a:t>
            </a:r>
            <a:r>
              <a:rPr lang="en-GB" sz="3200" dirty="0" err="1"/>
              <a:t>Miedinger</a:t>
            </a:r>
            <a:endParaRPr lang="en-GB" sz="3200" dirty="0"/>
          </a:p>
          <a:p>
            <a:r>
              <a:rPr lang="en-GB" sz="3200" b="1" dirty="0"/>
              <a:t>I ❤ NY Logo</a:t>
            </a:r>
            <a:r>
              <a:rPr lang="en-GB" sz="3200" dirty="0"/>
              <a:t> — Milton Glaser</a:t>
            </a:r>
          </a:p>
          <a:p>
            <a:r>
              <a:rPr lang="en-GB" sz="3200" b="1" dirty="0"/>
              <a:t>Swiss Grid Posters</a:t>
            </a:r>
            <a:r>
              <a:rPr lang="en-GB" sz="3200" dirty="0"/>
              <a:t> — Josef Müller-</a:t>
            </a:r>
            <a:r>
              <a:rPr lang="en-GB" sz="3200" dirty="0" err="1"/>
              <a:t>Brockmann</a:t>
            </a:r>
            <a:endParaRPr lang="en-GB" sz="3200" dirty="0"/>
          </a:p>
          <a:p>
            <a:pPr marL="0" indent="0">
              <a:buNone/>
            </a:pPr>
            <a:endParaRPr lang="en-US" sz="4400" dirty="0"/>
          </a:p>
          <a:p>
            <a:pPr marL="0" indent="0">
              <a:buNone/>
            </a:pPr>
            <a:r>
              <a:rPr lang="en-US" sz="1400" dirty="0"/>
              <a:t>https://</a:t>
            </a:r>
            <a:r>
              <a:rPr lang="en-US" sz="1400" dirty="0" err="1"/>
              <a:t>www.vam.ac.uk</a:t>
            </a:r>
            <a:r>
              <a:rPr lang="en-US" sz="1400" dirty="0"/>
              <a:t>/articles/</a:t>
            </a:r>
            <a:r>
              <a:rPr lang="en-US" sz="1400" dirty="0" err="1"/>
              <a:t>dieter-rams-a-brave-new-world-of-product-design?srsltid</a:t>
            </a:r>
            <a:r>
              <a:rPr lang="en-US" sz="1400" dirty="0"/>
              <a:t>=AfmBOopEo9PxLxVQjjK__i3KY52v7FY272z5lpVhlyU4PJlEiUjw-hsu</a:t>
            </a:r>
          </a:p>
        </p:txBody>
      </p:sp>
    </p:spTree>
    <p:extLst>
      <p:ext uri="{BB962C8B-B14F-4D97-AF65-F5344CB8AC3E}">
        <p14:creationId xmlns:p14="http://schemas.microsoft.com/office/powerpoint/2010/main" val="21109345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2B40F-7169-304B-840B-83E1A229F3F1}"/>
              </a:ext>
            </a:extLst>
          </p:cNvPr>
          <p:cNvSpPr>
            <a:spLocks noGrp="1"/>
          </p:cNvSpPr>
          <p:nvPr>
            <p:ph type="title"/>
          </p:nvPr>
        </p:nvSpPr>
        <p:spPr/>
        <p:txBody>
          <a:bodyPr/>
          <a:lstStyle/>
          <a:p>
            <a:r>
              <a:rPr lang="en-US" b="1" dirty="0">
                <a:latin typeface="Helvetica Neue" panose="02000503000000020004" pitchFamily="2" charset="0"/>
                <a:ea typeface="Helvetica Neue" panose="02000503000000020004" pitchFamily="2" charset="0"/>
                <a:cs typeface="Helvetica Neue" panose="02000503000000020004" pitchFamily="2" charset="0"/>
              </a:rPr>
              <a:t>Next week …</a:t>
            </a:r>
          </a:p>
        </p:txBody>
      </p:sp>
      <p:sp>
        <p:nvSpPr>
          <p:cNvPr id="3" name="Content Placeholder 2">
            <a:extLst>
              <a:ext uri="{FF2B5EF4-FFF2-40B4-BE49-F238E27FC236}">
                <a16:creationId xmlns:a16="http://schemas.microsoft.com/office/drawing/2014/main" id="{E8D04BC8-7AD6-0A49-8C1B-DBA1CD8AA2DD}"/>
              </a:ext>
            </a:extLst>
          </p:cNvPr>
          <p:cNvSpPr>
            <a:spLocks noGrp="1"/>
          </p:cNvSpPr>
          <p:nvPr>
            <p:ph idx="1"/>
          </p:nvPr>
        </p:nvSpPr>
        <p:spPr>
          <a:xfrm>
            <a:off x="838200" y="2546429"/>
            <a:ext cx="10515600" cy="3630533"/>
          </a:xfrm>
        </p:spPr>
        <p:txBody>
          <a:bodyPr>
            <a:normAutofit/>
          </a:bodyPr>
          <a:lstStyle/>
          <a:p>
            <a:pPr marL="0" indent="0" algn="ctr">
              <a:buNone/>
            </a:pPr>
            <a:r>
              <a:rPr lang="en-US" sz="8000" dirty="0"/>
              <a:t>10am Tuesday 10</a:t>
            </a:r>
            <a:r>
              <a:rPr lang="en-US" sz="8000" baseline="30000" dirty="0"/>
              <a:t>th</a:t>
            </a:r>
            <a:r>
              <a:rPr lang="en-US" sz="8000" dirty="0"/>
              <a:t> Feb</a:t>
            </a:r>
            <a:br>
              <a:rPr lang="en-US" sz="8000" dirty="0"/>
            </a:br>
            <a:r>
              <a:rPr lang="en-US" sz="8000" dirty="0"/>
              <a:t>in Glynn Vivian Swansea. </a:t>
            </a:r>
            <a:br>
              <a:rPr lang="en-US" sz="8000" dirty="0"/>
            </a:br>
            <a:r>
              <a:rPr lang="en-US" sz="8000" dirty="0"/>
              <a:t>Meet in the coffee shop. </a:t>
            </a:r>
          </a:p>
        </p:txBody>
      </p:sp>
      <p:sp>
        <p:nvSpPr>
          <p:cNvPr id="4" name="TextBox 3">
            <a:extLst>
              <a:ext uri="{FF2B5EF4-FFF2-40B4-BE49-F238E27FC236}">
                <a16:creationId xmlns:a16="http://schemas.microsoft.com/office/drawing/2014/main" id="{ED9D9FB5-F3E6-9992-6871-D1130F445E68}"/>
              </a:ext>
            </a:extLst>
          </p:cNvPr>
          <p:cNvSpPr txBox="1"/>
          <p:nvPr/>
        </p:nvSpPr>
        <p:spPr>
          <a:xfrm>
            <a:off x="1354238" y="6447099"/>
            <a:ext cx="4449103" cy="369332"/>
          </a:xfrm>
          <a:prstGeom prst="rect">
            <a:avLst/>
          </a:prstGeom>
          <a:noFill/>
        </p:spPr>
        <p:txBody>
          <a:bodyPr wrap="none" rtlCol="0">
            <a:spAutoFit/>
          </a:bodyPr>
          <a:lstStyle/>
          <a:p>
            <a:r>
              <a:rPr lang="en-US" dirty="0"/>
              <a:t>https://</a:t>
            </a:r>
            <a:r>
              <a:rPr lang="en-US" dirty="0" err="1"/>
              <a:t>www.modernart.net</a:t>
            </a:r>
            <a:r>
              <a:rPr lang="en-US" dirty="0"/>
              <a:t>/</a:t>
            </a:r>
            <a:r>
              <a:rPr lang="en-US" dirty="0" err="1"/>
              <a:t>en</a:t>
            </a:r>
            <a:r>
              <a:rPr lang="en-US" dirty="0"/>
              <a:t>/artists/</a:t>
            </a:r>
            <a:r>
              <a:rPr lang="en-US" dirty="0" err="1"/>
              <a:t>linder</a:t>
            </a:r>
            <a:endParaRPr lang="en-US" dirty="0"/>
          </a:p>
        </p:txBody>
      </p:sp>
    </p:spTree>
    <p:extLst>
      <p:ext uri="{BB962C8B-B14F-4D97-AF65-F5344CB8AC3E}">
        <p14:creationId xmlns:p14="http://schemas.microsoft.com/office/powerpoint/2010/main" val="4081581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1104</TotalTime>
  <Words>2715</Words>
  <Application>Microsoft Macintosh PowerPoint</Application>
  <PresentationFormat>Widescreen</PresentationFormat>
  <Paragraphs>225</Paragraphs>
  <Slides>41</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Arial</vt:lpstr>
      <vt:lpstr>Calibri</vt:lpstr>
      <vt:lpstr>Calibri Light</vt:lpstr>
      <vt:lpstr>GuardianTextEgyptian</vt:lpstr>
      <vt:lpstr>Helvetica Neue</vt:lpstr>
      <vt:lpstr>Times New Roman</vt:lpstr>
      <vt:lpstr>Office Theme</vt:lpstr>
      <vt:lpstr>Ways of Perceiving</vt:lpstr>
      <vt:lpstr>Let’s get started!</vt:lpstr>
      <vt:lpstr>Ways of Perceiving</vt:lpstr>
      <vt:lpstr>Module Learning Outcomes for  Ways of Perceiving</vt:lpstr>
      <vt:lpstr>The Brief</vt:lpstr>
      <vt:lpstr>Assessment</vt:lpstr>
      <vt:lpstr>Weighted Assessment Criteria</vt:lpstr>
      <vt:lpstr>Weighted Assessment Criteria</vt:lpstr>
      <vt:lpstr>Weighted Assessment Criteria</vt:lpstr>
      <vt:lpstr>PowerPoint Presentation</vt:lpstr>
      <vt:lpstr>What is an exhibition?</vt:lpstr>
      <vt:lpstr>PowerPoint Presentation</vt:lpstr>
      <vt:lpstr>PowerPoint Presentation</vt:lpstr>
      <vt:lpstr>PowerPoint Presentation</vt:lpstr>
      <vt:lpstr>PowerPoint Presentation</vt:lpstr>
      <vt:lpstr>What is curation?</vt:lpstr>
      <vt:lpstr>PowerPoint Presentation</vt:lpstr>
      <vt:lpstr>What is curation?</vt:lpstr>
      <vt:lpstr>According to the Cambridge Dictionary …</vt:lpstr>
      <vt:lpstr>Curation: The Power of Selection  in a World of Excess</vt:lpstr>
      <vt:lpstr>Curation and choice in contemporary society</vt:lpstr>
      <vt:lpstr>For this task you need to consider …</vt:lpstr>
      <vt:lpstr>The Importance of Art Exhibitions </vt:lpstr>
      <vt:lpstr>Why is curation an important role?</vt:lpstr>
      <vt:lpstr>PowerPoint Presentation</vt:lpstr>
      <vt:lpstr>What is the purpose of Art?</vt:lpstr>
      <vt:lpstr>Alain de Botton  on Art Is Therapy in the Rijksmuseum </vt:lpstr>
      <vt:lpstr>The Exhibition Catalogue</vt:lpstr>
      <vt:lpstr>PowerPoint Presentation</vt:lpstr>
      <vt:lpstr>Pop Icons of the 20th Century British &amp; American Pop Art March 2019</vt:lpstr>
      <vt:lpstr>The Royal Academy: 250 years of the Summer Exhibition online</vt:lpstr>
      <vt:lpstr>Some other notable exhibitions:</vt:lpstr>
      <vt:lpstr>Margaret Calvert – Woman At Work</vt:lpstr>
      <vt:lpstr>Margaret Calvert – Woman At Work</vt:lpstr>
      <vt:lpstr>Let’s check out your curation skills</vt:lpstr>
      <vt:lpstr>Let’s check out your curation skills</vt:lpstr>
      <vt:lpstr>Let’s check out your curation skills</vt:lpstr>
      <vt:lpstr>Let’s check out your curation skills</vt:lpstr>
      <vt:lpstr>Let’s check out your curation skills</vt:lpstr>
      <vt:lpstr>Let’s check out your curation skills</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Perceiving</dc:title>
  <dc:creator>Martin Bush</dc:creator>
  <cp:lastModifiedBy>Donna Williams</cp:lastModifiedBy>
  <cp:revision>58</cp:revision>
  <dcterms:created xsi:type="dcterms:W3CDTF">2021-01-21T09:32:34Z</dcterms:created>
  <dcterms:modified xsi:type="dcterms:W3CDTF">2026-02-01T19:05:33Z</dcterms:modified>
</cp:coreProperties>
</file>