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</p:sldIdLst>
  <p:sldSz cy="5143500" cx="9144000"/>
  <p:notesSz cx="6858000" cy="9144000"/>
  <p:embeddedFontLst>
    <p:embeddedFont>
      <p:font typeface="Oswald"/>
      <p:regular r:id="rId17"/>
      <p:bold r:id="rId18"/>
    </p:embeddedFont>
    <p:embeddedFont>
      <p:font typeface="Open Sans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2FF094C9-B058-42EC-8A44-4D5716BDA6CF}">
  <a:tblStyle styleId="{2FF094C9-B058-42EC-8A44-4D5716BDA6C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bold.fntdata"/><Relationship Id="rId11" Type="http://schemas.openxmlformats.org/officeDocument/2006/relationships/slide" Target="slides/slide5.xml"/><Relationship Id="rId22" Type="http://schemas.openxmlformats.org/officeDocument/2006/relationships/font" Target="fonts/OpenSans-boldItalic.fntdata"/><Relationship Id="rId10" Type="http://schemas.openxmlformats.org/officeDocument/2006/relationships/slide" Target="slides/slide4.xml"/><Relationship Id="rId21" Type="http://schemas.openxmlformats.org/officeDocument/2006/relationships/font" Target="fonts/OpenSans-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font" Target="fonts/Oswald-regular.fntdata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schemas.openxmlformats.org/officeDocument/2006/relationships/font" Target="fonts/OpenSans-regular.fntdata"/><Relationship Id="rId6" Type="http://schemas.openxmlformats.org/officeDocument/2006/relationships/notesMaster" Target="notesMasters/notesMaster1.xml"/><Relationship Id="rId18" Type="http://schemas.openxmlformats.org/officeDocument/2006/relationships/font" Target="fonts/Oswald-bold.fntdata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11afaef951a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11afaef951a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f3dae00a5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f3dae00a5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f3dae00a5d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f3dae00a5d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f3dae00a5d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f3dae00a5d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f3dae00a5d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f3dae00a5d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f3dae00b6d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f3dae00b6d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f3dae00b6d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f3dae00b6d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f3dae00b6d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f3dae00b6d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f3dae00b6d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f3dae00b6d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indeed.com/career-advice/finding-a-job/employability-skills" TargetMode="External"/><Relationship Id="rId4" Type="http://schemas.openxmlformats.org/officeDocument/2006/relationships/hyperlink" Target="https://wethrive.net/guides/personal-professional-development-gui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2CC"/>
        </a:solid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/>
          <p:nvPr/>
        </p:nvSpPr>
        <p:spPr>
          <a:xfrm>
            <a:off x="403775" y="116600"/>
            <a:ext cx="8295000" cy="5946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  <p:sp>
        <p:nvSpPr>
          <p:cNvPr id="55" name="Google Shape;55;p13"/>
          <p:cNvSpPr/>
          <p:nvPr/>
        </p:nvSpPr>
        <p:spPr>
          <a:xfrm>
            <a:off x="224025" y="802400"/>
            <a:ext cx="6282000" cy="4240500"/>
          </a:xfrm>
          <a:prstGeom prst="roundRect">
            <a:avLst>
              <a:gd fmla="val 16667" name="adj"/>
            </a:avLst>
          </a:prstGeom>
          <a:solidFill>
            <a:schemeClr val="lt2"/>
          </a:solidFill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INTRODUCTION</a:t>
            </a:r>
            <a:endParaRPr b="1" sz="23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In addition to 'academic qualifications', most organizations require specific </a:t>
            </a: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skill sets</a:t>
            </a: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in jobseekers. Academic skills are the attributes that allow learners to develop job-ready skills. They equip students for post-college academic performance and job opportunities. Although 'employability skills' are not job-specific, they play a significant part in strengthening achievement and quality in the job role. They will also influence capacity advancement in professional life.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Becoming employment-ready necessitates basic 'academic skills' as well as the ability to implement those skills in real-world circumstances and operate in a job environment (Indeed Career Guide, 2021).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6607675" y="1383400"/>
            <a:ext cx="2536200" cy="3509400"/>
          </a:xfrm>
          <a:prstGeom prst="rect">
            <a:avLst/>
          </a:prstGeom>
          <a:solidFill>
            <a:schemeClr val="lt1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/>
              <a:t>MODULE CODE</a:t>
            </a:r>
            <a:endParaRPr b="1"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BMSW 4001</a:t>
            </a:r>
            <a:endParaRPr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/>
              <a:t>STUDENT NAME</a:t>
            </a:r>
            <a:endParaRPr b="1"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ARNOLD HUNI</a:t>
            </a:r>
            <a:endParaRPr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/>
              <a:t>STUDENT ID</a:t>
            </a:r>
            <a:endParaRPr b="1"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2123025</a:t>
            </a:r>
            <a:endParaRPr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/>
              <a:t>NAME OF LECTURER</a:t>
            </a:r>
            <a:endParaRPr b="1" sz="18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LIZETA DEMETRIOU</a:t>
            </a:r>
            <a:endParaRPr sz="1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9900"/>
        </a:solidFill>
      </p:bgPr>
    </p:bg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/>
          <p:nvPr/>
        </p:nvSpPr>
        <p:spPr>
          <a:xfrm>
            <a:off x="403775" y="116600"/>
            <a:ext cx="8295000" cy="5946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  <p:sp>
        <p:nvSpPr>
          <p:cNvPr id="62" name="Google Shape;62;p14"/>
          <p:cNvSpPr/>
          <p:nvPr/>
        </p:nvSpPr>
        <p:spPr>
          <a:xfrm>
            <a:off x="102050" y="802400"/>
            <a:ext cx="6078600" cy="424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3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CAREER AMBITION</a:t>
            </a:r>
            <a:endParaRPr b="1" sz="23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My aim is to become a business owner of a recruitment agency that specialises in supplying health workers to health establishments like NHS and others.</a:t>
            </a:r>
            <a:endParaRPr sz="2000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SKILLS REQUIREMENTS OF A BUSINESS OWNER</a:t>
            </a:r>
            <a:endParaRPr b="1" sz="21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A business owner requires the following skills: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7272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●"/>
            </a:pPr>
            <a:r>
              <a:rPr b="1" lang="en" sz="20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Financial management:</a:t>
            </a:r>
            <a:r>
              <a:rPr lang="en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The ability to effectively manage one's finances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7272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●"/>
            </a:pPr>
            <a:r>
              <a:rPr b="1" lang="en" sz="20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Marketing, sales, and customer service:</a:t>
            </a:r>
            <a:r>
              <a:rPr lang="en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Digital and interpersonal skills 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7272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Open Sans"/>
              <a:buChar char="●"/>
            </a:pPr>
            <a:r>
              <a:rPr lang="en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'</a:t>
            </a:r>
            <a:r>
              <a:rPr b="1" lang="en" sz="20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Effective communication and negotiation':</a:t>
            </a:r>
            <a:r>
              <a:rPr lang="en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Efficient oral and written communication skills</a:t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63" name="Google Shape;6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46050" y="3364400"/>
            <a:ext cx="2754625" cy="1733301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2725" y="787400"/>
            <a:ext cx="2754627" cy="25008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9900"/>
        </a:solidFill>
      </p:bgPr>
    </p:bg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/>
          <p:nvPr/>
        </p:nvSpPr>
        <p:spPr>
          <a:xfrm>
            <a:off x="403775" y="116600"/>
            <a:ext cx="8295000" cy="5946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  <p:sp>
        <p:nvSpPr>
          <p:cNvPr id="70" name="Google Shape;70;p15"/>
          <p:cNvSpPr/>
          <p:nvPr/>
        </p:nvSpPr>
        <p:spPr>
          <a:xfrm>
            <a:off x="147825" y="802400"/>
            <a:ext cx="6509100" cy="4240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28575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SKILLS REQUIREMENTS OF A BUSINESS OWNER</a:t>
            </a:r>
            <a:endParaRPr b="1" sz="21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2065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"/>
              <a:buChar char="●"/>
            </a:pPr>
            <a:r>
              <a:rPr b="1" lang="en" sz="19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Leadership:</a:t>
            </a:r>
            <a:r>
              <a:rPr lang="en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teamwork, the potential to teach and mentor others, and the potential to motivate others</a:t>
            </a:r>
            <a:endParaRPr sz="19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2065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"/>
              <a:buChar char="●"/>
            </a:pPr>
            <a:r>
              <a:rPr b="1" lang="en" sz="19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Project management and planning:</a:t>
            </a:r>
            <a:r>
              <a:rPr lang="en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Scheduling and resource management, managing risk</a:t>
            </a:r>
            <a:endParaRPr sz="19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2065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"/>
              <a:buChar char="●"/>
            </a:pPr>
            <a:r>
              <a:rPr b="1" lang="en" sz="19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Delegation and time management:</a:t>
            </a:r>
            <a:r>
              <a:rPr lang="en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include multitasking, planning, organising, prioritizing, and assigning tasks.</a:t>
            </a:r>
            <a:endParaRPr sz="19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2065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"/>
              <a:buChar char="●"/>
            </a:pPr>
            <a:r>
              <a:rPr b="1" lang="en" sz="19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Problem solving:</a:t>
            </a:r>
            <a:r>
              <a:rPr lang="en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entails analyzing the problem, devising an intervention, and putting the solution into action</a:t>
            </a:r>
            <a:endParaRPr sz="19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2065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"/>
              <a:buChar char="●"/>
            </a:pPr>
            <a:r>
              <a:rPr b="1" lang="en" sz="19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Networking skills: </a:t>
            </a:r>
            <a:r>
              <a:rPr lang="en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include active listening, self belief, sociability, and a sense of humour (ZipRecruiter, 2022).</a:t>
            </a:r>
            <a:endParaRPr sz="19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71" name="Google Shape;71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57000" y="892975"/>
            <a:ext cx="2421175" cy="1915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 rotWithShape="1">
          <a:blip r:embed="rId4">
            <a:alphaModFix/>
          </a:blip>
          <a:srcRect b="0" l="5156" r="3735" t="0"/>
          <a:stretch/>
        </p:blipFill>
        <p:spPr>
          <a:xfrm>
            <a:off x="6657000" y="2933700"/>
            <a:ext cx="2421175" cy="1949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D966"/>
        </a:solidFill>
      </p:bgPr>
    </p:bg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6"/>
          <p:cNvSpPr/>
          <p:nvPr/>
        </p:nvSpPr>
        <p:spPr>
          <a:xfrm>
            <a:off x="403775" y="116600"/>
            <a:ext cx="8295000" cy="5946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  <p:sp>
        <p:nvSpPr>
          <p:cNvPr id="78" name="Google Shape;78;p16"/>
          <p:cNvSpPr/>
          <p:nvPr/>
        </p:nvSpPr>
        <p:spPr>
          <a:xfrm>
            <a:off x="147825" y="802400"/>
            <a:ext cx="8818200" cy="42405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28575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BUSINESS OWNER SKILLS I ALREADY HAVE VS THE ONES I DO NOT</a:t>
            </a:r>
            <a:endParaRPr b="1"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Financial Management</a:t>
            </a:r>
            <a:endParaRPr b="1" sz="1800">
              <a:solidFill>
                <a:srgbClr val="99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 currently possess the skill to manage financial resources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Marketing, Sales and Customer Service</a:t>
            </a:r>
            <a:endParaRPr b="1" sz="1800">
              <a:solidFill>
                <a:srgbClr val="99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Currently, I possess interpersonal skill, </a:t>
            </a:r>
            <a:r>
              <a:rPr lang="en" sz="18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but I do not possess the needed digital skills at the moment</a:t>
            </a:r>
            <a:endParaRPr sz="1800">
              <a:solidFill>
                <a:srgbClr val="FF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'Effective Communication and Negotiation'</a:t>
            </a:r>
            <a:endParaRPr b="1" sz="1800">
              <a:solidFill>
                <a:srgbClr val="99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My oral and written communication skills are good, </a:t>
            </a:r>
            <a:r>
              <a:rPr lang="en" sz="18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but not very efficient</a:t>
            </a:r>
            <a:endParaRPr sz="1800">
              <a:solidFill>
                <a:srgbClr val="FF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Leadership</a:t>
            </a:r>
            <a:endParaRPr b="1" sz="1800">
              <a:solidFill>
                <a:srgbClr val="99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 possess teamwork and motivation skills, </a:t>
            </a:r>
            <a:r>
              <a:rPr lang="en" sz="18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but</a:t>
            </a: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" sz="18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I do not currently have the teaching and mentoring skills</a:t>
            </a:r>
            <a:endParaRPr sz="1800">
              <a:solidFill>
                <a:srgbClr val="FF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Project Management and Planning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 have the skills to manage resources, </a:t>
            </a:r>
            <a:r>
              <a:rPr lang="en" sz="18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but I do not currently have scheduling and risk management skills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D966"/>
        </a:solidFill>
      </p:bgPr>
    </p:bg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/>
          <p:nvPr/>
        </p:nvSpPr>
        <p:spPr>
          <a:xfrm>
            <a:off x="403775" y="116600"/>
            <a:ext cx="8295000" cy="5946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  <p:sp>
        <p:nvSpPr>
          <p:cNvPr id="84" name="Google Shape;84;p17"/>
          <p:cNvSpPr/>
          <p:nvPr/>
        </p:nvSpPr>
        <p:spPr>
          <a:xfrm>
            <a:off x="147825" y="802400"/>
            <a:ext cx="8818200" cy="4240500"/>
          </a:xfrm>
          <a:prstGeom prst="roundRect">
            <a:avLst>
              <a:gd fmla="val 16667" name="adj"/>
            </a:avLst>
          </a:prstGeom>
          <a:solidFill>
            <a:schemeClr val="lt1"/>
          </a:solidFill>
          <a:ln cap="flat" cmpd="sng" w="28575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BUSINESS OWNER SKILLS I ALREADY HAVE VS THE ONES I DO NOT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Delegation and Time Management</a:t>
            </a:r>
            <a:endParaRPr b="1" sz="1800">
              <a:solidFill>
                <a:srgbClr val="99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Currently, I have the skill to plan and organise resources, </a:t>
            </a:r>
            <a:r>
              <a:rPr lang="en" sz="18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but I do not currently have the needed skills to multitask, prioritise or differentiating which task to assign and to whom</a:t>
            </a:r>
            <a:endParaRPr sz="1800">
              <a:solidFill>
                <a:srgbClr val="FF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Problem Solving</a:t>
            </a:r>
            <a:endParaRPr b="1" sz="2000">
              <a:solidFill>
                <a:srgbClr val="99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 have the skill to invent or innovate ideas to solve a problem, </a:t>
            </a:r>
            <a:r>
              <a:rPr lang="en" sz="20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but often times, proper identification of the problems and the skills for applying the designed solution are not there</a:t>
            </a:r>
            <a:endParaRPr sz="2000">
              <a:solidFill>
                <a:srgbClr val="FF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9900FF"/>
                </a:solidFill>
                <a:latin typeface="Open Sans"/>
                <a:ea typeface="Open Sans"/>
                <a:cs typeface="Open Sans"/>
                <a:sym typeface="Open Sans"/>
              </a:rPr>
              <a:t>Networking</a:t>
            </a:r>
            <a:endParaRPr b="1" sz="2000">
              <a:solidFill>
                <a:srgbClr val="99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 currently have the skills to listen actively, make friends easily, </a:t>
            </a:r>
            <a:r>
              <a:rPr lang="en" sz="2000">
                <a:solidFill>
                  <a:srgbClr val="FF0000"/>
                </a:solidFill>
                <a:latin typeface="Open Sans"/>
                <a:ea typeface="Open Sans"/>
                <a:cs typeface="Open Sans"/>
                <a:sym typeface="Open Sans"/>
              </a:rPr>
              <a:t>but the skills needed to be self-confident, make a good humour are not developed in me at the moment</a:t>
            </a:r>
            <a:endParaRPr sz="2100">
              <a:solidFill>
                <a:srgbClr val="FF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FF"/>
        </a:soli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8"/>
          <p:cNvSpPr/>
          <p:nvPr/>
        </p:nvSpPr>
        <p:spPr>
          <a:xfrm>
            <a:off x="955925" y="40400"/>
            <a:ext cx="6546300" cy="3579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2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</a:t>
            </a: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endParaRPr b="1" sz="900">
              <a:solidFill>
                <a:srgbClr val="0000FF"/>
              </a:solidFill>
            </a:endParaRPr>
          </a:p>
        </p:txBody>
      </p:sp>
      <p:sp>
        <p:nvSpPr>
          <p:cNvPr id="90" name="Google Shape;90;p18"/>
          <p:cNvSpPr/>
          <p:nvPr/>
        </p:nvSpPr>
        <p:spPr>
          <a:xfrm>
            <a:off x="122375" y="398300"/>
            <a:ext cx="8884500" cy="4644600"/>
          </a:xfrm>
          <a:prstGeom prst="rect">
            <a:avLst/>
          </a:prstGeom>
          <a:solidFill>
            <a:schemeClr val="lt1"/>
          </a:solidFill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SWOT ANALYSIS OF MYSELF RELATIVE TO BUSINESS OWNER SKILLS</a:t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graphicFrame>
        <p:nvGraphicFramePr>
          <p:cNvPr id="91" name="Google Shape;91;p18"/>
          <p:cNvGraphicFramePr/>
          <p:nvPr/>
        </p:nvGraphicFramePr>
        <p:xfrm>
          <a:off x="453600" y="7974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{2FF094C9-B058-42EC-8A44-4D5716BDA6CF}</a:tableStyleId>
              </a:tblPr>
              <a:tblGrid>
                <a:gridCol w="4356400"/>
                <a:gridCol w="4071750"/>
              </a:tblGrid>
              <a:tr h="4571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>
                          <a:solidFill>
                            <a:schemeClr val="dk1"/>
                          </a:solidFill>
                        </a:rPr>
                        <a:t>STRENGTH</a:t>
                      </a:r>
                      <a:endParaRPr b="1" sz="1800"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Char char="●"/>
                      </a:pPr>
                      <a:r>
                        <a:rPr lang="en">
                          <a:solidFill>
                            <a:schemeClr val="dk1"/>
                          </a:solidFill>
                        </a:rPr>
                        <a:t>Good interpersonal skills; 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Char char="●"/>
                      </a:pPr>
                      <a:r>
                        <a:rPr lang="en">
                          <a:solidFill>
                            <a:schemeClr val="dk1"/>
                          </a:solidFill>
                        </a:rPr>
                        <a:t>Good </a:t>
                      </a:r>
                      <a:r>
                        <a:rPr lang="en">
                          <a:solidFill>
                            <a:schemeClr val="dk1"/>
                          </a:solidFill>
                        </a:rPr>
                        <a:t>team playing</a:t>
                      </a:r>
                      <a:r>
                        <a:rPr lang="en">
                          <a:solidFill>
                            <a:schemeClr val="dk1"/>
                          </a:solidFill>
                        </a:rPr>
                        <a:t> skill; 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Char char="●"/>
                      </a:pPr>
                      <a:r>
                        <a:rPr lang="en">
                          <a:solidFill>
                            <a:schemeClr val="dk1"/>
                          </a:solidFill>
                        </a:rPr>
                        <a:t>Communication</a:t>
                      </a:r>
                      <a:r>
                        <a:rPr lang="en">
                          <a:solidFill>
                            <a:schemeClr val="dk1"/>
                          </a:solidFill>
                        </a:rPr>
                        <a:t> skills; 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Char char="●"/>
                      </a:pPr>
                      <a:r>
                        <a:rPr lang="en">
                          <a:solidFill>
                            <a:schemeClr val="dk1"/>
                          </a:solidFill>
                        </a:rPr>
                        <a:t>Planning</a:t>
                      </a:r>
                      <a:r>
                        <a:rPr lang="en">
                          <a:solidFill>
                            <a:schemeClr val="dk1"/>
                          </a:solidFill>
                        </a:rPr>
                        <a:t> and Organisational skills; 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Char char="●"/>
                      </a:pPr>
                      <a:r>
                        <a:rPr lang="en">
                          <a:solidFill>
                            <a:schemeClr val="dk1"/>
                          </a:solidFill>
                        </a:rPr>
                        <a:t>good listener; 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400"/>
                        <a:buChar char="●"/>
                      </a:pPr>
                      <a:r>
                        <a:rPr lang="en">
                          <a:solidFill>
                            <a:schemeClr val="dk1"/>
                          </a:solidFill>
                        </a:rPr>
                        <a:t>Makes </a:t>
                      </a:r>
                      <a:r>
                        <a:rPr lang="en">
                          <a:solidFill>
                            <a:schemeClr val="dk1"/>
                          </a:solidFill>
                        </a:rPr>
                        <a:t>friends</a:t>
                      </a:r>
                      <a:r>
                        <a:rPr lang="en">
                          <a:solidFill>
                            <a:schemeClr val="dk1"/>
                          </a:solidFill>
                        </a:rPr>
                        <a:t> easily and a good resource manager (Mind Tools, 2021)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/>
                        <a:t>WEAKNESSES</a:t>
                      </a:r>
                      <a:endParaRPr b="1" sz="1800"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Ego or Unwilling to accept criticism;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Avoiding the acquisition of new skills;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an inability to entrust others;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Lack of self-assurance;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a lack of enthusiasm for digital technology skills; Inability to multitask;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Having difficulty imparting knowledge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FFFF00"/>
                    </a:solidFill>
                  </a:tcPr>
                </a:tc>
              </a:tr>
              <a:tr h="52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/>
                        <a:t>OPPORTUNITIES</a:t>
                      </a:r>
                      <a:endParaRPr b="1" sz="1800"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Self-development tasks in the course modules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Group work for skills interchange &amp; talents sharing.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Lecturers and tutors are also mentors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Virtual training classes for skills acquisition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Free video tutorials and virtual classrooms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Motivation from the university environment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"/>
                        <a:t>self-esteem via Presentations isessions</a:t>
                      </a:r>
                      <a:endParaRPr/>
                    </a:p>
                  </a:txBody>
                  <a:tcPr marT="91425" marB="91425" marR="91425" marL="91425"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 sz="1800"/>
                        <a:t>THREATS</a:t>
                      </a:r>
                      <a:endParaRPr b="1" sz="1800"/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600"/>
                        <a:buChar char="●"/>
                      </a:pPr>
                      <a:r>
                        <a:rPr lang="en" sz="1600"/>
                        <a:t>Unhealthy competition in the class</a:t>
                      </a:r>
                      <a:endParaRPr sz="1600"/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600"/>
                        <a:buChar char="●"/>
                      </a:pPr>
                      <a:r>
                        <a:rPr lang="en" sz="1600"/>
                        <a:t>Academic programs not covering external skills acquisition trainings</a:t>
                      </a:r>
                      <a:endParaRPr sz="1600"/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600"/>
                        <a:buChar char="●"/>
                      </a:pPr>
                      <a:r>
                        <a:rPr lang="en" sz="1600"/>
                        <a:t>Combining work and school</a:t>
                      </a:r>
                      <a:endParaRPr sz="1600"/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600"/>
                        <a:buChar char="●"/>
                      </a:pPr>
                      <a:r>
                        <a:rPr lang="en" sz="1600"/>
                        <a:t>Family demands</a:t>
                      </a:r>
                      <a:endParaRPr sz="1600"/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600"/>
                        <a:buChar char="●"/>
                      </a:pPr>
                      <a:r>
                        <a:rPr lang="en" sz="1600"/>
                        <a:t>Some skills need to be inborn</a:t>
                      </a:r>
                      <a:endParaRPr sz="1600"/>
                    </a:p>
                    <a:p>
                      <a:pPr indent="-3302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600"/>
                        <a:buChar char="●"/>
                      </a:pPr>
                      <a:r>
                        <a:rPr lang="en" sz="1600"/>
                        <a:t>Personal reluctance </a:t>
                      </a:r>
                      <a:r>
                        <a:rPr lang="en" sz="1500"/>
                        <a:t>(Thompson, 2021)</a:t>
                      </a:r>
                      <a:endParaRPr sz="1500"/>
                    </a:p>
                  </a:txBody>
                  <a:tcPr marT="91425" marB="91425" marR="91425" marL="91425">
                    <a:solidFill>
                      <a:srgbClr val="FF99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accent6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9"/>
          <p:cNvSpPr/>
          <p:nvPr/>
        </p:nvSpPr>
        <p:spPr>
          <a:xfrm>
            <a:off x="224025" y="40400"/>
            <a:ext cx="8559000" cy="4890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  <p:sp>
        <p:nvSpPr>
          <p:cNvPr id="97" name="Google Shape;97;p19"/>
          <p:cNvSpPr/>
          <p:nvPr/>
        </p:nvSpPr>
        <p:spPr>
          <a:xfrm>
            <a:off x="122375" y="529400"/>
            <a:ext cx="8863800" cy="4513500"/>
          </a:xfrm>
          <a:prstGeom prst="round1Rect">
            <a:avLst>
              <a:gd fmla="val 16667" name="adj"/>
            </a:avLst>
          </a:prstGeom>
          <a:solidFill>
            <a:schemeClr val="lt2"/>
          </a:solidFill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BRIEF DISCUSSION ON WHY I THINK I POSSESS THESE SKILLS</a:t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The skills I possess, like communication skill has many proof and examples that revealed to me I have it:</a:t>
            </a:r>
            <a:endParaRPr b="1"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Feedback from friends, teammates, associates and from tutors. Also I can comfortably hold a conversation for a long time.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Good Interpersonal and team playing skills:</a:t>
            </a:r>
            <a:endParaRPr b="1"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For instance, it does not take me time to make friends, and my new friends always request that we meet again. My role in a team is reconciling disputes and if I happen to be absent, team members opt to wait till I come.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Planning and organisational skill:</a:t>
            </a:r>
            <a:endParaRPr b="1"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My Planning and organising skills first manifested in my workplace when I was assigned a role to cover the supervisor who was on holiday. I did the rota, planned shifts and covers plus launch budget for staff.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Good Listener:</a:t>
            </a:r>
            <a:endParaRPr b="1"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I give listening ear no matter the issue under discussion. That gives people confidence and makes them confide in me (Wignall, 2021).</a:t>
            </a:r>
            <a:endParaRPr sz="18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/>
          <p:nvPr/>
        </p:nvSpPr>
        <p:spPr>
          <a:xfrm>
            <a:off x="163050" y="565100"/>
            <a:ext cx="5204700" cy="4554000"/>
          </a:xfrm>
          <a:prstGeom prst="round2DiagRect">
            <a:avLst>
              <a:gd fmla="val 16667" name="adj1"/>
              <a:gd fmla="val 0" name="adj2"/>
            </a:avLst>
          </a:prstGeom>
          <a:solidFill>
            <a:schemeClr val="lt1"/>
          </a:solidFill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7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USING TIME MANAGEMENT TOOL TO ADDRESS MY SKILLS INADEQUACIES</a:t>
            </a:r>
            <a:endParaRPr b="1" sz="17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Using the priority matrix, I have to categorise my skills shortages into: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4732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AutoNum type="arabicPeriod"/>
            </a:pP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b="1"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Urgent and Important: </a:t>
            </a: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Digital Skills</a:t>
            </a:r>
            <a:r>
              <a:rPr b="1"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,  </a:t>
            </a: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teaching &amp; mentoring skills and prioritising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4732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AutoNum type="arabicPeriod"/>
            </a:pPr>
            <a:r>
              <a:rPr b="1"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b="1"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ot urgent, but important: </a:t>
            </a: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multitasking, risk management, solution implementation and build self-confident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4732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AutoNum type="arabicPeriod"/>
            </a:pPr>
            <a:r>
              <a:rPr b="1"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Urgent, but not important: </a:t>
            </a: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Developing telephoning talent and text messaging skills and any task that can be delegated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-14732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AutoNum type="arabicPeriod"/>
            </a:pPr>
            <a:r>
              <a:rPr b="1"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Not urgent and not important: </a:t>
            </a: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browsing the internet to find skill development courses, enrolling in online training course, registering for conferences, improving skills through video gaming  or watching TV (Corporate Finance Institute, 2019)</a:t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3" name="Google Shape;103;p20"/>
          <p:cNvSpPr/>
          <p:nvPr/>
        </p:nvSpPr>
        <p:spPr>
          <a:xfrm>
            <a:off x="403775" y="40400"/>
            <a:ext cx="8295000" cy="448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  <p:pic>
        <p:nvPicPr>
          <p:cNvPr id="104" name="Google Shape;104;p20"/>
          <p:cNvPicPr preferRelativeResize="0"/>
          <p:nvPr/>
        </p:nvPicPr>
        <p:blipFill rotWithShape="1">
          <a:blip r:embed="rId3">
            <a:alphaModFix/>
          </a:blip>
          <a:srcRect b="6952" l="2712" r="3089" t="6249"/>
          <a:stretch/>
        </p:blipFill>
        <p:spPr>
          <a:xfrm>
            <a:off x="5367525" y="529700"/>
            <a:ext cx="3700275" cy="255727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20"/>
          <p:cNvSpPr/>
          <p:nvPr/>
        </p:nvSpPr>
        <p:spPr>
          <a:xfrm>
            <a:off x="5245550" y="2948825"/>
            <a:ext cx="3822300" cy="2145900"/>
          </a:xfrm>
          <a:prstGeom prst="round2DiagRect">
            <a:avLst>
              <a:gd fmla="val 16667" name="adj1"/>
              <a:gd fmla="val 0" name="adj2"/>
            </a:avLst>
          </a:prstGeom>
          <a:solidFill>
            <a:schemeClr val="lt1"/>
          </a:solidFill>
          <a:ln cap="flat" cmpd="sng" w="2857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PLAN FOR SKILLS DEVELOPMENT</a:t>
            </a:r>
            <a:endParaRPr b="1" sz="16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Having prioritised my skills, calendar tool will be utilised to allocate time and duration to each skill I do not possess, and I will endeavour to acquire them, develop the ones I already have as a potential business owner in recruitment agency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A4C2F4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/>
          <p:nvPr/>
        </p:nvSpPr>
        <p:spPr>
          <a:xfrm>
            <a:off x="285025" y="748100"/>
            <a:ext cx="8619925" cy="4395400"/>
          </a:xfrm>
          <a:prstGeom prst="flowChartPunchedTape">
            <a:avLst/>
          </a:prstGeom>
          <a:solidFill>
            <a:schemeClr val="lt2"/>
          </a:solidFill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7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CONCLUSION</a:t>
            </a:r>
            <a:endParaRPr b="1" sz="27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>
                <a:solidFill>
                  <a:schemeClr val="dk1"/>
                </a:solidFill>
              </a:rPr>
              <a:t>This course module has proved to be an eye opener in the attributes I have always felt but have never been able to give a names to or categorise, but the module has given a clear and concrete segregation to my skills. Aspiring to be a business owner in the recruitment Agency sector in the health industry, I have identified the general skills required of a business owner, reflected on myself to identify the ones I possess and finally prioritised the skills I do not currently possess with a view to implementing a skills development plan to improve myself.</a:t>
            </a:r>
            <a:endParaRPr sz="16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1" name="Google Shape;111;p21"/>
          <p:cNvSpPr/>
          <p:nvPr/>
        </p:nvSpPr>
        <p:spPr>
          <a:xfrm>
            <a:off x="403775" y="116600"/>
            <a:ext cx="8295000" cy="6315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FF00"/>
        </a:solidFill>
      </p:bgPr>
    </p:bg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/>
          <p:nvPr/>
        </p:nvSpPr>
        <p:spPr>
          <a:xfrm>
            <a:off x="81725" y="626000"/>
            <a:ext cx="8945400" cy="4431900"/>
          </a:xfrm>
          <a:prstGeom prst="rect">
            <a:avLst/>
          </a:prstGeom>
          <a:solidFill>
            <a:schemeClr val="lt1"/>
          </a:solidFill>
          <a:ln cap="flat" cmpd="sng" w="381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REFERENCES</a:t>
            </a:r>
            <a:endParaRPr b="1" sz="200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9144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Corporate Finance Institute, (2019). Time Management [Online]. Available at: https://corporatefinanceinstitute.com/resources/careers/soft-skills/time-management-list-tips/.</a:t>
            </a:r>
            <a:endParaRPr sz="1500">
              <a:solidFill>
                <a:srgbClr val="202124"/>
              </a:solidFill>
              <a:highlight>
                <a:srgbClr val="FFFFFF"/>
              </a:highlight>
            </a:endParaRPr>
          </a:p>
          <a:p>
            <a:pPr indent="0" lvl="0" marL="9144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Indeed Career Guide, 2021. Employability Skills: Definition and 10 Examples [Online]. Available at: </a:t>
            </a:r>
            <a:r>
              <a:rPr lang="en" sz="1500" u="sng">
                <a:solidFill>
                  <a:srgbClr val="1155CC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https://www.indeed.com/career-advice/finding-a-job/employability-skills</a:t>
            </a: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.</a:t>
            </a:r>
            <a:endParaRPr sz="1500">
              <a:solidFill>
                <a:srgbClr val="202124"/>
              </a:solidFill>
              <a:highlight>
                <a:srgbClr val="FFFFFF"/>
              </a:highlight>
            </a:endParaRPr>
          </a:p>
          <a:p>
            <a:pPr indent="0" lvl="0" marL="9144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Mind Tools, 2021. Personal SWOT Analysis: Making the Most of Your Talents and Opportunities [Online]. Available at: https://www.mindtools.com/pages/article/newTMC_05_1.htm.</a:t>
            </a:r>
            <a:endParaRPr sz="1500">
              <a:solidFill>
                <a:srgbClr val="202124"/>
              </a:solidFill>
              <a:highlight>
                <a:srgbClr val="FFFFFF"/>
              </a:highlight>
            </a:endParaRPr>
          </a:p>
          <a:p>
            <a:pPr indent="0" lvl="0" marL="9144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Thompson, M., 2021. Personal and Professional Development Guide (2021). [Online]. Available at: </a:t>
            </a:r>
            <a:r>
              <a:rPr lang="en" sz="1500" u="sng">
                <a:solidFill>
                  <a:srgbClr val="1155CC"/>
                </a:solidFill>
                <a:highlight>
                  <a:srgbClr val="FFFFFF"/>
                </a:highlight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https://wethrive.net/guides/personal-professional-development-guide/</a:t>
            </a: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.</a:t>
            </a:r>
            <a:endParaRPr sz="1500">
              <a:solidFill>
                <a:srgbClr val="202124"/>
              </a:solidFill>
              <a:highlight>
                <a:srgbClr val="FFFFFF"/>
              </a:highlight>
            </a:endParaRPr>
          </a:p>
          <a:p>
            <a:pPr indent="0" lvl="0" marL="9144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Wignall, N., 2021. The Elements of Self-Reflection [Online]. Available at: https://medium.com/the-understanding-project/the-elements-of-self-reflection-cdf7aa70ed2e#:~:text=Self-Reflection is the ability,improve your decisions and behaviour.</a:t>
            </a:r>
            <a:endParaRPr sz="1500">
              <a:solidFill>
                <a:srgbClr val="202124"/>
              </a:solidFill>
              <a:highlight>
                <a:srgbClr val="FFFFFF"/>
              </a:highlight>
            </a:endParaRPr>
          </a:p>
          <a:p>
            <a:pPr indent="0" lvl="0" marL="9144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rgbClr val="202124"/>
                </a:solidFill>
                <a:highlight>
                  <a:srgbClr val="FFFFFF"/>
                </a:highlight>
              </a:rPr>
              <a:t>ZipRecruiter, 2022. Agency Owner Must-Have Skills List &amp; Keywords for Your Resume [Online]. Available at: https://www.ziprecruiter.com/Career/Agency-Owner/Resume-Keywords-and-Skills#:~:text=What are the most important,Insurance and Property &amp; Casualty Insurance.</a:t>
            </a:r>
            <a:endParaRPr sz="2200">
              <a:solidFill>
                <a:schemeClr val="dk1"/>
              </a:solidFill>
            </a:endParaRPr>
          </a:p>
        </p:txBody>
      </p:sp>
      <p:sp>
        <p:nvSpPr>
          <p:cNvPr id="117" name="Google Shape;117;p22"/>
          <p:cNvSpPr/>
          <p:nvPr/>
        </p:nvSpPr>
        <p:spPr>
          <a:xfrm>
            <a:off x="403775" y="40400"/>
            <a:ext cx="8295000" cy="509400"/>
          </a:xfrm>
          <a:prstGeom prst="roundRect">
            <a:avLst>
              <a:gd fmla="val 16667" name="adj"/>
            </a:avLst>
          </a:prstGeom>
          <a:solidFill>
            <a:srgbClr val="FFFFFF"/>
          </a:solidFill>
          <a:ln cap="flat" cmpd="sng" w="19050">
            <a:solidFill>
              <a:srgbClr val="0000F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0000FF"/>
                </a:solidFill>
                <a:latin typeface="Open Sans"/>
                <a:ea typeface="Open Sans"/>
                <a:cs typeface="Open Sans"/>
                <a:sym typeface="Open Sans"/>
              </a:rPr>
              <a:t>Academic and Employability Skills (ACE) </a:t>
            </a:r>
            <a:endParaRPr b="1" sz="90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