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3" r:id="rId7"/>
    <p:sldId id="262" r:id="rId8"/>
    <p:sldId id="264" r:id="rId9"/>
    <p:sldId id="265" r:id="rId10"/>
    <p:sldId id="266" r:id="rId11"/>
    <p:sldId id="25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53" dt="2026-10-07T21:15:11.544"/>
    <p1510:client id="{058651ED-ACED-3C3C-D7A1-0504B588ACCA}" v="184" dt="2026-10-07T19:54:50.602"/>
    <p1510:client id="{E35A00F3-E3AF-6B2D-0DD4-38D70F1E6F5A}" v="614" dt="2026-10-07T20:33:10.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E71044-7C54-4BEB-87ED-7EBC725E9E9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A4AFC3D-DE9E-4BB6-A68F-25566BD210ED}">
      <dgm:prSet/>
      <dgm:spPr/>
      <dgm:t>
        <a:bodyPr/>
        <a:lstStyle/>
        <a:p>
          <a:r>
            <a:rPr lang="en-GB"/>
            <a:t>Bowlby (1969) believed that children are naturally and biologically prepared to develop strong emotional attachments with their caregivers from an early age. He suggested that attachment is an innate part of human development because children are born with behaviours that encourage adults to provide protection and care.</a:t>
          </a:r>
          <a:endParaRPr lang="en-US"/>
        </a:p>
      </dgm:t>
    </dgm:pt>
    <dgm:pt modelId="{968C6147-7E79-469B-9F5D-517595DE2F3E}" type="parTrans" cxnId="{9587ECBB-6103-45B5-8C2F-74DAE9BCB670}">
      <dgm:prSet/>
      <dgm:spPr/>
      <dgm:t>
        <a:bodyPr/>
        <a:lstStyle/>
        <a:p>
          <a:endParaRPr lang="en-US"/>
        </a:p>
      </dgm:t>
    </dgm:pt>
    <dgm:pt modelId="{6FB00FEE-E79D-45F2-8EE9-7E3B2F7E917D}" type="sibTrans" cxnId="{9587ECBB-6103-45B5-8C2F-74DAE9BCB670}">
      <dgm:prSet/>
      <dgm:spPr/>
      <dgm:t>
        <a:bodyPr/>
        <a:lstStyle/>
        <a:p>
          <a:endParaRPr lang="en-US"/>
        </a:p>
      </dgm:t>
    </dgm:pt>
    <dgm:pt modelId="{EC5A2817-BD9D-4053-A3B1-A7454E83C066}">
      <dgm:prSet/>
      <dgm:spPr/>
      <dgm:t>
        <a:bodyPr/>
        <a:lstStyle/>
        <a:p>
          <a:r>
            <a:rPr lang="en-GB"/>
            <a:t>For example, crying, smiling, following and seeking physical closeness can help a child maintain contact with a familiar caregiver. These behaviours increase the likelihood that the caregiver will respond to the child’s needs and keep them safe. Therefore, Bowlby’s theory places significant importance on nature, as attachment is seen as a biological mechanism that supports a child’s survival, emotional security and development.</a:t>
          </a:r>
          <a:endParaRPr lang="en-US"/>
        </a:p>
      </dgm:t>
    </dgm:pt>
    <dgm:pt modelId="{AB69DD60-3804-44E6-9444-D6E7132DE7D4}" type="parTrans" cxnId="{CDAB6ACC-80FB-4E1C-9C32-0D626B17BEEC}">
      <dgm:prSet/>
      <dgm:spPr/>
      <dgm:t>
        <a:bodyPr/>
        <a:lstStyle/>
        <a:p>
          <a:endParaRPr lang="en-US"/>
        </a:p>
      </dgm:t>
    </dgm:pt>
    <dgm:pt modelId="{33A21498-B70B-4AFE-9674-9EEF0C40DFC6}" type="sibTrans" cxnId="{CDAB6ACC-80FB-4E1C-9C32-0D626B17BEEC}">
      <dgm:prSet/>
      <dgm:spPr/>
      <dgm:t>
        <a:bodyPr/>
        <a:lstStyle/>
        <a:p>
          <a:endParaRPr lang="en-US"/>
        </a:p>
      </dgm:t>
    </dgm:pt>
    <dgm:pt modelId="{34C734DD-A211-46FD-A5B2-DFC666AA1FFA}" type="pres">
      <dgm:prSet presAssocID="{D5E71044-7C54-4BEB-87ED-7EBC725E9E98}" presName="diagram" presStyleCnt="0">
        <dgm:presLayoutVars>
          <dgm:dir/>
          <dgm:resizeHandles val="exact"/>
        </dgm:presLayoutVars>
      </dgm:prSet>
      <dgm:spPr/>
    </dgm:pt>
    <dgm:pt modelId="{46F23394-40AE-4487-82E3-C2F318ABF7AD}" type="pres">
      <dgm:prSet presAssocID="{1A4AFC3D-DE9E-4BB6-A68F-25566BD210ED}" presName="node" presStyleLbl="node1" presStyleIdx="0" presStyleCnt="2">
        <dgm:presLayoutVars>
          <dgm:bulletEnabled val="1"/>
        </dgm:presLayoutVars>
      </dgm:prSet>
      <dgm:spPr/>
    </dgm:pt>
    <dgm:pt modelId="{71848F5B-04ED-4D8D-ACFC-969AE4C47227}" type="pres">
      <dgm:prSet presAssocID="{6FB00FEE-E79D-45F2-8EE9-7E3B2F7E917D}" presName="sibTrans" presStyleCnt="0"/>
      <dgm:spPr/>
    </dgm:pt>
    <dgm:pt modelId="{B674371C-C535-4032-A4DF-A202ECB095D2}" type="pres">
      <dgm:prSet presAssocID="{EC5A2817-BD9D-4053-A3B1-A7454E83C066}" presName="node" presStyleLbl="node1" presStyleIdx="1" presStyleCnt="2">
        <dgm:presLayoutVars>
          <dgm:bulletEnabled val="1"/>
        </dgm:presLayoutVars>
      </dgm:prSet>
      <dgm:spPr/>
    </dgm:pt>
  </dgm:ptLst>
  <dgm:cxnLst>
    <dgm:cxn modelId="{641AE832-E7D9-44DA-8037-E4F66E37F935}" type="presOf" srcId="{1A4AFC3D-DE9E-4BB6-A68F-25566BD210ED}" destId="{46F23394-40AE-4487-82E3-C2F318ABF7AD}" srcOrd="0" destOrd="0" presId="urn:microsoft.com/office/officeart/2005/8/layout/default"/>
    <dgm:cxn modelId="{9587ECBB-6103-45B5-8C2F-74DAE9BCB670}" srcId="{D5E71044-7C54-4BEB-87ED-7EBC725E9E98}" destId="{1A4AFC3D-DE9E-4BB6-A68F-25566BD210ED}" srcOrd="0" destOrd="0" parTransId="{968C6147-7E79-469B-9F5D-517595DE2F3E}" sibTransId="{6FB00FEE-E79D-45F2-8EE9-7E3B2F7E917D}"/>
    <dgm:cxn modelId="{CDAB6ACC-80FB-4E1C-9C32-0D626B17BEEC}" srcId="{D5E71044-7C54-4BEB-87ED-7EBC725E9E98}" destId="{EC5A2817-BD9D-4053-A3B1-A7454E83C066}" srcOrd="1" destOrd="0" parTransId="{AB69DD60-3804-44E6-9444-D6E7132DE7D4}" sibTransId="{33A21498-B70B-4AFE-9674-9EEF0C40DFC6}"/>
    <dgm:cxn modelId="{88EA81EF-0F21-45A0-870C-7DF72AF8D404}" type="presOf" srcId="{D5E71044-7C54-4BEB-87ED-7EBC725E9E98}" destId="{34C734DD-A211-46FD-A5B2-DFC666AA1FFA}" srcOrd="0" destOrd="0" presId="urn:microsoft.com/office/officeart/2005/8/layout/default"/>
    <dgm:cxn modelId="{AE45A4F6-8B3A-44DC-9B45-37E442805862}" type="presOf" srcId="{EC5A2817-BD9D-4053-A3B1-A7454E83C066}" destId="{B674371C-C535-4032-A4DF-A202ECB095D2}" srcOrd="0" destOrd="0" presId="urn:microsoft.com/office/officeart/2005/8/layout/default"/>
    <dgm:cxn modelId="{0775C1DF-7FFB-4688-823F-37F4D2B79804}" type="presParOf" srcId="{34C734DD-A211-46FD-A5B2-DFC666AA1FFA}" destId="{46F23394-40AE-4487-82E3-C2F318ABF7AD}" srcOrd="0" destOrd="0" presId="urn:microsoft.com/office/officeart/2005/8/layout/default"/>
    <dgm:cxn modelId="{B2C29190-AE0E-4E0D-839E-32D0749B8EA1}" type="presParOf" srcId="{34C734DD-A211-46FD-A5B2-DFC666AA1FFA}" destId="{71848F5B-04ED-4D8D-ACFC-969AE4C47227}" srcOrd="1" destOrd="0" presId="urn:microsoft.com/office/officeart/2005/8/layout/default"/>
    <dgm:cxn modelId="{93298794-09F2-4499-973E-95E36CC2ECEE}" type="presParOf" srcId="{34C734DD-A211-46FD-A5B2-DFC666AA1FFA}" destId="{B674371C-C535-4032-A4DF-A202ECB095D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23394-40AE-4487-82E3-C2F318ABF7AD}">
      <dsp:nvSpPr>
        <dsp:cNvPr id="0" name=""/>
        <dsp:cNvSpPr/>
      </dsp:nvSpPr>
      <dsp:spPr>
        <a:xfrm>
          <a:off x="0" y="856319"/>
          <a:ext cx="3679372" cy="22076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Bowlby (1969) believed that children are naturally and biologically prepared to develop strong emotional attachments with their caregivers from an early age. He suggested that attachment is an innate part of human development because children are born with behaviours that encourage adults to provide protection and care.</a:t>
          </a:r>
          <a:endParaRPr lang="en-US" sz="1400" kern="1200"/>
        </a:p>
      </dsp:txBody>
      <dsp:txXfrm>
        <a:off x="0" y="856319"/>
        <a:ext cx="3679372" cy="2207623"/>
      </dsp:txXfrm>
    </dsp:sp>
    <dsp:sp modelId="{B674371C-C535-4032-A4DF-A202ECB095D2}">
      <dsp:nvSpPr>
        <dsp:cNvPr id="0" name=""/>
        <dsp:cNvSpPr/>
      </dsp:nvSpPr>
      <dsp:spPr>
        <a:xfrm>
          <a:off x="0" y="3431880"/>
          <a:ext cx="3679372" cy="220762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For example, crying, smiling, following and seeking physical closeness can help a child maintain contact with a familiar caregiver. These behaviours increase the likelihood that the caregiver will respond to the child’s needs and keep them safe. Therefore, Bowlby’s theory places significant importance on nature, as attachment is seen as a biological mechanism that supports a child’s survival, emotional security and development.</a:t>
          </a:r>
          <a:endParaRPr lang="en-US" sz="1400" kern="1200"/>
        </a:p>
      </dsp:txBody>
      <dsp:txXfrm>
        <a:off x="0" y="3431880"/>
        <a:ext cx="3679372" cy="220762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07/10/2026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implypsychology.org/stages-of-attachment-identified-by-john-bowlby-and-schaffer-emerson-1964.html"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eslbuzz.com/wp-content/uploads/2023/07/Nature_vs._Nurture-scaled.jpg"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onlinelibrary.wiley.com/doi/full/10.1111/chso.12887?msockid=35f84476b2e66ee51e6e5290b3066f94" TargetMode="External"/><Relationship Id="rId13" Type="http://schemas.openxmlformats.org/officeDocument/2006/relationships/hyperlink" Target="https://www.psychmechanics.com/understanding-attachment-theory/" TargetMode="External"/><Relationship Id="rId3" Type="http://schemas.openxmlformats.org/officeDocument/2006/relationships/hyperlink" Target="https://dictionary.apa.org/attachment" TargetMode="External"/><Relationship Id="rId7" Type="http://schemas.openxmlformats.org/officeDocument/2006/relationships/hyperlink" Target="https://pubmed.ncbi.nlm.nih.gov/34936190/" TargetMode="External"/><Relationship Id="rId12" Type="http://schemas.openxmlformats.org/officeDocument/2006/relationships/hyperlink" Target="https://pmc.ncbi.nlm.nih.gov/articles/PMC13102048/" TargetMode="External"/><Relationship Id="rId2" Type="http://schemas.openxmlformats.org/officeDocument/2006/relationships/hyperlink" Target="file:///C:\Users\rukhi\Dow%20nloads\10.4324_9780203758045_previewpdf%20(3).pdf"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areas-of-learning/personal-social-and-emotional-development" TargetMode="External"/><Relationship Id="rId11" Type="http://schemas.openxmlformats.org/officeDocument/2006/relationships/hyperlink" Target="https://www.nhs.uk/baby/babys-development/behaviour/separation-anxiety/" TargetMode="External"/><Relationship Id="rId5" Type="http://schemas.openxmlformats.org/officeDocument/2006/relationships/hyperlink" Target="https://assets.publishing.service.gov.uk/media/64e6002a20ae890014f26cbc/DfE_Development_Matters_Report_Sep2023.pdf" TargetMode="External"/><Relationship Id="rId10" Type="http://schemas.openxmlformats.org/officeDocument/2006/relationships/hyperlink" Target="https://www.cambridge.org/core/books/abs/cambridge-handbook-of-personality-psychology/attachment-theory/FE678F96E884340F164E1C8247D5E5D1" TargetMode="External"/><Relationship Id="rId4" Type="http://schemas.openxmlformats.org/officeDocument/2006/relationships/hyperlink" Target="https://books.google.com.pk/books?hl=en&amp;lr=&amp;id=1h89j7-Oe5kC&amp;oi=fnd&amp;pg=PR13&amp;dq=bowlby+attachment+and+loss&amp;ots=8JMzigIpRu&amp;sig=8gk4Yx7e4dlgMFENBljOUkeAzqc&amp;redir_esc=y" TargetMode="External"/><Relationship Id="rId9"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564924"/>
            <a:ext cx="9144000" cy="4398962"/>
          </a:xfrm>
        </p:spPr>
        <p:txBody>
          <a:bodyPr vert="horz" lIns="91440" tIns="45720" rIns="91440" bIns="45720" rtlCol="0" anchor="t">
            <a:normAutofit/>
          </a:bodyPr>
          <a:lstStyle/>
          <a:p>
            <a:pPr algn="l"/>
            <a:endParaRPr lang="en-US" sz="1500" dirty="0">
              <a:latin typeface="Arial"/>
              <a:cs typeface="Arial"/>
            </a:endParaRPr>
          </a:p>
          <a:p>
            <a:pPr>
              <a:spcBef>
                <a:spcPct val="0"/>
              </a:spcBef>
            </a:pPr>
            <a:br>
              <a:rPr lang="en-US" sz="1800" dirty="0">
                <a:latin typeface="Arial"/>
                <a:cs typeface="Arial"/>
              </a:rPr>
            </a:br>
            <a:r>
              <a:rPr lang="en-GB" sz="2500" dirty="0">
                <a:highlight>
                  <a:srgbClr val="FFFFFF"/>
                </a:highlight>
                <a:latin typeface="Arial"/>
                <a:cs typeface="Arial"/>
              </a:rPr>
              <a:t>Student name- Rukhsar Tabassum </a:t>
            </a:r>
            <a:endParaRPr lang="en-US" sz="2500">
              <a:latin typeface="Arial"/>
              <a:cs typeface="Arial"/>
            </a:endParaRPr>
          </a:p>
          <a:p>
            <a:pPr>
              <a:spcBef>
                <a:spcPct val="0"/>
              </a:spcBef>
            </a:pPr>
            <a:r>
              <a:rPr lang="en-GB" sz="2500" dirty="0">
                <a:highlight>
                  <a:srgbClr val="FFFFFF"/>
                </a:highlight>
                <a:latin typeface="Arial"/>
                <a:cs typeface="Arial"/>
              </a:rPr>
              <a:t>Student id number – 2230738</a:t>
            </a:r>
            <a:endParaRPr lang="en-US" sz="2500">
              <a:latin typeface="Arial"/>
              <a:cs typeface="Arial"/>
            </a:endParaRPr>
          </a:p>
          <a:p>
            <a:pPr>
              <a:spcBef>
                <a:spcPct val="0"/>
              </a:spcBef>
            </a:pPr>
            <a:r>
              <a:rPr lang="en-GB" sz="2500" dirty="0">
                <a:highlight>
                  <a:srgbClr val="FFFFFF"/>
                </a:highlight>
                <a:latin typeface="Arial"/>
                <a:cs typeface="Arial"/>
              </a:rPr>
              <a:t>          Module- </a:t>
            </a:r>
            <a:r>
              <a:rPr lang="en-US" dirty="0">
                <a:highlight>
                  <a:srgbClr val="FFFFFF"/>
                </a:highlight>
                <a:latin typeface="Arial"/>
                <a:cs typeface="Arial"/>
              </a:rPr>
              <a:t>Psychology in Health and Social Care</a:t>
            </a:r>
            <a:endParaRPr lang="en-GB" sz="2500">
              <a:latin typeface="Arial"/>
              <a:cs typeface="Arial"/>
            </a:endParaRPr>
          </a:p>
          <a:p>
            <a:pPr>
              <a:spcBef>
                <a:spcPct val="0"/>
              </a:spcBef>
            </a:pPr>
            <a:r>
              <a:rPr lang="en-GB" sz="2500" dirty="0">
                <a:highlight>
                  <a:srgbClr val="FFFFFF"/>
                </a:highlight>
                <a:latin typeface="Arial"/>
                <a:cs typeface="Arial"/>
              </a:rPr>
              <a:t>Title- Individual Presentation</a:t>
            </a:r>
            <a:endParaRPr lang="en-GB" sz="2500" dirty="0">
              <a:latin typeface="Arial"/>
              <a:cs typeface="Arial"/>
            </a:endParaRPr>
          </a:p>
          <a:p>
            <a:pPr>
              <a:spcBef>
                <a:spcPct val="0"/>
              </a:spcBef>
            </a:pPr>
            <a:r>
              <a:rPr lang="en-GB" sz="2500" dirty="0">
                <a:highlight>
                  <a:srgbClr val="FFFFFF"/>
                </a:highlight>
                <a:latin typeface="Arial"/>
                <a:cs typeface="Arial"/>
              </a:rPr>
              <a:t>   Module code-LCHS4010</a:t>
            </a:r>
            <a:endParaRPr lang="en-GB" sz="2500" dirty="0">
              <a:latin typeface="Arial"/>
              <a:cs typeface="Arial"/>
            </a:endParaRPr>
          </a:p>
          <a:p>
            <a:pPr>
              <a:spcBef>
                <a:spcPct val="0"/>
              </a:spcBef>
            </a:pPr>
            <a:r>
              <a:rPr lang="en-GB" sz="2500" dirty="0">
                <a:highlight>
                  <a:srgbClr val="FFFFFF"/>
                </a:highlight>
                <a:latin typeface="Arial"/>
                <a:cs typeface="Arial"/>
              </a:rPr>
              <a:t>   Lecturer- Dr Helen Parsons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801ED-3D5E-FBD8-EECE-FEB04E3CAE67}"/>
              </a:ext>
            </a:extLst>
          </p:cNvPr>
          <p:cNvSpPr>
            <a:spLocks noGrp="1"/>
          </p:cNvSpPr>
          <p:nvPr>
            <p:ph type="title"/>
          </p:nvPr>
        </p:nvSpPr>
        <p:spPr>
          <a:xfrm>
            <a:off x="468086" y="397782"/>
            <a:ext cx="10515600" cy="4177620"/>
          </a:xfrm>
        </p:spPr>
        <p:txBody>
          <a:bodyPr>
            <a:normAutofit/>
          </a:bodyPr>
          <a:lstStyle/>
          <a:p>
            <a:pPr>
              <a:spcBef>
                <a:spcPts val="1000"/>
              </a:spcBef>
            </a:pPr>
            <a:r>
              <a:rPr lang="en-GB" sz="2400" dirty="0">
                <a:latin typeface="Arial"/>
                <a:cs typeface="Arial"/>
              </a:rPr>
              <a:t>Shona`s Situation </a:t>
            </a:r>
            <a:br>
              <a:rPr lang="en-GB" sz="2400" dirty="0">
                <a:latin typeface="Arial"/>
                <a:cs typeface="Arial"/>
              </a:rPr>
            </a:br>
            <a:br>
              <a:rPr lang="en-GB" sz="2400" dirty="0">
                <a:latin typeface="Arial"/>
                <a:cs typeface="Arial"/>
              </a:rPr>
            </a:br>
            <a:r>
              <a:rPr lang="en-GB" sz="1600" dirty="0">
                <a:latin typeface="Arial"/>
                <a:cs typeface="Arial"/>
              </a:rPr>
              <a:t>Shona is a 3 year old who has recently started nursery she becomes very anxious when her carer`s leave her she has limited verbal communication she also finds it very difficult to join the group play.</a:t>
            </a:r>
            <a:br>
              <a:rPr lang="en-GB" sz="1600" dirty="0">
                <a:latin typeface="Arial"/>
                <a:cs typeface="Arial"/>
              </a:rPr>
            </a:br>
            <a:r>
              <a:rPr lang="en-GB" sz="1600" dirty="0">
                <a:latin typeface="Arial"/>
                <a:cs typeface="Arial"/>
              </a:rPr>
              <a:t> </a:t>
            </a:r>
            <a:br>
              <a:rPr lang="en-GB" sz="1600" dirty="0">
                <a:solidFill>
                  <a:srgbClr val="000000"/>
                </a:solidFill>
                <a:latin typeface="Arial"/>
                <a:cs typeface="Arial"/>
              </a:rPr>
            </a:br>
            <a:r>
              <a:rPr lang="en-GB" sz="1600" dirty="0">
                <a:solidFill>
                  <a:srgbClr val="111111"/>
                </a:solidFill>
                <a:latin typeface="Arial"/>
                <a:cs typeface="Arial"/>
              </a:rPr>
              <a:t>NHS (2026) explains that separation anxiety can occur during early childhood, particularly between 6 months and 3 years. During this stage, children may become distressed or want to stay close to their parent or carer when they leave.</a:t>
            </a:r>
            <a:endParaRPr lang="en-GB" sz="1600" dirty="0">
              <a:latin typeface="Arial"/>
              <a:cs typeface="Arial"/>
            </a:endParaRPr>
          </a:p>
          <a:p>
            <a:pPr marL="228600" indent="-228600">
              <a:spcBef>
                <a:spcPts val="1000"/>
              </a:spcBef>
            </a:pPr>
            <a:r>
              <a:rPr lang="en-US" sz="1600" dirty="0">
                <a:highlight>
                  <a:srgbClr val="FFFFFF"/>
                </a:highlight>
                <a:latin typeface="Arial"/>
                <a:cs typeface="Arial"/>
              </a:rPr>
              <a:t>The Department for Education’s (2023) Development Matters guidance provides information about children’s development at different ages and stages. For Shona, this guidance can help practitioners understand her level of development and recognize any areas where she may require additional support, including her emotional, social and communication skills.</a:t>
            </a:r>
            <a:endParaRPr lang="en-US" sz="1600" dirty="0">
              <a:latin typeface="Arial"/>
              <a:cs typeface="Arial"/>
            </a:endParaRPr>
          </a:p>
          <a:p>
            <a:endParaRPr lang="en-GB" sz="2400" dirty="0">
              <a:latin typeface="Arial"/>
              <a:cs typeface="Arial"/>
            </a:endParaRPr>
          </a:p>
        </p:txBody>
      </p:sp>
    </p:spTree>
    <p:extLst>
      <p:ext uri="{BB962C8B-B14F-4D97-AF65-F5344CB8AC3E}">
        <p14:creationId xmlns:p14="http://schemas.microsoft.com/office/powerpoint/2010/main" val="2880979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90DA6A-48B3-FDD7-8F07-30B33D34E4C5}"/>
              </a:ext>
            </a:extLst>
          </p:cNvPr>
          <p:cNvSpPr>
            <a:spLocks noGrp="1"/>
          </p:cNvSpPr>
          <p:nvPr>
            <p:ph idx="1"/>
          </p:nvPr>
        </p:nvSpPr>
        <p:spPr>
          <a:xfrm>
            <a:off x="293914" y="98095"/>
            <a:ext cx="5540498" cy="6764667"/>
          </a:xfrm>
        </p:spPr>
        <p:txBody>
          <a:bodyPr vert="horz" lIns="91440" tIns="45720" rIns="91440" bIns="45720" rtlCol="0" anchor="t">
            <a:normAutofit/>
          </a:bodyPr>
          <a:lstStyle/>
          <a:p>
            <a:pPr marL="0" indent="0">
              <a:buNone/>
            </a:pPr>
            <a:r>
              <a:rPr lang="en-GB" b="1" u="sng" dirty="0"/>
              <a:t>   What is Bowlby's Attachment    Theory?</a:t>
            </a:r>
          </a:p>
          <a:p>
            <a:pPr>
              <a:buNone/>
            </a:pPr>
            <a:r>
              <a:rPr lang="en-GB" sz="1600" dirty="0">
                <a:latin typeface="Arial"/>
                <a:cs typeface="Arial"/>
              </a:rPr>
              <a:t>     </a:t>
            </a:r>
            <a:r>
              <a:rPr lang="en-GB" sz="1600" dirty="0">
                <a:solidFill>
                  <a:srgbClr val="111111"/>
                </a:solidFill>
                <a:latin typeface="Arial"/>
                <a:cs typeface="Arial"/>
              </a:rPr>
              <a:t>McLeod (2026) explains that </a:t>
            </a:r>
            <a:r>
              <a:rPr lang="en-GB" sz="1600" dirty="0">
                <a:solidFill>
                  <a:srgbClr val="000000"/>
                </a:solidFill>
                <a:latin typeface="Arial"/>
                <a:cs typeface="Arial"/>
              </a:rPr>
              <a:t>Bowlby’s</a:t>
            </a:r>
            <a:r>
              <a:rPr lang="en-GB" sz="1600" dirty="0">
                <a:latin typeface="Arial"/>
                <a:cs typeface="Arial"/>
              </a:rPr>
              <a:t> attachment theory is that children are naturally motivated to develop strong emotional connections with their caregivers </a:t>
            </a:r>
            <a:r>
              <a:rPr lang="en-GB" sz="1600" dirty="0">
                <a:solidFill>
                  <a:srgbClr val="111111"/>
                </a:solidFill>
                <a:latin typeface="Arial"/>
                <a:cs typeface="Arial"/>
              </a:rPr>
              <a:t>Bowlby’s Attachment Theory suggests that children naturally develop strong emotional bonds with their main caregivers. These relationships help children feel safe and secure and support their emotional development. A trusted caregiver can provide comfort and reassurance, allowing children to explore their surroundings with confidence. </a:t>
            </a:r>
            <a:r>
              <a:rPr lang="en-GB" sz="1600" dirty="0">
                <a:latin typeface="Arial"/>
                <a:cs typeface="Arial"/>
              </a:rPr>
              <a:t> </a:t>
            </a:r>
            <a:endParaRPr lang="en-GB" sz="1600">
              <a:latin typeface="Aptos" panose="02110004020202020204"/>
              <a:cs typeface="Arial"/>
            </a:endParaRPr>
          </a:p>
          <a:p>
            <a:pPr>
              <a:buNone/>
            </a:pPr>
            <a:r>
              <a:rPr lang="en-GB" sz="1600" dirty="0">
                <a:latin typeface="Arial"/>
                <a:cs typeface="Arial"/>
              </a:rPr>
              <a:t>These relationships can help children feel protected, comforted and emotionally secure (APA Dictionary of Psychology, 2018). </a:t>
            </a:r>
            <a:endParaRPr lang="en-GB" sz="1600">
              <a:latin typeface="Aptos" panose="02110004020202020204"/>
              <a:cs typeface="Arial"/>
            </a:endParaRPr>
          </a:p>
          <a:p>
            <a:pPr>
              <a:buNone/>
            </a:pPr>
            <a:r>
              <a:rPr lang="en-GB" sz="1600" dirty="0">
                <a:latin typeface="Arial"/>
                <a:cs typeface="Arial"/>
              </a:rPr>
              <a:t>Mikulincer and Shaver (2020) states having a reliable caregiver provides a secure base, enabling children to explore their surroundings while knowing they can return to the caregiver for support and reassurance. When separated from their caregiver, children may respond by crying, becoming clingy or seeking comfort. Therefore, early attachment relationships are considered important for a child’s social and emotional development.</a:t>
            </a:r>
            <a:endParaRPr lang="en-GB" sz="1600"/>
          </a:p>
        </p:txBody>
      </p:sp>
      <p:sp>
        <p:nvSpPr>
          <p:cNvPr id="6" name="TextBox 5">
            <a:extLst>
              <a:ext uri="{FF2B5EF4-FFF2-40B4-BE49-F238E27FC236}">
                <a16:creationId xmlns:a16="http://schemas.microsoft.com/office/drawing/2014/main" id="{A03EC74B-F317-9BEA-3E7A-A3138DCA1C32}"/>
              </a:ext>
            </a:extLst>
          </p:cNvPr>
          <p:cNvSpPr txBox="1"/>
          <p:nvPr/>
        </p:nvSpPr>
        <p:spPr>
          <a:xfrm>
            <a:off x="6516254" y="286326"/>
            <a:ext cx="4599709"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highlight>
                  <a:srgbClr val="FFFFFF"/>
                </a:highlight>
                <a:latin typeface="Arial"/>
                <a:cs typeface="Arial"/>
              </a:rPr>
              <a:t>Why is this relevant to early years?</a:t>
            </a:r>
          </a:p>
          <a:p>
            <a:endParaRPr lang="en-GB" sz="1600" dirty="0">
              <a:highlight>
                <a:srgbClr val="FFFFFF"/>
              </a:highlight>
              <a:latin typeface="Arial"/>
              <a:cs typeface="Arial"/>
            </a:endParaRPr>
          </a:p>
          <a:p>
            <a:r>
              <a:rPr lang="en-GB" sz="1600" dirty="0">
                <a:highlight>
                  <a:srgbClr val="FFFFFF"/>
                </a:highlight>
                <a:latin typeface="Arial"/>
                <a:cs typeface="Arial"/>
              </a:rPr>
              <a:t>According to Department for Education (2026) Young children often turn to trusted adults for comfort, reassurance and a feeling of security.</a:t>
            </a:r>
            <a:endParaRPr lang="en-GB" sz="1600" dirty="0">
              <a:latin typeface="Arial"/>
              <a:cs typeface="Arial"/>
            </a:endParaRPr>
          </a:p>
          <a:p>
            <a:r>
              <a:rPr lang="en-GB" sz="1600" dirty="0">
                <a:highlight>
                  <a:srgbClr val="FFFFFF"/>
                </a:highlight>
                <a:latin typeface="Arial"/>
                <a:cs typeface="Arial"/>
              </a:rPr>
              <a:t>The children also rely on trusted adults to help them feel protected, calm and emotionally supported.</a:t>
            </a:r>
            <a:endParaRPr lang="en-GB" sz="1600" dirty="0">
              <a:latin typeface="Arial"/>
              <a:cs typeface="Arial"/>
            </a:endParaRPr>
          </a:p>
          <a:p>
            <a:r>
              <a:rPr lang="en-GB" sz="1600" dirty="0">
                <a:highlight>
                  <a:srgbClr val="FFFFFF"/>
                </a:highlight>
                <a:latin typeface="Arial"/>
                <a:cs typeface="Arial"/>
              </a:rPr>
              <a:t>While trusted adults help young children feel safe by giving them comfort, reassurance and emotional support the children need caring adults around them to feel secure, supported and reassured.</a:t>
            </a:r>
            <a:endParaRPr lang="en-GB" sz="1600" dirty="0">
              <a:latin typeface="Arial"/>
              <a:cs typeface="Arial"/>
            </a:endParaRPr>
          </a:p>
          <a:p>
            <a:r>
              <a:rPr lang="en-GB" sz="1600" dirty="0">
                <a:latin typeface="Arial"/>
                <a:cs typeface="Arial"/>
              </a:rPr>
              <a:t>Starting nursery can involve separation from familiar carers and a new environment This is relevant to Shona because she becomes very anxious when her carers leave (NHS. 2026).</a:t>
            </a:r>
          </a:p>
        </p:txBody>
      </p:sp>
    </p:spTree>
    <p:extLst>
      <p:ext uri="{BB962C8B-B14F-4D97-AF65-F5344CB8AC3E}">
        <p14:creationId xmlns:p14="http://schemas.microsoft.com/office/powerpoint/2010/main" val="80498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C13DF-DCD6-5C75-CD1F-B7D18D5AB5CA}"/>
              </a:ext>
            </a:extLst>
          </p:cNvPr>
          <p:cNvSpPr>
            <a:spLocks noGrp="1"/>
          </p:cNvSpPr>
          <p:nvPr>
            <p:ph type="title"/>
          </p:nvPr>
        </p:nvSpPr>
        <p:spPr/>
        <p:txBody>
          <a:bodyPr/>
          <a:lstStyle/>
          <a:p>
            <a:r>
              <a:rPr lang="en-GB" dirty="0"/>
              <a:t>Key Concepts </a:t>
            </a:r>
          </a:p>
        </p:txBody>
      </p:sp>
      <p:sp>
        <p:nvSpPr>
          <p:cNvPr id="3" name="Content Placeholder 2">
            <a:extLst>
              <a:ext uri="{FF2B5EF4-FFF2-40B4-BE49-F238E27FC236}">
                <a16:creationId xmlns:a16="http://schemas.microsoft.com/office/drawing/2014/main" id="{B09CBBE2-C624-EDA4-6043-1C74D1DC5318}"/>
              </a:ext>
            </a:extLst>
          </p:cNvPr>
          <p:cNvSpPr>
            <a:spLocks noGrp="1"/>
          </p:cNvSpPr>
          <p:nvPr>
            <p:ph idx="1"/>
          </p:nvPr>
        </p:nvSpPr>
        <p:spPr>
          <a:xfrm>
            <a:off x="838200" y="1825625"/>
            <a:ext cx="5018314" cy="835254"/>
          </a:xfrm>
        </p:spPr>
        <p:txBody>
          <a:bodyPr vert="horz" lIns="91440" tIns="45720" rIns="91440" bIns="45720" rtlCol="0" anchor="t">
            <a:normAutofit/>
          </a:bodyPr>
          <a:lstStyle/>
          <a:p>
            <a:pPr marL="0" indent="0">
              <a:buNone/>
            </a:pPr>
            <a:r>
              <a:rPr lang="en-GB" sz="2000" dirty="0">
                <a:latin typeface="Arial"/>
                <a:cs typeface="Arial"/>
              </a:rPr>
              <a:t>Attachment bond</a:t>
            </a:r>
            <a:r>
              <a:rPr lang="en-GB" sz="1400" dirty="0">
                <a:latin typeface="Arial"/>
                <a:cs typeface="Arial"/>
              </a:rPr>
              <a:t> – </a:t>
            </a:r>
            <a:r>
              <a:rPr lang="en-GB" sz="1600" dirty="0">
                <a:latin typeface="Arial"/>
                <a:cs typeface="Arial"/>
              </a:rPr>
              <a:t>An emotional connection that develops between a child and a familiar care giver.</a:t>
            </a:r>
          </a:p>
        </p:txBody>
      </p:sp>
      <p:sp>
        <p:nvSpPr>
          <p:cNvPr id="4" name="TextBox 3">
            <a:extLst>
              <a:ext uri="{FF2B5EF4-FFF2-40B4-BE49-F238E27FC236}">
                <a16:creationId xmlns:a16="http://schemas.microsoft.com/office/drawing/2014/main" id="{CB21BBC5-AA96-2FF0-FDF3-AD3579E4F96E}"/>
              </a:ext>
            </a:extLst>
          </p:cNvPr>
          <p:cNvSpPr txBox="1"/>
          <p:nvPr/>
        </p:nvSpPr>
        <p:spPr>
          <a:xfrm>
            <a:off x="835231" y="2746168"/>
            <a:ext cx="4641272"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Separation anxiety</a:t>
            </a:r>
            <a:r>
              <a:rPr lang="en-GB" dirty="0">
                <a:latin typeface="Arial"/>
                <a:cs typeface="Arial"/>
              </a:rPr>
              <a:t>- </a:t>
            </a:r>
            <a:r>
              <a:rPr lang="en-GB" sz="1600" dirty="0">
                <a:latin typeface="Arial"/>
                <a:cs typeface="Arial"/>
              </a:rPr>
              <a:t>children can become very upset, depressed or even clingy when they are separated from an important attachment figure.</a:t>
            </a:r>
          </a:p>
        </p:txBody>
      </p:sp>
      <p:sp>
        <p:nvSpPr>
          <p:cNvPr id="5" name="TextBox 4">
            <a:extLst>
              <a:ext uri="{FF2B5EF4-FFF2-40B4-BE49-F238E27FC236}">
                <a16:creationId xmlns:a16="http://schemas.microsoft.com/office/drawing/2014/main" id="{453E374F-3F09-60AA-83EF-BA2DF95C30CE}"/>
              </a:ext>
            </a:extLst>
          </p:cNvPr>
          <p:cNvSpPr txBox="1"/>
          <p:nvPr/>
        </p:nvSpPr>
        <p:spPr>
          <a:xfrm>
            <a:off x="897576" y="3974275"/>
            <a:ext cx="429490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Internal working model-</a:t>
            </a:r>
            <a:r>
              <a:rPr lang="en-GB" sz="1600" dirty="0">
                <a:latin typeface="Arial"/>
                <a:cs typeface="Arial"/>
              </a:rPr>
              <a:t> early experiences with caregivers can shape a child's expectations about themselves, other people and future relationships.</a:t>
            </a:r>
          </a:p>
        </p:txBody>
      </p:sp>
      <p:sp>
        <p:nvSpPr>
          <p:cNvPr id="6" name="TextBox 5">
            <a:extLst>
              <a:ext uri="{FF2B5EF4-FFF2-40B4-BE49-F238E27FC236}">
                <a16:creationId xmlns:a16="http://schemas.microsoft.com/office/drawing/2014/main" id="{4FD83FF9-E786-2A76-6E03-94EA38ED5D66}"/>
              </a:ext>
            </a:extLst>
          </p:cNvPr>
          <p:cNvSpPr txBox="1"/>
          <p:nvPr/>
        </p:nvSpPr>
        <p:spPr>
          <a:xfrm>
            <a:off x="896586" y="5080660"/>
            <a:ext cx="4253345"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Secure base</a:t>
            </a:r>
            <a:r>
              <a:rPr lang="en-GB" dirty="0"/>
              <a:t>- </a:t>
            </a:r>
            <a:r>
              <a:rPr lang="en-GB" sz="1600" dirty="0">
                <a:latin typeface="Arial"/>
                <a:cs typeface="Arial"/>
              </a:rPr>
              <a:t>a care giver provides the child with safety and reassurances, allowing them to confidently explore their environment.</a:t>
            </a:r>
          </a:p>
        </p:txBody>
      </p:sp>
      <p:sp>
        <p:nvSpPr>
          <p:cNvPr id="8" name="TextBox 7">
            <a:extLst>
              <a:ext uri="{FF2B5EF4-FFF2-40B4-BE49-F238E27FC236}">
                <a16:creationId xmlns:a16="http://schemas.microsoft.com/office/drawing/2014/main" id="{4EEAA62A-C0E3-D5A9-6C9E-7D9B8D336D5F}"/>
              </a:ext>
            </a:extLst>
          </p:cNvPr>
          <p:cNvSpPr txBox="1"/>
          <p:nvPr/>
        </p:nvSpPr>
        <p:spPr>
          <a:xfrm>
            <a:off x="2161309" y="6151418"/>
            <a:ext cx="2133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Bowbly</a:t>
            </a:r>
            <a:r>
              <a:rPr lang="en-GB" dirty="0"/>
              <a:t>, 1969)</a:t>
            </a:r>
          </a:p>
        </p:txBody>
      </p:sp>
      <p:sp>
        <p:nvSpPr>
          <p:cNvPr id="9" name="TextBox 8">
            <a:extLst>
              <a:ext uri="{FF2B5EF4-FFF2-40B4-BE49-F238E27FC236}">
                <a16:creationId xmlns:a16="http://schemas.microsoft.com/office/drawing/2014/main" id="{CE286EA5-B7D2-17C9-F5C4-B2238BB130FC}"/>
              </a:ext>
            </a:extLst>
          </p:cNvPr>
          <p:cNvSpPr txBox="1"/>
          <p:nvPr/>
        </p:nvSpPr>
        <p:spPr>
          <a:xfrm>
            <a:off x="6316683" y="5081650"/>
            <a:ext cx="4710545"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Sensitive Caregiving</a:t>
            </a:r>
            <a:r>
              <a:rPr lang="en-GB" sz="1400" dirty="0">
                <a:latin typeface="Arial"/>
                <a:cs typeface="Arial"/>
              </a:rPr>
              <a:t>-</a:t>
            </a:r>
            <a:r>
              <a:rPr lang="en-GB" sz="1600" dirty="0">
                <a:latin typeface="Arial"/>
                <a:cs typeface="Arial"/>
              </a:rPr>
              <a:t> this is when caregivers recognised respond appropriately to a child's needs and will support the development of secure attachment ( Ainsworth, et al., 2015).</a:t>
            </a:r>
            <a:endParaRPr lang="en-GB" sz="2000" dirty="0">
              <a:latin typeface="Arial"/>
              <a:cs typeface="Arial"/>
            </a:endParaRPr>
          </a:p>
        </p:txBody>
      </p:sp>
      <p:pic>
        <p:nvPicPr>
          <p:cNvPr id="7" name="Picture 6" descr="bowlby attachment phases">
            <a:extLst>
              <a:ext uri="{FF2B5EF4-FFF2-40B4-BE49-F238E27FC236}">
                <a16:creationId xmlns:a16="http://schemas.microsoft.com/office/drawing/2014/main" id="{46B9257A-C02C-EE8E-3004-1FE389335575}"/>
              </a:ext>
            </a:extLst>
          </p:cNvPr>
          <p:cNvPicPr>
            <a:picLocks noChangeAspect="1"/>
          </p:cNvPicPr>
          <p:nvPr/>
        </p:nvPicPr>
        <p:blipFill>
          <a:blip r:embed="rId2"/>
          <a:stretch>
            <a:fillRect/>
          </a:stretch>
        </p:blipFill>
        <p:spPr>
          <a:xfrm>
            <a:off x="6468712" y="185058"/>
            <a:ext cx="4762747" cy="4343401"/>
          </a:xfrm>
          <a:prstGeom prst="rect">
            <a:avLst/>
          </a:prstGeom>
        </p:spPr>
      </p:pic>
      <p:sp>
        <p:nvSpPr>
          <p:cNvPr id="11" name="TextBox 10">
            <a:extLst>
              <a:ext uri="{FF2B5EF4-FFF2-40B4-BE49-F238E27FC236}">
                <a16:creationId xmlns:a16="http://schemas.microsoft.com/office/drawing/2014/main" id="{BDD60951-F5BF-531E-09D4-730972BA5829}"/>
              </a:ext>
            </a:extLst>
          </p:cNvPr>
          <p:cNvSpPr txBox="1"/>
          <p:nvPr/>
        </p:nvSpPr>
        <p:spPr>
          <a:xfrm>
            <a:off x="5706094" y="3910940"/>
            <a:ext cx="5658591"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(Simply psychology, 2026)</a:t>
            </a:r>
          </a:p>
          <a:p>
            <a:r>
              <a:rPr lang="en-GB" sz="1000" dirty="0">
                <a:latin typeface="Arial"/>
                <a:ea typeface="+mn-lt"/>
                <a:cs typeface="Arial"/>
                <a:hlinkClick r:id="rId3"/>
              </a:rPr>
              <a:t>https://www.simplypsychology.org/stages-of-attachment-identified-by-john-bowlby-and-schaffer-emerson-1964.html</a:t>
            </a:r>
            <a:endParaRPr lang="en-GB" sz="1000">
              <a:latin typeface="Arial"/>
              <a:cs typeface="Arial"/>
            </a:endParaRPr>
          </a:p>
        </p:txBody>
      </p:sp>
    </p:spTree>
    <p:extLst>
      <p:ext uri="{BB962C8B-B14F-4D97-AF65-F5344CB8AC3E}">
        <p14:creationId xmlns:p14="http://schemas.microsoft.com/office/powerpoint/2010/main" val="175000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FC88D-94F9-59FA-44FA-373BE3287F33}"/>
              </a:ext>
            </a:extLst>
          </p:cNvPr>
          <p:cNvSpPr>
            <a:spLocks noGrp="1"/>
          </p:cNvSpPr>
          <p:nvPr>
            <p:ph type="title"/>
          </p:nvPr>
        </p:nvSpPr>
        <p:spPr>
          <a:xfrm>
            <a:off x="838200" y="365125"/>
            <a:ext cx="10874828" cy="1347334"/>
          </a:xfrm>
        </p:spPr>
        <p:txBody>
          <a:bodyPr/>
          <a:lstStyle/>
          <a:p>
            <a:r>
              <a:rPr lang="en-GB" b="1" i="1" dirty="0">
                <a:latin typeface="Arial"/>
                <a:cs typeface="Arial"/>
              </a:rPr>
              <a:t>Applying the Bowlby's theory to Shona</a:t>
            </a:r>
          </a:p>
        </p:txBody>
      </p:sp>
      <p:sp>
        <p:nvSpPr>
          <p:cNvPr id="3" name="Content Placeholder 2">
            <a:extLst>
              <a:ext uri="{FF2B5EF4-FFF2-40B4-BE49-F238E27FC236}">
                <a16:creationId xmlns:a16="http://schemas.microsoft.com/office/drawing/2014/main" id="{B79E591F-2113-A04B-C04A-56EEC3D1DBE0}"/>
              </a:ext>
            </a:extLst>
          </p:cNvPr>
          <p:cNvSpPr>
            <a:spLocks noGrp="1"/>
          </p:cNvSpPr>
          <p:nvPr>
            <p:ph idx="1"/>
          </p:nvPr>
        </p:nvSpPr>
        <p:spPr/>
        <p:txBody>
          <a:bodyPr vert="horz" lIns="91440" tIns="45720" rIns="91440" bIns="45720" rtlCol="0" anchor="t">
            <a:normAutofit/>
          </a:bodyPr>
          <a:lstStyle/>
          <a:p>
            <a:r>
              <a:rPr lang="en-GB" sz="1600" dirty="0">
                <a:latin typeface="Arial"/>
                <a:cs typeface="Arial"/>
              </a:rPr>
              <a:t>Shona becomes anxious when her carers leave, which may suggest that she feels worried or less secure when separated from familiar adults in the nursery environment (</a:t>
            </a:r>
            <a:r>
              <a:rPr lang="en-GB" sz="1600" dirty="0" err="1">
                <a:latin typeface="Arial"/>
                <a:cs typeface="Arial"/>
              </a:rPr>
              <a:t>Bowlbys</a:t>
            </a:r>
            <a:r>
              <a:rPr lang="en-GB" sz="1600" dirty="0">
                <a:latin typeface="Arial"/>
                <a:cs typeface="Arial"/>
              </a:rPr>
              <a:t>, 1969)</a:t>
            </a:r>
            <a:endParaRPr lang="en-US" sz="1600" dirty="0">
              <a:latin typeface="Arial"/>
              <a:cs typeface="Arial"/>
            </a:endParaRPr>
          </a:p>
          <a:p>
            <a:r>
              <a:rPr lang="en-GB" sz="1600" dirty="0">
                <a:latin typeface="Arial"/>
                <a:cs typeface="Arial"/>
              </a:rPr>
              <a:t>Starting nursery may be difficult for Shona because she is away from the adults she is familiar with and routines she is used to ( </a:t>
            </a:r>
            <a:r>
              <a:rPr lang="en-GB" sz="1600" dirty="0" err="1">
                <a:latin typeface="Arial"/>
                <a:cs typeface="Arial"/>
              </a:rPr>
              <a:t>Bowlbys</a:t>
            </a:r>
            <a:r>
              <a:rPr lang="en-GB" sz="1600" dirty="0">
                <a:latin typeface="Arial"/>
                <a:cs typeface="Arial"/>
              </a:rPr>
              <a:t>, 1969).</a:t>
            </a:r>
          </a:p>
          <a:p>
            <a:r>
              <a:rPr lang="en-GB" sz="1600" dirty="0">
                <a:latin typeface="Arial"/>
                <a:cs typeface="Arial"/>
              </a:rPr>
              <a:t>As Shona has limited verbal communication, she may find it difficult to express how she feels or communicate when she needs comfort and reassurance (</a:t>
            </a:r>
            <a:r>
              <a:rPr lang="en-GB" sz="1600" dirty="0" err="1">
                <a:latin typeface="Arial"/>
                <a:cs typeface="Arial"/>
              </a:rPr>
              <a:t>Honmann</a:t>
            </a:r>
            <a:r>
              <a:rPr lang="en-GB" sz="1600" dirty="0">
                <a:latin typeface="Arial"/>
                <a:cs typeface="Arial"/>
              </a:rPr>
              <a:t>, 2024).</a:t>
            </a:r>
          </a:p>
          <a:p>
            <a:r>
              <a:rPr lang="en-GB" sz="1600" dirty="0">
                <a:latin typeface="Arial"/>
                <a:cs typeface="Arial"/>
              </a:rPr>
              <a:t>Shonas difficulty taking part in group play may show that she needs to feel emotionally secure before she is comfortable exploring and interacting with others (</a:t>
            </a:r>
            <a:r>
              <a:rPr lang="en-GB" sz="1600" dirty="0" err="1">
                <a:latin typeface="Arial"/>
                <a:cs typeface="Arial"/>
              </a:rPr>
              <a:t>Bowlbys</a:t>
            </a:r>
            <a:r>
              <a:rPr lang="en-GB" sz="1600" dirty="0">
                <a:latin typeface="Arial"/>
                <a:cs typeface="Arial"/>
              </a:rPr>
              <a:t>, 1969).</a:t>
            </a:r>
          </a:p>
          <a:p>
            <a:r>
              <a:rPr lang="en-GB" sz="1600" dirty="0">
                <a:latin typeface="Arial"/>
                <a:cs typeface="Arial"/>
              </a:rPr>
              <a:t>Bowlbys attachment theory can help practitioners understand the feelings and </a:t>
            </a:r>
            <a:r>
              <a:rPr lang="en-GB" sz="1600" dirty="0" err="1">
                <a:latin typeface="Arial"/>
                <a:cs typeface="Arial"/>
              </a:rPr>
              <a:t>emotionak</a:t>
            </a:r>
            <a:r>
              <a:rPr lang="en-GB" sz="1600" dirty="0">
                <a:latin typeface="Arial"/>
                <a:cs typeface="Arial"/>
              </a:rPr>
              <a:t> needs that may be behind Shonas behaviour (</a:t>
            </a:r>
            <a:r>
              <a:rPr lang="en-GB" sz="1600" dirty="0" err="1">
                <a:latin typeface="Arial"/>
                <a:cs typeface="Arial"/>
              </a:rPr>
              <a:t>Bowlbys</a:t>
            </a:r>
            <a:r>
              <a:rPr lang="en-GB" sz="1600" dirty="0">
                <a:latin typeface="Arial"/>
                <a:cs typeface="Arial"/>
              </a:rPr>
              <a:t>, 1969; Department for Education, 2023).</a:t>
            </a:r>
          </a:p>
        </p:txBody>
      </p:sp>
    </p:spTree>
    <p:extLst>
      <p:ext uri="{BB962C8B-B14F-4D97-AF65-F5344CB8AC3E}">
        <p14:creationId xmlns:p14="http://schemas.microsoft.com/office/powerpoint/2010/main" val="2273267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A2274-795A-1294-1B0C-65BB75FAADA1}"/>
              </a:ext>
            </a:extLst>
          </p:cNvPr>
          <p:cNvSpPr>
            <a:spLocks noGrp="1"/>
          </p:cNvSpPr>
          <p:nvPr>
            <p:ph type="title"/>
          </p:nvPr>
        </p:nvSpPr>
        <p:spPr>
          <a:xfrm>
            <a:off x="1011382" y="-4330"/>
            <a:ext cx="10515600" cy="1325563"/>
          </a:xfrm>
        </p:spPr>
        <p:txBody>
          <a:bodyPr/>
          <a:lstStyle/>
          <a:p>
            <a:r>
              <a:rPr lang="en-GB" dirty="0">
                <a:latin typeface="Arial"/>
                <a:cs typeface="Arial"/>
              </a:rPr>
              <a:t>Shonas development needs</a:t>
            </a:r>
            <a:endParaRPr lang="en-US" dirty="0">
              <a:latin typeface="Arial"/>
              <a:cs typeface="Arial"/>
            </a:endParaRPr>
          </a:p>
        </p:txBody>
      </p:sp>
      <p:sp>
        <p:nvSpPr>
          <p:cNvPr id="4" name="Oval 3">
            <a:extLst>
              <a:ext uri="{FF2B5EF4-FFF2-40B4-BE49-F238E27FC236}">
                <a16:creationId xmlns:a16="http://schemas.microsoft.com/office/drawing/2014/main" id="{A2056ABD-06E1-D9A9-4D1C-6FBC410C2B64}"/>
              </a:ext>
            </a:extLst>
          </p:cNvPr>
          <p:cNvSpPr/>
          <p:nvPr/>
        </p:nvSpPr>
        <p:spPr>
          <a:xfrm>
            <a:off x="-2310" y="1193799"/>
            <a:ext cx="5645727" cy="17756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Emotional development- Shona needs reassurance with consistent support that will help her manage separation anxiety and feel emotionally secure (NHS, 2024).</a:t>
            </a:r>
          </a:p>
        </p:txBody>
      </p:sp>
      <p:sp>
        <p:nvSpPr>
          <p:cNvPr id="5" name="Oval 4">
            <a:extLst>
              <a:ext uri="{FF2B5EF4-FFF2-40B4-BE49-F238E27FC236}">
                <a16:creationId xmlns:a16="http://schemas.microsoft.com/office/drawing/2014/main" id="{E938BFA9-11DA-BAAC-F108-6FBE77EF9B1F}"/>
              </a:ext>
            </a:extLst>
          </p:cNvPr>
          <p:cNvSpPr/>
          <p:nvPr/>
        </p:nvSpPr>
        <p:spPr>
          <a:xfrm>
            <a:off x="6139872" y="1191491"/>
            <a:ext cx="5654964" cy="17641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Social development – Shona needs interaction with other children so she can gradually feel comfortable and join in ( DfE,2023).</a:t>
            </a:r>
          </a:p>
        </p:txBody>
      </p:sp>
      <p:sp>
        <p:nvSpPr>
          <p:cNvPr id="6" name="Oval 5">
            <a:extLst>
              <a:ext uri="{FF2B5EF4-FFF2-40B4-BE49-F238E27FC236}">
                <a16:creationId xmlns:a16="http://schemas.microsoft.com/office/drawing/2014/main" id="{83F6E172-BC95-97CC-D0B8-ABE564580FE1}"/>
              </a:ext>
            </a:extLst>
          </p:cNvPr>
          <p:cNvSpPr/>
          <p:nvPr/>
        </p:nvSpPr>
        <p:spPr>
          <a:xfrm>
            <a:off x="168563" y="4699000"/>
            <a:ext cx="5320145" cy="19811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Communication Language- As Shona has limited verbal communication she needs different strategies to communicate her needs and feelings (DfE, 2023).</a:t>
            </a:r>
          </a:p>
        </p:txBody>
      </p:sp>
      <p:sp>
        <p:nvSpPr>
          <p:cNvPr id="7" name="Oval 6">
            <a:extLst>
              <a:ext uri="{FF2B5EF4-FFF2-40B4-BE49-F238E27FC236}">
                <a16:creationId xmlns:a16="http://schemas.microsoft.com/office/drawing/2014/main" id="{5AEB28DB-DD90-560E-8D9C-5211245EDFB4}"/>
              </a:ext>
            </a:extLst>
          </p:cNvPr>
          <p:cNvSpPr/>
          <p:nvPr/>
        </p:nvSpPr>
        <p:spPr>
          <a:xfrm>
            <a:off x="6389254" y="4865254"/>
            <a:ext cx="5527963" cy="18149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Personal and cognitive development- Shona needs support to develop more confidence, independence and exploration ( DfE,2023).</a:t>
            </a:r>
          </a:p>
        </p:txBody>
      </p:sp>
      <p:sp>
        <p:nvSpPr>
          <p:cNvPr id="8" name="Oval 7">
            <a:extLst>
              <a:ext uri="{FF2B5EF4-FFF2-40B4-BE49-F238E27FC236}">
                <a16:creationId xmlns:a16="http://schemas.microsoft.com/office/drawing/2014/main" id="{59824C9A-2CE4-F510-2B60-5B3BACA2EC9D}"/>
              </a:ext>
            </a:extLst>
          </p:cNvPr>
          <p:cNvSpPr/>
          <p:nvPr/>
        </p:nvSpPr>
        <p:spPr>
          <a:xfrm>
            <a:off x="2937163" y="3297381"/>
            <a:ext cx="6123709" cy="15101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a:cs typeface="Arial"/>
              </a:rPr>
              <a:t>Physical needs- Shona needs different opportunities for movements and lots of activities that support coordination and motor development ( DfE,2023).</a:t>
            </a:r>
          </a:p>
        </p:txBody>
      </p:sp>
    </p:spTree>
    <p:extLst>
      <p:ext uri="{BB962C8B-B14F-4D97-AF65-F5344CB8AC3E}">
        <p14:creationId xmlns:p14="http://schemas.microsoft.com/office/powerpoint/2010/main" val="404621407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C79F286-6A19-2542-D9CB-588846A18D8A}"/>
              </a:ext>
            </a:extLst>
          </p:cNvPr>
          <p:cNvSpPr/>
          <p:nvPr/>
        </p:nvSpPr>
        <p:spPr>
          <a:xfrm>
            <a:off x="3701010" y="1084349"/>
            <a:ext cx="4781005" cy="9144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a:cs typeface="Arial"/>
              </a:rPr>
              <a:t>Practical strategies in the nursery </a:t>
            </a:r>
          </a:p>
        </p:txBody>
      </p:sp>
      <p:sp>
        <p:nvSpPr>
          <p:cNvPr id="2" name="Rectangle 1">
            <a:extLst>
              <a:ext uri="{FF2B5EF4-FFF2-40B4-BE49-F238E27FC236}">
                <a16:creationId xmlns:a16="http://schemas.microsoft.com/office/drawing/2014/main" id="{07EB6924-ABA3-7A67-0CA0-4D8E57EF5086}"/>
              </a:ext>
            </a:extLst>
          </p:cNvPr>
          <p:cNvSpPr/>
          <p:nvPr/>
        </p:nvSpPr>
        <p:spPr>
          <a:xfrm>
            <a:off x="72014" y="506342"/>
            <a:ext cx="3356468" cy="206134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bg1"/>
                </a:solidFill>
                <a:latin typeface="Arial"/>
                <a:cs typeface="Arial"/>
              </a:rPr>
              <a:t>Assign Shona a consistent key worker who can build a warm and predictable relationship with her (DfE, 2023).</a:t>
            </a:r>
          </a:p>
          <a:p>
            <a:pPr algn="ctr"/>
            <a:endParaRPr lang="en-GB" dirty="0"/>
          </a:p>
        </p:txBody>
      </p:sp>
      <p:sp>
        <p:nvSpPr>
          <p:cNvPr id="3" name="Rectangle 2">
            <a:extLst>
              <a:ext uri="{FF2B5EF4-FFF2-40B4-BE49-F238E27FC236}">
                <a16:creationId xmlns:a16="http://schemas.microsoft.com/office/drawing/2014/main" id="{E97D9A0F-96FA-3E27-DDB8-675D7741D00E}"/>
              </a:ext>
            </a:extLst>
          </p:cNvPr>
          <p:cNvSpPr/>
          <p:nvPr/>
        </p:nvSpPr>
        <p:spPr>
          <a:xfrm>
            <a:off x="8654262" y="501518"/>
            <a:ext cx="3344128" cy="18537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bg1"/>
                </a:solidFill>
                <a:latin typeface="Arial"/>
                <a:cs typeface="Arial"/>
              </a:rPr>
              <a:t>Keep her routines predictable talk or give her signs before transitions(Department for Education,2023; Hohmann,2024).</a:t>
            </a:r>
          </a:p>
          <a:p>
            <a:pPr algn="ctr"/>
            <a:endParaRPr lang="en-GB" dirty="0"/>
          </a:p>
        </p:txBody>
      </p:sp>
      <p:sp>
        <p:nvSpPr>
          <p:cNvPr id="5" name="Rectangle 4">
            <a:extLst>
              <a:ext uri="{FF2B5EF4-FFF2-40B4-BE49-F238E27FC236}">
                <a16:creationId xmlns:a16="http://schemas.microsoft.com/office/drawing/2014/main" id="{D7F3A603-E066-15B7-A05A-A1B8449698C3}"/>
              </a:ext>
            </a:extLst>
          </p:cNvPr>
          <p:cNvSpPr/>
          <p:nvPr/>
        </p:nvSpPr>
        <p:spPr>
          <a:xfrm>
            <a:off x="8657243" y="4325388"/>
            <a:ext cx="3020291" cy="18565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latin typeface="Arial"/>
                <a:cs typeface="Arial"/>
              </a:rPr>
              <a:t>Respond calmly when you see any signs of stress and acknowledge her feelings(DfE, 2023; Ainsworth et al,2015).</a:t>
            </a:r>
            <a:endParaRPr lang="en-US">
              <a:solidFill>
                <a:schemeClr val="bg1"/>
              </a:solidFill>
              <a:latin typeface="Arial"/>
              <a:cs typeface="Arial"/>
            </a:endParaRPr>
          </a:p>
          <a:p>
            <a:pPr algn="ctr"/>
            <a:endParaRPr lang="en-US" dirty="0"/>
          </a:p>
        </p:txBody>
      </p:sp>
      <p:sp>
        <p:nvSpPr>
          <p:cNvPr id="6" name="Rectangle 5">
            <a:extLst>
              <a:ext uri="{FF2B5EF4-FFF2-40B4-BE49-F238E27FC236}">
                <a16:creationId xmlns:a16="http://schemas.microsoft.com/office/drawing/2014/main" id="{27B85009-A818-EDFE-62CC-5E916E5499E8}"/>
              </a:ext>
            </a:extLst>
          </p:cNvPr>
          <p:cNvSpPr/>
          <p:nvPr/>
        </p:nvSpPr>
        <p:spPr>
          <a:xfrm>
            <a:off x="4331854" y="3433156"/>
            <a:ext cx="3144981" cy="18980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latin typeface="Arial"/>
                <a:cs typeface="Arial"/>
              </a:rPr>
              <a:t>Use her comfort object that she likes (Hohmann,2024).</a:t>
            </a:r>
            <a:endParaRPr lang="en-US">
              <a:solidFill>
                <a:schemeClr val="bg1"/>
              </a:solidFill>
              <a:latin typeface="Arial"/>
              <a:cs typeface="Arial"/>
            </a:endParaRPr>
          </a:p>
          <a:p>
            <a:pPr algn="ctr"/>
            <a:endParaRPr lang="en-US" dirty="0"/>
          </a:p>
        </p:txBody>
      </p:sp>
      <p:sp>
        <p:nvSpPr>
          <p:cNvPr id="7" name="Rectangle 6">
            <a:extLst>
              <a:ext uri="{FF2B5EF4-FFF2-40B4-BE49-F238E27FC236}">
                <a16:creationId xmlns:a16="http://schemas.microsoft.com/office/drawing/2014/main" id="{0333FFD7-504C-0077-5285-956EB7DEFCD3}"/>
              </a:ext>
            </a:extLst>
          </p:cNvPr>
          <p:cNvSpPr/>
          <p:nvPr/>
        </p:nvSpPr>
        <p:spPr>
          <a:xfrm>
            <a:off x="289098" y="4326313"/>
            <a:ext cx="3131127" cy="199505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latin typeface="Arial"/>
                <a:cs typeface="Arial"/>
              </a:rPr>
              <a:t>One-to- one may help her and small groups and then gradually make her join bigger groups (Department for Education, 2023).</a:t>
            </a:r>
            <a:endParaRPr lang="en-US">
              <a:solidFill>
                <a:schemeClr val="bg1"/>
              </a:solidFill>
              <a:latin typeface="Arial"/>
              <a:cs typeface="Arial"/>
            </a:endParaRPr>
          </a:p>
          <a:p>
            <a:pPr algn="ctr"/>
            <a:endParaRPr lang="en-US" dirty="0"/>
          </a:p>
        </p:txBody>
      </p:sp>
    </p:spTree>
    <p:extLst>
      <p:ext uri="{BB962C8B-B14F-4D97-AF65-F5344CB8AC3E}">
        <p14:creationId xmlns:p14="http://schemas.microsoft.com/office/powerpoint/2010/main" val="2206284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P spid="3" grpId="0" animBg="1"/>
      <p:bldP spid="5" grpId="0" animBg="1"/>
      <p:bldP spid="6"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4084A-5E44-C2C6-DD38-0E47460DC841}"/>
              </a:ext>
            </a:extLst>
          </p:cNvPr>
          <p:cNvSpPr>
            <a:spLocks noGrp="1"/>
          </p:cNvSpPr>
          <p:nvPr>
            <p:ph type="title"/>
          </p:nvPr>
        </p:nvSpPr>
        <p:spPr>
          <a:xfrm>
            <a:off x="903514" y="-4989"/>
            <a:ext cx="3222171" cy="737735"/>
          </a:xfrm>
        </p:spPr>
        <p:txBody>
          <a:bodyPr/>
          <a:lstStyle/>
          <a:p>
            <a:r>
              <a:rPr lang="en-GB" dirty="0"/>
              <a:t>Nature </a:t>
            </a:r>
          </a:p>
        </p:txBody>
      </p:sp>
      <p:graphicFrame>
        <p:nvGraphicFramePr>
          <p:cNvPr id="12" name="Content Placeholder 2">
            <a:extLst>
              <a:ext uri="{FF2B5EF4-FFF2-40B4-BE49-F238E27FC236}">
                <a16:creationId xmlns:a16="http://schemas.microsoft.com/office/drawing/2014/main" id="{35D115E2-7120-E7DE-0797-9533D7C99A03}"/>
              </a:ext>
            </a:extLst>
          </p:cNvPr>
          <p:cNvGraphicFramePr>
            <a:graphicFrameLocks noGrp="1"/>
          </p:cNvGraphicFramePr>
          <p:nvPr>
            <p:ph idx="1"/>
            <p:extLst>
              <p:ext uri="{D42A27DB-BD31-4B8C-83A1-F6EECF244321}">
                <p14:modId xmlns:p14="http://schemas.microsoft.com/office/powerpoint/2010/main" val="2524237701"/>
              </p:ext>
            </p:extLst>
          </p:nvPr>
        </p:nvGraphicFramePr>
        <p:xfrm>
          <a:off x="1" y="519339"/>
          <a:ext cx="3679372" cy="64958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128E904-F3D4-4D6A-7728-06E497A2974A}"/>
              </a:ext>
            </a:extLst>
          </p:cNvPr>
          <p:cNvSpPr txBox="1"/>
          <p:nvPr/>
        </p:nvSpPr>
        <p:spPr>
          <a:xfrm>
            <a:off x="6792685" y="108856"/>
            <a:ext cx="281577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latin typeface="Arial"/>
                <a:cs typeface="Arial"/>
              </a:rPr>
              <a:t>Nurture</a:t>
            </a:r>
          </a:p>
        </p:txBody>
      </p:sp>
      <p:sp>
        <p:nvSpPr>
          <p:cNvPr id="6" name="TextBox 5">
            <a:extLst>
              <a:ext uri="{FF2B5EF4-FFF2-40B4-BE49-F238E27FC236}">
                <a16:creationId xmlns:a16="http://schemas.microsoft.com/office/drawing/2014/main" id="{4DF0A901-E0EB-5628-EF82-1E8DA2F043BE}"/>
              </a:ext>
            </a:extLst>
          </p:cNvPr>
          <p:cNvSpPr txBox="1"/>
          <p:nvPr/>
        </p:nvSpPr>
        <p:spPr>
          <a:xfrm>
            <a:off x="3683004" y="518886"/>
            <a:ext cx="830942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Bowlby (1969) explains nu</a:t>
            </a:r>
            <a:r>
              <a:rPr lang="en-GB" dirty="0">
                <a:latin typeface="Arial"/>
                <a:cs typeface="Arial"/>
              </a:rPr>
              <a:t>rture focuses on the influence of a child’s upbringing and the environment around them. Bowlby’s theory suggests that the way a caregiver treats and responds to a child can affect the attachment they develop. When children receive love, attention and reliable care, they can feel more secure and develop trust in their caregivers. This highlights how a child’s early experiences can influence their emotional and social development.</a:t>
            </a:r>
            <a:endParaRPr lang="en-US" dirty="0">
              <a:latin typeface="Arial"/>
              <a:cs typeface="Arial"/>
            </a:endParaRPr>
          </a:p>
          <a:p>
            <a:br>
              <a:rPr lang="en-US" dirty="0"/>
            </a:br>
            <a:endParaRPr lang="en-US" dirty="0"/>
          </a:p>
          <a:p>
            <a:pPr algn="l"/>
            <a:endParaRPr lang="en-GB" dirty="0"/>
          </a:p>
        </p:txBody>
      </p:sp>
      <p:pic>
        <p:nvPicPr>
          <p:cNvPr id="5" name="Picture 4">
            <a:extLst>
              <a:ext uri="{FF2B5EF4-FFF2-40B4-BE49-F238E27FC236}">
                <a16:creationId xmlns:a16="http://schemas.microsoft.com/office/drawing/2014/main" id="{36102933-AEEB-8E50-6FB9-75D4BB20B10B}"/>
              </a:ext>
            </a:extLst>
          </p:cNvPr>
          <p:cNvPicPr>
            <a:picLocks noChangeAspect="1"/>
          </p:cNvPicPr>
          <p:nvPr/>
        </p:nvPicPr>
        <p:blipFill>
          <a:blip r:embed="rId7"/>
          <a:stretch>
            <a:fillRect/>
          </a:stretch>
        </p:blipFill>
        <p:spPr>
          <a:xfrm>
            <a:off x="3679373" y="2268811"/>
            <a:ext cx="8523514" cy="4290688"/>
          </a:xfrm>
          <a:prstGeom prst="rect">
            <a:avLst/>
          </a:prstGeom>
        </p:spPr>
      </p:pic>
      <p:sp>
        <p:nvSpPr>
          <p:cNvPr id="38" name="TextBox 37">
            <a:extLst>
              <a:ext uri="{FF2B5EF4-FFF2-40B4-BE49-F238E27FC236}">
                <a16:creationId xmlns:a16="http://schemas.microsoft.com/office/drawing/2014/main" id="{60ADE127-E917-76D8-380F-3DE449115F0F}"/>
              </a:ext>
            </a:extLst>
          </p:cNvPr>
          <p:cNvSpPr txBox="1"/>
          <p:nvPr/>
        </p:nvSpPr>
        <p:spPr>
          <a:xfrm>
            <a:off x="5334000" y="6574971"/>
            <a:ext cx="666205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hlinkClick r:id="rId8"/>
              </a:rPr>
              <a:t>https://www.eslbuzz.com/wp-content/uploads/2023/07/Nature_vs._Nurture-scaled.jpg</a:t>
            </a:r>
            <a:endParaRPr lang="en-US" sz="1100"/>
          </a:p>
          <a:p>
            <a:pPr algn="ctr"/>
            <a:endParaRPr lang="en-GB"/>
          </a:p>
        </p:txBody>
      </p:sp>
    </p:spTree>
    <p:extLst>
      <p:ext uri="{BB962C8B-B14F-4D97-AF65-F5344CB8AC3E}">
        <p14:creationId xmlns:p14="http://schemas.microsoft.com/office/powerpoint/2010/main" val="1985985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B6E85-9FD8-F3E4-49A0-9ED861345F56}"/>
              </a:ext>
            </a:extLst>
          </p:cNvPr>
          <p:cNvSpPr>
            <a:spLocks noGrp="1"/>
          </p:cNvSpPr>
          <p:nvPr>
            <p:ph type="title"/>
          </p:nvPr>
        </p:nvSpPr>
        <p:spPr>
          <a:xfrm>
            <a:off x="838200" y="365125"/>
            <a:ext cx="11348720" cy="1345883"/>
          </a:xfrm>
        </p:spPr>
        <p:txBody>
          <a:bodyPr/>
          <a:lstStyle/>
          <a:p>
            <a:r>
              <a:rPr lang="en-GB" sz="3200" dirty="0">
                <a:latin typeface="Arial"/>
                <a:cs typeface="Arial"/>
              </a:rPr>
              <a:t>Bowlby's Attachment Theory in Health and Social Care </a:t>
            </a:r>
          </a:p>
        </p:txBody>
      </p:sp>
      <p:sp>
        <p:nvSpPr>
          <p:cNvPr id="3" name="Content Placeholder 2">
            <a:extLst>
              <a:ext uri="{FF2B5EF4-FFF2-40B4-BE49-F238E27FC236}">
                <a16:creationId xmlns:a16="http://schemas.microsoft.com/office/drawing/2014/main" id="{6DFAB466-2BE4-57B7-B957-B69871BEC938}"/>
              </a:ext>
            </a:extLst>
          </p:cNvPr>
          <p:cNvSpPr>
            <a:spLocks noGrp="1"/>
          </p:cNvSpPr>
          <p:nvPr>
            <p:ph idx="1"/>
          </p:nvPr>
        </p:nvSpPr>
        <p:spPr>
          <a:xfrm>
            <a:off x="424543" y="1335768"/>
            <a:ext cx="5683793" cy="3658280"/>
          </a:xfrm>
        </p:spPr>
        <p:txBody>
          <a:bodyPr vert="horz" lIns="91440" tIns="45720" rIns="91440" bIns="45720" rtlCol="0" anchor="t">
            <a:normAutofit fontScale="77500" lnSpcReduction="20000"/>
          </a:bodyPr>
          <a:lstStyle/>
          <a:p>
            <a:pPr marL="0" indent="0">
              <a:buNone/>
            </a:pPr>
            <a:r>
              <a:rPr lang="en-GB" dirty="0">
                <a:latin typeface="Arial"/>
                <a:cs typeface="Arial"/>
              </a:rPr>
              <a:t>Usefulness</a:t>
            </a:r>
          </a:p>
          <a:p>
            <a:pPr marL="0" indent="0">
              <a:buNone/>
            </a:pPr>
            <a:r>
              <a:rPr lang="en-GB" sz="1800" dirty="0">
                <a:solidFill>
                  <a:srgbClr val="000000"/>
                </a:solidFill>
                <a:latin typeface="Arial"/>
                <a:cs typeface="Arial"/>
              </a:rPr>
              <a:t>Opie et al., (2026) states attachment theory is </a:t>
            </a:r>
            <a:r>
              <a:rPr lang="en-GB" sz="1800">
                <a:solidFill>
                  <a:srgbClr val="000000"/>
                </a:solidFill>
                <a:latin typeface="Arial"/>
                <a:cs typeface="Arial"/>
              </a:rPr>
              <a:t>useful</a:t>
            </a:r>
            <a:r>
              <a:rPr lang="en-GB" sz="1800" dirty="0">
                <a:solidFill>
                  <a:srgbClr val="000000"/>
                </a:solidFill>
                <a:latin typeface="Arial"/>
                <a:cs typeface="Arial"/>
              </a:rPr>
              <a:t> as it:</a:t>
            </a:r>
            <a:endParaRPr lang="en-GB" sz="1800">
              <a:solidFill>
                <a:srgbClr val="000000"/>
              </a:solidFill>
              <a:latin typeface="Arial"/>
              <a:cs typeface="Arial"/>
            </a:endParaRPr>
          </a:p>
          <a:p>
            <a:r>
              <a:rPr lang="en-GB" sz="1800">
                <a:solidFill>
                  <a:srgbClr val="111111"/>
                </a:solidFill>
                <a:highlight>
                  <a:srgbClr val="FFFFFF"/>
                </a:highlight>
                <a:latin typeface="Arial"/>
                <a:cs typeface="Arial"/>
              </a:rPr>
              <a:t>Helps professionals understand children’s need for safe and stable relationships.</a:t>
            </a:r>
            <a:endParaRPr lang="en-GB" sz="1800">
              <a:latin typeface="Arial"/>
              <a:cs typeface="Arial"/>
            </a:endParaRPr>
          </a:p>
          <a:p>
            <a:pPr>
              <a:buNone/>
            </a:pPr>
            <a:r>
              <a:rPr lang="en-GB" sz="1800" dirty="0">
                <a:solidFill>
                  <a:srgbClr val="111111"/>
                </a:solidFill>
                <a:highlight>
                  <a:srgbClr val="FFFFFF"/>
                </a:highlight>
                <a:latin typeface="Arial"/>
                <a:cs typeface="Arial"/>
              </a:rPr>
              <a:t>• Shows how a caregiver can provide a secure base and safe haven for a child.</a:t>
            </a:r>
            <a:endParaRPr lang="en-GB" sz="1800">
              <a:latin typeface="Arial"/>
              <a:cs typeface="Arial"/>
            </a:endParaRPr>
          </a:p>
          <a:p>
            <a:pPr>
              <a:buNone/>
            </a:pPr>
            <a:r>
              <a:rPr lang="en-GB" sz="1800">
                <a:solidFill>
                  <a:srgbClr val="111111"/>
                </a:solidFill>
                <a:highlight>
                  <a:srgbClr val="FFFFFF"/>
                </a:highlight>
                <a:latin typeface="Arial"/>
                <a:cs typeface="Arial"/>
              </a:rPr>
              <a:t>• Helps professionals recognise the importance of sensitive and responsive caregiving.</a:t>
            </a:r>
            <a:endParaRPr lang="en-GB" sz="1800">
              <a:latin typeface="Arial"/>
              <a:cs typeface="Arial"/>
            </a:endParaRPr>
          </a:p>
          <a:p>
            <a:pPr>
              <a:buNone/>
            </a:pPr>
            <a:r>
              <a:rPr lang="en-GB" sz="1800">
                <a:solidFill>
                  <a:srgbClr val="111111"/>
                </a:solidFill>
                <a:highlight>
                  <a:srgbClr val="FFFFFF"/>
                </a:highlight>
                <a:latin typeface="Arial"/>
                <a:cs typeface="Arial"/>
              </a:rPr>
              <a:t>• Provides a framework that can guide support and interventions for children and families.</a:t>
            </a:r>
            <a:endParaRPr lang="en-GB" sz="1800">
              <a:latin typeface="Arial"/>
              <a:cs typeface="Arial"/>
            </a:endParaRPr>
          </a:p>
          <a:p>
            <a:pPr>
              <a:buNone/>
            </a:pPr>
            <a:br>
              <a:rPr lang="en-US" dirty="0"/>
            </a:br>
            <a:endParaRPr lang="en-US" dirty="0"/>
          </a:p>
          <a:p>
            <a:pPr marL="0" indent="0">
              <a:buNone/>
            </a:pPr>
            <a:br>
              <a:rPr lang="en-US" dirty="0"/>
            </a:br>
            <a:endParaRPr lang="en-US" dirty="0"/>
          </a:p>
        </p:txBody>
      </p:sp>
      <p:sp>
        <p:nvSpPr>
          <p:cNvPr id="4" name="TextBox 3">
            <a:extLst>
              <a:ext uri="{FF2B5EF4-FFF2-40B4-BE49-F238E27FC236}">
                <a16:creationId xmlns:a16="http://schemas.microsoft.com/office/drawing/2014/main" id="{18E77572-C947-1026-F304-81389F73F000}"/>
              </a:ext>
            </a:extLst>
          </p:cNvPr>
          <p:cNvSpPr txBox="1"/>
          <p:nvPr/>
        </p:nvSpPr>
        <p:spPr>
          <a:xfrm>
            <a:off x="6263990" y="1334129"/>
            <a:ext cx="5492228"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Arial"/>
              </a:rPr>
              <a:t>Limitations</a:t>
            </a:r>
            <a:endParaRPr lang="en-US" dirty="0"/>
          </a:p>
          <a:p>
            <a:r>
              <a:rPr lang="en-GB" sz="1400" dirty="0">
                <a:highlight>
                  <a:srgbClr val="FFFFFF"/>
                </a:highlight>
                <a:latin typeface="Arial"/>
                <a:cs typeface="Arial"/>
              </a:rPr>
              <a:t>Psych Mechanics (2026) explains one limitation is that attachment styles can change over time rather than staying the same throughout a person’s life. </a:t>
            </a:r>
            <a:r>
              <a:rPr lang="en-GB" sz="1400">
                <a:highlight>
                  <a:srgbClr val="FFFFFF"/>
                </a:highlight>
                <a:latin typeface="Arial"/>
                <a:cs typeface="Arial"/>
              </a:rPr>
              <a:t>Psych Mechanics</a:t>
            </a:r>
            <a:r>
              <a:rPr lang="en-GB" sz="1400" dirty="0">
                <a:highlight>
                  <a:srgbClr val="FFFFFF"/>
                </a:highlight>
                <a:latin typeface="Arial"/>
                <a:cs typeface="Arial"/>
              </a:rPr>
              <a:t> also explains that someone with an insecure attachment style may develop a more secure attachment as their experiences change and they develop new ways of understanding relationships.</a:t>
            </a:r>
            <a:endParaRPr lang="en-GB" sz="1400">
              <a:latin typeface="Arial"/>
              <a:cs typeface="Arial"/>
            </a:endParaRPr>
          </a:p>
          <a:p>
            <a:r>
              <a:rPr lang="en-GB" sz="1400" dirty="0">
                <a:highlight>
                  <a:srgbClr val="FFFFFF"/>
                </a:highlight>
                <a:latin typeface="Arial"/>
                <a:cs typeface="Arial"/>
              </a:rPr>
              <a:t>Another limitation is that attachment style is not the only factor that affects behaviour in relationships. Other factors can influence how a person feels and behaves towards others. Psych Mechanics suggests that factors such as attractiveness and mate value can also play a role in relationship behaviour (</a:t>
            </a:r>
            <a:r>
              <a:rPr lang="en-GB" sz="1400" dirty="0" err="1">
                <a:highlight>
                  <a:srgbClr val="FFFFFF"/>
                </a:highlight>
                <a:latin typeface="Arial"/>
                <a:cs typeface="Arial"/>
              </a:rPr>
              <a:t>PsychMechanics</a:t>
            </a:r>
            <a:r>
              <a:rPr lang="en-GB" sz="1400" dirty="0">
                <a:highlight>
                  <a:srgbClr val="FFFFFF"/>
                </a:highlight>
                <a:latin typeface="Arial"/>
                <a:cs typeface="Arial"/>
              </a:rPr>
              <a:t>, 2026).</a:t>
            </a:r>
            <a:endParaRPr lang="en-GB" sz="1400" dirty="0">
              <a:latin typeface="Arial"/>
              <a:cs typeface="Arial"/>
            </a:endParaRPr>
          </a:p>
          <a:p>
            <a:endParaRPr lang="en-GB" sz="1600" dirty="0">
              <a:highlight>
                <a:srgbClr val="FFFFFF"/>
              </a:highlight>
              <a:latin typeface="Arial"/>
              <a:cs typeface="Arial"/>
            </a:endParaRPr>
          </a:p>
          <a:p>
            <a:endParaRPr lang="en-GB" sz="1600" dirty="0">
              <a:highlight>
                <a:srgbClr val="FFFFFF"/>
              </a:highlight>
              <a:latin typeface="Arial"/>
              <a:cs typeface="Arial"/>
            </a:endParaRPr>
          </a:p>
          <a:p>
            <a:endParaRPr lang="en-GB" sz="1600" dirty="0">
              <a:latin typeface="Arial"/>
              <a:cs typeface="Arial"/>
            </a:endParaRPr>
          </a:p>
          <a:p>
            <a:endParaRPr lang="en-GB"/>
          </a:p>
        </p:txBody>
      </p:sp>
      <p:sp>
        <p:nvSpPr>
          <p:cNvPr id="6" name="TextBox 5">
            <a:extLst>
              <a:ext uri="{FF2B5EF4-FFF2-40B4-BE49-F238E27FC236}">
                <a16:creationId xmlns:a16="http://schemas.microsoft.com/office/drawing/2014/main" id="{3A9986C6-980A-5CBB-A8EF-61B4A13DF935}"/>
              </a:ext>
            </a:extLst>
          </p:cNvPr>
          <p:cNvSpPr txBox="1"/>
          <p:nvPr/>
        </p:nvSpPr>
        <p:spPr>
          <a:xfrm>
            <a:off x="2124364" y="4497185"/>
            <a:ext cx="742603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highlight>
                  <a:srgbClr val="FFFFFF"/>
                </a:highlight>
                <a:latin typeface="Arial"/>
                <a:cs typeface="Arial"/>
              </a:rPr>
              <a:t>Dagan and Sagi-Schwartz (2021) explain that children can form strong attachment bonds with several caregivers, suggesting that attachment should not be viewed as being centred only on </a:t>
            </a:r>
            <a:r>
              <a:rPr lang="en-GB" sz="1400">
                <a:highlight>
                  <a:srgbClr val="FFFFFF"/>
                </a:highlight>
                <a:latin typeface="Arial"/>
                <a:cs typeface="Arial"/>
              </a:rPr>
              <a:t>one main</a:t>
            </a:r>
            <a:r>
              <a:rPr lang="en-GB" sz="1400" dirty="0">
                <a:highlight>
                  <a:srgbClr val="FFFFFF"/>
                </a:highlight>
                <a:latin typeface="Arial"/>
                <a:cs typeface="Arial"/>
              </a:rPr>
              <a:t> caregiver.</a:t>
            </a:r>
            <a:endParaRPr lang="en-US" sz="1400">
              <a:latin typeface="Arial"/>
              <a:cs typeface="Arial"/>
            </a:endParaRPr>
          </a:p>
          <a:p>
            <a:pPr algn="l"/>
            <a:endParaRPr lang="en-US" dirty="0"/>
          </a:p>
        </p:txBody>
      </p:sp>
    </p:spTree>
    <p:extLst>
      <p:ext uri="{BB962C8B-B14F-4D97-AF65-F5344CB8AC3E}">
        <p14:creationId xmlns:p14="http://schemas.microsoft.com/office/powerpoint/2010/main" val="3804599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1B57C-3E45-296E-6DF8-66E795AF26AC}"/>
              </a:ext>
            </a:extLst>
          </p:cNvPr>
          <p:cNvSpPr>
            <a:spLocks noGrp="1"/>
          </p:cNvSpPr>
          <p:nvPr>
            <p:ph type="title"/>
          </p:nvPr>
        </p:nvSpPr>
        <p:spPr/>
        <p:txBody>
          <a:bodyPr/>
          <a:lstStyle/>
          <a:p>
            <a:r>
              <a:rPr lang="en-US" dirty="0"/>
              <a:t>conclu</a:t>
            </a:r>
            <a:r>
              <a:rPr lang="en-US"/>
              <a:t>sion</a:t>
            </a:r>
          </a:p>
        </p:txBody>
      </p:sp>
      <p:sp>
        <p:nvSpPr>
          <p:cNvPr id="3" name="Content Placeholder 2">
            <a:extLst>
              <a:ext uri="{FF2B5EF4-FFF2-40B4-BE49-F238E27FC236}">
                <a16:creationId xmlns:a16="http://schemas.microsoft.com/office/drawing/2014/main" id="{94A1ACC3-10B3-A4D3-F49D-67161EC9959D}"/>
              </a:ext>
            </a:extLst>
          </p:cNvPr>
          <p:cNvSpPr>
            <a:spLocks noGrp="1"/>
          </p:cNvSpPr>
          <p:nvPr>
            <p:ph idx="1"/>
          </p:nvPr>
        </p:nvSpPr>
        <p:spPr/>
        <p:txBody>
          <a:bodyPr vert="horz" lIns="91440" tIns="45720" rIns="91440" bIns="45720" rtlCol="0" anchor="t">
            <a:noAutofit/>
          </a:bodyPr>
          <a:lstStyle/>
          <a:p>
            <a:pPr marL="0" indent="0">
              <a:buNone/>
            </a:pPr>
            <a:r>
              <a:rPr lang="en-US" sz="2000">
                <a:latin typeface="Arial"/>
                <a:cs typeface="Arial"/>
              </a:rPr>
              <a:t>Overall, Bowlby’s Attachment Theory helps us understand how a child’s early relationships </a:t>
            </a:r>
            <a:r>
              <a:rPr lang="en-US" sz="2000" dirty="0">
                <a:latin typeface="Arial"/>
                <a:cs typeface="Arial"/>
              </a:rPr>
              <a:t>with caregivers can affect their emotional, social and </a:t>
            </a:r>
            <a:r>
              <a:rPr lang="en-US" sz="2000" err="1">
                <a:latin typeface="Arial"/>
                <a:cs typeface="Arial"/>
              </a:rPr>
              <a:t>behavioural</a:t>
            </a:r>
            <a:r>
              <a:rPr lang="en-US" sz="2000" dirty="0">
                <a:latin typeface="Arial"/>
                <a:cs typeface="Arial"/>
              </a:rPr>
              <a:t> development. The theory explains the importance of forming strong attachment bonds and having a secure base, where children can feel safe while exploring their surroundings. It also shows that both nature and nurture can influence attachment, as children have a natural need to form relationships, while the care and experiences they receive can shape these relationships (</a:t>
            </a:r>
            <a:r>
              <a:rPr lang="en-US" sz="2000" err="1">
                <a:latin typeface="Arial"/>
                <a:cs typeface="Arial"/>
              </a:rPr>
              <a:t>Mikulincer</a:t>
            </a:r>
            <a:r>
              <a:rPr lang="en-US" sz="2000" dirty="0">
                <a:latin typeface="Arial"/>
                <a:cs typeface="Arial"/>
              </a:rPr>
              <a:t> and Shaver, 2020). The theory is useful in early years settings because practitioners can help children by providing stable, caring and responsive relationships (Opie et al., 2026). However, Bowlby’s theory has limitations because it gives considerable </a:t>
            </a:r>
            <a:r>
              <a:rPr lang="en-US" sz="2000">
                <a:latin typeface="Arial"/>
                <a:cs typeface="Arial"/>
              </a:rPr>
              <a:t>importance to one main caregiver and may not fully recognize</a:t>
            </a:r>
            <a:r>
              <a:rPr lang="en-US" sz="2000" dirty="0">
                <a:latin typeface="Arial"/>
                <a:cs typeface="Arial"/>
              </a:rPr>
              <a:t> the role of other caregivers or differences between cultures. Therefore, although Bowlby’s theory is useful for understanding attachment and child development, it is important to consider other factors and each child’s individual experiences.</a:t>
            </a:r>
            <a:endParaRPr lang="en-US"/>
          </a:p>
        </p:txBody>
      </p:sp>
    </p:spTree>
    <p:extLst>
      <p:ext uri="{BB962C8B-B14F-4D97-AF65-F5344CB8AC3E}">
        <p14:creationId xmlns:p14="http://schemas.microsoft.com/office/powerpoint/2010/main" val="1874260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13544-DD25-EE6D-93E3-F6D89136ACD3}"/>
              </a:ext>
            </a:extLst>
          </p:cNvPr>
          <p:cNvSpPr>
            <a:spLocks noGrp="1"/>
          </p:cNvSpPr>
          <p:nvPr>
            <p:ph type="title"/>
          </p:nvPr>
        </p:nvSpPr>
        <p:spPr>
          <a:xfrm>
            <a:off x="601353" y="-579952"/>
            <a:ext cx="10515600" cy="1543277"/>
          </a:xfrm>
        </p:spPr>
        <p:txBody>
          <a:bodyPr/>
          <a:lstStyle/>
          <a:p>
            <a:r>
              <a:rPr lang="en-GB" sz="2400" dirty="0"/>
              <a:t>Reference </a:t>
            </a:r>
          </a:p>
        </p:txBody>
      </p:sp>
      <p:sp>
        <p:nvSpPr>
          <p:cNvPr id="5" name="TextBox 3">
            <a:extLst>
              <a:ext uri="{FF2B5EF4-FFF2-40B4-BE49-F238E27FC236}">
                <a16:creationId xmlns:a16="http://schemas.microsoft.com/office/drawing/2014/main" id="{6322D1DF-BE97-5365-9328-CA17068E8024}"/>
              </a:ext>
            </a:extLst>
          </p:cNvPr>
          <p:cNvSpPr txBox="1"/>
          <p:nvPr/>
        </p:nvSpPr>
        <p:spPr>
          <a:xfrm>
            <a:off x="159657" y="404420"/>
            <a:ext cx="11399321" cy="686341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dirty="0">
                <a:latin typeface="Arial"/>
                <a:ea typeface="+mn-lt"/>
                <a:cs typeface="Arial"/>
              </a:rPr>
              <a:t>Ainsworth, M.D.S., </a:t>
            </a:r>
            <a:r>
              <a:rPr lang="en-US" sz="1200" dirty="0" err="1">
                <a:latin typeface="Arial"/>
                <a:ea typeface="+mn-lt"/>
                <a:cs typeface="Arial"/>
              </a:rPr>
              <a:t>Blehar</a:t>
            </a:r>
            <a:r>
              <a:rPr lang="en-US" sz="1200" dirty="0">
                <a:latin typeface="Arial"/>
                <a:ea typeface="+mn-lt"/>
                <a:cs typeface="Arial"/>
              </a:rPr>
              <a:t>, M.C., Waters, E. and Wall, S. (2015) "Patterns of attachment" available at:</a:t>
            </a:r>
          </a:p>
          <a:p>
            <a:r>
              <a:rPr lang="en-US" sz="1200" i="1" dirty="0">
                <a:latin typeface="Arial"/>
                <a:ea typeface="+mn-lt"/>
                <a:cs typeface="Arial"/>
                <a:hlinkClick r:id="rId2"/>
              </a:rPr>
              <a:t>file:///C:/Users/rukhi/Dow nloads/10.4324_9780203758045_previewpdf%20(3).pdf</a:t>
            </a:r>
            <a:r>
              <a:rPr lang="en-US" sz="1200" i="1" dirty="0">
                <a:latin typeface="Arial"/>
                <a:ea typeface="+mn-lt"/>
                <a:cs typeface="Arial"/>
              </a:rPr>
              <a:t> </a:t>
            </a:r>
            <a:r>
              <a:rPr lang="en-US" sz="1200">
                <a:latin typeface="Arial"/>
                <a:ea typeface="+mn-lt"/>
                <a:cs typeface="Arial"/>
              </a:rPr>
              <a:t>(accessed on 3rd October 2026)</a:t>
            </a:r>
            <a:endParaRPr lang="en-US" sz="1200">
              <a:latin typeface="Arial"/>
              <a:cs typeface="Arial"/>
            </a:endParaRPr>
          </a:p>
          <a:p>
            <a:endParaRPr lang="en-US" sz="1200" dirty="0">
              <a:latin typeface="Arial"/>
              <a:cs typeface="Arial"/>
            </a:endParaRPr>
          </a:p>
          <a:p>
            <a:r>
              <a:rPr lang="en-US" sz="1200" dirty="0">
                <a:latin typeface="Arial"/>
                <a:cs typeface="Arial"/>
              </a:rPr>
              <a:t>American  Psychology Association "Attachment" available at: </a:t>
            </a:r>
            <a:r>
              <a:rPr lang="en-US" sz="1200" i="1" dirty="0">
                <a:latin typeface="Arial"/>
                <a:cs typeface="Arial"/>
                <a:hlinkClick r:id="rId3"/>
              </a:rPr>
              <a:t>https://dictionary.apa.org/attachment</a:t>
            </a:r>
            <a:r>
              <a:rPr lang="en-US" sz="1200" dirty="0">
                <a:latin typeface="Arial"/>
                <a:cs typeface="Arial"/>
              </a:rPr>
              <a:t> (accessed on 26th </a:t>
            </a:r>
            <a:r>
              <a:rPr lang="en-US" sz="1200" dirty="0" err="1">
                <a:latin typeface="Arial"/>
                <a:cs typeface="Arial"/>
              </a:rPr>
              <a:t>Septemeber</a:t>
            </a:r>
            <a:r>
              <a:rPr lang="en-US" sz="1200" dirty="0">
                <a:latin typeface="Arial"/>
                <a:cs typeface="Arial"/>
              </a:rPr>
              <a:t> 2026).</a:t>
            </a:r>
            <a:endParaRPr lang="en-US" sz="1200"/>
          </a:p>
          <a:p>
            <a:endParaRPr lang="en-US" sz="1200" dirty="0">
              <a:latin typeface="Arial"/>
              <a:cs typeface="Arial"/>
            </a:endParaRPr>
          </a:p>
          <a:p>
            <a:r>
              <a:rPr lang="en-US" sz="1200" dirty="0">
                <a:latin typeface="Arial"/>
                <a:cs typeface="Arial"/>
              </a:rPr>
              <a:t>Bowlby, J. (1969) "attachment and loss" available </a:t>
            </a:r>
            <a:r>
              <a:rPr lang="en-US" sz="1200" dirty="0" err="1">
                <a:latin typeface="Arial"/>
                <a:cs typeface="Arial"/>
              </a:rPr>
              <a:t>at</a:t>
            </a:r>
            <a:r>
              <a:rPr lang="en-US" sz="1200" i="1" dirty="0" err="1">
                <a:latin typeface="Arial"/>
                <a:cs typeface="Arial"/>
              </a:rPr>
              <a:t>:</a:t>
            </a:r>
            <a:r>
              <a:rPr lang="en-US" sz="1200" i="1" dirty="0" err="1">
                <a:latin typeface="Arial"/>
                <a:cs typeface="Arial"/>
                <a:hlinkClick r:id="rId4"/>
              </a:rPr>
              <a:t>https</a:t>
            </a:r>
            <a:r>
              <a:rPr lang="en-US" sz="1200" i="1" dirty="0">
                <a:latin typeface="Arial"/>
                <a:cs typeface="Arial"/>
                <a:hlinkClick r:id="rId4"/>
              </a:rPr>
              <a:t>://books.google.com.pk/</a:t>
            </a:r>
            <a:r>
              <a:rPr lang="en-US" sz="1200" i="1" dirty="0" err="1">
                <a:latin typeface="Arial"/>
                <a:cs typeface="Arial"/>
                <a:hlinkClick r:id="rId4"/>
              </a:rPr>
              <a:t>books?hl</a:t>
            </a:r>
            <a:r>
              <a:rPr lang="en-US" sz="1200" i="1" dirty="0">
                <a:latin typeface="Arial"/>
                <a:cs typeface="Arial"/>
                <a:hlinkClick r:id="rId4"/>
              </a:rPr>
              <a:t>=</a:t>
            </a:r>
            <a:r>
              <a:rPr lang="en-US" sz="1200" i="1" dirty="0" err="1">
                <a:latin typeface="Arial"/>
                <a:cs typeface="Arial"/>
                <a:hlinkClick r:id="rId4"/>
              </a:rPr>
              <a:t>en&amp;lr</a:t>
            </a:r>
            <a:r>
              <a:rPr lang="en-US" sz="1200" i="1" dirty="0">
                <a:latin typeface="Arial"/>
                <a:cs typeface="Arial"/>
                <a:hlinkClick r:id="rId4"/>
              </a:rPr>
              <a:t>=&amp;id=1h89j7-Oe5kC&amp;oi=</a:t>
            </a:r>
            <a:r>
              <a:rPr lang="en-US" sz="1200" i="1" dirty="0" err="1">
                <a:latin typeface="Arial"/>
                <a:cs typeface="Arial"/>
                <a:hlinkClick r:id="rId4"/>
              </a:rPr>
              <a:t>fnd&amp;pg</a:t>
            </a:r>
            <a:r>
              <a:rPr lang="en-US" sz="1200" i="1" dirty="0">
                <a:latin typeface="Arial"/>
                <a:cs typeface="Arial"/>
                <a:hlinkClick r:id="rId4"/>
              </a:rPr>
              <a:t>=PR13&amp;dq=</a:t>
            </a:r>
            <a:r>
              <a:rPr lang="en-US" sz="1200" i="1" dirty="0" err="1">
                <a:latin typeface="Arial"/>
                <a:cs typeface="Arial"/>
                <a:hlinkClick r:id="rId4"/>
              </a:rPr>
              <a:t>bowlby+attachment+and+loss&amp;ots</a:t>
            </a:r>
            <a:r>
              <a:rPr lang="en-US" sz="1200" i="1" dirty="0">
                <a:latin typeface="Arial"/>
                <a:cs typeface="Arial"/>
                <a:hlinkClick r:id="rId4"/>
              </a:rPr>
              <a:t>=8JMzigIpRu&amp;sig=8gk4Yx7e4dlgMFENBljOUkeAzqc&amp;redir_esc=y</a:t>
            </a:r>
            <a:r>
              <a:rPr lang="en-US" sz="1200" dirty="0">
                <a:latin typeface="Aptos"/>
                <a:cs typeface="Arial"/>
              </a:rPr>
              <a:t> (accessed on 3rd October 2026)</a:t>
            </a:r>
          </a:p>
          <a:p>
            <a:endParaRPr lang="en-US" sz="1200" dirty="0">
              <a:latin typeface="Arial"/>
              <a:cs typeface="Arial"/>
            </a:endParaRPr>
          </a:p>
          <a:p>
            <a:r>
              <a:rPr lang="en-US" sz="1200" dirty="0">
                <a:latin typeface="Arial"/>
                <a:cs typeface="Arial"/>
              </a:rPr>
              <a:t>Department for Education (2023) "Development Matters" available </a:t>
            </a:r>
            <a:r>
              <a:rPr lang="en-US" sz="1200" dirty="0" err="1">
                <a:latin typeface="Arial"/>
                <a:cs typeface="Arial"/>
              </a:rPr>
              <a:t>at:</a:t>
            </a:r>
            <a:r>
              <a:rPr lang="en-US" sz="1200" i="1" dirty="0" err="1">
                <a:latin typeface="Arial"/>
                <a:cs typeface="Arial"/>
                <a:hlinkClick r:id="rId5"/>
              </a:rPr>
              <a:t>https</a:t>
            </a:r>
            <a:r>
              <a:rPr lang="en-US" sz="1200" i="1" dirty="0">
                <a:latin typeface="Arial"/>
                <a:cs typeface="Arial"/>
                <a:hlinkClick r:id="rId5"/>
              </a:rPr>
              <a:t>://assets.publishing.service.gov.uk/media/64e6002a20ae890014f26cbc/DfE_Development_Matters_Report_Sep2023.pdf</a:t>
            </a:r>
            <a:r>
              <a:rPr lang="en-US" sz="1200" dirty="0">
                <a:latin typeface="Arial"/>
                <a:cs typeface="Arial"/>
              </a:rPr>
              <a:t> (accessed on 22nd September 2026).</a:t>
            </a:r>
          </a:p>
          <a:p>
            <a:endParaRPr lang="en-US" sz="1200" dirty="0">
              <a:ea typeface="+mn-lt"/>
              <a:cs typeface="+mn-lt"/>
            </a:endParaRPr>
          </a:p>
          <a:p>
            <a:r>
              <a:rPr lang="en-US" sz="1200" dirty="0">
                <a:latin typeface="Arial"/>
                <a:ea typeface="+mn-lt"/>
                <a:cs typeface="Arial"/>
              </a:rPr>
              <a:t>Department for Education (2026) </a:t>
            </a:r>
            <a:r>
              <a:rPr lang="en-US" sz="1200" dirty="0">
                <a:solidFill>
                  <a:srgbClr val="000000"/>
                </a:solidFill>
                <a:latin typeface="Arial"/>
                <a:cs typeface="Arial"/>
              </a:rPr>
              <a:t>"</a:t>
            </a:r>
            <a:r>
              <a:rPr lang="en-US" sz="1200" dirty="0">
                <a:solidFill>
                  <a:srgbClr val="0B0C0C"/>
                </a:solidFill>
                <a:highlight>
                  <a:srgbClr val="FFFFFF"/>
                </a:highlight>
                <a:latin typeface="Arial"/>
                <a:cs typeface="Arial"/>
              </a:rPr>
              <a:t>Personal, social and emotional development" ( relationships) available at:</a:t>
            </a:r>
            <a:endParaRPr lang="en-US" sz="1200" dirty="0">
              <a:latin typeface="Arial"/>
              <a:ea typeface="+mn-lt"/>
              <a:cs typeface="Arial"/>
            </a:endParaRPr>
          </a:p>
          <a:p>
            <a:r>
              <a:rPr lang="en-US" sz="1200" dirty="0">
                <a:latin typeface="Arial"/>
                <a:ea typeface="+mn-lt"/>
                <a:cs typeface="Arial"/>
              </a:rPr>
              <a:t> </a:t>
            </a:r>
            <a:r>
              <a:rPr lang="en-US" sz="1200" i="1" dirty="0">
                <a:latin typeface="Arial"/>
                <a:ea typeface="+mn-lt"/>
                <a:cs typeface="Arial"/>
                <a:hlinkClick r:id="rId6"/>
              </a:rPr>
              <a:t>https://help-for-early-years-providers.education.gov.uk/areas-of-learning/personal-social-and-emotional-development</a:t>
            </a:r>
            <a:r>
              <a:rPr lang="en-US" sz="1200" dirty="0">
                <a:latin typeface="Arial"/>
                <a:ea typeface="+mn-lt"/>
                <a:cs typeface="Arial"/>
              </a:rPr>
              <a:t> (accessed on 01 October 2026).</a:t>
            </a:r>
            <a:endParaRPr lang="en-US" sz="1200" dirty="0">
              <a:latin typeface="Arial"/>
              <a:cs typeface="Arial"/>
            </a:endParaRPr>
          </a:p>
          <a:p>
            <a:endParaRPr lang="en-US" sz="1200" dirty="0">
              <a:latin typeface="Arial"/>
              <a:ea typeface="+mn-lt"/>
              <a:cs typeface="Arial"/>
            </a:endParaRPr>
          </a:p>
          <a:p>
            <a:r>
              <a:rPr lang="en-US" sz="1200" dirty="0">
                <a:latin typeface="Arial"/>
                <a:ea typeface="+mn-lt"/>
                <a:cs typeface="Arial"/>
              </a:rPr>
              <a:t>Dagan, O. and Sagi-Schwartz, A (2021) </a:t>
            </a:r>
            <a:r>
              <a:rPr lang="en-US" sz="1200" dirty="0">
                <a:solidFill>
                  <a:srgbClr val="000000"/>
                </a:solidFill>
                <a:latin typeface="Arial"/>
                <a:ea typeface="+mn-lt"/>
                <a:cs typeface="Arial"/>
              </a:rPr>
              <a:t>"</a:t>
            </a:r>
            <a:r>
              <a:rPr lang="en-US" sz="1200" dirty="0">
                <a:solidFill>
                  <a:srgbClr val="212121"/>
                </a:solidFill>
                <a:highlight>
                  <a:srgbClr val="FFFFFF"/>
                </a:highlight>
                <a:latin typeface="Arial"/>
                <a:ea typeface="+mn-lt"/>
                <a:cs typeface="Arial"/>
              </a:rPr>
              <a:t>Early attachment networks to multiple caregivers: History, assessment models, and future research recommendations" available </a:t>
            </a:r>
            <a:r>
              <a:rPr lang="en-US" sz="1200" dirty="0" err="1">
                <a:solidFill>
                  <a:srgbClr val="212121"/>
                </a:solidFill>
                <a:highlight>
                  <a:srgbClr val="FFFFFF"/>
                </a:highlight>
                <a:latin typeface="Arial"/>
                <a:ea typeface="+mn-lt"/>
                <a:cs typeface="Arial"/>
              </a:rPr>
              <a:t>at:</a:t>
            </a:r>
            <a:r>
              <a:rPr lang="en-US" sz="1200" dirty="0" err="1">
                <a:ea typeface="+mn-lt"/>
                <a:cs typeface="+mn-lt"/>
                <a:hlinkClick r:id="rId7"/>
              </a:rPr>
              <a:t>https</a:t>
            </a:r>
            <a:r>
              <a:rPr lang="en-US" sz="1200" dirty="0">
                <a:ea typeface="+mn-lt"/>
                <a:cs typeface="+mn-lt"/>
                <a:hlinkClick r:id="rId7"/>
              </a:rPr>
              <a:t>://pubmed.ncbi.nlm.nih.gov/34936190/</a:t>
            </a:r>
            <a:r>
              <a:rPr lang="en-US" dirty="0">
                <a:ea typeface="+mn-lt"/>
                <a:cs typeface="+mn-lt"/>
              </a:rPr>
              <a:t> </a:t>
            </a:r>
            <a:r>
              <a:rPr lang="en-US" sz="1200" dirty="0">
                <a:latin typeface="Arial"/>
                <a:ea typeface="+mn-lt"/>
                <a:cs typeface="Arial"/>
              </a:rPr>
              <a:t>( accessed on 6th October 2026).</a:t>
            </a:r>
            <a:endParaRPr lang="en-US" sz="1200" dirty="0">
              <a:latin typeface="Arial"/>
              <a:cs typeface="Arial"/>
            </a:endParaRPr>
          </a:p>
          <a:p>
            <a:endParaRPr lang="en-US" sz="1200" dirty="0">
              <a:latin typeface="Aptos" panose="02110004020202020204"/>
              <a:ea typeface="+mn-lt"/>
              <a:cs typeface="Arial"/>
            </a:endParaRPr>
          </a:p>
          <a:p>
            <a:r>
              <a:rPr lang="en-US" sz="1200" dirty="0">
                <a:latin typeface="Arial"/>
                <a:ea typeface="+mn-lt"/>
                <a:cs typeface="Arial"/>
              </a:rPr>
              <a:t>Hohmann, U. (2024) "each child must be assigned a key person': Context and interpretation of a statutory requirement in English early childhood education and care settings" available </a:t>
            </a:r>
            <a:r>
              <a:rPr lang="en-US" sz="1200" dirty="0" err="1">
                <a:latin typeface="Arial"/>
                <a:ea typeface="+mn-lt"/>
                <a:cs typeface="Arial"/>
              </a:rPr>
              <a:t>at:</a:t>
            </a:r>
            <a:r>
              <a:rPr lang="en-US" sz="1200" i="1" dirty="0" err="1">
                <a:latin typeface="Arial"/>
                <a:ea typeface="+mn-lt"/>
                <a:cs typeface="Arial"/>
                <a:hlinkClick r:id="rId8"/>
              </a:rPr>
              <a:t>https</a:t>
            </a:r>
            <a:r>
              <a:rPr lang="en-US" sz="1200" i="1" dirty="0">
                <a:latin typeface="Arial"/>
                <a:ea typeface="+mn-lt"/>
                <a:cs typeface="Arial"/>
                <a:hlinkClick r:id="rId8"/>
              </a:rPr>
              <a:t>://onlinelibrary.wiley.com/</a:t>
            </a:r>
            <a:r>
              <a:rPr lang="en-US" sz="1200" i="1" dirty="0" err="1">
                <a:latin typeface="Arial"/>
                <a:ea typeface="+mn-lt"/>
                <a:cs typeface="Arial"/>
                <a:hlinkClick r:id="rId8"/>
              </a:rPr>
              <a:t>doi</a:t>
            </a:r>
            <a:r>
              <a:rPr lang="en-US" sz="1200" i="1" dirty="0">
                <a:latin typeface="Arial"/>
                <a:ea typeface="+mn-lt"/>
                <a:cs typeface="Arial"/>
                <a:hlinkClick r:id="rId8"/>
              </a:rPr>
              <a:t>/full/10.1111/chso.12887?msockid=35f84476b2e66ee51e6e5290b3066f94</a:t>
            </a:r>
            <a:r>
              <a:rPr lang="en-US" sz="1200" dirty="0">
                <a:latin typeface="Arial"/>
                <a:ea typeface="+mn-lt"/>
                <a:cs typeface="Arial"/>
              </a:rPr>
              <a:t> (accessed on 03 October 2026).</a:t>
            </a:r>
            <a:endParaRPr lang="en-US" sz="1200" dirty="0">
              <a:latin typeface="Arial"/>
              <a:cs typeface="Arial"/>
            </a:endParaRPr>
          </a:p>
          <a:p>
            <a:endParaRPr lang="en-US" sz="1200" dirty="0">
              <a:latin typeface="Arial"/>
              <a:cs typeface="Arial"/>
            </a:endParaRPr>
          </a:p>
          <a:p>
            <a:r>
              <a:rPr lang="en-US" sz="1200" dirty="0" err="1">
                <a:latin typeface="Arial"/>
                <a:cs typeface="Arial"/>
              </a:rPr>
              <a:t>McLeod,S</a:t>
            </a:r>
            <a:r>
              <a:rPr lang="en-US" sz="1200" dirty="0">
                <a:latin typeface="Arial"/>
                <a:cs typeface="Arial"/>
              </a:rPr>
              <a:t>. (2026) "John Bowlbys attachment Theory. Simple Psychology" available at: </a:t>
            </a:r>
          </a:p>
          <a:p>
            <a:r>
              <a:rPr lang="en-US" sz="1200" i="1" dirty="0">
                <a:latin typeface="Arial"/>
                <a:cs typeface="Arial"/>
                <a:hlinkClick r:id="rId9"/>
              </a:rPr>
              <a:t>https://www.simplypsychology.org/bowlby.html</a:t>
            </a:r>
            <a:r>
              <a:rPr lang="en-US" sz="1200" dirty="0">
                <a:latin typeface="Arial"/>
                <a:cs typeface="Arial"/>
              </a:rPr>
              <a:t> (accessed on 23rd September 2026) </a:t>
            </a:r>
          </a:p>
          <a:p>
            <a:endParaRPr lang="en-US" sz="1200">
              <a:latin typeface="Arial"/>
              <a:ea typeface="+mn-lt"/>
              <a:cs typeface="Arial"/>
            </a:endParaRPr>
          </a:p>
          <a:p>
            <a:r>
              <a:rPr lang="en-US" sz="1200" dirty="0" err="1">
                <a:latin typeface="Arial"/>
                <a:ea typeface="+mn-lt"/>
                <a:cs typeface="Arial"/>
              </a:rPr>
              <a:t>Mikulincer</a:t>
            </a:r>
            <a:r>
              <a:rPr lang="en-US" sz="1200" dirty="0">
                <a:latin typeface="Arial"/>
                <a:ea typeface="+mn-lt"/>
                <a:cs typeface="Arial"/>
              </a:rPr>
              <a:t>, M. Shaver, P.R. (2020) "Attachment Theory" available at: </a:t>
            </a:r>
            <a:r>
              <a:rPr lang="en-US" sz="1200" dirty="0">
                <a:ea typeface="+mn-lt"/>
                <a:cs typeface="+mn-lt"/>
                <a:hlinkClick r:id="rId10"/>
              </a:rPr>
              <a:t>https://www.cambridge.org/core/books/abs/cambridge-handbook-of-personality-psychology/attachment-theory/FE678F96E884340F164E1C8247D5E5D1</a:t>
            </a:r>
            <a:r>
              <a:rPr lang="en-US" sz="1200" dirty="0">
                <a:latin typeface="Arial"/>
                <a:ea typeface="+mn-lt"/>
                <a:cs typeface="Arial"/>
              </a:rPr>
              <a:t> (accessed on 01 October 2026).</a:t>
            </a:r>
            <a:endParaRPr lang="en-US" sz="1200" dirty="0">
              <a:latin typeface="Arial"/>
              <a:cs typeface="Arial"/>
            </a:endParaRPr>
          </a:p>
          <a:p>
            <a:endParaRPr lang="en-US" sz="1200" dirty="0">
              <a:latin typeface="Arial"/>
              <a:cs typeface="Arial"/>
            </a:endParaRPr>
          </a:p>
          <a:p>
            <a:r>
              <a:rPr lang="en-US" sz="1200" dirty="0">
                <a:latin typeface="Arial"/>
                <a:cs typeface="Arial"/>
              </a:rPr>
              <a:t>NHS (2026) "separation Anxiety" available at:</a:t>
            </a:r>
            <a:r>
              <a:rPr lang="en-US" sz="1200" i="1" dirty="0">
                <a:latin typeface="Arial"/>
                <a:cs typeface="Arial"/>
              </a:rPr>
              <a:t> </a:t>
            </a:r>
            <a:r>
              <a:rPr lang="en-US" sz="1200" i="1" dirty="0">
                <a:latin typeface="Arial"/>
                <a:ea typeface="+mn-lt"/>
                <a:cs typeface="Arial"/>
                <a:hlinkClick r:id="rId11"/>
              </a:rPr>
              <a:t>https://www.nhs.uk/baby/babys-development/behaviour/separation-anxiety</a:t>
            </a:r>
            <a:r>
              <a:rPr lang="en-US" sz="1200" dirty="0">
                <a:latin typeface="Arial"/>
                <a:ea typeface="+mn-lt"/>
                <a:cs typeface="Arial"/>
                <a:hlinkClick r:id="rId11"/>
              </a:rPr>
              <a:t>/</a:t>
            </a:r>
            <a:r>
              <a:rPr lang="en-US" sz="1200" dirty="0">
                <a:latin typeface="Arial"/>
                <a:ea typeface="+mn-lt"/>
                <a:cs typeface="Arial"/>
              </a:rPr>
              <a:t> </a:t>
            </a:r>
            <a:r>
              <a:rPr lang="en-US" sz="1200" dirty="0">
                <a:latin typeface="Arial"/>
                <a:cs typeface="Arial"/>
              </a:rPr>
              <a:t>(accessed on 22nd September 2026).</a:t>
            </a:r>
          </a:p>
          <a:p>
            <a:endParaRPr lang="en-US" sz="1200" dirty="0">
              <a:latin typeface="Arial"/>
              <a:ea typeface="+mn-lt"/>
              <a:cs typeface="Arial"/>
            </a:endParaRPr>
          </a:p>
          <a:p>
            <a:r>
              <a:rPr lang="en-US" sz="1200" dirty="0">
                <a:latin typeface="Arial"/>
                <a:ea typeface="+mn-lt"/>
                <a:cs typeface="Arial"/>
              </a:rPr>
              <a:t>Opie, J.E, E., Duschinsky, R. et al (2026) "</a:t>
            </a:r>
            <a:r>
              <a:rPr lang="en-US" sz="1200" dirty="0">
                <a:solidFill>
                  <a:srgbClr val="1B1B1B"/>
                </a:solidFill>
                <a:highlight>
                  <a:srgbClr val="FFFFFF"/>
                </a:highlight>
                <a:latin typeface="Arial"/>
                <a:ea typeface="+mn-lt"/>
                <a:cs typeface="Arial"/>
              </a:rPr>
              <a:t>Practitioner Review: Clinical insights from attachment theory and research for professionals working with young children and their families" available </a:t>
            </a:r>
            <a:r>
              <a:rPr lang="en-US" sz="1200" dirty="0" err="1">
                <a:solidFill>
                  <a:srgbClr val="1B1B1B"/>
                </a:solidFill>
                <a:highlight>
                  <a:srgbClr val="FFFFFF"/>
                </a:highlight>
                <a:latin typeface="Arial"/>
                <a:ea typeface="+mn-lt"/>
                <a:cs typeface="Arial"/>
              </a:rPr>
              <a:t>at</a:t>
            </a:r>
            <a:r>
              <a:rPr lang="en-US" sz="1200" i="1" dirty="0" err="1">
                <a:solidFill>
                  <a:srgbClr val="1B1B1B"/>
                </a:solidFill>
                <a:highlight>
                  <a:srgbClr val="FFFFFF"/>
                </a:highlight>
                <a:latin typeface="Arial"/>
                <a:ea typeface="+mn-lt"/>
                <a:cs typeface="Arial"/>
              </a:rPr>
              <a:t>:</a:t>
            </a:r>
            <a:r>
              <a:rPr lang="en-US" sz="1200" i="1" dirty="0" err="1">
                <a:latin typeface="Arial"/>
                <a:ea typeface="+mn-lt"/>
                <a:cs typeface="Arial"/>
                <a:hlinkClick r:id="rId12"/>
              </a:rPr>
              <a:t>https</a:t>
            </a:r>
            <a:r>
              <a:rPr lang="en-US" sz="1200" i="1" dirty="0">
                <a:latin typeface="Arial"/>
                <a:ea typeface="+mn-lt"/>
                <a:cs typeface="Arial"/>
                <a:hlinkClick r:id="rId12"/>
              </a:rPr>
              <a:t>://pmc.ncbi.nlm.nih.gov/articles/PMC13102048/</a:t>
            </a:r>
            <a:r>
              <a:rPr lang="en-US" sz="1200" i="1" dirty="0">
                <a:latin typeface="Arial"/>
                <a:ea typeface="+mn-lt"/>
                <a:cs typeface="Arial"/>
              </a:rPr>
              <a:t> </a:t>
            </a:r>
            <a:r>
              <a:rPr lang="en-US" sz="1200" dirty="0">
                <a:latin typeface="Aptos"/>
                <a:ea typeface="+mn-lt"/>
                <a:cs typeface="Arial"/>
              </a:rPr>
              <a:t>(accessed on 5th October 2026).</a:t>
            </a:r>
          </a:p>
          <a:p>
            <a:endParaRPr lang="en-US" sz="1200" dirty="0">
              <a:latin typeface="Arial"/>
              <a:ea typeface="+mn-lt"/>
              <a:cs typeface="Arial"/>
            </a:endParaRPr>
          </a:p>
          <a:p>
            <a:r>
              <a:rPr lang="en-US" sz="1200" dirty="0">
                <a:latin typeface="Arial"/>
                <a:ea typeface="+mn-lt"/>
                <a:cs typeface="Arial"/>
              </a:rPr>
              <a:t>Psych Mechanics (2026) "Attachment theory (meaning and limitations" available </a:t>
            </a:r>
            <a:r>
              <a:rPr lang="en-US" sz="1200" dirty="0" err="1">
                <a:latin typeface="Arial"/>
                <a:ea typeface="+mn-lt"/>
                <a:cs typeface="Arial"/>
              </a:rPr>
              <a:t>at</a:t>
            </a:r>
            <a:r>
              <a:rPr lang="en-US" sz="1200" i="1" dirty="0" err="1">
                <a:latin typeface="Arial"/>
                <a:ea typeface="+mn-lt"/>
                <a:cs typeface="Arial"/>
              </a:rPr>
              <a:t>:</a:t>
            </a:r>
            <a:r>
              <a:rPr lang="en-US" sz="1200" i="1" dirty="0" err="1">
                <a:latin typeface="Arial"/>
                <a:ea typeface="+mn-lt"/>
                <a:cs typeface="Arial"/>
                <a:hlinkClick r:id="rId13"/>
              </a:rPr>
              <a:t>https</a:t>
            </a:r>
            <a:r>
              <a:rPr lang="en-US" sz="1200" i="1" dirty="0">
                <a:latin typeface="Arial"/>
                <a:ea typeface="+mn-lt"/>
                <a:cs typeface="Arial"/>
                <a:hlinkClick r:id="rId13"/>
              </a:rPr>
              <a:t>://www.psychmechanics.com/understanding-attachment-theory/</a:t>
            </a:r>
            <a:r>
              <a:rPr lang="en-US" sz="1200" dirty="0">
                <a:latin typeface="Arial"/>
                <a:ea typeface="+mn-lt"/>
                <a:cs typeface="Arial"/>
              </a:rPr>
              <a:t> (accessed on 5th October 2026).</a:t>
            </a:r>
            <a:endParaRPr lang="en-US" sz="1200" dirty="0">
              <a:latin typeface="Arial"/>
              <a:cs typeface="Arial"/>
              <a:hlinkClick r:id="" action="ppaction://noaction"/>
            </a:endParaRPr>
          </a:p>
          <a:p>
            <a:endParaRPr lang="en-US" sz="1200" dirty="0">
              <a:latin typeface="Arial"/>
              <a:cs typeface="Arial"/>
            </a:endParaRPr>
          </a:p>
          <a:p>
            <a:endParaRPr lang="en-US" sz="1200" dirty="0">
              <a:latin typeface="Arial"/>
              <a:cs typeface="Arial"/>
            </a:endParaRPr>
          </a:p>
          <a:p>
            <a:endParaRPr lang="en-US" sz="1400" dirty="0">
              <a:latin typeface="Aptos" panose="02110004020202020204"/>
              <a:cs typeface="Arial"/>
            </a:endParaRPr>
          </a:p>
        </p:txBody>
      </p:sp>
    </p:spTree>
    <p:extLst>
      <p:ext uri="{BB962C8B-B14F-4D97-AF65-F5344CB8AC3E}">
        <p14:creationId xmlns:p14="http://schemas.microsoft.com/office/powerpoint/2010/main" val="15559478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1</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Shona`s Situation   Shona is a 3 year old who has recently started nursery she becomes very anxious when her carer`s leave her she has limited verbal communication she also finds it very difficult to join the group play.   NHS (2026) explains that separation anxiety can occur during early childhood, particularly between 6 months and 3 years. During this stage, children may become distressed or want to stay close to their parent or carer when they leave. The Department for Education’s (2023) Development Matters guidance provides information about children’s development at different ages and stages. For Shona, this guidance can help practitioners understand her level of development and recognize any areas where she may require additional support, including her emotional, social and communication skills. </vt:lpstr>
      <vt:lpstr>PowerPoint Presentation</vt:lpstr>
      <vt:lpstr>Key Concepts </vt:lpstr>
      <vt:lpstr>Applying the Bowlby's theory to Shona</vt:lpstr>
      <vt:lpstr>Shonas development needs</vt:lpstr>
      <vt:lpstr>PowerPoint Presentation</vt:lpstr>
      <vt:lpstr>Nature </vt:lpstr>
      <vt:lpstr>Bowlby's Attachment Theory in Health and Social Care </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1476</cp:revision>
  <dcterms:created xsi:type="dcterms:W3CDTF">2026-09-24T11:35:38Z</dcterms:created>
  <dcterms:modified xsi:type="dcterms:W3CDTF">2026-10-07T21:20:30Z</dcterms:modified>
</cp:coreProperties>
</file>