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6" r:id="rId3"/>
    <p:sldId id="257" r:id="rId4"/>
    <p:sldId id="258" r:id="rId5"/>
    <p:sldId id="259" r:id="rId6"/>
    <p:sldId id="260" r:id="rId7"/>
    <p:sldId id="262" r:id="rId8"/>
    <p:sldId id="267" r:id="rId9"/>
    <p:sldId id="265" r:id="rId10"/>
    <p:sldId id="268" r:id="rId11"/>
    <p:sldId id="264" r:id="rId12"/>
    <p:sldId id="261"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70" d="100"/>
          <a:sy n="70" d="100"/>
        </p:scale>
        <p:origin x="696" y="60"/>
      </p:cViewPr>
      <p:guideLst/>
    </p:cSldViewPr>
  </p:slideViewPr>
  <p:notesTextViewPr>
    <p:cViewPr>
      <p:scale>
        <a:sx n="1" d="1"/>
        <a:sy n="1" d="1"/>
      </p:scale>
      <p:origin x="0" y="0"/>
    </p:cViewPr>
  </p:notesTextViewPr>
  <p:notesViewPr>
    <p:cSldViewPr snapToGrid="0">
      <p:cViewPr>
        <p:scale>
          <a:sx n="86" d="100"/>
          <a:sy n="86" d="100"/>
        </p:scale>
        <p:origin x="2202" y="-169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CUSTOMER</a:t>
            </a:r>
            <a:r>
              <a:rPr lang="en-GB" baseline="0" dirty="0"/>
              <a:t> REFERENCES AND SATISFACTION SURVEY</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clustered"/>
        <c:varyColors val="0"/>
        <c:ser>
          <c:idx val="0"/>
          <c:order val="0"/>
          <c:tx>
            <c:strRef>
              <c:f>Sheet1!$B$1</c:f>
              <c:strCache>
                <c:ptCount val="1"/>
                <c:pt idx="0">
                  <c:v>Yes</c:v>
                </c:pt>
              </c:strCache>
            </c:strRef>
          </c:tx>
          <c:spPr>
            <a:solidFill>
              <a:schemeClr val="accent1"/>
            </a:solidFill>
            <a:ln>
              <a:noFill/>
            </a:ln>
            <a:effectLst/>
            <a:sp3d/>
          </c:spPr>
          <c:invertIfNegative val="0"/>
          <c:cat>
            <c:strRef>
              <c:f>Sheet1!$A$2:$A$5</c:f>
              <c:strCache>
                <c:ptCount val="4"/>
                <c:pt idx="0">
                  <c:v>Eco friendly Products</c:v>
                </c:pt>
                <c:pt idx="1">
                  <c:v>Services option</c:v>
                </c:pt>
                <c:pt idx="2">
                  <c:v>Pay More</c:v>
                </c:pt>
                <c:pt idx="3">
                  <c:v>Positive impact</c:v>
                </c:pt>
              </c:strCache>
            </c:strRef>
          </c:cat>
          <c:val>
            <c:numRef>
              <c:f>Sheet1!$B$2:$B$5</c:f>
              <c:numCache>
                <c:formatCode>General</c:formatCode>
                <c:ptCount val="4"/>
                <c:pt idx="0">
                  <c:v>9</c:v>
                </c:pt>
                <c:pt idx="1">
                  <c:v>6</c:v>
                </c:pt>
                <c:pt idx="2">
                  <c:v>4</c:v>
                </c:pt>
                <c:pt idx="3">
                  <c:v>9</c:v>
                </c:pt>
              </c:numCache>
            </c:numRef>
          </c:val>
          <c:extLst>
            <c:ext xmlns:c16="http://schemas.microsoft.com/office/drawing/2014/chart" uri="{C3380CC4-5D6E-409C-BE32-E72D297353CC}">
              <c16:uniqueId val="{00000000-B24B-4634-9982-DF5575BAB4D0}"/>
            </c:ext>
          </c:extLst>
        </c:ser>
        <c:ser>
          <c:idx val="1"/>
          <c:order val="1"/>
          <c:tx>
            <c:strRef>
              <c:f>Sheet1!$C$1</c:f>
              <c:strCache>
                <c:ptCount val="1"/>
                <c:pt idx="0">
                  <c:v>No</c:v>
                </c:pt>
              </c:strCache>
            </c:strRef>
          </c:tx>
          <c:spPr>
            <a:solidFill>
              <a:schemeClr val="accent2"/>
            </a:solidFill>
            <a:ln>
              <a:noFill/>
            </a:ln>
            <a:effectLst/>
            <a:sp3d/>
          </c:spPr>
          <c:invertIfNegative val="0"/>
          <c:cat>
            <c:strRef>
              <c:f>Sheet1!$A$2:$A$5</c:f>
              <c:strCache>
                <c:ptCount val="4"/>
                <c:pt idx="0">
                  <c:v>Eco friendly Products</c:v>
                </c:pt>
                <c:pt idx="1">
                  <c:v>Services option</c:v>
                </c:pt>
                <c:pt idx="2">
                  <c:v>Pay More</c:v>
                </c:pt>
                <c:pt idx="3">
                  <c:v>Positive impact</c:v>
                </c:pt>
              </c:strCache>
            </c:strRef>
          </c:cat>
          <c:val>
            <c:numRef>
              <c:f>Sheet1!$C$2:$C$5</c:f>
              <c:numCache>
                <c:formatCode>General</c:formatCode>
                <c:ptCount val="4"/>
                <c:pt idx="0">
                  <c:v>0</c:v>
                </c:pt>
                <c:pt idx="1">
                  <c:v>0</c:v>
                </c:pt>
                <c:pt idx="2">
                  <c:v>1</c:v>
                </c:pt>
                <c:pt idx="3">
                  <c:v>0</c:v>
                </c:pt>
              </c:numCache>
            </c:numRef>
          </c:val>
          <c:extLst>
            <c:ext xmlns:c16="http://schemas.microsoft.com/office/drawing/2014/chart" uri="{C3380CC4-5D6E-409C-BE32-E72D297353CC}">
              <c16:uniqueId val="{00000001-B24B-4634-9982-DF5575BAB4D0}"/>
            </c:ext>
          </c:extLst>
        </c:ser>
        <c:ser>
          <c:idx val="2"/>
          <c:order val="2"/>
          <c:tx>
            <c:strRef>
              <c:f>Sheet1!$D$1</c:f>
              <c:strCache>
                <c:ptCount val="1"/>
                <c:pt idx="0">
                  <c:v>Maybe</c:v>
                </c:pt>
              </c:strCache>
            </c:strRef>
          </c:tx>
          <c:spPr>
            <a:solidFill>
              <a:schemeClr val="accent3"/>
            </a:solidFill>
            <a:ln>
              <a:noFill/>
            </a:ln>
            <a:effectLst/>
            <a:sp3d/>
          </c:spPr>
          <c:invertIfNegative val="0"/>
          <c:cat>
            <c:strRef>
              <c:f>Sheet1!$A$2:$A$5</c:f>
              <c:strCache>
                <c:ptCount val="4"/>
                <c:pt idx="0">
                  <c:v>Eco friendly Products</c:v>
                </c:pt>
                <c:pt idx="1">
                  <c:v>Services option</c:v>
                </c:pt>
                <c:pt idx="2">
                  <c:v>Pay More</c:v>
                </c:pt>
                <c:pt idx="3">
                  <c:v>Positive impact</c:v>
                </c:pt>
              </c:strCache>
            </c:strRef>
          </c:cat>
          <c:val>
            <c:numRef>
              <c:f>Sheet1!$D$2:$D$5</c:f>
              <c:numCache>
                <c:formatCode>General</c:formatCode>
                <c:ptCount val="4"/>
                <c:pt idx="0">
                  <c:v>0</c:v>
                </c:pt>
                <c:pt idx="1">
                  <c:v>3</c:v>
                </c:pt>
                <c:pt idx="2">
                  <c:v>4</c:v>
                </c:pt>
                <c:pt idx="3">
                  <c:v>0</c:v>
                </c:pt>
              </c:numCache>
            </c:numRef>
          </c:val>
          <c:extLst>
            <c:ext xmlns:c16="http://schemas.microsoft.com/office/drawing/2014/chart" uri="{C3380CC4-5D6E-409C-BE32-E72D297353CC}">
              <c16:uniqueId val="{00000002-B24B-4634-9982-DF5575BAB4D0}"/>
            </c:ext>
          </c:extLst>
        </c:ser>
        <c:dLbls>
          <c:showLegendKey val="0"/>
          <c:showVal val="0"/>
          <c:showCatName val="0"/>
          <c:showSerName val="0"/>
          <c:showPercent val="0"/>
          <c:showBubbleSize val="0"/>
        </c:dLbls>
        <c:gapWidth val="150"/>
        <c:shape val="box"/>
        <c:axId val="635750080"/>
        <c:axId val="635749360"/>
        <c:axId val="0"/>
      </c:bar3DChart>
      <c:catAx>
        <c:axId val="635750080"/>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35749360"/>
        <c:crosses val="autoZero"/>
        <c:auto val="1"/>
        <c:lblAlgn val="ctr"/>
        <c:lblOffset val="100"/>
        <c:noMultiLvlLbl val="0"/>
      </c:catAx>
      <c:valAx>
        <c:axId val="63574936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357500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E1C8D-9B0C-41B4-AEEC-1AB061A7FBEB}" type="datetimeFigureOut">
              <a:rPr lang="en-GB" smtClean="0"/>
              <a:t>01/12/2024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413671-C2DD-4299-BFFD-401E643BCB93}" type="slidenum">
              <a:rPr lang="en-GB" smtClean="0"/>
              <a:t>‹#›</a:t>
            </a:fld>
            <a:endParaRPr lang="en-GB"/>
          </a:p>
        </p:txBody>
      </p:sp>
    </p:spTree>
    <p:extLst>
      <p:ext uri="{BB962C8B-B14F-4D97-AF65-F5344CB8AC3E}">
        <p14:creationId xmlns:p14="http://schemas.microsoft.com/office/powerpoint/2010/main" val="602772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413671-C2DD-4299-BFFD-401E643BCB93}" type="slidenum">
              <a:rPr lang="en-GB" smtClean="0"/>
              <a:t>1</a:t>
            </a:fld>
            <a:endParaRPr lang="en-GB"/>
          </a:p>
        </p:txBody>
      </p:sp>
    </p:spTree>
    <p:extLst>
      <p:ext uri="{BB962C8B-B14F-4D97-AF65-F5344CB8AC3E}">
        <p14:creationId xmlns:p14="http://schemas.microsoft.com/office/powerpoint/2010/main" val="2276260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413671-C2DD-4299-BFFD-401E643BCB93}" type="slidenum">
              <a:rPr lang="en-GB" smtClean="0"/>
              <a:t>5</a:t>
            </a:fld>
            <a:endParaRPr lang="en-GB"/>
          </a:p>
        </p:txBody>
      </p:sp>
    </p:spTree>
    <p:extLst>
      <p:ext uri="{BB962C8B-B14F-4D97-AF65-F5344CB8AC3E}">
        <p14:creationId xmlns:p14="http://schemas.microsoft.com/office/powerpoint/2010/main" val="2865977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413671-C2DD-4299-BFFD-401E643BCB93}" type="slidenum">
              <a:rPr lang="en-GB" smtClean="0"/>
              <a:t>7</a:t>
            </a:fld>
            <a:endParaRPr lang="en-GB"/>
          </a:p>
        </p:txBody>
      </p:sp>
    </p:spTree>
    <p:extLst>
      <p:ext uri="{BB962C8B-B14F-4D97-AF65-F5344CB8AC3E}">
        <p14:creationId xmlns:p14="http://schemas.microsoft.com/office/powerpoint/2010/main" val="383803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financial goal is to break-even within the first 12 months of business.</a:t>
            </a:r>
          </a:p>
          <a:p>
            <a:r>
              <a:rPr lang="en-GB" dirty="0"/>
              <a:t>By managing my cost, by keeping fix cost low and monitoring my variable cost like  use of supplies and travel expenses.</a:t>
            </a:r>
          </a:p>
          <a:p>
            <a:endParaRPr lang="en-GB" dirty="0"/>
          </a:p>
          <a:p>
            <a:r>
              <a:rPr lang="en-GB" dirty="0"/>
              <a:t>Maximize income, by Creating packages and subscriptions. Marketing tactics with no cost, like local partnership, word of mouth referrals. Customers retention. </a:t>
            </a:r>
          </a:p>
          <a:p>
            <a:endParaRPr lang="en-GB" dirty="0"/>
          </a:p>
          <a:p>
            <a:r>
              <a:rPr lang="en-GB" dirty="0"/>
              <a:t>Break-even =  fix cost</a:t>
            </a:r>
          </a:p>
          <a:p>
            <a:r>
              <a:rPr lang="en-GB" dirty="0"/>
              <a:t>                          --------------------</a:t>
            </a:r>
          </a:p>
          <a:p>
            <a:r>
              <a:rPr lang="en-GB" dirty="0"/>
              <a:t>                           (price – variable cost per services)</a:t>
            </a:r>
          </a:p>
          <a:p>
            <a:endParaRPr lang="en-GB" dirty="0"/>
          </a:p>
          <a:p>
            <a:endParaRPr lang="en-GB" dirty="0"/>
          </a:p>
        </p:txBody>
      </p:sp>
      <p:sp>
        <p:nvSpPr>
          <p:cNvPr id="4" name="Slide Number Placeholder 3"/>
          <p:cNvSpPr>
            <a:spLocks noGrp="1"/>
          </p:cNvSpPr>
          <p:nvPr>
            <p:ph type="sldNum" sz="quarter" idx="5"/>
          </p:nvPr>
        </p:nvSpPr>
        <p:spPr/>
        <p:txBody>
          <a:bodyPr/>
          <a:lstStyle/>
          <a:p>
            <a:fld id="{A5413671-C2DD-4299-BFFD-401E643BCB93}" type="slidenum">
              <a:rPr lang="en-GB" smtClean="0"/>
              <a:t>8</a:t>
            </a:fld>
            <a:endParaRPr lang="en-GB"/>
          </a:p>
        </p:txBody>
      </p:sp>
    </p:spTree>
    <p:extLst>
      <p:ext uri="{BB962C8B-B14F-4D97-AF65-F5344CB8AC3E}">
        <p14:creationId xmlns:p14="http://schemas.microsoft.com/office/powerpoint/2010/main" val="2626524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413671-C2DD-4299-BFFD-401E643BCB93}" type="slidenum">
              <a:rPr lang="en-GB" smtClean="0"/>
              <a:t>13</a:t>
            </a:fld>
            <a:endParaRPr lang="en-GB"/>
          </a:p>
        </p:txBody>
      </p:sp>
    </p:spTree>
    <p:extLst>
      <p:ext uri="{BB962C8B-B14F-4D97-AF65-F5344CB8AC3E}">
        <p14:creationId xmlns:p14="http://schemas.microsoft.com/office/powerpoint/2010/main" val="1807011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A43A7-320A-382E-7F89-DA8A6D2794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FE7C7C6-EE68-8BE1-C69A-FE06B72831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DA1F10-F480-CEF9-EB2E-7C4B80629B2C}"/>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5" name="Footer Placeholder 4">
            <a:extLst>
              <a:ext uri="{FF2B5EF4-FFF2-40B4-BE49-F238E27FC236}">
                <a16:creationId xmlns:a16="http://schemas.microsoft.com/office/drawing/2014/main" id="{28F6E445-3617-CB2A-CF4F-57BE95FF1A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146A96-BF37-B2BA-C1AD-B341602EF494}"/>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2452054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03891-E08A-4B4D-30F1-056AFB3B5D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53756D-75C1-4D19-7ADB-4D4E31410D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059B83-C8DF-AB3E-DBB5-78C1CC094173}"/>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5" name="Footer Placeholder 4">
            <a:extLst>
              <a:ext uri="{FF2B5EF4-FFF2-40B4-BE49-F238E27FC236}">
                <a16:creationId xmlns:a16="http://schemas.microsoft.com/office/drawing/2014/main" id="{0648CE9A-F668-415A-203F-244F11229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D025C7-8E75-1825-9DF8-E38E96E096C8}"/>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4129476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DF1B4-AA27-764C-4D2C-C8284BD19C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63F917-E34B-29F7-A5A5-788A0A503E5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13D4BE-BD98-A1C7-B060-3841C920BB66}"/>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5" name="Footer Placeholder 4">
            <a:extLst>
              <a:ext uri="{FF2B5EF4-FFF2-40B4-BE49-F238E27FC236}">
                <a16:creationId xmlns:a16="http://schemas.microsoft.com/office/drawing/2014/main" id="{980D37D3-C5AA-18AC-9738-3C5C55C0ED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0CD3F2-B12F-9B27-DB8E-5EE3CDCB2F89}"/>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1132031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8A44-EDE1-F333-A650-96330DAF4A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C029FE-B0CE-F4FB-8451-B41779EB5F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81F670-8B83-4830-866D-891F64799D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B42B8B-A2AA-1904-E45B-B9E912753F9A}"/>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6" name="Footer Placeholder 5">
            <a:extLst>
              <a:ext uri="{FF2B5EF4-FFF2-40B4-BE49-F238E27FC236}">
                <a16:creationId xmlns:a16="http://schemas.microsoft.com/office/drawing/2014/main" id="{26FEFF50-5B28-A5BC-091E-93C3B11557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9A13D1-033D-9CBF-ADC6-E67C1050295C}"/>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2255398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80C24-15A0-471B-26F7-8C99AF5FAF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023FAD-81E1-031B-30FF-4D662D7B2F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8570D7-C648-9034-8BE3-C882D30830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307FB6-19FC-0624-FBC1-B9E27B98CC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E1326D-2C2F-0701-516B-127FC33093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808ADA-57D1-0DEF-D4B8-5E105C70CF87}"/>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8" name="Footer Placeholder 7">
            <a:extLst>
              <a:ext uri="{FF2B5EF4-FFF2-40B4-BE49-F238E27FC236}">
                <a16:creationId xmlns:a16="http://schemas.microsoft.com/office/drawing/2014/main" id="{168EB508-92E4-63DB-33EA-355447369D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3B0270-1304-C36D-1C01-BFF7198BD604}"/>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1102810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6F8F-2B0B-8432-23F8-E7756E4492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394604-7E3F-A07D-1C8C-23A2000A9DC7}"/>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4" name="Footer Placeholder 3">
            <a:extLst>
              <a:ext uri="{FF2B5EF4-FFF2-40B4-BE49-F238E27FC236}">
                <a16:creationId xmlns:a16="http://schemas.microsoft.com/office/drawing/2014/main" id="{468919DB-6C65-127A-4527-5E5B14CE5A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041C29-C914-9198-2970-0F0A1FAF0F5E}"/>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4021520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C89F6B-D197-29CA-91C7-18E51C9B7DDF}"/>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3" name="Footer Placeholder 2">
            <a:extLst>
              <a:ext uri="{FF2B5EF4-FFF2-40B4-BE49-F238E27FC236}">
                <a16:creationId xmlns:a16="http://schemas.microsoft.com/office/drawing/2014/main" id="{18E06158-18F3-763F-1F4F-42CF54E7E7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24C817-1182-0828-39A4-41890AF93987}"/>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2848291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2FF6B-BC8C-2369-C826-4D8B2947DB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28A2DA-370C-1008-6B87-2E92CE2981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F4FF10-3F5E-0E16-1EA4-54E3B5C403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807B95-1FE6-3400-1A0C-AFFA29ECE2CA}"/>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6" name="Footer Placeholder 5">
            <a:extLst>
              <a:ext uri="{FF2B5EF4-FFF2-40B4-BE49-F238E27FC236}">
                <a16:creationId xmlns:a16="http://schemas.microsoft.com/office/drawing/2014/main" id="{6D11D774-2112-1085-9CBC-334B7DAE33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C6640C-1D19-FD98-33CC-50A64B10DE17}"/>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1550063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29D6D-E5C8-CC7A-16AD-6BE609CA9C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90F724-5C81-EE08-98ED-61A26E23B3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90B0A9-FF86-20AC-21C2-7076B0015B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5E4A55-20EB-2D4C-1816-3C53D0ADA472}"/>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6" name="Footer Placeholder 5">
            <a:extLst>
              <a:ext uri="{FF2B5EF4-FFF2-40B4-BE49-F238E27FC236}">
                <a16:creationId xmlns:a16="http://schemas.microsoft.com/office/drawing/2014/main" id="{917306B0-AEA5-5A29-1E9B-48AC8C9322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F95509-666A-0639-057B-487A0E644C15}"/>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4149752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C2157-0503-D166-17CC-F65E3FD1A9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5B5413-0D4F-6799-038F-AC4D42D025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61672-ABB2-2D21-F835-BB260B94322B}"/>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5" name="Footer Placeholder 4">
            <a:extLst>
              <a:ext uri="{FF2B5EF4-FFF2-40B4-BE49-F238E27FC236}">
                <a16:creationId xmlns:a16="http://schemas.microsoft.com/office/drawing/2014/main" id="{A132EE4E-BAAE-9BCB-972D-B18EF5BEE3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C02936-3259-3617-9198-365C873FEB64}"/>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944103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C04673-CCBD-25C0-CB18-C690BF01E8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11248A-5BE7-3D91-2019-A08E25CE38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31F233-3F24-E8EC-302B-624BF92028FD}"/>
              </a:ext>
            </a:extLst>
          </p:cNvPr>
          <p:cNvSpPr>
            <a:spLocks noGrp="1"/>
          </p:cNvSpPr>
          <p:nvPr>
            <p:ph type="dt" sz="half" idx="10"/>
          </p:nvPr>
        </p:nvSpPr>
        <p:spPr/>
        <p:txBody>
          <a:bodyPr/>
          <a:lstStyle/>
          <a:p>
            <a:fld id="{3B3E0D70-916C-436B-8DD4-5D6E457DA6B4}" type="datetimeFigureOut">
              <a:rPr lang="en-GB" smtClean="0"/>
              <a:t>01/12/2024</a:t>
            </a:fld>
            <a:endParaRPr lang="en-GB"/>
          </a:p>
        </p:txBody>
      </p:sp>
      <p:sp>
        <p:nvSpPr>
          <p:cNvPr id="5" name="Footer Placeholder 4">
            <a:extLst>
              <a:ext uri="{FF2B5EF4-FFF2-40B4-BE49-F238E27FC236}">
                <a16:creationId xmlns:a16="http://schemas.microsoft.com/office/drawing/2014/main" id="{45E469B7-7A89-65C3-EA46-472464AE23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FA5B18-8BCE-7E40-C4AF-FC3DFA9D22D7}"/>
              </a:ext>
            </a:extLst>
          </p:cNvPr>
          <p:cNvSpPr>
            <a:spLocks noGrp="1"/>
          </p:cNvSpPr>
          <p:nvPr>
            <p:ph type="sldNum" sz="quarter" idx="12"/>
          </p:nvPr>
        </p:nvSpPr>
        <p:spPr/>
        <p:txBody>
          <a:bodyPr/>
          <a:lstStyle/>
          <a:p>
            <a:fld id="{8C63D6CC-09B7-4352-A35D-F77DDD8BED1D}" type="slidenum">
              <a:rPr lang="en-GB" smtClean="0"/>
              <a:t>‹#›</a:t>
            </a:fld>
            <a:endParaRPr lang="en-GB"/>
          </a:p>
        </p:txBody>
      </p:sp>
    </p:spTree>
    <p:extLst>
      <p:ext uri="{BB962C8B-B14F-4D97-AF65-F5344CB8AC3E}">
        <p14:creationId xmlns:p14="http://schemas.microsoft.com/office/powerpoint/2010/main" val="3618178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353AB1-DB36-71AA-6832-E4B7325F9F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61E1EC-6789-349D-ADE8-578F90BC21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784E68-7B38-FA0C-B988-2FC1BB6210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3E0D70-916C-436B-8DD4-5D6E457DA6B4}" type="datetimeFigureOut">
              <a:rPr lang="en-GB" smtClean="0"/>
              <a:t>01/12/2024</a:t>
            </a:fld>
            <a:endParaRPr lang="en-GB"/>
          </a:p>
        </p:txBody>
      </p:sp>
      <p:sp>
        <p:nvSpPr>
          <p:cNvPr id="5" name="Footer Placeholder 4">
            <a:extLst>
              <a:ext uri="{FF2B5EF4-FFF2-40B4-BE49-F238E27FC236}">
                <a16:creationId xmlns:a16="http://schemas.microsoft.com/office/drawing/2014/main" id="{C79EA73A-E402-186D-0582-4CCA4469C8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69FDEA7-8E21-3CAD-346C-55E3E22CF7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63D6CC-09B7-4352-A35D-F77DDD8BED1D}" type="slidenum">
              <a:rPr lang="en-GB" smtClean="0"/>
              <a:t>‹#›</a:t>
            </a:fld>
            <a:endParaRPr lang="en-GB"/>
          </a:p>
        </p:txBody>
      </p:sp>
    </p:spTree>
    <p:extLst>
      <p:ext uri="{BB962C8B-B14F-4D97-AF65-F5344CB8AC3E}">
        <p14:creationId xmlns:p14="http://schemas.microsoft.com/office/powerpoint/2010/main" val="1683531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nd/3.0/" TargetMode="External"/><Relationship Id="rId4" Type="http://schemas.openxmlformats.org/officeDocument/2006/relationships/hyperlink" Target="https://artlinethecreation.blogspot.com/2012/"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ublicdomainpictures.net/view-image.php?image=85767&amp;picture=&amp;jazyk=EN"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xfuel.com/en/search?q=eco"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pxfuel.com/en/search?q=eco"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colegiomanuelrodriguez.cl/mr/exelearning/7IngU5/" TargetMode="External"/><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thomasb2561622795.wikidot.com/blog:101"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image/524496/free-illustration-image-card-recycle-eco" TargetMode="External"/><Relationship Id="rId2" Type="http://schemas.openxmlformats.org/officeDocument/2006/relationships/image" Target="../media/image10.1"/><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cogreenlove.com/2017/07/19/benefits-ecocleaning/" TargetMode="External"/><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youtu.be/4OKoAb_as5s" TargetMode="Externa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weforum.org/stories/2021/05/eco-wakening-consumers-driving-sustainability/" TargetMode="External"/><Relationship Id="rId3" Type="http://schemas.openxmlformats.org/officeDocument/2006/relationships/image" Target="../media/image14.jpg"/><Relationship Id="rId7" Type="http://schemas.openxmlformats.org/officeDocument/2006/relationships/hyperlink" Target="https://www.constantcontact.com/blog/marketing-strategies-for-cleaning-business/"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hyperlink" Target="https://blue-breeze.co.uk/eco-friends/" TargetMode="External"/><Relationship Id="rId5" Type="http://schemas.openxmlformats.org/officeDocument/2006/relationships/hyperlink" Target="https://aciescleaning.co.uk/eco-friendly-cleaning-services-business-benefits/" TargetMode="External"/><Relationship Id="rId10" Type="http://schemas.openxmlformats.org/officeDocument/2006/relationships/hyperlink" Target="https://hbr.org/2023/09/research-consumers-sustainability-demands-are-rising" TargetMode="External"/><Relationship Id="rId4" Type="http://schemas.openxmlformats.org/officeDocument/2006/relationships/hyperlink" Target="https://www.publicdomainpictures.net/view-image.php?image=8156&amp;picture=eco-friendly-product-sticker&amp;large=1&amp;jazyk=CN" TargetMode="External"/><Relationship Id="rId9" Type="http://schemas.openxmlformats.org/officeDocument/2006/relationships/hyperlink" Target="https://www.helpscout.com/blog/good-customer-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close-up of a white flower&#10;&#10;Description automatically generated">
            <a:extLst>
              <a:ext uri="{FF2B5EF4-FFF2-40B4-BE49-F238E27FC236}">
                <a16:creationId xmlns:a16="http://schemas.microsoft.com/office/drawing/2014/main" id="{826552C4-EBC1-A746-98C4-05993C895C9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943" t="7455" r="13315" b="1"/>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299AE6-A328-1073-CA00-4722019596DB}"/>
              </a:ext>
            </a:extLst>
          </p:cNvPr>
          <p:cNvSpPr>
            <a:spLocks noGrp="1"/>
          </p:cNvSpPr>
          <p:nvPr>
            <p:ph type="ctrTitle"/>
          </p:nvPr>
        </p:nvSpPr>
        <p:spPr>
          <a:xfrm>
            <a:off x="477981" y="1122363"/>
            <a:ext cx="6679564" cy="3204134"/>
          </a:xfrm>
        </p:spPr>
        <p:txBody>
          <a:bodyPr anchor="b">
            <a:normAutofit/>
          </a:bodyPr>
          <a:lstStyle/>
          <a:p>
            <a:pPr algn="l">
              <a:spcAft>
                <a:spcPts val="800"/>
              </a:spcAft>
            </a:pPr>
            <a:r>
              <a:rPr lang="en-GB" sz="4400" b="1" dirty="0">
                <a:latin typeface="Calibri" panose="020F0502020204030204" pitchFamily="34" charset="0"/>
                <a:ea typeface="Calibri" panose="020F0502020204030204" pitchFamily="34" charset="0"/>
                <a:cs typeface="Times New Roman" panose="02020603050405020304" pitchFamily="18" charset="0"/>
              </a:rPr>
              <a:t>Managing Enterprise in 21</a:t>
            </a:r>
            <a:r>
              <a:rPr lang="en-GB" sz="4400" b="1" baseline="30000" dirty="0">
                <a:latin typeface="Calibri" panose="020F0502020204030204" pitchFamily="34" charset="0"/>
                <a:ea typeface="Calibri" panose="020F0502020204030204" pitchFamily="34" charset="0"/>
                <a:cs typeface="Times New Roman" panose="02020603050405020304" pitchFamily="18" charset="0"/>
              </a:rPr>
              <a:t>st</a:t>
            </a:r>
            <a:r>
              <a:rPr lang="en-GB" sz="4400" b="1" dirty="0">
                <a:latin typeface="Calibri" panose="020F0502020204030204" pitchFamily="34" charset="0"/>
                <a:ea typeface="Calibri" panose="020F0502020204030204" pitchFamily="34" charset="0"/>
                <a:cs typeface="Times New Roman" panose="02020603050405020304" pitchFamily="18" charset="0"/>
              </a:rPr>
              <a:t> Century  - BMSW4006</a:t>
            </a:r>
            <a:br>
              <a:rPr lang="en-IE" sz="4400" dirty="0">
                <a:effectLst/>
                <a:latin typeface="Calibri" panose="020F0502020204030204" pitchFamily="34" charset="0"/>
                <a:ea typeface="Calibri" panose="020F0502020204030204" pitchFamily="34" charset="0"/>
                <a:cs typeface="Times New Roman" panose="02020603050405020304" pitchFamily="18" charset="0"/>
              </a:rPr>
            </a:br>
            <a:endParaRPr lang="en-GB" sz="4400" dirty="0"/>
          </a:p>
        </p:txBody>
      </p:sp>
      <p:sp>
        <p:nvSpPr>
          <p:cNvPr id="3" name="Subtitle 2">
            <a:extLst>
              <a:ext uri="{FF2B5EF4-FFF2-40B4-BE49-F238E27FC236}">
                <a16:creationId xmlns:a16="http://schemas.microsoft.com/office/drawing/2014/main" id="{A6107DFA-049B-058B-E1C8-BF1868C21078}"/>
              </a:ext>
            </a:extLst>
          </p:cNvPr>
          <p:cNvSpPr>
            <a:spLocks noGrp="1"/>
          </p:cNvSpPr>
          <p:nvPr>
            <p:ph type="subTitle" idx="1"/>
          </p:nvPr>
        </p:nvSpPr>
        <p:spPr>
          <a:xfrm>
            <a:off x="477980" y="4872922"/>
            <a:ext cx="4023359" cy="1208141"/>
          </a:xfrm>
        </p:spPr>
        <p:txBody>
          <a:bodyPr>
            <a:normAutofit/>
          </a:bodyPr>
          <a:lstStyle/>
          <a:p>
            <a:pPr algn="l"/>
            <a:r>
              <a:rPr lang="en-GB" sz="1600" b="1" dirty="0"/>
              <a:t>Business Plan</a:t>
            </a:r>
          </a:p>
          <a:p>
            <a:pPr algn="l"/>
            <a:r>
              <a:rPr lang="en-GB" sz="1600" dirty="0"/>
              <a:t>   Student name: Mariela Hidalgo</a:t>
            </a:r>
          </a:p>
          <a:p>
            <a:pPr algn="l"/>
            <a:r>
              <a:rPr lang="en-GB" sz="1600" dirty="0"/>
              <a:t>   Student ID: </a:t>
            </a:r>
            <a:r>
              <a:rPr lang="en-GB" sz="1600" dirty="0">
                <a:effectLst/>
                <a:latin typeface="Calibri" panose="020F0502020204030204" pitchFamily="34" charset="0"/>
                <a:ea typeface="Calibri" panose="020F0502020204030204" pitchFamily="34" charset="0"/>
              </a:rPr>
              <a:t>2318489</a:t>
            </a:r>
            <a:endParaRPr lang="en-GB" sz="1600" dirty="0"/>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EC4D3204-7B47-0932-B6FF-98F4C3FDFFC7}"/>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artlinethecreation.blogspot.com/201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15744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 name="Rectangle 2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3065B-0501-DCAD-B526-8DF6A403A1DE}"/>
              </a:ext>
            </a:extLst>
          </p:cNvPr>
          <p:cNvSpPr>
            <a:spLocks noGrp="1"/>
          </p:cNvSpPr>
          <p:nvPr>
            <p:ph type="title"/>
          </p:nvPr>
        </p:nvSpPr>
        <p:spPr>
          <a:xfrm>
            <a:off x="761803" y="350196"/>
            <a:ext cx="4646904" cy="1624520"/>
          </a:xfrm>
        </p:spPr>
        <p:txBody>
          <a:bodyPr anchor="ctr">
            <a:normAutofit/>
          </a:bodyPr>
          <a:lstStyle/>
          <a:p>
            <a:r>
              <a:rPr lang="en-GB" sz="4000" b="1"/>
              <a:t>Introduction</a:t>
            </a:r>
          </a:p>
        </p:txBody>
      </p:sp>
      <p:sp>
        <p:nvSpPr>
          <p:cNvPr id="3" name="Content Placeholder 2">
            <a:extLst>
              <a:ext uri="{FF2B5EF4-FFF2-40B4-BE49-F238E27FC236}">
                <a16:creationId xmlns:a16="http://schemas.microsoft.com/office/drawing/2014/main" id="{F5DDB3FC-16C5-AFD6-B662-64C76081D825}"/>
              </a:ext>
            </a:extLst>
          </p:cNvPr>
          <p:cNvSpPr>
            <a:spLocks noGrp="1"/>
          </p:cNvSpPr>
          <p:nvPr>
            <p:ph idx="1"/>
          </p:nvPr>
        </p:nvSpPr>
        <p:spPr>
          <a:xfrm>
            <a:off x="396240" y="2636195"/>
            <a:ext cx="5012467" cy="3871609"/>
          </a:xfrm>
        </p:spPr>
        <p:txBody>
          <a:bodyPr anchor="ctr">
            <a:noAutofit/>
          </a:bodyPr>
          <a:lstStyle/>
          <a:p>
            <a:pPr>
              <a:buFont typeface="Wingdings" panose="05000000000000000000" pitchFamily="2" charset="2"/>
              <a:buChar char="q"/>
            </a:pPr>
            <a:r>
              <a:rPr lang="en-GB" sz="2000" dirty="0"/>
              <a:t>Company name and description</a:t>
            </a:r>
          </a:p>
          <a:p>
            <a:pPr>
              <a:buFont typeface="Wingdings" panose="05000000000000000000" pitchFamily="2" charset="2"/>
              <a:buChar char="q"/>
            </a:pPr>
            <a:r>
              <a:rPr lang="en-GB" sz="2000" dirty="0"/>
              <a:t>Business Aims</a:t>
            </a:r>
          </a:p>
          <a:p>
            <a:pPr>
              <a:buFont typeface="Wingdings" panose="05000000000000000000" pitchFamily="2" charset="2"/>
              <a:buChar char="q"/>
            </a:pPr>
            <a:r>
              <a:rPr lang="en-GB" sz="2000" dirty="0"/>
              <a:t>Business Objectives</a:t>
            </a:r>
          </a:p>
          <a:p>
            <a:pPr>
              <a:buFont typeface="Wingdings" panose="05000000000000000000" pitchFamily="2" charset="2"/>
              <a:buChar char="q"/>
            </a:pPr>
            <a:r>
              <a:rPr lang="en-GB" sz="2000" dirty="0"/>
              <a:t>Proposal Location</a:t>
            </a:r>
          </a:p>
          <a:p>
            <a:pPr>
              <a:buFont typeface="Wingdings" panose="05000000000000000000" pitchFamily="2" charset="2"/>
              <a:buChar char="q"/>
            </a:pPr>
            <a:r>
              <a:rPr lang="en-GB" sz="2000" dirty="0"/>
              <a:t>HMR Strategies</a:t>
            </a:r>
          </a:p>
          <a:p>
            <a:pPr>
              <a:buFont typeface="Wingdings" panose="05000000000000000000" pitchFamily="2" charset="2"/>
              <a:buChar char="q"/>
            </a:pPr>
            <a:r>
              <a:rPr lang="en-GB" sz="2000" dirty="0"/>
              <a:t>Brief of Financial Overview</a:t>
            </a:r>
          </a:p>
          <a:p>
            <a:pPr>
              <a:buFont typeface="Wingdings" panose="05000000000000000000" pitchFamily="2" charset="2"/>
              <a:buChar char="q"/>
            </a:pPr>
            <a:r>
              <a:rPr lang="en-GB" sz="2000" dirty="0"/>
              <a:t>Mission Statement</a:t>
            </a:r>
          </a:p>
          <a:p>
            <a:pPr>
              <a:buFont typeface="Wingdings" panose="05000000000000000000" pitchFamily="2" charset="2"/>
              <a:buChar char="q"/>
            </a:pPr>
            <a:r>
              <a:rPr lang="en-GB" sz="2000" dirty="0"/>
              <a:t>USP ( Unique Selling Point)</a:t>
            </a:r>
          </a:p>
          <a:p>
            <a:pPr>
              <a:buFont typeface="Wingdings" panose="05000000000000000000" pitchFamily="2" charset="2"/>
              <a:buChar char="q"/>
            </a:pPr>
            <a:r>
              <a:rPr lang="en-GB" sz="2000" dirty="0"/>
              <a:t>Marketing Strategies</a:t>
            </a:r>
          </a:p>
          <a:p>
            <a:pPr>
              <a:buFont typeface="Wingdings" panose="05000000000000000000" pitchFamily="2" charset="2"/>
              <a:buChar char="q"/>
            </a:pPr>
            <a:r>
              <a:rPr lang="en-GB" sz="2000" dirty="0"/>
              <a:t>Market Research</a:t>
            </a:r>
          </a:p>
        </p:txBody>
      </p:sp>
      <p:pic>
        <p:nvPicPr>
          <p:cNvPr id="24" name="Picture 23" descr="Desk with productivity items">
            <a:extLst>
              <a:ext uri="{FF2B5EF4-FFF2-40B4-BE49-F238E27FC236}">
                <a16:creationId xmlns:a16="http://schemas.microsoft.com/office/drawing/2014/main" id="{EF0EA3D5-0DAD-8243-7F98-B41784BC8ED5}"/>
              </a:ext>
            </a:extLst>
          </p:cNvPr>
          <p:cNvPicPr>
            <a:picLocks noChangeAspect="1"/>
          </p:cNvPicPr>
          <p:nvPr/>
        </p:nvPicPr>
        <p:blipFill>
          <a:blip r:embed="rId2"/>
          <a:srcRect l="27925" r="12675" b="-2"/>
          <a:stretch/>
        </p:blipFill>
        <p:spPr>
          <a:xfrm>
            <a:off x="6096000" y="1"/>
            <a:ext cx="6102825" cy="6858000"/>
          </a:xfrm>
          <a:prstGeom prst="rect">
            <a:avLst/>
          </a:prstGeom>
        </p:spPr>
      </p:pic>
    </p:spTree>
    <p:extLst>
      <p:ext uri="{BB962C8B-B14F-4D97-AF65-F5344CB8AC3E}">
        <p14:creationId xmlns:p14="http://schemas.microsoft.com/office/powerpoint/2010/main" val="3589118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334236-BDEF-7944-403A-147F6DD57916}"/>
              </a:ext>
            </a:extLst>
          </p:cNvPr>
          <p:cNvSpPr>
            <a:spLocks noGrp="1"/>
          </p:cNvSpPr>
          <p:nvPr>
            <p:ph type="title"/>
          </p:nvPr>
        </p:nvSpPr>
        <p:spPr>
          <a:xfrm>
            <a:off x="1137034" y="609597"/>
            <a:ext cx="9392421" cy="1330841"/>
          </a:xfrm>
        </p:spPr>
        <p:txBody>
          <a:bodyPr>
            <a:normAutofit/>
          </a:bodyPr>
          <a:lstStyle/>
          <a:p>
            <a:r>
              <a:rPr lang="en-GB" b="1" dirty="0"/>
              <a:t>Eco Clean Provision</a:t>
            </a:r>
          </a:p>
        </p:txBody>
      </p:sp>
      <p:pic>
        <p:nvPicPr>
          <p:cNvPr id="5" name="Picture 4" descr="A green logo with a leaf and a globe&#10;&#10;Description automatically generated">
            <a:extLst>
              <a:ext uri="{FF2B5EF4-FFF2-40B4-BE49-F238E27FC236}">
                <a16:creationId xmlns:a16="http://schemas.microsoft.com/office/drawing/2014/main" id="{D1F37757-C878-ADCC-F2BC-17CEDF4D33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35618" y="1551042"/>
            <a:ext cx="3755915" cy="3755915"/>
          </a:xfrm>
          <a:prstGeom prst="rect">
            <a:avLst/>
          </a:prstGeom>
        </p:spPr>
      </p:pic>
      <p:sp>
        <p:nvSpPr>
          <p:cNvPr id="17" name="Freeform: Shape 1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Rectangle 1">
            <a:extLst>
              <a:ext uri="{FF2B5EF4-FFF2-40B4-BE49-F238E27FC236}">
                <a16:creationId xmlns:a16="http://schemas.microsoft.com/office/drawing/2014/main" id="{E099B650-C00F-193C-FAE6-F272F6EA42A2}"/>
              </a:ext>
            </a:extLst>
          </p:cNvPr>
          <p:cNvSpPr>
            <a:spLocks noChangeArrowheads="1"/>
          </p:cNvSpPr>
          <p:nvPr/>
        </p:nvSpPr>
        <p:spPr bwMode="auto">
          <a:xfrm>
            <a:off x="0" y="-138499"/>
            <a:ext cx="132600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(Green Fox, 2020)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 name="Content Placeholder 3">
            <a:extLst>
              <a:ext uri="{FF2B5EF4-FFF2-40B4-BE49-F238E27FC236}">
                <a16:creationId xmlns:a16="http://schemas.microsoft.com/office/drawing/2014/main" id="{32EBE4D4-98F0-CA28-8057-0F59F664E743}"/>
              </a:ext>
            </a:extLst>
          </p:cNvPr>
          <p:cNvSpPr>
            <a:spLocks noGrp="1"/>
          </p:cNvSpPr>
          <p:nvPr>
            <p:ph idx="1"/>
          </p:nvPr>
        </p:nvSpPr>
        <p:spPr>
          <a:xfrm>
            <a:off x="838200" y="1825625"/>
            <a:ext cx="7553632" cy="4351338"/>
          </a:xfrm>
        </p:spPr>
        <p:txBody>
          <a:bodyPr>
            <a:normAutofit fontScale="92500"/>
          </a:bodyPr>
          <a:lstStyle/>
          <a:p>
            <a:pPr>
              <a:buFont typeface="Wingdings" panose="05000000000000000000" pitchFamily="2" charset="2"/>
              <a:buChar char="§"/>
            </a:pPr>
            <a:r>
              <a:rPr lang="en-US" dirty="0"/>
              <a:t>Eco Clean Provisions is an environmentally friendly and professional service specializing in cleaning residential and commercial properties, (Fox, 2020). </a:t>
            </a:r>
          </a:p>
          <a:p>
            <a:pPr>
              <a:buFont typeface="Wingdings" panose="05000000000000000000" pitchFamily="2" charset="2"/>
              <a:buChar char="§"/>
            </a:pPr>
            <a:r>
              <a:rPr lang="en-US" dirty="0"/>
              <a:t>The company will be distinguished by exceptional customer service, green certifications and a commitment to reducing the carbon footprint of its operations, (</a:t>
            </a:r>
            <a:r>
              <a:rPr lang="en-US" dirty="0" err="1"/>
              <a:t>Sheykin</a:t>
            </a:r>
            <a:r>
              <a:rPr lang="en-US" dirty="0"/>
              <a:t>, 2024)</a:t>
            </a:r>
          </a:p>
          <a:p>
            <a:pPr>
              <a:buFont typeface="Wingdings" panose="05000000000000000000" pitchFamily="2" charset="2"/>
              <a:buChar char="§"/>
            </a:pPr>
            <a:r>
              <a:rPr lang="en-US" dirty="0"/>
              <a:t>It will also offer environmentally friendly cleaning products that can provide safe and non-toxic solutions, (Green Fox, 2020)</a:t>
            </a:r>
          </a:p>
          <a:p>
            <a:endParaRPr lang="en-GB" dirty="0"/>
          </a:p>
        </p:txBody>
      </p:sp>
    </p:spTree>
    <p:extLst>
      <p:ext uri="{BB962C8B-B14F-4D97-AF65-F5344CB8AC3E}">
        <p14:creationId xmlns:p14="http://schemas.microsoft.com/office/powerpoint/2010/main" val="3305260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43CA5-0CC2-2DDB-72A0-95AC83F87457}"/>
              </a:ext>
            </a:extLst>
          </p:cNvPr>
          <p:cNvSpPr>
            <a:spLocks noGrp="1"/>
          </p:cNvSpPr>
          <p:nvPr>
            <p:ph type="title"/>
          </p:nvPr>
        </p:nvSpPr>
        <p:spPr>
          <a:xfrm>
            <a:off x="838201" y="365125"/>
            <a:ext cx="5251316" cy="1807305"/>
          </a:xfrm>
        </p:spPr>
        <p:txBody>
          <a:bodyPr>
            <a:normAutofit/>
          </a:bodyPr>
          <a:lstStyle/>
          <a:p>
            <a:pPr marL="228600" marR="0" lvl="0" indent="-228600" defTabSz="914400" rtl="0" eaLnBrk="1" fontAlgn="auto" latinLnBrk="0" hangingPunct="1">
              <a:spcBef>
                <a:spcPts val="1000"/>
              </a:spcBef>
              <a:spcAft>
                <a:spcPts val="0"/>
              </a:spcAft>
              <a:tabLst/>
              <a:defRPr/>
            </a:pPr>
            <a:br>
              <a:rPr kumimoji="0" lang="en-US" b="0" i="0" u="none" strike="noStrike" kern="1200" cap="none" spc="0" normalizeH="0" baseline="0" noProof="0" dirty="0">
                <a:ln>
                  <a:noFill/>
                </a:ln>
                <a:effectLst/>
                <a:uLnTx/>
                <a:uFillTx/>
                <a:latin typeface="Aptos" panose="02110004020202020204"/>
                <a:ea typeface="+mn-ea"/>
                <a:cs typeface="+mn-cs"/>
              </a:rPr>
            </a:br>
            <a:endParaRPr lang="en-GB" dirty="0"/>
          </a:p>
        </p:txBody>
      </p:sp>
      <p:sp>
        <p:nvSpPr>
          <p:cNvPr id="3" name="Content Placeholder 2">
            <a:extLst>
              <a:ext uri="{FF2B5EF4-FFF2-40B4-BE49-F238E27FC236}">
                <a16:creationId xmlns:a16="http://schemas.microsoft.com/office/drawing/2014/main" id="{7F35A1B0-2F47-A1FD-3F9A-4340A1086F45}"/>
              </a:ext>
            </a:extLst>
          </p:cNvPr>
          <p:cNvSpPr>
            <a:spLocks noGrp="1"/>
          </p:cNvSpPr>
          <p:nvPr>
            <p:ph idx="1"/>
          </p:nvPr>
        </p:nvSpPr>
        <p:spPr>
          <a:xfrm>
            <a:off x="838200" y="819808"/>
            <a:ext cx="4619621" cy="5357156"/>
          </a:xfrm>
        </p:spPr>
        <p:txBody>
          <a:bodyPr>
            <a:normAutofit/>
          </a:bodyPr>
          <a:lstStyle/>
          <a:p>
            <a:pPr marL="0" indent="0">
              <a:buNone/>
            </a:pPr>
            <a:r>
              <a:rPr lang="en-GB" sz="2000" b="1" kern="100" dirty="0">
                <a:effectLst/>
                <a:latin typeface="Calibri" panose="020F0502020204030204" pitchFamily="34" charset="0"/>
                <a:ea typeface="Calibri" panose="020F0502020204030204" pitchFamily="34" charset="0"/>
                <a:cs typeface="Calibri" panose="020F0502020204030204" pitchFamily="34" charset="0"/>
              </a:rPr>
              <a:t> Business Aims </a:t>
            </a:r>
          </a:p>
          <a:p>
            <a:pPr>
              <a:buFont typeface="Wingdings" panose="05000000000000000000" pitchFamily="2" charset="2"/>
              <a:buChar char="§"/>
            </a:pPr>
            <a:r>
              <a:rPr lang="en-US" sz="2000" kern="100" dirty="0">
                <a:effectLst/>
                <a:latin typeface="Calibri" panose="020F0502020204030204" pitchFamily="34" charset="0"/>
                <a:ea typeface="Calibri" panose="020F0502020204030204" pitchFamily="34" charset="0"/>
                <a:cs typeface="Calibri" panose="020F0502020204030204" pitchFamily="34" charset="0"/>
              </a:rPr>
              <a:t>Through personal service and attention to detail, we aim to exceed expectations and promote a cleaner, greater and greener future. Making the world a better place for future generations as well as for ourselves is the goal of this cleaning service, (Heath, 2019)</a:t>
            </a:r>
            <a:r>
              <a:rPr lang="en-GB" sz="2000" kern="100" dirty="0">
                <a:effectLst/>
                <a:latin typeface="Calibri" panose="020F0502020204030204" pitchFamily="34" charset="0"/>
                <a:ea typeface="Calibri" panose="020F0502020204030204" pitchFamily="34" charset="0"/>
                <a:cs typeface="Calibri" panose="020F0502020204030204" pitchFamily="34" charset="0"/>
              </a:rPr>
              <a:t> </a:t>
            </a:r>
          </a:p>
          <a:p>
            <a:pPr>
              <a:buFont typeface="Wingdings" panose="05000000000000000000" pitchFamily="2" charset="2"/>
              <a:buChar char="§"/>
            </a:pPr>
            <a:r>
              <a:rPr lang="en-IE" sz="2000" dirty="0">
                <a:effectLst/>
                <a:latin typeface="Calibri" panose="020F0502020204030204" pitchFamily="34" charset="0"/>
                <a:ea typeface="Times New Roman" panose="02020603050405020304" pitchFamily="18" charset="0"/>
                <a:cs typeface="Calibri" panose="020F0502020204030204" pitchFamily="34" charset="0"/>
              </a:rPr>
              <a:t>These days, nature is related to business. Customers across the world wish to live more sustainably. Furthermore, a lot of people believe that businesses have an equal responsibility to society as governments promote positive change,</a:t>
            </a:r>
            <a:r>
              <a:rPr lang="en-IE" sz="2000" dirty="0">
                <a:latin typeface="Calibri" panose="020F0502020204030204" pitchFamily="34" charset="0"/>
                <a:ea typeface="Times New Roman" panose="02020603050405020304" pitchFamily="18" charset="0"/>
                <a:cs typeface="Times New Roman" panose="02020603050405020304" pitchFamily="18" charset="0"/>
              </a:rPr>
              <a:t> </a:t>
            </a:r>
            <a:r>
              <a:rPr lang="en-IE" sz="2000" dirty="0">
                <a:effectLst/>
                <a:latin typeface="Times New Roman" panose="02020603050405020304" pitchFamily="18" charset="0"/>
                <a:ea typeface="Times New Roman" panose="02020603050405020304" pitchFamily="18" charset="0"/>
                <a:cs typeface="Times New Roman" panose="02020603050405020304" pitchFamily="18" charset="0"/>
              </a:rPr>
              <a:t>(Close, 2021)</a:t>
            </a:r>
            <a:endParaRPr lang="en-IE" sz="2000" dirty="0">
              <a:effectLst/>
              <a:latin typeface="Calibri" panose="020F0502020204030204" pitchFamily="34" charset="0"/>
              <a:ea typeface="Times New Roman" panose="02020603050405020304" pitchFamily="18" charset="0"/>
              <a:cs typeface="Times New Roman" panose="02020603050405020304" pitchFamily="18" charset="0"/>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lang="en-GB" sz="1700" dirty="0"/>
          </a:p>
        </p:txBody>
      </p:sp>
      <p:pic>
        <p:nvPicPr>
          <p:cNvPr id="7" name="Picture 6" descr="A bottle with smoke in it&#10;&#10;Description automatically generated">
            <a:extLst>
              <a:ext uri="{FF2B5EF4-FFF2-40B4-BE49-F238E27FC236}">
                <a16:creationId xmlns:a16="http://schemas.microsoft.com/office/drawing/2014/main" id="{AC401AA3-4121-1C5B-0235-D9B07B6F10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396" r="2797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30487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88724-AFF5-1586-2B23-DD1554F3C4C7}"/>
              </a:ext>
            </a:extLst>
          </p:cNvPr>
          <p:cNvSpPr>
            <a:spLocks noGrp="1"/>
          </p:cNvSpPr>
          <p:nvPr>
            <p:ph type="title"/>
          </p:nvPr>
        </p:nvSpPr>
        <p:spPr>
          <a:xfrm>
            <a:off x="838201" y="365125"/>
            <a:ext cx="5251316" cy="1807305"/>
          </a:xfrm>
        </p:spPr>
        <p:txBody>
          <a:bodyPr>
            <a:normAutofit/>
          </a:bodyPr>
          <a:lstStyle/>
          <a:p>
            <a:pPr marL="228600" marR="0" lvl="0" indent="-228600" defTabSz="914400" rtl="0" eaLnBrk="1" fontAlgn="auto" latinLnBrk="0" hangingPunct="1">
              <a:spcBef>
                <a:spcPts val="1000"/>
              </a:spcBef>
              <a:spcAft>
                <a:spcPts val="0"/>
              </a:spcAft>
              <a:tabLst/>
              <a:defRPr/>
            </a:pPr>
            <a:br>
              <a:rPr kumimoji="0" lang="en-IE" b="0" i="0" u="none" strike="noStrike" kern="100" cap="none" spc="0" normalizeH="0" baseline="0" noProof="0">
                <a:ln>
                  <a:noFill/>
                </a:ln>
                <a:effectLst/>
                <a:uLnTx/>
                <a:uFillTx/>
                <a:latin typeface="Calibri" panose="020F0502020204030204" pitchFamily="34" charset="0"/>
                <a:ea typeface="Calibri" panose="020F0502020204030204" pitchFamily="34" charset="0"/>
                <a:cs typeface="Times New Roman" panose="02020603050405020304" pitchFamily="18" charset="0"/>
              </a:rPr>
            </a:br>
            <a:endParaRPr lang="en-GB"/>
          </a:p>
        </p:txBody>
      </p:sp>
      <p:sp>
        <p:nvSpPr>
          <p:cNvPr id="3" name="Content Placeholder 2">
            <a:extLst>
              <a:ext uri="{FF2B5EF4-FFF2-40B4-BE49-F238E27FC236}">
                <a16:creationId xmlns:a16="http://schemas.microsoft.com/office/drawing/2014/main" id="{1FEB5837-CFBE-2D9D-2142-54105D84409E}"/>
              </a:ext>
            </a:extLst>
          </p:cNvPr>
          <p:cNvSpPr>
            <a:spLocks noGrp="1"/>
          </p:cNvSpPr>
          <p:nvPr>
            <p:ph idx="1"/>
          </p:nvPr>
        </p:nvSpPr>
        <p:spPr>
          <a:xfrm>
            <a:off x="838199" y="365125"/>
            <a:ext cx="5387967" cy="6127750"/>
          </a:xfrm>
        </p:spPr>
        <p:txBody>
          <a:bodyPr>
            <a:normAutofit fontScale="92500" lnSpcReduction="10000"/>
          </a:bodyPr>
          <a:lstStyle/>
          <a:p>
            <a:pPr marL="0" indent="0">
              <a:buNone/>
            </a:pPr>
            <a:r>
              <a:rPr lang="en-GB" sz="2000" b="1" dirty="0"/>
              <a:t>Business Objectives</a:t>
            </a:r>
          </a:p>
          <a:p>
            <a:pPr marL="0" indent="0">
              <a:buNone/>
            </a:pPr>
            <a:endParaRPr lang="en-GB" sz="2000" b="1" dirty="0"/>
          </a:p>
          <a:p>
            <a:pPr>
              <a:lnSpc>
                <a:spcPct val="110000"/>
              </a:lnSpc>
              <a:buFont typeface="Wingdings" panose="05000000000000000000" pitchFamily="2" charset="2"/>
              <a:buChar char="§"/>
            </a:pPr>
            <a:r>
              <a:rPr lang="en-US" sz="2000" dirty="0">
                <a:latin typeface="Calibri" panose="020F0502020204030204" pitchFamily="34" charset="0"/>
                <a:cs typeface="Times New Roman" panose="02020603050405020304" pitchFamily="18" charset="0"/>
              </a:rPr>
              <a:t> Reach at least 95% in customer satisfaction during the first year.</a:t>
            </a:r>
          </a:p>
          <a:p>
            <a:pPr>
              <a:lnSpc>
                <a:spcPct val="110000"/>
              </a:lnSpc>
              <a:buFont typeface="Wingdings" panose="05000000000000000000" pitchFamily="2" charset="2"/>
              <a:buChar char="§"/>
            </a:pPr>
            <a:r>
              <a:rPr lang="en-US" sz="2000" dirty="0">
                <a:latin typeface="Calibri" panose="020F0502020204030204" pitchFamily="34" charset="0"/>
                <a:cs typeface="Times New Roman" panose="02020603050405020304" pitchFamily="18" charset="0"/>
              </a:rPr>
              <a:t> Training programs where staff are skilled in eco-friendly products and cleaning techniques.</a:t>
            </a:r>
          </a:p>
          <a:p>
            <a:pPr>
              <a:lnSpc>
                <a:spcPct val="110000"/>
              </a:lnSpc>
              <a:buFont typeface="Wingdings" panose="05000000000000000000" pitchFamily="2" charset="2"/>
              <a:buChar char="§"/>
            </a:pPr>
            <a:r>
              <a:rPr lang="en-US" sz="2000" dirty="0">
                <a:latin typeface="Calibri" panose="020F0502020204030204" pitchFamily="34" charset="0"/>
                <a:cs typeface="Times New Roman" panose="02020603050405020304" pitchFamily="18" charset="0"/>
              </a:rPr>
              <a:t> Eco-friendly certificates to build credibility. </a:t>
            </a:r>
          </a:p>
          <a:p>
            <a:pPr>
              <a:lnSpc>
                <a:spcPct val="110000"/>
              </a:lnSpc>
              <a:buFont typeface="Wingdings" panose="05000000000000000000" pitchFamily="2" charset="2"/>
              <a:buChar char="§"/>
            </a:pPr>
            <a:r>
              <a:rPr lang="en-US" sz="2000" dirty="0">
                <a:latin typeface="Calibri" panose="020F0502020204030204" pitchFamily="34" charset="0"/>
                <a:cs typeface="Times New Roman" panose="02020603050405020304" pitchFamily="18" charset="0"/>
              </a:rPr>
              <a:t> Secure 50% residential clients and 50% commercial clients in the first year.</a:t>
            </a:r>
          </a:p>
          <a:p>
            <a:pPr>
              <a:lnSpc>
                <a:spcPct val="110000"/>
              </a:lnSpc>
              <a:buFont typeface="Wingdings" panose="05000000000000000000" pitchFamily="2" charset="2"/>
              <a:buChar char="§"/>
            </a:pPr>
            <a:r>
              <a:rPr lang="en-US" sz="2000" dirty="0">
                <a:latin typeface="Calibri" panose="020F0502020204030204" pitchFamily="34" charset="0"/>
                <a:cs typeface="Times New Roman" panose="02020603050405020304" pitchFamily="18" charset="0"/>
              </a:rPr>
              <a:t> Achieve break-even point within 12 months by managing cost and services.</a:t>
            </a:r>
          </a:p>
          <a:p>
            <a:pPr>
              <a:lnSpc>
                <a:spcPct val="110000"/>
              </a:lnSpc>
              <a:buFont typeface="Wingdings" panose="05000000000000000000" pitchFamily="2" charset="2"/>
              <a:buChar char="§"/>
            </a:pPr>
            <a:r>
              <a:rPr lang="en-US" sz="2000" dirty="0">
                <a:latin typeface="Calibri" panose="020F0502020204030204" pitchFamily="34" charset="0"/>
                <a:cs typeface="Times New Roman" panose="02020603050405020304" pitchFamily="18" charset="0"/>
              </a:rPr>
              <a:t> Increase 10% sales monthly by upselling.</a:t>
            </a:r>
          </a:p>
          <a:p>
            <a:pPr>
              <a:lnSpc>
                <a:spcPct val="110000"/>
              </a:lnSpc>
              <a:buFont typeface="Wingdings" panose="05000000000000000000" pitchFamily="2" charset="2"/>
              <a:buChar char="§"/>
            </a:pPr>
            <a:r>
              <a:rPr lang="en-US" sz="2000" dirty="0">
                <a:latin typeface="Calibri" panose="020F0502020204030204" pitchFamily="34" charset="0"/>
                <a:cs typeface="Times New Roman" panose="02020603050405020304" pitchFamily="18" charset="0"/>
              </a:rPr>
              <a:t> 100% environmentally friendly and non-toxic cleaning products. Educate at least 80% of the customers about their benefits by working with environmentally responsible suppliers, (Queensland Government, 2018).</a:t>
            </a:r>
            <a:endParaRPr lang="en-IE" sz="1400" dirty="0">
              <a:effectLst/>
              <a:latin typeface="Calibri" panose="020F0502020204030204" pitchFamily="34" charset="0"/>
              <a:ea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GB" sz="2000" b="1" dirty="0"/>
          </a:p>
          <a:p>
            <a:endParaRPr lang="en-GB" sz="1100" dirty="0"/>
          </a:p>
        </p:txBody>
      </p:sp>
      <p:pic>
        <p:nvPicPr>
          <p:cNvPr id="5" name="Picture 4" descr="A green planet on a tree">
            <a:extLst>
              <a:ext uri="{FF2B5EF4-FFF2-40B4-BE49-F238E27FC236}">
                <a16:creationId xmlns:a16="http://schemas.microsoft.com/office/drawing/2014/main" id="{0568D09A-68D1-8547-6AC3-9AA25CF098C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143" r="852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16353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F4847-FB3E-5DFF-0925-E53D59A48FB5}"/>
              </a:ext>
            </a:extLst>
          </p:cNvPr>
          <p:cNvSpPr>
            <a:spLocks noGrp="1"/>
          </p:cNvSpPr>
          <p:nvPr>
            <p:ph type="title"/>
          </p:nvPr>
        </p:nvSpPr>
        <p:spPr>
          <a:xfrm>
            <a:off x="3970366" y="609600"/>
            <a:ext cx="4267200" cy="1351472"/>
          </a:xfrm>
        </p:spPr>
        <p:txBody>
          <a:bodyPr>
            <a:normAutofit/>
          </a:bodyPr>
          <a:lstStyle/>
          <a:p>
            <a:pPr algn="ctr"/>
            <a:r>
              <a:rPr lang="en-GB">
                <a:solidFill>
                  <a:schemeClr val="tx1">
                    <a:lumMod val="85000"/>
                    <a:lumOff val="15000"/>
                  </a:schemeClr>
                </a:solidFill>
              </a:rPr>
              <a:t>Propose Location </a:t>
            </a:r>
            <a:endParaRPr lang="en-GB" dirty="0">
              <a:solidFill>
                <a:schemeClr val="tx1">
                  <a:lumMod val="85000"/>
                  <a:lumOff val="15000"/>
                </a:schemeClr>
              </a:solidFill>
            </a:endParaRPr>
          </a:p>
        </p:txBody>
      </p:sp>
      <p:pic>
        <p:nvPicPr>
          <p:cNvPr id="7" name="Picture 6" descr="A half of the earth with different types of objects around it&#10;&#10;Description automatically generated">
            <a:extLst>
              <a:ext uri="{FF2B5EF4-FFF2-40B4-BE49-F238E27FC236}">
                <a16:creationId xmlns:a16="http://schemas.microsoft.com/office/drawing/2014/main" id="{FA534EBE-7E02-CD28-4DB8-C3DDD372D4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244" r="34785" b="-2"/>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3AD2CC69-A3CE-C5A4-AD21-1A547242CAF1}"/>
              </a:ext>
            </a:extLst>
          </p:cNvPr>
          <p:cNvSpPr>
            <a:spLocks noGrp="1"/>
          </p:cNvSpPr>
          <p:nvPr>
            <p:ph idx="1"/>
          </p:nvPr>
        </p:nvSpPr>
        <p:spPr>
          <a:xfrm>
            <a:off x="3970366" y="2147357"/>
            <a:ext cx="6956714" cy="4101042"/>
          </a:xfrm>
        </p:spPr>
        <p:txBody>
          <a:bodyPr>
            <a:normAutofit fontScale="92500" lnSpcReduction="10000"/>
          </a:bodyPr>
          <a:lstStyle/>
          <a:p>
            <a:pPr marL="0" indent="0">
              <a:lnSpc>
                <a:spcPct val="110000"/>
              </a:lnSpc>
              <a:spcAft>
                <a:spcPts val="600"/>
              </a:spcAft>
              <a:buNone/>
            </a:pPr>
            <a:endParaRPr lang="en-IE"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0000"/>
              </a:lnSpc>
              <a:spcAft>
                <a:spcPts val="600"/>
              </a:spcAft>
              <a:buFont typeface="Wingdings" panose="05000000000000000000" pitchFamily="2" charset="2"/>
              <a:buChar char="§"/>
            </a:pPr>
            <a:r>
              <a:rPr lang="en-GB" sz="1800" dirty="0">
                <a:effectLst/>
                <a:latin typeface="Calibri" panose="020F0502020204030204" pitchFamily="34" charset="0"/>
                <a:ea typeface="Times New Roman" panose="02020603050405020304" pitchFamily="18" charset="0"/>
                <a:cs typeface="Calibri" panose="020F0502020204030204" pitchFamily="34" charset="0"/>
              </a:rPr>
              <a:t>Marketing will take place from home; it is easy and affordable to use online promoting and marketing. Local customers will be targeted to reduce the carbon footprint </a:t>
            </a:r>
            <a:r>
              <a:rPr lang="en-GB" sz="1800" dirty="0">
                <a:latin typeface="Calibri" panose="020F0502020204030204" pitchFamily="34" charset="0"/>
                <a:ea typeface="Times New Roman" panose="02020603050405020304" pitchFamily="18" charset="0"/>
                <a:cs typeface="Calibri" panose="020F0502020204030204" pitchFamily="34" charset="0"/>
              </a:rPr>
              <a:t>of</a:t>
            </a:r>
            <a:r>
              <a:rPr lang="en-GB" sz="1800" dirty="0">
                <a:effectLst/>
                <a:latin typeface="Calibri" panose="020F0502020204030204" pitchFamily="34" charset="0"/>
                <a:ea typeface="Times New Roman" panose="02020603050405020304" pitchFamily="18" charset="0"/>
                <a:cs typeface="Calibri" panose="020F0502020204030204" pitchFamily="34" charset="0"/>
              </a:rPr>
              <a:t> the business, aligning with our environmentally friendly ethos.</a:t>
            </a:r>
            <a:endParaRPr lang="en-IE"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0000"/>
              </a:lnSpc>
              <a:spcAft>
                <a:spcPts val="600"/>
              </a:spcAft>
              <a:buFont typeface="Wingdings" panose="05000000000000000000" pitchFamily="2" charset="2"/>
              <a:buChar char="§"/>
            </a:pPr>
            <a:r>
              <a:rPr lang="en-GB" sz="1800" dirty="0">
                <a:effectLst/>
                <a:latin typeface="Calibri" panose="020F0502020204030204" pitchFamily="34" charset="0"/>
                <a:ea typeface="Times New Roman" panose="02020603050405020304" pitchFamily="18" charset="0"/>
                <a:cs typeface="Calibri" panose="020F0502020204030204" pitchFamily="34" charset="0"/>
              </a:rPr>
              <a:t>Business address would be, Dudley Street, Cardiff. CF10</a:t>
            </a:r>
            <a:endParaRPr lang="en-IE" sz="1800" dirty="0">
              <a:effectLst/>
              <a:latin typeface="Calibri" panose="020F0502020204030204" pitchFamily="34" charset="0"/>
              <a:ea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1800" dirty="0">
                <a:effectLst/>
                <a:latin typeface="Calibri" panose="020F0502020204030204" pitchFamily="34" charset="0"/>
                <a:ea typeface="Times New Roman" panose="02020603050405020304" pitchFamily="18" charset="0"/>
              </a:rPr>
              <a:t>It is cost-effective as I will be able to reduce my utility and rent expenses. Additionally, it is practical for making appointments for the services we will provide. Small business owners all over the world now frequently use their home addresses as their business addresses. This is especially true if the business is small as it reduces high commercial rental costs, and everyone on the marketing team works from home. While this may come across as a convenient and long-term way to work, it may not be the best choice, but it will provide us with a starting point, (</a:t>
            </a:r>
            <a:r>
              <a:rPr lang="en-GB" sz="1800" dirty="0" err="1">
                <a:effectLst/>
                <a:latin typeface="Calibri" panose="020F0502020204030204" pitchFamily="34" charset="0"/>
                <a:ea typeface="Times New Roman" panose="02020603050405020304" pitchFamily="18" charset="0"/>
              </a:rPr>
              <a:t>Eletto</a:t>
            </a:r>
            <a:r>
              <a:rPr lang="en-GB" sz="1800" dirty="0">
                <a:effectLst/>
                <a:latin typeface="Calibri" panose="020F0502020204030204" pitchFamily="34" charset="0"/>
                <a:ea typeface="Times New Roman" panose="02020603050405020304" pitchFamily="18" charset="0"/>
              </a:rPr>
              <a:t>, 2021).</a:t>
            </a:r>
            <a:endParaRPr lang="en-GB" sz="2000" dirty="0">
              <a:solidFill>
                <a:schemeClr val="tx1">
                  <a:lumMod val="85000"/>
                  <a:lumOff val="15000"/>
                </a:schemeClr>
              </a:solidFill>
            </a:endParaRPr>
          </a:p>
        </p:txBody>
      </p:sp>
      <p:sp>
        <p:nvSpPr>
          <p:cNvPr id="8" name="TextBox 7">
            <a:extLst>
              <a:ext uri="{FF2B5EF4-FFF2-40B4-BE49-F238E27FC236}">
                <a16:creationId xmlns:a16="http://schemas.microsoft.com/office/drawing/2014/main" id="{3F171C3F-26D4-42AF-EEB7-4972A2FA777B}"/>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legiomanuelrodriguez.cl/mr/exelearning/7IngU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4" name="Picture 3">
            <a:extLst>
              <a:ext uri="{FF2B5EF4-FFF2-40B4-BE49-F238E27FC236}">
                <a16:creationId xmlns:a16="http://schemas.microsoft.com/office/drawing/2014/main" id="{F40C2B06-6800-F125-5FE2-A25E4AB4FB34}"/>
              </a:ext>
            </a:extLst>
          </p:cNvPr>
          <p:cNvPicPr>
            <a:picLocks noChangeAspect="1"/>
          </p:cNvPicPr>
          <p:nvPr/>
        </p:nvPicPr>
        <p:blipFill>
          <a:blip r:embed="rId5"/>
          <a:stretch>
            <a:fillRect/>
          </a:stretch>
        </p:blipFill>
        <p:spPr>
          <a:xfrm>
            <a:off x="10570323" y="0"/>
            <a:ext cx="1621677" cy="1627773"/>
          </a:xfrm>
          <a:prstGeom prst="rect">
            <a:avLst/>
          </a:prstGeom>
        </p:spPr>
      </p:pic>
    </p:spTree>
    <p:extLst>
      <p:ext uri="{BB962C8B-B14F-4D97-AF65-F5344CB8AC3E}">
        <p14:creationId xmlns:p14="http://schemas.microsoft.com/office/powerpoint/2010/main" val="3662539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E2B5F25-80EE-30D9-4544-BCA117F88D77}"/>
              </a:ext>
            </a:extLst>
          </p:cNvPr>
          <p:cNvSpPr txBox="1"/>
          <p:nvPr/>
        </p:nvSpPr>
        <p:spPr>
          <a:xfrm>
            <a:off x="501446" y="697424"/>
            <a:ext cx="5316794" cy="5264463"/>
          </a:xfrm>
          <a:prstGeom prst="rect">
            <a:avLst/>
          </a:prstGeom>
        </p:spPr>
        <p:txBody>
          <a:bodyPr vert="horz" lIns="91440" tIns="45720" rIns="91440" bIns="45720" rtlCol="0" anchor="t">
            <a:normAutofit/>
          </a:bodyPr>
          <a:lstStyle/>
          <a:p>
            <a:pPr lvl="0" indent="-228600">
              <a:lnSpc>
                <a:spcPct val="90000"/>
              </a:lnSpc>
              <a:buFont typeface="Arial" panose="020B0604020202020204" pitchFamily="34" charset="0"/>
              <a:buChar char="•"/>
            </a:pPr>
            <a:r>
              <a:rPr lang="en-US" sz="2400" b="1" dirty="0">
                <a:solidFill>
                  <a:schemeClr val="tx2"/>
                </a:solidFill>
                <a:effectLst/>
              </a:rPr>
              <a:t>HRM </a:t>
            </a:r>
            <a:r>
              <a:rPr lang="en-US" sz="2400" b="1" dirty="0">
                <a:solidFill>
                  <a:schemeClr val="tx2"/>
                </a:solidFill>
              </a:rPr>
              <a:t>Strategies</a:t>
            </a:r>
          </a:p>
          <a:p>
            <a:pPr lvl="0" indent="-228600">
              <a:lnSpc>
                <a:spcPct val="90000"/>
              </a:lnSpc>
              <a:buFont typeface="Arial" panose="020B0604020202020204" pitchFamily="34" charset="0"/>
              <a:buChar char="•"/>
            </a:pPr>
            <a:endParaRPr lang="en-US" b="1" dirty="0">
              <a:solidFill>
                <a:schemeClr val="tx2"/>
              </a:solidFill>
              <a:effectLst/>
            </a:endParaRPr>
          </a:p>
          <a:p>
            <a:pPr marL="342900" lvl="0" indent="-342900">
              <a:lnSpc>
                <a:spcPct val="110000"/>
              </a:lnSpc>
              <a:buFont typeface="Wingdings" panose="05000000000000000000" pitchFamily="2" charset="2"/>
              <a:buChar char="§"/>
            </a:pPr>
            <a:r>
              <a:rPr lang="en-GB" sz="1700" dirty="0">
                <a:effectLst/>
                <a:ea typeface="Times New Roman" panose="02020603050405020304" pitchFamily="18" charset="0"/>
                <a:cs typeface="Calibri" panose="020F0502020204030204" pitchFamily="34" charset="0"/>
              </a:rPr>
              <a:t>CEO and business partner would run HR initially.</a:t>
            </a:r>
            <a:endParaRPr lang="en-IE" sz="1700" dirty="0">
              <a:effectLst/>
              <a:ea typeface="Times New Roman" panose="02020603050405020304" pitchFamily="18" charset="0"/>
              <a:cs typeface="Times New Roman" panose="02020603050405020304" pitchFamily="18" charset="0"/>
            </a:endParaRPr>
          </a:p>
          <a:p>
            <a:pPr marL="342900" lvl="0" indent="-342900">
              <a:lnSpc>
                <a:spcPct val="110000"/>
              </a:lnSpc>
              <a:buFont typeface="Wingdings" panose="05000000000000000000" pitchFamily="2" charset="2"/>
              <a:buChar char="§"/>
            </a:pPr>
            <a:r>
              <a:rPr lang="en-GB" sz="1700" dirty="0">
                <a:effectLst/>
                <a:ea typeface="Times New Roman" panose="02020603050405020304" pitchFamily="18" charset="0"/>
                <a:cs typeface="Calibri" panose="020F0502020204030204" pitchFamily="34" charset="0"/>
              </a:rPr>
              <a:t>Recruit one person every month after the first four months of business.</a:t>
            </a:r>
            <a:endParaRPr lang="en-IE" sz="1700" dirty="0">
              <a:effectLst/>
              <a:ea typeface="Times New Roman" panose="02020603050405020304" pitchFamily="18" charset="0"/>
              <a:cs typeface="Times New Roman" panose="02020603050405020304" pitchFamily="18" charset="0"/>
            </a:endParaRPr>
          </a:p>
          <a:p>
            <a:pPr marL="342900" lvl="0" indent="-342900">
              <a:lnSpc>
                <a:spcPct val="110000"/>
              </a:lnSpc>
              <a:buFont typeface="Wingdings" panose="05000000000000000000" pitchFamily="2" charset="2"/>
              <a:buChar char="§"/>
            </a:pPr>
            <a:r>
              <a:rPr lang="en-GB" sz="1700" dirty="0">
                <a:effectLst/>
                <a:ea typeface="Times New Roman" panose="02020603050405020304" pitchFamily="18" charset="0"/>
                <a:cs typeface="Calibri" panose="020F0502020204030204" pitchFamily="34" charset="0"/>
              </a:rPr>
              <a:t>Recruitment will be made to candidates through advertisements on social media (Facebook, Instagram, etc) with structured interview questions.</a:t>
            </a:r>
            <a:endParaRPr lang="en-IE" sz="1700" dirty="0">
              <a:effectLst/>
              <a:ea typeface="Times New Roman" panose="02020603050405020304" pitchFamily="18" charset="0"/>
              <a:cs typeface="Times New Roman" panose="02020603050405020304" pitchFamily="18" charset="0"/>
            </a:endParaRPr>
          </a:p>
          <a:p>
            <a:pPr marL="342900" lvl="0" indent="-342900">
              <a:lnSpc>
                <a:spcPct val="110000"/>
              </a:lnSpc>
              <a:buFont typeface="Wingdings" panose="05000000000000000000" pitchFamily="2" charset="2"/>
              <a:buChar char="§"/>
            </a:pPr>
            <a:r>
              <a:rPr lang="en-GB" sz="1700" dirty="0">
                <a:effectLst/>
                <a:ea typeface="Times New Roman" panose="02020603050405020304" pitchFamily="18" charset="0"/>
                <a:cs typeface="Calibri" panose="020F0502020204030204" pitchFamily="34" charset="0"/>
              </a:rPr>
              <a:t>We will be hiring individuals with experience and knowledge on eco- friendly cleaning products</a:t>
            </a:r>
            <a:r>
              <a:rPr lang="en-GB" sz="1700" dirty="0">
                <a:ea typeface="Times New Roman" panose="02020603050405020304" pitchFamily="18" charset="0"/>
                <a:cs typeface="Calibri" panose="020F0502020204030204" pitchFamily="34" charset="0"/>
              </a:rPr>
              <a:t>.</a:t>
            </a:r>
            <a:r>
              <a:rPr lang="en-GB" sz="1700" dirty="0">
                <a:effectLst/>
                <a:ea typeface="Times New Roman" panose="02020603050405020304" pitchFamily="18" charset="0"/>
                <a:cs typeface="Calibri" panose="020F0502020204030204" pitchFamily="34" charset="0"/>
              </a:rPr>
              <a:t> </a:t>
            </a:r>
            <a:endParaRPr lang="en-IE" sz="1700" dirty="0">
              <a:effectLst/>
              <a:ea typeface="Times New Roman" panose="02020603050405020304" pitchFamily="18" charset="0"/>
              <a:cs typeface="Times New Roman" panose="02020603050405020304" pitchFamily="18" charset="0"/>
            </a:endParaRPr>
          </a:p>
          <a:p>
            <a:pPr marL="342900" lvl="0" indent="-342900">
              <a:lnSpc>
                <a:spcPct val="110000"/>
              </a:lnSpc>
              <a:spcAft>
                <a:spcPts val="600"/>
              </a:spcAft>
              <a:buFont typeface="Wingdings" panose="05000000000000000000" pitchFamily="2" charset="2"/>
              <a:buChar char="§"/>
            </a:pPr>
            <a:r>
              <a:rPr lang="en-GB" sz="1700" dirty="0">
                <a:effectLst/>
                <a:ea typeface="Times New Roman" panose="02020603050405020304" pitchFamily="18" charset="0"/>
                <a:cs typeface="Calibri" panose="020F0502020204030204" pitchFamily="34" charset="0"/>
              </a:rPr>
              <a:t>Foster a positive work ethic, </a:t>
            </a:r>
            <a:r>
              <a:rPr lang="en-GB" sz="1700" dirty="0">
                <a:ea typeface="Times New Roman" panose="02020603050405020304" pitchFamily="18" charset="0"/>
                <a:cs typeface="Calibri" panose="020F0502020204030204" pitchFamily="34" charset="0"/>
              </a:rPr>
              <a:t>with a</a:t>
            </a:r>
            <a:r>
              <a:rPr lang="en-GB" sz="1700" dirty="0">
                <a:effectLst/>
                <a:ea typeface="Times New Roman" panose="02020603050405020304" pitchFamily="18" charset="0"/>
                <a:cs typeface="Calibri" panose="020F0502020204030204" pitchFamily="34" charset="0"/>
              </a:rPr>
              <a:t> </a:t>
            </a:r>
            <a:r>
              <a:rPr lang="en-GB" sz="1700" dirty="0">
                <a:ea typeface="Times New Roman" panose="02020603050405020304" pitchFamily="18" charset="0"/>
                <a:cs typeface="Calibri" panose="020F0502020204030204" pitchFamily="34" charset="0"/>
              </a:rPr>
              <a:t>s</a:t>
            </a:r>
            <a:r>
              <a:rPr lang="en-GB" sz="1700" dirty="0">
                <a:effectLst/>
                <a:ea typeface="Times New Roman" panose="02020603050405020304" pitchFamily="18" charset="0"/>
                <a:cs typeface="Calibri" panose="020F0502020204030204" pitchFamily="34" charset="0"/>
              </a:rPr>
              <a:t>upportive environment for employees, inductions (handbook on rules and regulations of the company), offering training and fair wages, (Lakes, 2014)</a:t>
            </a:r>
            <a:endParaRPr lang="en-IE" sz="1700" dirty="0">
              <a:effectLst/>
              <a:ea typeface="Times New Roman" panose="02020603050405020304" pitchFamily="18" charset="0"/>
              <a:cs typeface="Times New Roman" panose="02020603050405020304" pitchFamily="18" charset="0"/>
            </a:endParaRPr>
          </a:p>
          <a:p>
            <a:pPr marL="400050" lvl="0" indent="-285750">
              <a:lnSpc>
                <a:spcPct val="90000"/>
              </a:lnSpc>
              <a:spcAft>
                <a:spcPts val="600"/>
              </a:spcAft>
              <a:buFont typeface="Wingdings" panose="05000000000000000000" pitchFamily="2" charset="2"/>
              <a:buChar char="§"/>
            </a:pPr>
            <a:r>
              <a:rPr lang="en-US" sz="1700" dirty="0">
                <a:effectLst/>
              </a:rPr>
              <a:t>Eco-friendly certificates to build credibility, Seymour, E. (2024).</a:t>
            </a:r>
          </a:p>
        </p:txBody>
      </p:sp>
      <p:grpSp>
        <p:nvGrpSpPr>
          <p:cNvPr id="15" name="Group 1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6" name="Freeform: Shape 1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cellphone with social media icons&#10;&#10;Description automatically generated">
            <a:extLst>
              <a:ext uri="{FF2B5EF4-FFF2-40B4-BE49-F238E27FC236}">
                <a16:creationId xmlns:a16="http://schemas.microsoft.com/office/drawing/2014/main" id="{7D3E4A93-C67C-2C7F-F498-6E776AF293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08392" y="1819656"/>
            <a:ext cx="4142232" cy="4142232"/>
          </a:xfrm>
          <a:prstGeom prst="rect">
            <a:avLst/>
          </a:prstGeom>
        </p:spPr>
      </p:pic>
      <p:sp>
        <p:nvSpPr>
          <p:cNvPr id="6" name="TextBox 5">
            <a:extLst>
              <a:ext uri="{FF2B5EF4-FFF2-40B4-BE49-F238E27FC236}">
                <a16:creationId xmlns:a16="http://schemas.microsoft.com/office/drawing/2014/main" id="{6104DB56-1BC3-123B-76CF-D273AF50FBA6}"/>
              </a:ext>
            </a:extLst>
          </p:cNvPr>
          <p:cNvSpPr txBox="1"/>
          <p:nvPr/>
        </p:nvSpPr>
        <p:spPr>
          <a:xfrm>
            <a:off x="9418548" y="5761833"/>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thomasb2561622795.wikidot.com/blog:10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141422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E6D2D34-4BB4-460B-8844-027610FB2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DBDF9F-EE1C-3D2C-43CA-3363505A33EF}"/>
              </a:ext>
            </a:extLst>
          </p:cNvPr>
          <p:cNvSpPr>
            <a:spLocks noGrp="1"/>
          </p:cNvSpPr>
          <p:nvPr>
            <p:ph type="title"/>
          </p:nvPr>
        </p:nvSpPr>
        <p:spPr>
          <a:xfrm>
            <a:off x="3170904" y="315291"/>
            <a:ext cx="7901178" cy="791787"/>
          </a:xfrm>
        </p:spPr>
        <p:txBody>
          <a:bodyPr vert="horz" lIns="91440" tIns="45720" rIns="91440" bIns="45720" rtlCol="0" anchor="b">
            <a:normAutofit/>
          </a:bodyPr>
          <a:lstStyle/>
          <a:p>
            <a:r>
              <a:rPr lang="en-US" sz="3600" b="1" dirty="0">
                <a:solidFill>
                  <a:schemeClr val="tx2"/>
                </a:solidFill>
              </a:rPr>
              <a:t>Brief of Financial Overview</a:t>
            </a:r>
          </a:p>
        </p:txBody>
      </p:sp>
      <p:grpSp>
        <p:nvGrpSpPr>
          <p:cNvPr id="25" name="Group 24">
            <a:extLst>
              <a:ext uri="{FF2B5EF4-FFF2-40B4-BE49-F238E27FC236}">
                <a16:creationId xmlns:a16="http://schemas.microsoft.com/office/drawing/2014/main" id="{C5314570-9B06-4D37-8CBD-EDD67C2FA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4155"/>
            <a:ext cx="2514948" cy="2174333"/>
            <a:chOff x="-305" y="-4155"/>
            <a:chExt cx="2514948" cy="2174333"/>
          </a:xfrm>
        </p:grpSpPr>
        <p:sp>
          <p:nvSpPr>
            <p:cNvPr id="37" name="Freeform: Shape 36">
              <a:extLst>
                <a:ext uri="{FF2B5EF4-FFF2-40B4-BE49-F238E27FC236}">
                  <a16:creationId xmlns:a16="http://schemas.microsoft.com/office/drawing/2014/main" id="{A204F55B-358D-4FB5-9979-6724C6415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4F77C62-9DDF-48D3-A074-159A3276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EB07022-F30B-49CA-B1DD-A826815C4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9" name="Freeform: Shape 28">
              <a:extLst>
                <a:ext uri="{FF2B5EF4-FFF2-40B4-BE49-F238E27FC236}">
                  <a16:creationId xmlns:a16="http://schemas.microsoft.com/office/drawing/2014/main" id="{F7C47E16-167C-48BF-9FC9-08787D348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24" name="Table 23">
            <a:extLst>
              <a:ext uri="{FF2B5EF4-FFF2-40B4-BE49-F238E27FC236}">
                <a16:creationId xmlns:a16="http://schemas.microsoft.com/office/drawing/2014/main" id="{81E921CF-10EB-1C96-9C48-69D37C353184}"/>
              </a:ext>
            </a:extLst>
          </p:cNvPr>
          <p:cNvGraphicFramePr>
            <a:graphicFrameLocks noGrp="1"/>
          </p:cNvGraphicFramePr>
          <p:nvPr>
            <p:extLst>
              <p:ext uri="{D42A27DB-BD31-4B8C-83A1-F6EECF244321}">
                <p14:modId xmlns:p14="http://schemas.microsoft.com/office/powerpoint/2010/main" val="4068093780"/>
              </p:ext>
            </p:extLst>
          </p:nvPr>
        </p:nvGraphicFramePr>
        <p:xfrm>
          <a:off x="278969" y="1422368"/>
          <a:ext cx="8400083" cy="5165744"/>
        </p:xfrm>
        <a:graphic>
          <a:graphicData uri="http://schemas.openxmlformats.org/drawingml/2006/table">
            <a:tbl>
              <a:tblPr firstRow="1" firstCol="1" bandRow="1">
                <a:tableStyleId>{5C22544A-7EE6-4342-B048-85BDC9FD1C3A}</a:tableStyleId>
              </a:tblPr>
              <a:tblGrid>
                <a:gridCol w="778574">
                  <a:extLst>
                    <a:ext uri="{9D8B030D-6E8A-4147-A177-3AD203B41FA5}">
                      <a16:colId xmlns:a16="http://schemas.microsoft.com/office/drawing/2014/main" val="1852084915"/>
                    </a:ext>
                  </a:extLst>
                </a:gridCol>
                <a:gridCol w="646527">
                  <a:extLst>
                    <a:ext uri="{9D8B030D-6E8A-4147-A177-3AD203B41FA5}">
                      <a16:colId xmlns:a16="http://schemas.microsoft.com/office/drawing/2014/main" val="2146327669"/>
                    </a:ext>
                  </a:extLst>
                </a:gridCol>
                <a:gridCol w="570762">
                  <a:extLst>
                    <a:ext uri="{9D8B030D-6E8A-4147-A177-3AD203B41FA5}">
                      <a16:colId xmlns:a16="http://schemas.microsoft.com/office/drawing/2014/main" val="3376419443"/>
                    </a:ext>
                  </a:extLst>
                </a:gridCol>
                <a:gridCol w="570762">
                  <a:extLst>
                    <a:ext uri="{9D8B030D-6E8A-4147-A177-3AD203B41FA5}">
                      <a16:colId xmlns:a16="http://schemas.microsoft.com/office/drawing/2014/main" val="1374375667"/>
                    </a:ext>
                  </a:extLst>
                </a:gridCol>
                <a:gridCol w="570762">
                  <a:extLst>
                    <a:ext uri="{9D8B030D-6E8A-4147-A177-3AD203B41FA5}">
                      <a16:colId xmlns:a16="http://schemas.microsoft.com/office/drawing/2014/main" val="953770464"/>
                    </a:ext>
                  </a:extLst>
                </a:gridCol>
                <a:gridCol w="570762">
                  <a:extLst>
                    <a:ext uri="{9D8B030D-6E8A-4147-A177-3AD203B41FA5}">
                      <a16:colId xmlns:a16="http://schemas.microsoft.com/office/drawing/2014/main" val="1342050897"/>
                    </a:ext>
                  </a:extLst>
                </a:gridCol>
                <a:gridCol w="595296">
                  <a:extLst>
                    <a:ext uri="{9D8B030D-6E8A-4147-A177-3AD203B41FA5}">
                      <a16:colId xmlns:a16="http://schemas.microsoft.com/office/drawing/2014/main" val="3074403669"/>
                    </a:ext>
                  </a:extLst>
                </a:gridCol>
                <a:gridCol w="595296">
                  <a:extLst>
                    <a:ext uri="{9D8B030D-6E8A-4147-A177-3AD203B41FA5}">
                      <a16:colId xmlns:a16="http://schemas.microsoft.com/office/drawing/2014/main" val="1316053696"/>
                    </a:ext>
                  </a:extLst>
                </a:gridCol>
                <a:gridCol w="595296">
                  <a:extLst>
                    <a:ext uri="{9D8B030D-6E8A-4147-A177-3AD203B41FA5}">
                      <a16:colId xmlns:a16="http://schemas.microsoft.com/office/drawing/2014/main" val="1667062775"/>
                    </a:ext>
                  </a:extLst>
                </a:gridCol>
                <a:gridCol w="595296">
                  <a:extLst>
                    <a:ext uri="{9D8B030D-6E8A-4147-A177-3AD203B41FA5}">
                      <a16:colId xmlns:a16="http://schemas.microsoft.com/office/drawing/2014/main" val="1514880871"/>
                    </a:ext>
                  </a:extLst>
                </a:gridCol>
                <a:gridCol w="595296">
                  <a:extLst>
                    <a:ext uri="{9D8B030D-6E8A-4147-A177-3AD203B41FA5}">
                      <a16:colId xmlns:a16="http://schemas.microsoft.com/office/drawing/2014/main" val="153250694"/>
                    </a:ext>
                  </a:extLst>
                </a:gridCol>
                <a:gridCol w="595296">
                  <a:extLst>
                    <a:ext uri="{9D8B030D-6E8A-4147-A177-3AD203B41FA5}">
                      <a16:colId xmlns:a16="http://schemas.microsoft.com/office/drawing/2014/main" val="2522994387"/>
                    </a:ext>
                  </a:extLst>
                </a:gridCol>
                <a:gridCol w="595296">
                  <a:extLst>
                    <a:ext uri="{9D8B030D-6E8A-4147-A177-3AD203B41FA5}">
                      <a16:colId xmlns:a16="http://schemas.microsoft.com/office/drawing/2014/main" val="1282281692"/>
                    </a:ext>
                  </a:extLst>
                </a:gridCol>
                <a:gridCol w="524862">
                  <a:extLst>
                    <a:ext uri="{9D8B030D-6E8A-4147-A177-3AD203B41FA5}">
                      <a16:colId xmlns:a16="http://schemas.microsoft.com/office/drawing/2014/main" val="1466260031"/>
                    </a:ext>
                  </a:extLst>
                </a:gridCol>
              </a:tblGrid>
              <a:tr h="444738">
                <a:tc>
                  <a:txBody>
                    <a:bodyPr/>
                    <a:lstStyle/>
                    <a:p>
                      <a:pPr>
                        <a:lnSpc>
                          <a:spcPct val="110000"/>
                        </a:lnSpc>
                        <a:spcAft>
                          <a:spcPts val="600"/>
                        </a:spcAft>
                      </a:pPr>
                      <a:r>
                        <a:rPr lang="en-GB" sz="800">
                          <a:effectLst/>
                        </a:rPr>
                        <a:t>2025</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Jan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Feb</a:t>
                      </a:r>
                      <a:endParaRPr lang="en-IE" sz="1000">
                        <a:effectLst/>
                      </a:endParaRPr>
                    </a:p>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Mar</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Apr</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May</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Jun</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Jul</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Aug</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Sep</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Oct</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Nov</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Dec</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Totals</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65155153"/>
                  </a:ext>
                </a:extLst>
              </a:tr>
              <a:tr h="168589">
                <a:tc>
                  <a:txBody>
                    <a:bodyPr/>
                    <a:lstStyle/>
                    <a:p>
                      <a:pPr>
                        <a:lnSpc>
                          <a:spcPct val="110000"/>
                        </a:lnSpc>
                        <a:spcAft>
                          <a:spcPts val="600"/>
                        </a:spcAft>
                      </a:pPr>
                      <a:r>
                        <a:rPr lang="en-GB" sz="800">
                          <a:effectLst/>
                        </a:rPr>
                        <a:t>Income</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80184364"/>
                  </a:ext>
                </a:extLst>
              </a:tr>
              <a:tr h="168589">
                <a:tc>
                  <a:txBody>
                    <a:bodyPr/>
                    <a:lstStyle/>
                    <a:p>
                      <a:pPr>
                        <a:lnSpc>
                          <a:spcPct val="110000"/>
                        </a:lnSpc>
                        <a:spcAft>
                          <a:spcPts val="600"/>
                        </a:spcAft>
                      </a:pPr>
                      <a:r>
                        <a:rPr lang="en-GB" sz="800">
                          <a:effectLst/>
                        </a:rPr>
                        <a:t>Sales</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£1600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£3200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£5200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£6700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£7600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£8800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£9100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£8800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£70200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91821947"/>
                  </a:ext>
                </a:extLst>
              </a:tr>
              <a:tr h="168589">
                <a:tc>
                  <a:txBody>
                    <a:bodyPr/>
                    <a:lstStyle/>
                    <a:p>
                      <a:pPr>
                        <a:lnSpc>
                          <a:spcPct val="110000"/>
                        </a:lnSpc>
                        <a:spcAft>
                          <a:spcPts val="600"/>
                        </a:spcAft>
                      </a:pPr>
                      <a:r>
                        <a:rPr lang="en-GB" sz="800">
                          <a:effectLst/>
                        </a:rPr>
                        <a:t>Loans</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£10000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£10000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55217004"/>
                  </a:ext>
                </a:extLst>
              </a:tr>
              <a:tr h="168589">
                <a:tc>
                  <a:txBody>
                    <a:bodyPr/>
                    <a:lstStyle/>
                    <a:p>
                      <a:pPr>
                        <a:lnSpc>
                          <a:spcPct val="110000"/>
                        </a:lnSpc>
                        <a:spcAft>
                          <a:spcPts val="600"/>
                        </a:spcAft>
                      </a:pPr>
                      <a:r>
                        <a:rPr lang="en-GB" sz="800">
                          <a:effectLst/>
                        </a:rPr>
                        <a:t>Total</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£11600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£3200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£5200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£6700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£7600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£8800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£9100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£8800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£80200.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35101588"/>
                  </a:ext>
                </a:extLst>
              </a:tr>
              <a:tr h="168589">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58167557"/>
                  </a:ext>
                </a:extLst>
              </a:tr>
              <a:tr h="168589">
                <a:tc>
                  <a:txBody>
                    <a:bodyPr/>
                    <a:lstStyle/>
                    <a:p>
                      <a:pPr>
                        <a:lnSpc>
                          <a:spcPct val="110000"/>
                        </a:lnSpc>
                        <a:spcAft>
                          <a:spcPts val="600"/>
                        </a:spcAft>
                      </a:pPr>
                      <a:r>
                        <a:rPr lang="en-GB" sz="800">
                          <a:effectLst/>
                        </a:rPr>
                        <a:t>Expenditure</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34926120"/>
                  </a:ext>
                </a:extLst>
              </a:tr>
              <a:tr h="168589">
                <a:tc>
                  <a:txBody>
                    <a:bodyPr/>
                    <a:lstStyle/>
                    <a:p>
                      <a:pPr>
                        <a:lnSpc>
                          <a:spcPct val="110000"/>
                        </a:lnSpc>
                        <a:spcAft>
                          <a:spcPts val="600"/>
                        </a:spcAft>
                      </a:pPr>
                      <a:r>
                        <a:rPr lang="en-GB" sz="800">
                          <a:effectLst/>
                        </a:rPr>
                        <a:t>Expenses</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£510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16279681"/>
                  </a:ext>
                </a:extLst>
              </a:tr>
              <a:tr h="168589">
                <a:tc>
                  <a:txBody>
                    <a:bodyPr/>
                    <a:lstStyle/>
                    <a:p>
                      <a:pPr>
                        <a:lnSpc>
                          <a:spcPct val="110000"/>
                        </a:lnSpc>
                        <a:spcAft>
                          <a:spcPts val="600"/>
                        </a:spcAft>
                      </a:pPr>
                      <a:r>
                        <a:rPr lang="en-GB" sz="800">
                          <a:effectLst/>
                        </a:rPr>
                        <a:t>Wages</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£960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£1440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£1920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£3120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£3840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£3840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£4560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89720844"/>
                  </a:ext>
                </a:extLst>
              </a:tr>
              <a:tr h="168589">
                <a:tc>
                  <a:txBody>
                    <a:bodyPr/>
                    <a:lstStyle/>
                    <a:p>
                      <a:pPr>
                        <a:lnSpc>
                          <a:spcPct val="110000"/>
                        </a:lnSpc>
                        <a:spcAft>
                          <a:spcPts val="600"/>
                        </a:spcAft>
                      </a:pPr>
                      <a:r>
                        <a:rPr lang="en-GB" sz="800">
                          <a:effectLst/>
                        </a:rPr>
                        <a:t>Rent</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38730841"/>
                  </a:ext>
                </a:extLst>
              </a:tr>
              <a:tr h="168589">
                <a:tc>
                  <a:txBody>
                    <a:bodyPr/>
                    <a:lstStyle/>
                    <a:p>
                      <a:pPr>
                        <a:lnSpc>
                          <a:spcPct val="110000"/>
                        </a:lnSpc>
                        <a:spcAft>
                          <a:spcPts val="600"/>
                        </a:spcAft>
                      </a:pPr>
                      <a:r>
                        <a:rPr lang="en-GB" sz="800">
                          <a:effectLst/>
                        </a:rPr>
                        <a:t>Utilities</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39295953"/>
                  </a:ext>
                </a:extLst>
              </a:tr>
              <a:tr h="168589">
                <a:tc>
                  <a:txBody>
                    <a:bodyPr/>
                    <a:lstStyle/>
                    <a:p>
                      <a:pPr>
                        <a:lnSpc>
                          <a:spcPct val="110000"/>
                        </a:lnSpc>
                        <a:spcAft>
                          <a:spcPts val="600"/>
                        </a:spcAft>
                      </a:pPr>
                      <a:r>
                        <a:rPr lang="en-GB" sz="800">
                          <a:effectLst/>
                        </a:rPr>
                        <a:t>Telephone</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58804576"/>
                  </a:ext>
                </a:extLst>
              </a:tr>
              <a:tr h="168589">
                <a:tc>
                  <a:txBody>
                    <a:bodyPr/>
                    <a:lstStyle/>
                    <a:p>
                      <a:pPr>
                        <a:lnSpc>
                          <a:spcPct val="110000"/>
                        </a:lnSpc>
                        <a:spcAft>
                          <a:spcPts val="600"/>
                        </a:spcAft>
                      </a:pPr>
                      <a:r>
                        <a:rPr lang="en-GB" sz="800">
                          <a:effectLst/>
                        </a:rPr>
                        <a:t>Petrol</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13716974"/>
                  </a:ext>
                </a:extLst>
              </a:tr>
              <a:tr h="168589">
                <a:tc>
                  <a:txBody>
                    <a:bodyPr/>
                    <a:lstStyle/>
                    <a:p>
                      <a:pPr>
                        <a:lnSpc>
                          <a:spcPct val="110000"/>
                        </a:lnSpc>
                        <a:spcAft>
                          <a:spcPts val="600"/>
                        </a:spcAft>
                      </a:pPr>
                      <a:r>
                        <a:rPr lang="en-GB" sz="800">
                          <a:effectLst/>
                        </a:rPr>
                        <a:t>Products</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£100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41154247"/>
                  </a:ext>
                </a:extLst>
              </a:tr>
              <a:tr h="444738">
                <a:tc>
                  <a:txBody>
                    <a:bodyPr/>
                    <a:lstStyle/>
                    <a:p>
                      <a:pPr>
                        <a:lnSpc>
                          <a:spcPct val="110000"/>
                        </a:lnSpc>
                        <a:spcAft>
                          <a:spcPts val="600"/>
                        </a:spcAft>
                      </a:pPr>
                      <a:r>
                        <a:rPr lang="en-GB" sz="800">
                          <a:effectLst/>
                        </a:rPr>
                        <a:t>Company</a:t>
                      </a:r>
                      <a:endParaRPr lang="en-IE" sz="1000">
                        <a:effectLst/>
                      </a:endParaRPr>
                    </a:p>
                    <a:p>
                      <a:pPr>
                        <a:lnSpc>
                          <a:spcPct val="110000"/>
                        </a:lnSpc>
                        <a:spcAft>
                          <a:spcPts val="600"/>
                        </a:spcAft>
                      </a:pPr>
                      <a:r>
                        <a:rPr lang="en-GB" sz="800">
                          <a:effectLst/>
                        </a:rPr>
                        <a:t>Insurance</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dirty="0">
                          <a:effectLst/>
                        </a:rPr>
                        <a:t>£142.2</a:t>
                      </a:r>
                      <a:endParaRPr lang="en-IE"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dirty="0">
                          <a:effectLst/>
                        </a:rPr>
                        <a:t>£142.2</a:t>
                      </a:r>
                      <a:endParaRPr lang="en-IE"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43909069"/>
                  </a:ext>
                </a:extLst>
              </a:tr>
              <a:tr h="168589">
                <a:tc>
                  <a:txBody>
                    <a:bodyPr/>
                    <a:lstStyle/>
                    <a:p>
                      <a:pPr>
                        <a:lnSpc>
                          <a:spcPct val="110000"/>
                        </a:lnSpc>
                        <a:spcAft>
                          <a:spcPts val="600"/>
                        </a:spcAft>
                      </a:pPr>
                      <a:r>
                        <a:rPr lang="en-GB" sz="800">
                          <a:effectLst/>
                        </a:rPr>
                        <a:t>Nat. Ins.</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£132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£199</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£265</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£331</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£431</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£530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£530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£629</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£729</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£729</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£729</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£729</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39101920"/>
                  </a:ext>
                </a:extLst>
              </a:tr>
              <a:tr h="168589">
                <a:tc>
                  <a:txBody>
                    <a:bodyPr/>
                    <a:lstStyle/>
                    <a:p>
                      <a:pPr>
                        <a:lnSpc>
                          <a:spcPct val="110000"/>
                        </a:lnSpc>
                        <a:spcAft>
                          <a:spcPts val="600"/>
                        </a:spcAft>
                      </a:pPr>
                      <a:r>
                        <a:rPr lang="en-GB" sz="800">
                          <a:effectLst/>
                        </a:rPr>
                        <a:t>Loan repays</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£280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19324278"/>
                  </a:ext>
                </a:extLst>
              </a:tr>
              <a:tr h="344684">
                <a:tc>
                  <a:txBody>
                    <a:bodyPr/>
                    <a:lstStyle/>
                    <a:p>
                      <a:pPr>
                        <a:lnSpc>
                          <a:spcPct val="110000"/>
                        </a:lnSpc>
                        <a:spcAft>
                          <a:spcPts val="600"/>
                        </a:spcAft>
                      </a:pPr>
                      <a:r>
                        <a:rPr lang="en-GB" sz="800">
                          <a:effectLst/>
                        </a:rPr>
                        <a:t>Total</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£1934.2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£2511.2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£3057.2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£3703.2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£4823.2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£5642.2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£5452,2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£6461.2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£7381.2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£6991.2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£7081.2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£6981.2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£62019.4</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72990579"/>
                  </a:ext>
                </a:extLst>
              </a:tr>
              <a:tr h="168589">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 </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675070350"/>
                  </a:ext>
                </a:extLst>
              </a:tr>
              <a:tr h="444738">
                <a:tc>
                  <a:txBody>
                    <a:bodyPr/>
                    <a:lstStyle/>
                    <a:p>
                      <a:pPr>
                        <a:lnSpc>
                          <a:spcPct val="110000"/>
                        </a:lnSpc>
                        <a:spcAft>
                          <a:spcPts val="600"/>
                        </a:spcAft>
                      </a:pPr>
                      <a:r>
                        <a:rPr lang="en-GB" sz="800">
                          <a:effectLst/>
                        </a:rPr>
                        <a:t>Net cash</a:t>
                      </a:r>
                      <a:endParaRPr lang="en-IE" sz="1000">
                        <a:effectLst/>
                      </a:endParaRPr>
                    </a:p>
                    <a:p>
                      <a:pPr>
                        <a:lnSpc>
                          <a:spcPct val="110000"/>
                        </a:lnSpc>
                        <a:spcAft>
                          <a:spcPts val="600"/>
                        </a:spcAft>
                      </a:pPr>
                      <a:r>
                        <a:rPr lang="en-GB" sz="800">
                          <a:effectLst/>
                        </a:rPr>
                        <a:t>Flow</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£9665.8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£-111.2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£142.8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£296.8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£376.8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£757.8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£1247.8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-61.2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£218.8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£1808.8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£2018.8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£1818.8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£18180.6</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20035955"/>
                  </a:ext>
                </a:extLst>
              </a:tr>
              <a:tr h="444738">
                <a:tc>
                  <a:txBody>
                    <a:bodyPr/>
                    <a:lstStyle/>
                    <a:p>
                      <a:pPr>
                        <a:lnSpc>
                          <a:spcPct val="110000"/>
                        </a:lnSpc>
                        <a:spcAft>
                          <a:spcPts val="600"/>
                        </a:spcAft>
                      </a:pPr>
                      <a:r>
                        <a:rPr lang="en-GB" sz="800">
                          <a:effectLst/>
                        </a:rPr>
                        <a:t>Opening</a:t>
                      </a:r>
                      <a:endParaRPr lang="en-IE" sz="1000">
                        <a:effectLst/>
                      </a:endParaRPr>
                    </a:p>
                    <a:p>
                      <a:pPr>
                        <a:lnSpc>
                          <a:spcPct val="110000"/>
                        </a:lnSpc>
                        <a:spcAft>
                          <a:spcPts val="600"/>
                        </a:spcAft>
                      </a:pPr>
                      <a:r>
                        <a:rPr lang="en-GB" sz="800">
                          <a:effectLst/>
                        </a:rPr>
                        <a:t>Balance</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£9665.8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£9554.6</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£9697.4</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£9994.2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£10371</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£11128.8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£12376.6</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£12315.4</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£12534.2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£14343</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£16361.8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0</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29060637"/>
                  </a:ext>
                </a:extLst>
              </a:tr>
              <a:tr h="344684">
                <a:tc>
                  <a:txBody>
                    <a:bodyPr/>
                    <a:lstStyle/>
                    <a:p>
                      <a:pPr>
                        <a:lnSpc>
                          <a:spcPct val="110000"/>
                        </a:lnSpc>
                        <a:spcAft>
                          <a:spcPts val="600"/>
                        </a:spcAft>
                      </a:pPr>
                      <a:r>
                        <a:rPr lang="en-GB" sz="800">
                          <a:effectLst/>
                        </a:rPr>
                        <a:t>Closing Balance</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£9665.8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£9554.6</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£9697.4</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£9994.2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£10371</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£11128.8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£12376.6</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£12315.4</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£12534.2</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£14343</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£16361.8</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a:effectLst/>
                        </a:rPr>
                        <a:t>£18180.6</a:t>
                      </a:r>
                      <a:endParaRPr lang="en-IE"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0000"/>
                        </a:lnSpc>
                        <a:spcAft>
                          <a:spcPts val="600"/>
                        </a:spcAft>
                      </a:pPr>
                      <a:r>
                        <a:rPr lang="en-GB" sz="800" dirty="0">
                          <a:effectLst/>
                        </a:rPr>
                        <a:t>£18180.6</a:t>
                      </a:r>
                      <a:endParaRPr lang="en-IE"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9148878"/>
                  </a:ext>
                </a:extLst>
              </a:tr>
            </a:tbl>
          </a:graphicData>
        </a:graphic>
      </p:graphicFrame>
      <p:pic>
        <p:nvPicPr>
          <p:cNvPr id="44" name="Picture 43">
            <a:extLst>
              <a:ext uri="{FF2B5EF4-FFF2-40B4-BE49-F238E27FC236}">
                <a16:creationId xmlns:a16="http://schemas.microsoft.com/office/drawing/2014/main" id="{5AEB07C6-A7BA-C3A6-4C9A-8FAFED86BB6A}"/>
              </a:ext>
            </a:extLst>
          </p:cNvPr>
          <p:cNvPicPr>
            <a:picLocks noChangeAspect="1"/>
          </p:cNvPicPr>
          <p:nvPr/>
        </p:nvPicPr>
        <p:blipFill>
          <a:blip r:embed="rId3"/>
          <a:stretch>
            <a:fillRect/>
          </a:stretch>
        </p:blipFill>
        <p:spPr>
          <a:xfrm>
            <a:off x="9267986" y="3882740"/>
            <a:ext cx="3062584" cy="2975259"/>
          </a:xfrm>
          <a:prstGeom prst="rect">
            <a:avLst/>
          </a:prstGeom>
        </p:spPr>
      </p:pic>
    </p:spTree>
    <p:extLst>
      <p:ext uri="{BB962C8B-B14F-4D97-AF65-F5344CB8AC3E}">
        <p14:creationId xmlns:p14="http://schemas.microsoft.com/office/powerpoint/2010/main" val="1260201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 name="Rectangle 2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2A9DF-C03A-4D9B-7EB7-CEF3AE33BDA5}"/>
              </a:ext>
            </a:extLst>
          </p:cNvPr>
          <p:cNvSpPr>
            <a:spLocks noGrp="1"/>
          </p:cNvSpPr>
          <p:nvPr>
            <p:ph type="title"/>
          </p:nvPr>
        </p:nvSpPr>
        <p:spPr>
          <a:xfrm>
            <a:off x="761803" y="350196"/>
            <a:ext cx="4646904" cy="1624520"/>
          </a:xfrm>
        </p:spPr>
        <p:txBody>
          <a:bodyPr anchor="ctr">
            <a:normAutofit/>
          </a:bodyPr>
          <a:lstStyle/>
          <a:p>
            <a:r>
              <a:rPr lang="en-GB" sz="3700" dirty="0"/>
              <a:t>Mission Statement and Unique selling point</a:t>
            </a:r>
          </a:p>
        </p:txBody>
      </p:sp>
      <p:sp>
        <p:nvSpPr>
          <p:cNvPr id="23" name="Content Placeholder 2">
            <a:extLst>
              <a:ext uri="{FF2B5EF4-FFF2-40B4-BE49-F238E27FC236}">
                <a16:creationId xmlns:a16="http://schemas.microsoft.com/office/drawing/2014/main" id="{89E0B242-8F93-ACE5-68E9-F2F354296F8B}"/>
              </a:ext>
            </a:extLst>
          </p:cNvPr>
          <p:cNvSpPr>
            <a:spLocks noGrp="1"/>
          </p:cNvSpPr>
          <p:nvPr>
            <p:ph idx="1"/>
          </p:nvPr>
        </p:nvSpPr>
        <p:spPr>
          <a:xfrm>
            <a:off x="634182" y="2521974"/>
            <a:ext cx="5058696" cy="3985830"/>
          </a:xfrm>
        </p:spPr>
        <p:txBody>
          <a:bodyPr anchor="ctr">
            <a:normAutofit lnSpcReduction="10000"/>
          </a:bodyPr>
          <a:lstStyle/>
          <a:p>
            <a:pPr marL="0" indent="0">
              <a:buNone/>
            </a:pPr>
            <a:r>
              <a:rPr lang="en-US" sz="1600" dirty="0"/>
              <a:t>Our mission at Eco Clean Provision company is to provide high-quality, environmentally friendly cleaning services that create a healthier living and working environment, (Admin, 2023). We are committed to using sustainable practices and non-toxic products to ensure the well-being of our customers, their spaces and the planet, (Reichheld, Peto and </a:t>
            </a:r>
            <a:r>
              <a:rPr lang="en-US" sz="1600" dirty="0" err="1"/>
              <a:t>Ritthaler</a:t>
            </a:r>
            <a:r>
              <a:rPr lang="en-US" sz="1600" dirty="0"/>
              <a:t>, 2023)</a:t>
            </a:r>
          </a:p>
          <a:p>
            <a:pPr marL="0" indent="0">
              <a:buNone/>
            </a:pPr>
            <a:r>
              <a:rPr lang="en-US" sz="1600" dirty="0"/>
              <a:t>“You need it, we got it’’.  Help to heal the planet.</a:t>
            </a:r>
          </a:p>
          <a:p>
            <a:pPr marL="0" indent="0">
              <a:buNone/>
            </a:pPr>
            <a:endParaRPr lang="en-US" sz="1600" dirty="0"/>
          </a:p>
          <a:p>
            <a:pPr marL="0" indent="0">
              <a:buNone/>
            </a:pPr>
            <a:r>
              <a:rPr lang="en-US" sz="1600" b="1" dirty="0"/>
              <a:t>USP</a:t>
            </a:r>
          </a:p>
          <a:p>
            <a:pPr marL="0" indent="0">
              <a:buNone/>
            </a:pPr>
            <a:r>
              <a:rPr lang="en-US" sz="1600" dirty="0"/>
              <a:t>Concentrating on private landlords, companies, homes, and environmentally conscious rental agencies. Creating flexible service plans, offering a 10% subscription discount, and employing other tactics like word-of-mouth marketing and media use to attract different clients. </a:t>
            </a:r>
          </a:p>
        </p:txBody>
      </p:sp>
      <p:pic>
        <p:nvPicPr>
          <p:cNvPr id="5" name="Picture 4" descr="A green planet with trees and wind turbines&#10;&#10;Description automatically generated">
            <a:extLst>
              <a:ext uri="{FF2B5EF4-FFF2-40B4-BE49-F238E27FC236}">
                <a16:creationId xmlns:a16="http://schemas.microsoft.com/office/drawing/2014/main" id="{3CD402F2-6F78-A93A-3E6A-68C414B6B6E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427" r="5585"/>
          <a:stretch/>
        </p:blipFill>
        <p:spPr>
          <a:xfrm>
            <a:off x="6096000" y="1"/>
            <a:ext cx="6102825" cy="6858000"/>
          </a:xfrm>
          <a:prstGeom prst="rect">
            <a:avLst/>
          </a:prstGeom>
        </p:spPr>
      </p:pic>
    </p:spTree>
    <p:extLst>
      <p:ext uri="{BB962C8B-B14F-4D97-AF65-F5344CB8AC3E}">
        <p14:creationId xmlns:p14="http://schemas.microsoft.com/office/powerpoint/2010/main" val="3811452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6D22FA1E-E02A-4FC5-BBA6-577D6DA0C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Freeform: Shape 32">
            <a:extLst>
              <a:ext uri="{FF2B5EF4-FFF2-40B4-BE49-F238E27FC236}">
                <a16:creationId xmlns:a16="http://schemas.microsoft.com/office/drawing/2014/main" id="{05D27520-F270-4F3D-A46E-76A337B6E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315529 w 12192000"/>
              <a:gd name="connsiteY0" fmla="*/ 4323896 h 6858000"/>
              <a:gd name="connsiteX1" fmla="*/ 6295588 w 12192000"/>
              <a:gd name="connsiteY1" fmla="*/ 4367579 h 6858000"/>
              <a:gd name="connsiteX2" fmla="*/ 6219229 w 12192000"/>
              <a:gd name="connsiteY2" fmla="*/ 4436818 h 6858000"/>
              <a:gd name="connsiteX3" fmla="*/ 6065687 w 12192000"/>
              <a:gd name="connsiteY3" fmla="*/ 4637204 h 6858000"/>
              <a:gd name="connsiteX4" fmla="*/ 5727387 w 12192000"/>
              <a:gd name="connsiteY4" fmla="*/ 5460076 h 6858000"/>
              <a:gd name="connsiteX5" fmla="*/ 5620972 w 12192000"/>
              <a:gd name="connsiteY5" fmla="*/ 5725836 h 6858000"/>
              <a:gd name="connsiteX6" fmla="*/ 5707795 w 12192000"/>
              <a:gd name="connsiteY6" fmla="*/ 5790089 h 6858000"/>
              <a:gd name="connsiteX7" fmla="*/ 5554627 w 12192000"/>
              <a:gd name="connsiteY7" fmla="*/ 6078873 h 6858000"/>
              <a:gd name="connsiteX8" fmla="*/ 5373489 w 12192000"/>
              <a:gd name="connsiteY8" fmla="*/ 6402408 h 6858000"/>
              <a:gd name="connsiteX9" fmla="*/ 5099999 w 12192000"/>
              <a:gd name="connsiteY9" fmla="*/ 6827527 h 6858000"/>
              <a:gd name="connsiteX10" fmla="*/ 5078133 w 12192000"/>
              <a:gd name="connsiteY10" fmla="*/ 6857998 h 6858000"/>
              <a:gd name="connsiteX11" fmla="*/ 9179960 w 12192000"/>
              <a:gd name="connsiteY11" fmla="*/ 6857998 h 6858000"/>
              <a:gd name="connsiteX12" fmla="*/ 9179960 w 12192000"/>
              <a:gd name="connsiteY12" fmla="*/ 4323896 h 6858000"/>
              <a:gd name="connsiteX13" fmla="*/ 0 w 12192000"/>
              <a:gd name="connsiteY13" fmla="*/ 0 h 6858000"/>
              <a:gd name="connsiteX14" fmla="*/ 5872711 w 12192000"/>
              <a:gd name="connsiteY14" fmla="*/ 0 h 6858000"/>
              <a:gd name="connsiteX15" fmla="*/ 5885421 w 12192000"/>
              <a:gd name="connsiteY15" fmla="*/ 20207 h 6858000"/>
              <a:gd name="connsiteX16" fmla="*/ 5925300 w 12192000"/>
              <a:gd name="connsiteY16" fmla="*/ 48911 h 6858000"/>
              <a:gd name="connsiteX17" fmla="*/ 5940039 w 12192000"/>
              <a:gd name="connsiteY17" fmla="*/ 101212 h 6858000"/>
              <a:gd name="connsiteX18" fmla="*/ 5969942 w 12192000"/>
              <a:gd name="connsiteY18" fmla="*/ 311282 h 6858000"/>
              <a:gd name="connsiteX19" fmla="*/ 5961238 w 12192000"/>
              <a:gd name="connsiteY19" fmla="*/ 357643 h 6858000"/>
              <a:gd name="connsiteX20" fmla="*/ 5917195 w 12192000"/>
              <a:gd name="connsiteY20" fmla="*/ 420369 h 6858000"/>
              <a:gd name="connsiteX21" fmla="*/ 5882753 w 12192000"/>
              <a:gd name="connsiteY21" fmla="*/ 556832 h 6858000"/>
              <a:gd name="connsiteX22" fmla="*/ 5814490 w 12192000"/>
              <a:gd name="connsiteY22" fmla="*/ 757416 h 6858000"/>
              <a:gd name="connsiteX23" fmla="*/ 5780064 w 12192000"/>
              <a:gd name="connsiteY23" fmla="*/ 817804 h 6858000"/>
              <a:gd name="connsiteX24" fmla="*/ 5808232 w 12192000"/>
              <a:gd name="connsiteY24" fmla="*/ 850533 h 6858000"/>
              <a:gd name="connsiteX25" fmla="*/ 5906473 w 12192000"/>
              <a:gd name="connsiteY25" fmla="*/ 1076571 h 6858000"/>
              <a:gd name="connsiteX26" fmla="*/ 5778623 w 12192000"/>
              <a:gd name="connsiteY26" fmla="*/ 1369280 h 6858000"/>
              <a:gd name="connsiteX27" fmla="*/ 5710841 w 12192000"/>
              <a:gd name="connsiteY27" fmla="*/ 1462628 h 6858000"/>
              <a:gd name="connsiteX28" fmla="*/ 5846774 w 12192000"/>
              <a:gd name="connsiteY28" fmla="*/ 1455933 h 6858000"/>
              <a:gd name="connsiteX29" fmla="*/ 5897329 w 12192000"/>
              <a:gd name="connsiteY29" fmla="*/ 1553073 h 6858000"/>
              <a:gd name="connsiteX30" fmla="*/ 5919735 w 12192000"/>
              <a:gd name="connsiteY30" fmla="*/ 1602736 h 6858000"/>
              <a:gd name="connsiteX31" fmla="*/ 6057874 w 12192000"/>
              <a:gd name="connsiteY31" fmla="*/ 1910648 h 6858000"/>
              <a:gd name="connsiteX32" fmla="*/ 6039719 w 12192000"/>
              <a:gd name="connsiteY32" fmla="*/ 2010547 h 6858000"/>
              <a:gd name="connsiteX33" fmla="*/ 5841713 w 12192000"/>
              <a:gd name="connsiteY33" fmla="*/ 2520599 h 6858000"/>
              <a:gd name="connsiteX34" fmla="*/ 6071734 w 12192000"/>
              <a:gd name="connsiteY34" fmla="*/ 2593468 h 6858000"/>
              <a:gd name="connsiteX35" fmla="*/ 6092050 w 12192000"/>
              <a:gd name="connsiteY35" fmla="*/ 2806646 h 6858000"/>
              <a:gd name="connsiteX36" fmla="*/ 6215122 w 12192000"/>
              <a:gd name="connsiteY36" fmla="*/ 3021197 h 6858000"/>
              <a:gd name="connsiteX37" fmla="*/ 6338100 w 12192000"/>
              <a:gd name="connsiteY37" fmla="*/ 3178087 h 6858000"/>
              <a:gd name="connsiteX38" fmla="*/ 6343927 w 12192000"/>
              <a:gd name="connsiteY38" fmla="*/ 3194685 h 6858000"/>
              <a:gd name="connsiteX39" fmla="*/ 6343850 w 12192000"/>
              <a:gd name="connsiteY39" fmla="*/ 3201174 h 6858000"/>
              <a:gd name="connsiteX40" fmla="*/ 6366375 w 12192000"/>
              <a:gd name="connsiteY40" fmla="*/ 3271251 h 6858000"/>
              <a:gd name="connsiteX41" fmla="*/ 6369430 w 12192000"/>
              <a:gd name="connsiteY41" fmla="*/ 3276240 h 6858000"/>
              <a:gd name="connsiteX42" fmla="*/ 6392405 w 12192000"/>
              <a:gd name="connsiteY42" fmla="*/ 3360437 h 6858000"/>
              <a:gd name="connsiteX43" fmla="*/ 6397993 w 12192000"/>
              <a:gd name="connsiteY43" fmla="*/ 3390203 h 6858000"/>
              <a:gd name="connsiteX44" fmla="*/ 6394652 w 12192000"/>
              <a:gd name="connsiteY44" fmla="*/ 3402205 h 6858000"/>
              <a:gd name="connsiteX45" fmla="*/ 6366662 w 12192000"/>
              <a:gd name="connsiteY45" fmla="*/ 3442044 h 6858000"/>
              <a:gd name="connsiteX46" fmla="*/ 6320915 w 12192000"/>
              <a:gd name="connsiteY46" fmla="*/ 3701547 h 6858000"/>
              <a:gd name="connsiteX47" fmla="*/ 6364618 w 12192000"/>
              <a:gd name="connsiteY47" fmla="*/ 3743844 h 6858000"/>
              <a:gd name="connsiteX48" fmla="*/ 6370409 w 12192000"/>
              <a:gd name="connsiteY48" fmla="*/ 3754454 h 6858000"/>
              <a:gd name="connsiteX49" fmla="*/ 6373773 w 12192000"/>
              <a:gd name="connsiteY49" fmla="*/ 3768237 h 6858000"/>
              <a:gd name="connsiteX50" fmla="*/ 6375298 w 12192000"/>
              <a:gd name="connsiteY50" fmla="*/ 3796540 h 6858000"/>
              <a:gd name="connsiteX51" fmla="*/ 6253487 w 12192000"/>
              <a:gd name="connsiteY51" fmla="*/ 3856948 h 6858000"/>
              <a:gd name="connsiteX52" fmla="*/ 6385416 w 12192000"/>
              <a:gd name="connsiteY52" fmla="*/ 4014409 h 6858000"/>
              <a:gd name="connsiteX53" fmla="*/ 6374795 w 12192000"/>
              <a:gd name="connsiteY53" fmla="*/ 4038554 h 6858000"/>
              <a:gd name="connsiteX54" fmla="*/ 6351015 w 12192000"/>
              <a:gd name="connsiteY54" fmla="*/ 4150489 h 6858000"/>
              <a:gd name="connsiteX55" fmla="*/ 6340821 w 12192000"/>
              <a:gd name="connsiteY55" fmla="*/ 4212706 h 6858000"/>
              <a:gd name="connsiteX56" fmla="*/ 12191999 w 12192000"/>
              <a:gd name="connsiteY56" fmla="*/ 4212706 h 6858000"/>
              <a:gd name="connsiteX57" fmla="*/ 12191999 w 12192000"/>
              <a:gd name="connsiteY57" fmla="*/ 0 h 6858000"/>
              <a:gd name="connsiteX58" fmla="*/ 12192000 w 12192000"/>
              <a:gd name="connsiteY58" fmla="*/ 0 h 6858000"/>
              <a:gd name="connsiteX59" fmla="*/ 12192000 w 12192000"/>
              <a:gd name="connsiteY59" fmla="*/ 6858000 h 6858000"/>
              <a:gd name="connsiteX60" fmla="*/ 12191999 w 12192000"/>
              <a:gd name="connsiteY60" fmla="*/ 6858000 h 6858000"/>
              <a:gd name="connsiteX61" fmla="*/ 12191999 w 12192000"/>
              <a:gd name="connsiteY61" fmla="*/ 4323902 h 6858000"/>
              <a:gd name="connsiteX62" fmla="*/ 9307672 w 12192000"/>
              <a:gd name="connsiteY62" fmla="*/ 4323902 h 6858000"/>
              <a:gd name="connsiteX63" fmla="*/ 9307672 w 12192000"/>
              <a:gd name="connsiteY63" fmla="*/ 6858000 h 6858000"/>
              <a:gd name="connsiteX64" fmla="*/ 0 w 12192000"/>
              <a:gd name="connsiteY6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192000" h="6858000">
                <a:moveTo>
                  <a:pt x="6315529" y="4323896"/>
                </a:moveTo>
                <a:lnTo>
                  <a:pt x="6295588" y="4367579"/>
                </a:lnTo>
                <a:cubicBezTo>
                  <a:pt x="6278024" y="4397022"/>
                  <a:pt x="6253813" y="4421099"/>
                  <a:pt x="6219229" y="4436818"/>
                </a:cubicBezTo>
                <a:cubicBezTo>
                  <a:pt x="6148079" y="4469666"/>
                  <a:pt x="6116436" y="4572066"/>
                  <a:pt x="6065687" y="4637204"/>
                </a:cubicBezTo>
                <a:cubicBezTo>
                  <a:pt x="5888713" y="4862696"/>
                  <a:pt x="5773979" y="5125824"/>
                  <a:pt x="5727387" y="5460076"/>
                </a:cubicBezTo>
                <a:cubicBezTo>
                  <a:pt x="5714326" y="5552523"/>
                  <a:pt x="5656974" y="5638673"/>
                  <a:pt x="5620972" y="5725836"/>
                </a:cubicBezTo>
                <a:cubicBezTo>
                  <a:pt x="5641553" y="5779043"/>
                  <a:pt x="5738619" y="5631221"/>
                  <a:pt x="5707795" y="5790089"/>
                </a:cubicBezTo>
                <a:cubicBezTo>
                  <a:pt x="5684453" y="5909876"/>
                  <a:pt x="5617437" y="5996827"/>
                  <a:pt x="5554627" y="6078873"/>
                </a:cubicBezTo>
                <a:cubicBezTo>
                  <a:pt x="5482491" y="6172498"/>
                  <a:pt x="5402203" y="6253366"/>
                  <a:pt x="5373489" y="6402408"/>
                </a:cubicBezTo>
                <a:cubicBezTo>
                  <a:pt x="5371924" y="6410357"/>
                  <a:pt x="5276557" y="6577417"/>
                  <a:pt x="5099999" y="6827527"/>
                </a:cubicBezTo>
                <a:lnTo>
                  <a:pt x="5078133" y="6857998"/>
                </a:lnTo>
                <a:lnTo>
                  <a:pt x="9179960" y="6857998"/>
                </a:lnTo>
                <a:lnTo>
                  <a:pt x="9179960" y="4323896"/>
                </a:lnTo>
                <a:close/>
                <a:moveTo>
                  <a:pt x="0" y="0"/>
                </a:moveTo>
                <a:lnTo>
                  <a:pt x="5872711" y="0"/>
                </a:lnTo>
                <a:lnTo>
                  <a:pt x="5885421" y="20207"/>
                </a:lnTo>
                <a:cubicBezTo>
                  <a:pt x="5896481" y="32882"/>
                  <a:pt x="5909484" y="42864"/>
                  <a:pt x="5925300" y="48911"/>
                </a:cubicBezTo>
                <a:cubicBezTo>
                  <a:pt x="5940498" y="54526"/>
                  <a:pt x="5945509" y="75042"/>
                  <a:pt x="5940039" y="101212"/>
                </a:cubicBezTo>
                <a:cubicBezTo>
                  <a:pt x="5921950" y="187894"/>
                  <a:pt x="5936667" y="254951"/>
                  <a:pt x="5969942" y="311282"/>
                </a:cubicBezTo>
                <a:cubicBezTo>
                  <a:pt x="5981709" y="330926"/>
                  <a:pt x="5977292" y="344422"/>
                  <a:pt x="5961238" y="357643"/>
                </a:cubicBezTo>
                <a:cubicBezTo>
                  <a:pt x="5942802" y="372223"/>
                  <a:pt x="5928461" y="393565"/>
                  <a:pt x="5917195" y="420369"/>
                </a:cubicBezTo>
                <a:cubicBezTo>
                  <a:pt x="5898701" y="463685"/>
                  <a:pt x="5889992" y="510050"/>
                  <a:pt x="5882753" y="556832"/>
                </a:cubicBezTo>
                <a:cubicBezTo>
                  <a:pt x="5871511" y="630206"/>
                  <a:pt x="5858246" y="700969"/>
                  <a:pt x="5814490" y="757416"/>
                </a:cubicBezTo>
                <a:cubicBezTo>
                  <a:pt x="5801465" y="774559"/>
                  <a:pt x="5791019" y="796511"/>
                  <a:pt x="5780064" y="817804"/>
                </a:cubicBezTo>
                <a:cubicBezTo>
                  <a:pt x="5783558" y="836359"/>
                  <a:pt x="5792196" y="849005"/>
                  <a:pt x="5808232" y="850533"/>
                </a:cubicBezTo>
                <a:cubicBezTo>
                  <a:pt x="5910296" y="860624"/>
                  <a:pt x="5905771" y="962632"/>
                  <a:pt x="5906473" y="1076571"/>
                </a:cubicBezTo>
                <a:cubicBezTo>
                  <a:pt x="5907545" y="1217584"/>
                  <a:pt x="5849973" y="1296799"/>
                  <a:pt x="5778623" y="1369280"/>
                </a:cubicBezTo>
                <a:cubicBezTo>
                  <a:pt x="5754207" y="1393852"/>
                  <a:pt x="5718605" y="1401742"/>
                  <a:pt x="5710841" y="1462628"/>
                </a:cubicBezTo>
                <a:cubicBezTo>
                  <a:pt x="5753463" y="1508141"/>
                  <a:pt x="5802053" y="1451295"/>
                  <a:pt x="5846774" y="1455933"/>
                </a:cubicBezTo>
                <a:cubicBezTo>
                  <a:pt x="5883727" y="1460129"/>
                  <a:pt x="5943609" y="1438568"/>
                  <a:pt x="5897329" y="1553073"/>
                </a:cubicBezTo>
                <a:cubicBezTo>
                  <a:pt x="5883856" y="1586627"/>
                  <a:pt x="5901366" y="1604100"/>
                  <a:pt x="5919735" y="1602736"/>
                </a:cubicBezTo>
                <a:cubicBezTo>
                  <a:pt x="6068526" y="1589022"/>
                  <a:pt x="6006837" y="1813624"/>
                  <a:pt x="6057874" y="1910648"/>
                </a:cubicBezTo>
                <a:cubicBezTo>
                  <a:pt x="6072264" y="1936644"/>
                  <a:pt x="6059978" y="1992417"/>
                  <a:pt x="6039719" y="2010547"/>
                </a:cubicBezTo>
                <a:cubicBezTo>
                  <a:pt x="5911143" y="2127229"/>
                  <a:pt x="5899692" y="2331836"/>
                  <a:pt x="5841713" y="2520599"/>
                </a:cubicBezTo>
                <a:cubicBezTo>
                  <a:pt x="5912636" y="2572423"/>
                  <a:pt x="5995799" y="2566926"/>
                  <a:pt x="6071734" y="2593468"/>
                </a:cubicBezTo>
                <a:cubicBezTo>
                  <a:pt x="6150607" y="2620843"/>
                  <a:pt x="6151703" y="2655507"/>
                  <a:pt x="6092050" y="2806646"/>
                </a:cubicBezTo>
                <a:cubicBezTo>
                  <a:pt x="6259331" y="2795420"/>
                  <a:pt x="6259331" y="2795420"/>
                  <a:pt x="6215122" y="3021197"/>
                </a:cubicBezTo>
                <a:cubicBezTo>
                  <a:pt x="6259035" y="3016573"/>
                  <a:pt x="6302431" y="3085300"/>
                  <a:pt x="6338100" y="3178087"/>
                </a:cubicBezTo>
                <a:lnTo>
                  <a:pt x="6343927" y="3194685"/>
                </a:lnTo>
                <a:lnTo>
                  <a:pt x="6343850" y="3201174"/>
                </a:lnTo>
                <a:cubicBezTo>
                  <a:pt x="6346866" y="3232770"/>
                  <a:pt x="6355995" y="3253323"/>
                  <a:pt x="6366375" y="3271251"/>
                </a:cubicBezTo>
                <a:lnTo>
                  <a:pt x="6369430" y="3276240"/>
                </a:lnTo>
                <a:lnTo>
                  <a:pt x="6392405" y="3360437"/>
                </a:lnTo>
                <a:lnTo>
                  <a:pt x="6397993" y="3390203"/>
                </a:lnTo>
                <a:lnTo>
                  <a:pt x="6394652" y="3402205"/>
                </a:lnTo>
                <a:cubicBezTo>
                  <a:pt x="6388505" y="3414621"/>
                  <a:pt x="6379344" y="3427747"/>
                  <a:pt x="6366662" y="3442044"/>
                </a:cubicBezTo>
                <a:cubicBezTo>
                  <a:pt x="6239481" y="3584662"/>
                  <a:pt x="6224938" y="3605480"/>
                  <a:pt x="6320915" y="3701547"/>
                </a:cubicBezTo>
                <a:lnTo>
                  <a:pt x="6364618" y="3743844"/>
                </a:lnTo>
                <a:lnTo>
                  <a:pt x="6370409" y="3754454"/>
                </a:lnTo>
                <a:lnTo>
                  <a:pt x="6373773" y="3768237"/>
                </a:lnTo>
                <a:cubicBezTo>
                  <a:pt x="6374277" y="3777528"/>
                  <a:pt x="6374207" y="3788146"/>
                  <a:pt x="6375298" y="3796540"/>
                </a:cubicBezTo>
                <a:cubicBezTo>
                  <a:pt x="6339717" y="3831045"/>
                  <a:pt x="6294642" y="3774365"/>
                  <a:pt x="6253487" y="3856948"/>
                </a:cubicBezTo>
                <a:lnTo>
                  <a:pt x="6385416" y="4014409"/>
                </a:lnTo>
                <a:lnTo>
                  <a:pt x="6374795" y="4038554"/>
                </a:lnTo>
                <a:cubicBezTo>
                  <a:pt x="6363579" y="4073249"/>
                  <a:pt x="6356895" y="4111559"/>
                  <a:pt x="6351015" y="4150489"/>
                </a:cubicBezTo>
                <a:lnTo>
                  <a:pt x="6340821" y="4212706"/>
                </a:lnTo>
                <a:lnTo>
                  <a:pt x="12191999" y="4212706"/>
                </a:lnTo>
                <a:lnTo>
                  <a:pt x="12191999" y="0"/>
                </a:lnTo>
                <a:lnTo>
                  <a:pt x="12192000" y="0"/>
                </a:lnTo>
                <a:lnTo>
                  <a:pt x="12192000" y="6858000"/>
                </a:lnTo>
                <a:lnTo>
                  <a:pt x="12191999" y="6858000"/>
                </a:lnTo>
                <a:lnTo>
                  <a:pt x="12191999" y="4323902"/>
                </a:lnTo>
                <a:lnTo>
                  <a:pt x="9307672" y="4323902"/>
                </a:lnTo>
                <a:lnTo>
                  <a:pt x="9307672" y="6858000"/>
                </a:lnTo>
                <a:lnTo>
                  <a:pt x="0" y="6858000"/>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sp>
        <p:nvSpPr>
          <p:cNvPr id="2" name="Title 1">
            <a:extLst>
              <a:ext uri="{FF2B5EF4-FFF2-40B4-BE49-F238E27FC236}">
                <a16:creationId xmlns:a16="http://schemas.microsoft.com/office/drawing/2014/main" id="{87741511-BDC5-896C-2AF6-0E163C0B2844}"/>
              </a:ext>
            </a:extLst>
          </p:cNvPr>
          <p:cNvSpPr>
            <a:spLocks noGrp="1"/>
          </p:cNvSpPr>
          <p:nvPr>
            <p:ph type="title"/>
          </p:nvPr>
        </p:nvSpPr>
        <p:spPr>
          <a:xfrm>
            <a:off x="838200" y="365125"/>
            <a:ext cx="4347949" cy="2137273"/>
          </a:xfrm>
        </p:spPr>
        <p:txBody>
          <a:bodyPr anchor="b">
            <a:normAutofit/>
          </a:bodyPr>
          <a:lstStyle/>
          <a:p>
            <a:r>
              <a:rPr lang="en-GB" dirty="0"/>
              <a:t>Marketing Strategy</a:t>
            </a:r>
          </a:p>
        </p:txBody>
      </p:sp>
      <p:sp>
        <p:nvSpPr>
          <p:cNvPr id="3" name="Content Placeholder 2">
            <a:extLst>
              <a:ext uri="{FF2B5EF4-FFF2-40B4-BE49-F238E27FC236}">
                <a16:creationId xmlns:a16="http://schemas.microsoft.com/office/drawing/2014/main" id="{CB330813-FE38-459A-6EDC-8C0E361998AE}"/>
              </a:ext>
            </a:extLst>
          </p:cNvPr>
          <p:cNvSpPr>
            <a:spLocks noGrp="1"/>
          </p:cNvSpPr>
          <p:nvPr>
            <p:ph idx="1"/>
          </p:nvPr>
        </p:nvSpPr>
        <p:spPr>
          <a:xfrm>
            <a:off x="838200" y="2681785"/>
            <a:ext cx="4347948" cy="3495178"/>
          </a:xfrm>
        </p:spPr>
        <p:txBody>
          <a:bodyPr>
            <a:normAutofit/>
          </a:bodyPr>
          <a:lstStyle/>
          <a:p>
            <a:pPr>
              <a:buFont typeface="Wingdings" panose="05000000000000000000" pitchFamily="2" charset="2"/>
              <a:buChar char="§"/>
            </a:pPr>
            <a:r>
              <a:rPr lang="en-US" sz="1600" dirty="0"/>
              <a:t> Email marketing (Monkey mail) Using existing contacts.</a:t>
            </a:r>
          </a:p>
          <a:p>
            <a:pPr>
              <a:buFont typeface="Wingdings" panose="05000000000000000000" pitchFamily="2" charset="2"/>
              <a:buChar char="§"/>
            </a:pPr>
            <a:r>
              <a:rPr lang="en-US" sz="1600" dirty="0"/>
              <a:t> Also considering word of mouth (Between customers and friends)</a:t>
            </a:r>
          </a:p>
          <a:p>
            <a:pPr>
              <a:buFont typeface="Wingdings" panose="05000000000000000000" pitchFamily="2" charset="2"/>
              <a:buChar char="§"/>
            </a:pPr>
            <a:r>
              <a:rPr lang="en-US" sz="1600" dirty="0"/>
              <a:t> Creating a professional website </a:t>
            </a:r>
          </a:p>
          <a:p>
            <a:pPr>
              <a:buFont typeface="Wingdings" panose="05000000000000000000" pitchFamily="2" charset="2"/>
              <a:buChar char="§"/>
            </a:pPr>
            <a:r>
              <a:rPr lang="en-US" sz="1600" dirty="0"/>
              <a:t> Offer of special services or loyalty programs (Revenue is generated through one-off cleanings, subscription-based services and special packages for businesses).</a:t>
            </a:r>
          </a:p>
          <a:p>
            <a:pPr>
              <a:buFont typeface="Wingdings" panose="05000000000000000000" pitchFamily="2" charset="2"/>
              <a:buChar char="§"/>
            </a:pPr>
            <a:r>
              <a:rPr lang="en-US" sz="1600" dirty="0"/>
              <a:t> Social media (Instagram, Facebook, </a:t>
            </a:r>
            <a:r>
              <a:rPr lang="en-US" sz="1600" dirty="0" err="1"/>
              <a:t>etc</a:t>
            </a:r>
            <a:r>
              <a:rPr lang="en-US" sz="1600" dirty="0"/>
              <a:t>) </a:t>
            </a:r>
          </a:p>
          <a:p>
            <a:pPr>
              <a:buFont typeface="Wingdings" panose="05000000000000000000" pitchFamily="2" charset="2"/>
              <a:buChar char="§"/>
            </a:pPr>
            <a:r>
              <a:rPr lang="en-US" sz="1600" dirty="0"/>
              <a:t> Flyers and business cards</a:t>
            </a:r>
            <a:r>
              <a:rPr lang="en-GB" sz="1600" dirty="0"/>
              <a:t>, (</a:t>
            </a:r>
            <a:r>
              <a:rPr lang="en-GB" sz="1600" dirty="0" err="1"/>
              <a:t>Cartie</a:t>
            </a:r>
            <a:r>
              <a:rPr lang="en-GB" sz="1600" dirty="0"/>
              <a:t>, 2022)</a:t>
            </a:r>
            <a:endParaRPr lang="en-US" sz="1600" dirty="0"/>
          </a:p>
        </p:txBody>
      </p:sp>
      <p:pic>
        <p:nvPicPr>
          <p:cNvPr id="5" name="Picture 4">
            <a:extLst>
              <a:ext uri="{FF2B5EF4-FFF2-40B4-BE49-F238E27FC236}">
                <a16:creationId xmlns:a16="http://schemas.microsoft.com/office/drawing/2014/main" id="{7FE4A861-3E2B-1EEC-6CD5-0EE026C7A9D4}"/>
              </a:ext>
            </a:extLst>
          </p:cNvPr>
          <p:cNvPicPr>
            <a:picLocks noChangeAspect="1"/>
          </p:cNvPicPr>
          <p:nvPr/>
        </p:nvPicPr>
        <p:blipFill>
          <a:blip r:embed="rId2"/>
          <a:srcRect l="43045" r="-1" b="-1"/>
          <a:stretch/>
        </p:blipFill>
        <p:spPr>
          <a:xfrm>
            <a:off x="6734216" y="4653503"/>
            <a:ext cx="1639940" cy="1648422"/>
          </a:xfrm>
          <a:prstGeom prst="rect">
            <a:avLst/>
          </a:prstGeom>
        </p:spPr>
      </p:pic>
      <p:pic>
        <p:nvPicPr>
          <p:cNvPr id="8" name="Picture 7">
            <a:extLst>
              <a:ext uri="{FF2B5EF4-FFF2-40B4-BE49-F238E27FC236}">
                <a16:creationId xmlns:a16="http://schemas.microsoft.com/office/drawing/2014/main" id="{C6A117F0-AD47-6F6C-0CBD-A748EDE85357}"/>
              </a:ext>
            </a:extLst>
          </p:cNvPr>
          <p:cNvPicPr>
            <a:picLocks noChangeAspect="1"/>
          </p:cNvPicPr>
          <p:nvPr/>
        </p:nvPicPr>
        <p:blipFill>
          <a:blip r:embed="rId2"/>
          <a:stretch>
            <a:fillRect/>
          </a:stretch>
        </p:blipFill>
        <p:spPr>
          <a:xfrm>
            <a:off x="9284970" y="4513042"/>
            <a:ext cx="2907030" cy="1788883"/>
          </a:xfrm>
          <a:prstGeom prst="rect">
            <a:avLst/>
          </a:prstGeom>
        </p:spPr>
      </p:pic>
      <p:pic>
        <p:nvPicPr>
          <p:cNvPr id="9" name="Picture 8">
            <a:extLst>
              <a:ext uri="{FF2B5EF4-FFF2-40B4-BE49-F238E27FC236}">
                <a16:creationId xmlns:a16="http://schemas.microsoft.com/office/drawing/2014/main" id="{EB0BCDFD-4CA6-3484-3E12-9AA78FC77DF5}"/>
              </a:ext>
            </a:extLst>
          </p:cNvPr>
          <p:cNvPicPr>
            <a:picLocks noChangeAspect="1"/>
          </p:cNvPicPr>
          <p:nvPr/>
        </p:nvPicPr>
        <p:blipFill>
          <a:blip r:embed="rId3"/>
          <a:stretch>
            <a:fillRect/>
          </a:stretch>
        </p:blipFill>
        <p:spPr>
          <a:xfrm>
            <a:off x="7864221" y="365125"/>
            <a:ext cx="2884170" cy="3369967"/>
          </a:xfrm>
          <a:prstGeom prst="rect">
            <a:avLst/>
          </a:prstGeom>
        </p:spPr>
      </p:pic>
    </p:spTree>
    <p:extLst>
      <p:ext uri="{BB962C8B-B14F-4D97-AF65-F5344CB8AC3E}">
        <p14:creationId xmlns:p14="http://schemas.microsoft.com/office/powerpoint/2010/main" val="3313407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C215F2-9A59-3AFC-79ED-7A5EE8628347}"/>
              </a:ext>
            </a:extLst>
          </p:cNvPr>
          <p:cNvSpPr>
            <a:spLocks noGrp="1"/>
          </p:cNvSpPr>
          <p:nvPr>
            <p:ph type="title"/>
          </p:nvPr>
        </p:nvSpPr>
        <p:spPr>
          <a:xfrm>
            <a:off x="3259395" y="2"/>
            <a:ext cx="8929558" cy="1087820"/>
          </a:xfrm>
        </p:spPr>
        <p:txBody>
          <a:bodyPr>
            <a:normAutofit/>
          </a:bodyPr>
          <a:lstStyle/>
          <a:p>
            <a:r>
              <a:rPr lang="en-GB" sz="2800" b="1" dirty="0"/>
              <a:t>Market research on competitive companies</a:t>
            </a:r>
          </a:p>
        </p:txBody>
      </p:sp>
      <p:pic>
        <p:nvPicPr>
          <p:cNvPr id="8" name="Picture 7" descr="A person holding a spray bottle&#10;&#10;Description automatically generated">
            <a:extLst>
              <a:ext uri="{FF2B5EF4-FFF2-40B4-BE49-F238E27FC236}">
                <a16:creationId xmlns:a16="http://schemas.microsoft.com/office/drawing/2014/main" id="{E94509EA-6FE1-41C1-A6E6-6CC4B163DA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538" r="33340" b="-1"/>
          <a:stretch/>
        </p:blipFill>
        <p:spPr>
          <a:xfrm>
            <a:off x="21" y="486696"/>
            <a:ext cx="3126638" cy="5560143"/>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79671630-22E4-341B-9D62-AD506DD885AB}"/>
              </a:ext>
            </a:extLst>
          </p:cNvPr>
          <p:cNvSpPr>
            <a:spLocks noGrp="1"/>
          </p:cNvSpPr>
          <p:nvPr>
            <p:ph idx="1"/>
          </p:nvPr>
        </p:nvSpPr>
        <p:spPr>
          <a:xfrm>
            <a:off x="3259394" y="811161"/>
            <a:ext cx="8643573" cy="6046829"/>
          </a:xfrm>
        </p:spPr>
        <p:txBody>
          <a:bodyPr>
            <a:noAutofit/>
          </a:bodyPr>
          <a:lstStyle/>
          <a:p>
            <a:pPr marL="0" indent="0">
              <a:buNone/>
            </a:pPr>
            <a:r>
              <a:rPr lang="en-US" sz="1400" dirty="0"/>
              <a:t>An unprecedented global focus on home hygiene to stop the spread of dangerous pathogens was brought on by worries about contagions in 2020 and 2021 because of the coronavirus outbreak. Customers had more opportunities to adopt new household habits when they spent more time at home, especially when it came to cleaning and disinfection, (Mintel, 2021). The following data incorporated into marketing strategies to highlight the value of hygiene and health to attract clients. </a:t>
            </a:r>
          </a:p>
          <a:p>
            <a:pPr marL="0" indent="0">
              <a:buNone/>
            </a:pPr>
            <a:r>
              <a:rPr lang="en-US" sz="1400" dirty="0"/>
              <a:t>• More eco-friendly household care products are being purchased by 35% of consumers. </a:t>
            </a:r>
          </a:p>
          <a:p>
            <a:pPr marL="0" indent="0">
              <a:buNone/>
            </a:pPr>
            <a:r>
              <a:rPr lang="en-US" sz="1400" dirty="0"/>
              <a:t>• Among consumers of household care products, 70% believe companies should offer more evidence to support their eco-friendly claims.</a:t>
            </a:r>
          </a:p>
          <a:p>
            <a:pPr marL="0" indent="0">
              <a:buNone/>
            </a:pPr>
            <a:r>
              <a:rPr lang="en-US" sz="1400" dirty="0"/>
              <a:t>• 29% believe eco-friendly products should be more expensive.</a:t>
            </a:r>
          </a:p>
          <a:p>
            <a:pPr marL="0" indent="0">
              <a:buNone/>
            </a:pPr>
            <a:r>
              <a:rPr lang="en-US" sz="1400" dirty="0"/>
              <a:t>• 59% believe disinfection claims are now more significant than eco-friendly due to the COVID-19 pandemic. (Mintel, 2021)</a:t>
            </a:r>
          </a:p>
          <a:p>
            <a:pPr marL="0" indent="0">
              <a:buNone/>
            </a:pPr>
            <a:r>
              <a:rPr lang="en-US" sz="1400" b="1" dirty="0"/>
              <a:t>Blue Breeze</a:t>
            </a:r>
          </a:p>
          <a:p>
            <a:r>
              <a:rPr lang="en-US" sz="1400" dirty="0"/>
              <a:t>They have been in business since 2008,  (Blue-breeze, 2020). They focus on highly trained, dedicated employees to provide professional services with a personal touch, (Cleaning Services and Cleaners in Cardiff, 2020a)</a:t>
            </a:r>
          </a:p>
          <a:p>
            <a:pPr marL="0" indent="0">
              <a:buNone/>
            </a:pPr>
            <a:r>
              <a:rPr lang="en-US" sz="1400" b="1" dirty="0" err="1"/>
              <a:t>Necs</a:t>
            </a:r>
            <a:endParaRPr lang="en-US" sz="1400" b="1" dirty="0"/>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US" sz="1400" dirty="0"/>
              <a:t>They have focused on companies of all sizes, from single-location establishments to multi-site facilities, since 2006, e</a:t>
            </a:r>
            <a:r>
              <a:rPr lang="en-GB" sz="1400" dirty="0" err="1"/>
              <a:t>verywhere</a:t>
            </a:r>
            <a:r>
              <a:rPr lang="en-US" sz="1400" dirty="0"/>
              <a:t> in Scotland and Wales, </a:t>
            </a:r>
            <a:r>
              <a:rPr kumimoji="0" lang="en-US" sz="1400" b="0" i="0" u="none" strike="noStrike" kern="1200" cap="none" spc="0" normalizeH="0" baseline="0" noProof="0" dirty="0">
                <a:ln>
                  <a:noFill/>
                </a:ln>
                <a:effectLst/>
                <a:uLnTx/>
                <a:uFillTx/>
                <a:latin typeface="Aptos" panose="02110004020202020204"/>
                <a:ea typeface="+mn-ea"/>
                <a:cs typeface="+mn-cs"/>
              </a:rPr>
              <a:t>(Chris, 2015,   </a:t>
            </a:r>
            <a:r>
              <a:rPr lang="en-US" sz="1400" dirty="0">
                <a:latin typeface="Aptos" panose="02110004020202020204"/>
                <a:hlinkClick r:id="rId4"/>
              </a:rPr>
              <a:t>https://youtu.be/4OKoAb_as5s</a:t>
            </a:r>
            <a:r>
              <a:rPr lang="en-US" sz="1400" dirty="0">
                <a:latin typeface="Aptos" panose="02110004020202020204"/>
              </a:rPr>
              <a:t>)</a:t>
            </a:r>
            <a:r>
              <a:rPr kumimoji="0" lang="en-US" sz="1400" b="0" i="0" u="none" strike="noStrike" kern="1200" cap="none" spc="0" normalizeH="0" baseline="0" noProof="0" dirty="0">
                <a:ln>
                  <a:noFill/>
                </a:ln>
                <a:effectLst/>
                <a:uLnTx/>
                <a:uFillTx/>
                <a:latin typeface="Aptos" panose="02110004020202020204"/>
                <a:ea typeface="+mn-ea"/>
                <a:cs typeface="+mn-cs"/>
              </a:rPr>
              <a:t>. </a:t>
            </a:r>
            <a:r>
              <a:rPr lang="en-US" sz="1400" dirty="0"/>
              <a:t>Their mission is to provide high quality, environmentally friendly and affordable commercial cleaning and specialist cleaning services nationwide, (NECS Professional Commercial Cleaning, 2022).</a:t>
            </a:r>
          </a:p>
          <a:p>
            <a:pPr marL="0" indent="0">
              <a:buNone/>
            </a:pPr>
            <a:r>
              <a:rPr lang="en-US" sz="1400" b="1" dirty="0"/>
              <a:t>The Cardiff cleaning company</a:t>
            </a:r>
          </a:p>
          <a:p>
            <a:r>
              <a:rPr lang="en-US" sz="1400" dirty="0"/>
              <a:t>They offer natural and environmentally friendly products, which use natural essential oils and plant extracts. Cardiff is home to their office, Chris (2015).  Their aim is to provide a safe and natural, biologically clean today.</a:t>
            </a:r>
            <a:r>
              <a:rPr lang="en-GB" sz="1400" dirty="0"/>
              <a:t> </a:t>
            </a:r>
          </a:p>
        </p:txBody>
      </p:sp>
      <p:sp>
        <p:nvSpPr>
          <p:cNvPr id="9" name="TextBox 8">
            <a:extLst>
              <a:ext uri="{FF2B5EF4-FFF2-40B4-BE49-F238E27FC236}">
                <a16:creationId xmlns:a16="http://schemas.microsoft.com/office/drawing/2014/main" id="{3FD971C9-3689-116F-419E-06CD3AF3DB00}"/>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cogreenlove.com/2017/07/19/benefits-ecoclea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836140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12">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graphicFrame>
        <p:nvGraphicFramePr>
          <p:cNvPr id="4" name="Chart 3">
            <a:extLst>
              <a:ext uri="{FF2B5EF4-FFF2-40B4-BE49-F238E27FC236}">
                <a16:creationId xmlns:a16="http://schemas.microsoft.com/office/drawing/2014/main" id="{11CF7681-B028-F7B6-1049-456B8D4072CC}"/>
              </a:ext>
            </a:extLst>
          </p:cNvPr>
          <p:cNvGraphicFramePr/>
          <p:nvPr>
            <p:extLst>
              <p:ext uri="{D42A27DB-BD31-4B8C-83A1-F6EECF244321}">
                <p14:modId xmlns:p14="http://schemas.microsoft.com/office/powerpoint/2010/main" val="1940140305"/>
              </p:ext>
            </p:extLst>
          </p:nvPr>
        </p:nvGraphicFramePr>
        <p:xfrm>
          <a:off x="1263578" y="1286934"/>
          <a:ext cx="9664846" cy="410594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273894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FCBF4B-280C-C850-F3F6-27DD6AFBC217}"/>
              </a:ext>
            </a:extLst>
          </p:cNvPr>
          <p:cNvSpPr>
            <a:spLocks noGrp="1"/>
          </p:cNvSpPr>
          <p:nvPr>
            <p:ph type="title"/>
          </p:nvPr>
        </p:nvSpPr>
        <p:spPr>
          <a:xfrm>
            <a:off x="838199" y="1068891"/>
            <a:ext cx="4259731" cy="1985085"/>
          </a:xfrm>
        </p:spPr>
        <p:txBody>
          <a:bodyPr vert="horz" lIns="91440" tIns="45720" rIns="91440" bIns="45720" rtlCol="0" anchor="b">
            <a:normAutofit/>
          </a:bodyPr>
          <a:lstStyle/>
          <a:p>
            <a:pPr algn="ctr"/>
            <a:r>
              <a:rPr lang="en-US" kern="1200">
                <a:solidFill>
                  <a:schemeClr val="tx1"/>
                </a:solidFill>
                <a:latin typeface="+mj-lt"/>
                <a:ea typeface="+mj-ea"/>
                <a:cs typeface="+mj-cs"/>
              </a:rPr>
              <a:t>References</a:t>
            </a:r>
          </a:p>
        </p:txBody>
      </p:sp>
      <p:sp>
        <p:nvSpPr>
          <p:cNvPr id="27" name="Freeform: Shape 26">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group of green signs with University of North Texas in the background&#10;&#10;Description automatically generated">
            <a:extLst>
              <a:ext uri="{FF2B5EF4-FFF2-40B4-BE49-F238E27FC236}">
                <a16:creationId xmlns:a16="http://schemas.microsoft.com/office/drawing/2014/main" id="{5A6E82DD-610E-AEE1-3C9A-5E7B48F0E57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4451"/>
          <a:stretch/>
        </p:blipFill>
        <p:spPr>
          <a:xfrm>
            <a:off x="1049617" y="3664414"/>
            <a:ext cx="3836894" cy="2232992"/>
          </a:xfrm>
          <a:prstGeom prst="rect">
            <a:avLst/>
          </a:prstGeom>
        </p:spPr>
      </p:pic>
      <p:sp>
        <p:nvSpPr>
          <p:cNvPr id="28"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E0C7AED-3E6C-0545-30D7-DBD83DFB63BF}"/>
              </a:ext>
            </a:extLst>
          </p:cNvPr>
          <p:cNvSpPr txBox="1"/>
          <p:nvPr/>
        </p:nvSpPr>
        <p:spPr>
          <a:xfrm>
            <a:off x="6291618" y="294468"/>
            <a:ext cx="5580083" cy="621482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800" dirty="0">
                <a:effectLst/>
              </a:rPr>
              <a:t>Admin (2023). How Eco-friendly Cleaning Services Benefit Your Business. [online] </a:t>
            </a:r>
            <a:r>
              <a:rPr lang="en-US" sz="800" dirty="0" err="1">
                <a:effectLst/>
              </a:rPr>
              <a:t>Acies</a:t>
            </a:r>
            <a:r>
              <a:rPr lang="en-US" sz="800" dirty="0">
                <a:effectLst/>
              </a:rPr>
              <a:t> Cleaning &amp; Support Services. Available at: </a:t>
            </a:r>
            <a:r>
              <a:rPr lang="en-US" sz="800" dirty="0">
                <a:effectLst/>
                <a:hlinkClick r:id="rId5"/>
              </a:rPr>
              <a:t>https://aciescleaning.co.uk/eco-friendly-cleaning-services-business-benefits/</a:t>
            </a:r>
            <a:r>
              <a:rPr lang="en-US" sz="800" dirty="0">
                <a:effectLst/>
              </a:rPr>
              <a:t>.</a:t>
            </a:r>
          </a:p>
          <a:p>
            <a:pPr indent="-228600">
              <a:lnSpc>
                <a:spcPct val="90000"/>
              </a:lnSpc>
              <a:spcAft>
                <a:spcPts val="600"/>
              </a:spcAft>
              <a:buFont typeface="Arial" panose="020B0604020202020204" pitchFamily="34" charset="0"/>
              <a:buChar char="•"/>
            </a:pPr>
            <a:r>
              <a:rPr lang="en-US" sz="800" dirty="0">
                <a:effectLst/>
              </a:rPr>
              <a:t> Blue-breeze (2020). ECO FRIENDS | Cleaning Services and Cleaners in Cardiff. [online] Cleaning Services and Cleaners in Cardiff. Available at: </a:t>
            </a:r>
            <a:r>
              <a:rPr lang="en-US" sz="800" dirty="0">
                <a:effectLst/>
                <a:hlinkClick r:id="rId6"/>
              </a:rPr>
              <a:t>https://blue-breeze.co.uk/eco-friends/</a:t>
            </a:r>
            <a:r>
              <a:rPr lang="en-US" sz="800" dirty="0">
                <a:effectLst/>
              </a:rPr>
              <a:t>. </a:t>
            </a:r>
          </a:p>
          <a:p>
            <a:pPr indent="-228600">
              <a:lnSpc>
                <a:spcPct val="90000"/>
              </a:lnSpc>
              <a:spcAft>
                <a:spcPts val="600"/>
              </a:spcAft>
              <a:buFont typeface="Arial" panose="020B0604020202020204" pitchFamily="34" charset="0"/>
              <a:buChar char="•"/>
            </a:pPr>
            <a:r>
              <a:rPr lang="en-US" sz="800" dirty="0" err="1">
                <a:effectLst/>
              </a:rPr>
              <a:t>Cartie</a:t>
            </a:r>
            <a:r>
              <a:rPr lang="en-US" sz="800" dirty="0">
                <a:effectLst/>
              </a:rPr>
              <a:t>, R. (2022). The Best Marketing Strategies for Cleaning Businesses. [online] Constant Contact. Available at: </a:t>
            </a:r>
            <a:r>
              <a:rPr lang="en-US" sz="800" dirty="0">
                <a:effectLst/>
                <a:hlinkClick r:id="rId7"/>
              </a:rPr>
              <a:t>https://www.constantcontact.com/blog/marketing-strategies-for-cleaning-business/</a:t>
            </a:r>
            <a:r>
              <a:rPr lang="en-US" sz="800" dirty="0">
                <a:effectLst/>
              </a:rPr>
              <a:t>. Cardiff Cleaning Company. (2024). Blog. [online] Available at: https://www.cardiffcleaningcompany.co.uk/blog/biological-cleaning-cardiff-cleanin [Accessed 18 Nov. 2024].</a:t>
            </a:r>
          </a:p>
          <a:p>
            <a:pPr indent="-228600">
              <a:lnSpc>
                <a:spcPct val="90000"/>
              </a:lnSpc>
              <a:spcAft>
                <a:spcPts val="600"/>
              </a:spcAft>
              <a:buFont typeface="Arial" panose="020B0604020202020204" pitchFamily="34" charset="0"/>
              <a:buChar char="•"/>
            </a:pPr>
            <a:r>
              <a:rPr lang="en-US" sz="800" dirty="0">
                <a:effectLst/>
              </a:rPr>
              <a:t>Chris (2015). Biological Cleaning by the Cardiff Cleaning Company. [online] Cardiff Cleaning Company. Available at: https://www.cardiffcleaningcompany.co.uk/blog/biological-cleaning-cardiff-cleaning-company [Accessed 11 Nov. 2024].</a:t>
            </a:r>
          </a:p>
          <a:p>
            <a:pPr indent="-228600">
              <a:lnSpc>
                <a:spcPct val="90000"/>
              </a:lnSpc>
              <a:spcAft>
                <a:spcPts val="1200"/>
              </a:spcAft>
              <a:buFont typeface="Arial" panose="020B0604020202020204" pitchFamily="34" charset="0"/>
              <a:buChar char="•"/>
            </a:pPr>
            <a:r>
              <a:rPr lang="en-US" sz="800" dirty="0">
                <a:effectLst/>
              </a:rPr>
              <a:t> Close, C. (2021). </a:t>
            </a:r>
            <a:r>
              <a:rPr lang="en-US" sz="800" i="1" dirty="0">
                <a:effectLst/>
              </a:rPr>
              <a:t>Eco-wakening: how consumers are driving sustainability</a:t>
            </a:r>
            <a:r>
              <a:rPr lang="en-US" sz="800" dirty="0">
                <a:effectLst/>
              </a:rPr>
              <a:t>. [online] World Economic Forum. Available at: </a:t>
            </a:r>
            <a:r>
              <a:rPr lang="en-US" sz="800" dirty="0">
                <a:effectLst/>
                <a:hlinkClick r:id="rId8"/>
              </a:rPr>
              <a:t>https://www.weforum.org/stories/2021/05/eco-wakening-consumers-driving-sustainability/</a:t>
            </a:r>
            <a:r>
              <a:rPr lang="en-US" sz="800" dirty="0">
                <a:effectLst/>
              </a:rPr>
              <a:t>.</a:t>
            </a:r>
          </a:p>
          <a:p>
            <a:pPr indent="-228600">
              <a:lnSpc>
                <a:spcPct val="90000"/>
              </a:lnSpc>
              <a:spcAft>
                <a:spcPts val="1200"/>
              </a:spcAft>
              <a:buFont typeface="Arial" panose="020B0604020202020204" pitchFamily="34" charset="0"/>
              <a:buChar char="•"/>
            </a:pPr>
            <a:r>
              <a:rPr lang="en-US" sz="800" dirty="0">
                <a:effectLst/>
              </a:rPr>
              <a:t>Cleaning Services and Cleaners in Cardiff. (2020). </a:t>
            </a:r>
            <a:r>
              <a:rPr lang="en-US" sz="800" i="1" dirty="0">
                <a:effectLst/>
              </a:rPr>
              <a:t>ECO FRIENDS | Cleaning Services and Cleaners in Cardiff</a:t>
            </a:r>
            <a:r>
              <a:rPr lang="en-US" sz="800" dirty="0">
                <a:effectLst/>
              </a:rPr>
              <a:t>. [online] Available at: https://blue-breeze.co.uk/eco-friends/ [Accessed 11 Nov. 2024]. NECS Professional Commercial Cleaning. (2022). </a:t>
            </a:r>
          </a:p>
          <a:p>
            <a:pPr indent="-228600">
              <a:lnSpc>
                <a:spcPct val="90000"/>
              </a:lnSpc>
              <a:spcAft>
                <a:spcPts val="1200"/>
              </a:spcAft>
              <a:buFont typeface="Arial" panose="020B0604020202020204" pitchFamily="34" charset="0"/>
              <a:buChar char="•"/>
            </a:pPr>
            <a:r>
              <a:rPr lang="en-US" sz="800" dirty="0" err="1">
                <a:effectLst/>
              </a:rPr>
              <a:t>Eletto</a:t>
            </a:r>
            <a:r>
              <a:rPr lang="en-US" sz="800" dirty="0">
                <a:effectLst/>
              </a:rPr>
              <a:t>, J. (2021). Home address for business? [online] Usestable.com. Available at: https://www.usestable.com/blog/can-i-use-my-home-address-as-my-business-address [Accessed 27 Nov. 2024].</a:t>
            </a:r>
          </a:p>
          <a:p>
            <a:pPr indent="-228600">
              <a:lnSpc>
                <a:spcPct val="90000"/>
              </a:lnSpc>
              <a:spcAft>
                <a:spcPts val="1200"/>
              </a:spcAft>
              <a:buFont typeface="Arial" panose="020B0604020202020204" pitchFamily="34" charset="0"/>
              <a:buChar char="•"/>
            </a:pPr>
            <a:r>
              <a:rPr lang="en-US" sz="800" dirty="0">
                <a:effectLst/>
              </a:rPr>
              <a:t>Fox. (2020). Green Cleaning - a new concept for some - learn here which it should be a top 3 priority for all cleaning companies! - Green Fox. [online] Available at: https://www.greenfox.co.uk/green-cleaning/ [Accessed 17 Nov. 2024].</a:t>
            </a:r>
          </a:p>
          <a:p>
            <a:pPr indent="-228600">
              <a:lnSpc>
                <a:spcPct val="90000"/>
              </a:lnSpc>
              <a:spcAft>
                <a:spcPts val="1200"/>
              </a:spcAft>
              <a:buFont typeface="Arial" panose="020B0604020202020204" pitchFamily="34" charset="0"/>
              <a:buChar char="•"/>
            </a:pPr>
            <a:r>
              <a:rPr lang="en-US" sz="800" dirty="0">
                <a:effectLst/>
              </a:rPr>
              <a:t>Heath, C. (2019). 10 Ways to Deliver Good Customer Service. [online] Helpscout.com. Available at: </a:t>
            </a:r>
            <a:r>
              <a:rPr lang="en-US" sz="800" dirty="0">
                <a:effectLst/>
                <a:hlinkClick r:id="rId9"/>
              </a:rPr>
              <a:t>https://www.helpscout.com/blog/good-customer-service/</a:t>
            </a:r>
            <a:endParaRPr lang="en-US" sz="800" dirty="0">
              <a:effectLst/>
            </a:endParaRPr>
          </a:p>
          <a:p>
            <a:pPr indent="-228600">
              <a:lnSpc>
                <a:spcPct val="90000"/>
              </a:lnSpc>
              <a:spcAft>
                <a:spcPts val="1200"/>
              </a:spcAft>
              <a:buFont typeface="Arial" panose="020B0604020202020204" pitchFamily="34" charset="0"/>
              <a:buChar char="•"/>
            </a:pPr>
            <a:r>
              <a:rPr lang="en-US" sz="800" dirty="0">
                <a:effectLst/>
              </a:rPr>
              <a:t>. Lakes (2014). Lakes Cleaning Services. [online] Lakes Cleaning Services. Available at: https://www.lakescleaningservices.co.uk/about [Accessed 27 Nov. 2024]. Mintel (2021). The UK Green Household Care Consumer Market Report 2021 | Mintel.com. [online] store.mintel.com. Available at: https://store.mintel.com/report/uk-the-green-household-care-consumer-market-report.</a:t>
            </a:r>
          </a:p>
          <a:p>
            <a:pPr indent="-228600">
              <a:lnSpc>
                <a:spcPct val="90000"/>
              </a:lnSpc>
              <a:spcAft>
                <a:spcPts val="1200"/>
              </a:spcAft>
              <a:buFont typeface="Arial" panose="020B0604020202020204" pitchFamily="34" charset="0"/>
              <a:buChar char="•"/>
            </a:pPr>
            <a:r>
              <a:rPr lang="en-US" sz="800" dirty="0">
                <a:effectLst/>
              </a:rPr>
              <a:t>NECS Commercial Cleaning. [online] Available at: https://necscleaning.co.uk/our-vision/ [Accessed 18 Nov. 2024].</a:t>
            </a:r>
          </a:p>
          <a:p>
            <a:pPr indent="-228600">
              <a:lnSpc>
                <a:spcPct val="90000"/>
              </a:lnSpc>
              <a:spcAft>
                <a:spcPts val="1200"/>
              </a:spcAft>
              <a:buFont typeface="Arial" panose="020B0604020202020204" pitchFamily="34" charset="0"/>
              <a:buChar char="•"/>
            </a:pPr>
            <a:r>
              <a:rPr lang="en-US" sz="800" dirty="0">
                <a:effectLst/>
              </a:rPr>
              <a:t>Queensland Government (2018). Business Queensland. [online] Qld.gov.au. Available at: https://www.business.qld.gov.au/.</a:t>
            </a:r>
          </a:p>
          <a:p>
            <a:pPr indent="-228600">
              <a:lnSpc>
                <a:spcPct val="90000"/>
              </a:lnSpc>
              <a:spcAft>
                <a:spcPts val="600"/>
              </a:spcAft>
              <a:buFont typeface="Arial" panose="020B0604020202020204" pitchFamily="34" charset="0"/>
              <a:buChar char="•"/>
            </a:pPr>
            <a:r>
              <a:rPr lang="en-US" sz="800" dirty="0">
                <a:effectLst/>
              </a:rPr>
              <a:t>Reichheld, A., Peto, J. and </a:t>
            </a:r>
            <a:r>
              <a:rPr lang="en-US" sz="800" dirty="0" err="1">
                <a:effectLst/>
              </a:rPr>
              <a:t>Ritthaler</a:t>
            </a:r>
            <a:r>
              <a:rPr lang="en-US" sz="800" dirty="0">
                <a:effectLst/>
              </a:rPr>
              <a:t>, C. (2023). Research: Consumers’ Sustainability Demands Are Rising. [online] Harvard Business Review. Available at: </a:t>
            </a:r>
            <a:r>
              <a:rPr lang="en-US" sz="800" dirty="0">
                <a:effectLst/>
                <a:hlinkClick r:id="rId10"/>
              </a:rPr>
              <a:t>https://hbr.org/2023/09/research-consumers-sustainability-demands-are-rising</a:t>
            </a:r>
            <a:r>
              <a:rPr lang="en-US" sz="800" dirty="0">
                <a:effectLst/>
              </a:rPr>
              <a:t>.</a:t>
            </a:r>
          </a:p>
          <a:p>
            <a:pPr indent="-228600">
              <a:lnSpc>
                <a:spcPct val="90000"/>
              </a:lnSpc>
              <a:spcAft>
                <a:spcPts val="600"/>
              </a:spcAft>
              <a:buFont typeface="Arial" panose="020B0604020202020204" pitchFamily="34" charset="0"/>
              <a:buChar char="•"/>
            </a:pPr>
            <a:r>
              <a:rPr lang="en-US" sz="800" dirty="0">
                <a:effectLst/>
              </a:rPr>
              <a:t>Seymour, E. (2024). 15 Eco-Friendly Cleaning Tips for Your Home. [online] Bambu Eco Cleaning. Available at: https://www.bambuecocleaning.co.uk/post/15-eco-friendly-cleaning-tips-for-your-home [Accessed 17 Nov. 2024].</a:t>
            </a:r>
          </a:p>
          <a:p>
            <a:pPr indent="-228600">
              <a:lnSpc>
                <a:spcPct val="90000"/>
              </a:lnSpc>
              <a:spcAft>
                <a:spcPts val="600"/>
              </a:spcAft>
              <a:buFont typeface="Arial" panose="020B0604020202020204" pitchFamily="34" charset="0"/>
              <a:buChar char="•"/>
            </a:pPr>
            <a:r>
              <a:rPr lang="en-US" sz="800" dirty="0">
                <a:effectLst/>
              </a:rPr>
              <a:t> </a:t>
            </a:r>
            <a:r>
              <a:rPr lang="en-US" sz="800" dirty="0" err="1">
                <a:effectLst/>
              </a:rPr>
              <a:t>Sheykin</a:t>
            </a:r>
            <a:r>
              <a:rPr lang="en-US" sz="800" dirty="0">
                <a:effectLst/>
              </a:rPr>
              <a:t>, H. (2024a). How to Draft a Business Plan for Eco-Friendly Cleaning. [online] Finmodelslab.com. Available at: https://finmodelslab.com/blogs/write-business-plan/how-to-write-business-plan-for-sustainable-eco-friendly-cleaning-services [Accessed 11 Nov. 2024].</a:t>
            </a:r>
          </a:p>
          <a:p>
            <a:pPr indent="-228600">
              <a:lnSpc>
                <a:spcPct val="90000"/>
              </a:lnSpc>
              <a:spcAft>
                <a:spcPts val="600"/>
              </a:spcAft>
              <a:buFont typeface="Arial" panose="020B0604020202020204" pitchFamily="34" charset="0"/>
              <a:buChar char="•"/>
            </a:pPr>
            <a:endParaRPr lang="en-US" sz="500" dirty="0">
              <a:effectLst/>
            </a:endParaRPr>
          </a:p>
          <a:p>
            <a:pPr indent="-228600">
              <a:lnSpc>
                <a:spcPct val="90000"/>
              </a:lnSpc>
              <a:spcAft>
                <a:spcPts val="600"/>
              </a:spcAft>
              <a:buFont typeface="Arial" panose="020B0604020202020204" pitchFamily="34" charset="0"/>
              <a:buChar char="•"/>
            </a:pPr>
            <a:endParaRPr lang="en-US" sz="500" dirty="0">
              <a:effectLst/>
            </a:endParaRPr>
          </a:p>
        </p:txBody>
      </p:sp>
    </p:spTree>
    <p:extLst>
      <p:ext uri="{BB962C8B-B14F-4D97-AF65-F5344CB8AC3E}">
        <p14:creationId xmlns:p14="http://schemas.microsoft.com/office/powerpoint/2010/main" val="3605619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28752</TotalTime>
  <Words>2454</Words>
  <Application>Microsoft Office PowerPoint</Application>
  <PresentationFormat>Widescreen</PresentationFormat>
  <Paragraphs>419</Paragraphs>
  <Slides>13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Times New Roman</vt:lpstr>
      <vt:lpstr>Wingdings</vt:lpstr>
      <vt:lpstr>Office Theme</vt:lpstr>
      <vt:lpstr>Managing Enterprise in 21st Century  - BMSW4006 </vt:lpstr>
      <vt:lpstr>Introduction</vt:lpstr>
      <vt:lpstr>Eco Clean Provision</vt:lpstr>
      <vt:lpstr> </vt:lpstr>
      <vt:lpstr> </vt:lpstr>
      <vt:lpstr>Propose Location </vt:lpstr>
      <vt:lpstr>PowerPoint Presentation</vt:lpstr>
      <vt:lpstr>Brief of Financial Overview</vt:lpstr>
      <vt:lpstr>Mission Statement and Unique selling point</vt:lpstr>
      <vt:lpstr>Marketing Strategy</vt:lpstr>
      <vt:lpstr>Market research on competitive companies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Mariela Hidalgo Jorge Hidalgo (2318489)</dc:creator>
  <cp:lastModifiedBy>Mariela Hidalgo Jorge Hidalgo (2318489)</cp:lastModifiedBy>
  <cp:revision>9</cp:revision>
  <dcterms:created xsi:type="dcterms:W3CDTF">2024-11-11T12:55:11Z</dcterms:created>
  <dcterms:modified xsi:type="dcterms:W3CDTF">2024-12-01T20:52:02Z</dcterms:modified>
</cp:coreProperties>
</file>