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6858000" cx="12192000"/>
  <p:notesSz cx="6858000" cy="9144000"/>
  <p:embeddedFontLst>
    <p:embeddedFont>
      <p:font typeface="Open Sans"/>
      <p:regular r:id="rId19"/>
      <p:bold r:id="rId20"/>
      <p:italic r:id="rId21"/>
      <p:boldItalic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r:id="rId23" roundtripDataSignature="AMtx7mhOGtzmOkzH3Fmv8RhTRHtmThNzn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OpenSans-bold.fntdata"/><Relationship Id="rId11" Type="http://schemas.openxmlformats.org/officeDocument/2006/relationships/slide" Target="slides/slide6.xml"/><Relationship Id="rId22" Type="http://schemas.openxmlformats.org/officeDocument/2006/relationships/font" Target="fonts/OpenSans-boldItalic.fntdata"/><Relationship Id="rId10" Type="http://schemas.openxmlformats.org/officeDocument/2006/relationships/slide" Target="slides/slide5.xml"/><Relationship Id="rId21" Type="http://schemas.openxmlformats.org/officeDocument/2006/relationships/font" Target="fonts/OpenSans-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customschemas.google.com/relationships/presentationmetadata" Target="meta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OpenSans-regular.fntdata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3f0d42db8d2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3f0d42db8d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3f1e0c6738e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3f1e0c6738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f1e0c6738e_0_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f1e0c6738e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f4d14a791a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3f4d14a791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f1e0c6738e_0_2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3f1e0c6738e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f1e0c6738e_0_3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3f1e0c6738e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3f33161d591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3f33161d59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f0d42db8d2_0_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f0d42db8d2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f0d42db8d2_0_1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3f0d42db8d2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f52520544a_0_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3f52520544a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13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" name="Google Shape;12;p13"/>
          <p:cNvSpPr txBox="1"/>
          <p:nvPr>
            <p:ph idx="1" type="body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3" name="Google Shape;13;p13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3"/>
          <p:cNvSpPr txBox="1"/>
          <p:nvPr>
            <p:ph idx="11" type="ftr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15" name="Google Shape;15;p13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4"/>
          <p:cNvSpPr txBox="1"/>
          <p:nvPr>
            <p:ph type="ctrTitle"/>
          </p:nvPr>
        </p:nvSpPr>
        <p:spPr>
          <a:xfrm>
            <a:off x="911424" y="1988841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4"/>
          <p:cNvSpPr txBox="1"/>
          <p:nvPr>
            <p:ph idx="1" type="subTitle"/>
          </p:nvPr>
        </p:nvSpPr>
        <p:spPr>
          <a:xfrm>
            <a:off x="1825824" y="3744615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9" name="Google Shape;19;p14"/>
          <p:cNvSpPr txBox="1"/>
          <p:nvPr>
            <p:ph idx="10" type="dt"/>
          </p:nvPr>
        </p:nvSpPr>
        <p:spPr>
          <a:xfrm>
            <a:off x="527051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4"/>
          <p:cNvSpPr txBox="1"/>
          <p:nvPr>
            <p:ph idx="11" type="ftr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21" name="Google Shape;21;p14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5"/>
          <p:cNvSpPr txBox="1"/>
          <p:nvPr>
            <p:ph type="title"/>
          </p:nvPr>
        </p:nvSpPr>
        <p:spPr>
          <a:xfrm>
            <a:off x="911424" y="3993084"/>
            <a:ext cx="103632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5"/>
          <p:cNvSpPr txBox="1"/>
          <p:nvPr>
            <p:ph idx="1" type="body"/>
          </p:nvPr>
        </p:nvSpPr>
        <p:spPr>
          <a:xfrm>
            <a:off x="911424" y="2492897"/>
            <a:ext cx="103632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5" name="Google Shape;25;p15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5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6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6"/>
          <p:cNvSpPr txBox="1"/>
          <p:nvPr>
            <p:ph idx="1" type="body"/>
          </p:nvPr>
        </p:nvSpPr>
        <p:spPr>
          <a:xfrm>
            <a:off x="609600" y="1600201"/>
            <a:ext cx="5384800" cy="3989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0" name="Google Shape;30;p16"/>
          <p:cNvSpPr txBox="1"/>
          <p:nvPr>
            <p:ph idx="2" type="body"/>
          </p:nvPr>
        </p:nvSpPr>
        <p:spPr>
          <a:xfrm>
            <a:off x="6197600" y="1600201"/>
            <a:ext cx="5384800" cy="3989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1" name="Google Shape;31;p16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6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7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7"/>
          <p:cNvSpPr txBox="1"/>
          <p:nvPr>
            <p:ph idx="1" type="body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6" name="Google Shape;36;p17"/>
          <p:cNvSpPr txBox="1"/>
          <p:nvPr>
            <p:ph idx="2" type="body"/>
          </p:nvPr>
        </p:nvSpPr>
        <p:spPr>
          <a:xfrm>
            <a:off x="609600" y="2174876"/>
            <a:ext cx="5386917" cy="34143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37" name="Google Shape;37;p17"/>
          <p:cNvSpPr txBox="1"/>
          <p:nvPr>
            <p:ph idx="3" type="body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8" name="Google Shape;38;p17"/>
          <p:cNvSpPr txBox="1"/>
          <p:nvPr>
            <p:ph idx="4" type="body"/>
          </p:nvPr>
        </p:nvSpPr>
        <p:spPr>
          <a:xfrm>
            <a:off x="6193368" y="2174876"/>
            <a:ext cx="5389033" cy="34143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39" name="Google Shape;39;p17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7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8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8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8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9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9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0"/>
          <p:cNvSpPr txBox="1"/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20"/>
          <p:cNvSpPr txBox="1"/>
          <p:nvPr>
            <p:ph idx="1" type="body"/>
          </p:nvPr>
        </p:nvSpPr>
        <p:spPr>
          <a:xfrm>
            <a:off x="4766733" y="273050"/>
            <a:ext cx="6815667" cy="51721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1" name="Google Shape;51;p20"/>
          <p:cNvSpPr txBox="1"/>
          <p:nvPr>
            <p:ph idx="2" type="body"/>
          </p:nvPr>
        </p:nvSpPr>
        <p:spPr>
          <a:xfrm>
            <a:off x="609601" y="1435101"/>
            <a:ext cx="4011084" cy="40298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2" name="Google Shape;52;p20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0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/>
          <p:nvPr>
            <p:ph type="title"/>
          </p:nvPr>
        </p:nvSpPr>
        <p:spPr>
          <a:xfrm>
            <a:off x="2389717" y="4509120"/>
            <a:ext cx="73152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1"/>
          <p:cNvSpPr/>
          <p:nvPr>
            <p:ph idx="2" type="pic"/>
          </p:nvPr>
        </p:nvSpPr>
        <p:spPr>
          <a:xfrm>
            <a:off x="2389717" y="612776"/>
            <a:ext cx="7315200" cy="3824337"/>
          </a:xfrm>
          <a:prstGeom prst="rect">
            <a:avLst/>
          </a:prstGeom>
          <a:noFill/>
          <a:ln>
            <a:noFill/>
          </a:ln>
        </p:spPr>
      </p:sp>
      <p:sp>
        <p:nvSpPr>
          <p:cNvPr id="57" name="Google Shape;57;p21"/>
          <p:cNvSpPr txBox="1"/>
          <p:nvPr>
            <p:ph idx="1" type="body"/>
          </p:nvPr>
        </p:nvSpPr>
        <p:spPr>
          <a:xfrm>
            <a:off x="2389717" y="5157192"/>
            <a:ext cx="7315200" cy="432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21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1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22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22"/>
          <p:cNvSpPr txBox="1"/>
          <p:nvPr>
            <p:ph idx="1" type="body"/>
          </p:nvPr>
        </p:nvSpPr>
        <p:spPr>
          <a:xfrm rot="5400000">
            <a:off x="4137819" y="-1928018"/>
            <a:ext cx="3916363" cy="1097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3" name="Google Shape;63;p22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2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3"/>
          <p:cNvSpPr txBox="1"/>
          <p:nvPr>
            <p:ph type="title"/>
          </p:nvPr>
        </p:nvSpPr>
        <p:spPr>
          <a:xfrm rot="5400000">
            <a:off x="7589503" y="1524336"/>
            <a:ext cx="5242594" cy="27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3"/>
          <p:cNvSpPr txBox="1"/>
          <p:nvPr>
            <p:ph idx="1" type="body"/>
          </p:nvPr>
        </p:nvSpPr>
        <p:spPr>
          <a:xfrm rot="5400000">
            <a:off x="2001503" y="-1117264"/>
            <a:ext cx="5242594" cy="802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8" name="Google Shape;68;p23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23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spcBef>
                <a:spcPts val="0"/>
              </a:spcBef>
              <a:buNone/>
              <a:defRPr sz="1200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2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7" name="Google Shape;7;p12"/>
          <p:cNvSpPr txBox="1"/>
          <p:nvPr>
            <p:ph idx="1" type="body"/>
          </p:nvPr>
        </p:nvSpPr>
        <p:spPr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8" name="Google Shape;8;p12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50" u="none" cap="none" strike="noStrike">
                <a:solidFill>
                  <a:srgbClr val="888888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9" name="Google Shape;9;p12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jpg"/><Relationship Id="rId4" Type="http://schemas.openxmlformats.org/officeDocument/2006/relationships/image" Target="../media/image11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1" Type="http://schemas.openxmlformats.org/officeDocument/2006/relationships/hyperlink" Target="https://www.who.int/publications/i/item/9789240032705" TargetMode="External"/><Relationship Id="rId10" Type="http://schemas.openxmlformats.org/officeDocument/2006/relationships/hyperlink" Target="https://www.skillsforcare.org.uk" TargetMode="External"/><Relationship Id="rId12" Type="http://schemas.openxmlformats.org/officeDocument/2006/relationships/hyperlink" Target="https://www.who.int/publications/i/item/9789240032705" TargetMode="Externa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s://www.nice.org.uk/guidance/ng21" TargetMode="External"/><Relationship Id="rId4" Type="http://schemas.openxmlformats.org/officeDocument/2006/relationships/hyperlink" Target="https://www.nice.org.uk/guidance/ng21" TargetMode="External"/><Relationship Id="rId9" Type="http://schemas.openxmlformats.org/officeDocument/2006/relationships/hyperlink" Target="https://www.skillsforcare.org.uk" TargetMode="External"/><Relationship Id="rId5" Type="http://schemas.openxmlformats.org/officeDocument/2006/relationships/hyperlink" Target="https://www.nice.org.uk/guidance/cg138" TargetMode="External"/><Relationship Id="rId6" Type="http://schemas.openxmlformats.org/officeDocument/2006/relationships/hyperlink" Target="https://www.nice.org.uk/guidance/cg138" TargetMode="External"/><Relationship Id="rId7" Type="http://schemas.openxmlformats.org/officeDocument/2006/relationships/hyperlink" Target="https://www.nmc.org.uk/standards/code/" TargetMode="External"/><Relationship Id="rId8" Type="http://schemas.openxmlformats.org/officeDocument/2006/relationships/hyperlink" Target="https://www.nmc.org.uk/standards/cod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"/>
          <p:cNvSpPr txBox="1"/>
          <p:nvPr>
            <p:ph idx="10" type="dt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888888"/>
                </a:solidFill>
                <a:latin typeface="Open Sans"/>
                <a:ea typeface="Open Sans"/>
                <a:cs typeface="Open Sans"/>
                <a:sym typeface="Open Sans"/>
              </a:rPr>
              <a:t>04/02/2026</a:t>
            </a:r>
            <a:endParaRPr>
              <a:solidFill>
                <a:srgbClr val="888888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5" name="Google Shape;75;p1"/>
          <p:cNvSpPr txBox="1"/>
          <p:nvPr>
            <p:ph idx="12" type="sldNum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b="0" i="0" sz="1200" u="none" cap="none" strike="noStrike">
              <a:solidFill>
                <a:srgbClr val="89898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6" name="Google Shape;76;p1"/>
          <p:cNvSpPr txBox="1"/>
          <p:nvPr>
            <p:ph idx="1" type="body"/>
          </p:nvPr>
        </p:nvSpPr>
        <p:spPr>
          <a:xfrm>
            <a:off x="1356225" y="452075"/>
            <a:ext cx="10226100" cy="521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Professional Career Development within H&amp;S C</a:t>
            </a:r>
            <a:endParaRPr/>
          </a:p>
          <a:p>
            <a:pPr indent="0" lvl="0" marL="34290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GB"/>
              <a:t>                            ( </a:t>
            </a:r>
            <a:r>
              <a:rPr lang="en-GB" sz="2700"/>
              <a:t>LCHS 4009 _LON)</a:t>
            </a:r>
            <a:endParaRPr sz="2700"/>
          </a:p>
          <a:p>
            <a:pPr indent="0" lvl="0" marL="34290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i="1" sz="27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29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GB" sz="2900"/>
              <a:t>Assignment No</a:t>
            </a:r>
            <a:r>
              <a:rPr b="1" i="1" lang="en-GB" sz="2900"/>
              <a:t>:</a:t>
            </a:r>
            <a:r>
              <a:rPr b="1" i="1" lang="en-GB"/>
              <a:t>     </a:t>
            </a:r>
            <a:r>
              <a:rPr lang="en-GB" sz="2500"/>
              <a:t>Individual Presentation</a:t>
            </a:r>
            <a:r>
              <a:rPr lang="en-GB"/>
              <a:t> 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GB" sz="2700"/>
              <a:t>Name</a:t>
            </a:r>
            <a:r>
              <a:rPr b="1" i="1" lang="en-GB" sz="2700"/>
              <a:t>: </a:t>
            </a:r>
            <a:r>
              <a:rPr b="1" i="1" lang="en-GB"/>
              <a:t>  </a:t>
            </a:r>
            <a:r>
              <a:rPr b="1" lang="en-GB"/>
              <a:t>               </a:t>
            </a:r>
            <a:r>
              <a:rPr b="1" lang="en-GB" sz="2700"/>
              <a:t>   </a:t>
            </a:r>
            <a:r>
              <a:rPr lang="en-GB" sz="2500"/>
              <a:t>Muhammad Zub</a:t>
            </a:r>
            <a:r>
              <a:rPr lang="en-GB" sz="2500"/>
              <a:t>air Hamayo</a:t>
            </a:r>
            <a:r>
              <a:rPr i="1" lang="en-GB" sz="2500"/>
              <a:t> </a:t>
            </a:r>
            <a:endParaRPr sz="25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GB" sz="2700"/>
              <a:t>Student ID: </a:t>
            </a:r>
            <a:r>
              <a:rPr lang="en-GB"/>
              <a:t>              </a:t>
            </a:r>
            <a:r>
              <a:rPr lang="en-GB" sz="2500"/>
              <a:t>2514993</a:t>
            </a:r>
            <a:endParaRPr sz="25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25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GB" sz="2700"/>
              <a:t>Lecturer’s Name</a:t>
            </a:r>
            <a:r>
              <a:rPr b="1" i="1" lang="en-GB" sz="2700"/>
              <a:t>: </a:t>
            </a:r>
            <a:r>
              <a:rPr b="1" i="1" lang="en-GB"/>
              <a:t> </a:t>
            </a:r>
            <a:r>
              <a:rPr lang="en-GB"/>
              <a:t> Dr Christopher Mafuva 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f0d42db8d2_0_0"/>
          <p:cNvSpPr txBox="1"/>
          <p:nvPr>
            <p:ph idx="1" type="body"/>
          </p:nvPr>
        </p:nvSpPr>
        <p:spPr>
          <a:xfrm>
            <a:off x="609600" y="1600200"/>
            <a:ext cx="6728100" cy="3917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Communication skills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Types of </a:t>
            </a: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communication</a:t>
            </a: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skills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mportance of communication skills</a:t>
            </a: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in health and social care.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Font typeface="Arial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Benefits</a:t>
            </a: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of Communication s and social care kills in health </a:t>
            </a: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and  social care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Practical example of communication in a healthcare 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C</a:t>
            </a:r>
            <a:r>
              <a:rPr lang="en-GB" sz="1800">
                <a:latin typeface="Arial"/>
                <a:ea typeface="Arial"/>
                <a:cs typeface="Arial"/>
                <a:sym typeface="Arial"/>
              </a:rPr>
              <a:t>ommunication Model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Reflection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g3f0d42db8d2_0_0"/>
          <p:cNvSpPr txBox="1"/>
          <p:nvPr>
            <p:ph idx="12" type="sldNum"/>
          </p:nvPr>
        </p:nvSpPr>
        <p:spPr>
          <a:xfrm>
            <a:off x="10608733" y="6381751"/>
            <a:ext cx="973800" cy="3396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83" name="Google Shape;83;g3f0d42db8d2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14425" y="359825"/>
            <a:ext cx="4377574" cy="5065224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g3f0d42db8d2_0_0"/>
          <p:cNvSpPr/>
          <p:nvPr/>
        </p:nvSpPr>
        <p:spPr>
          <a:xfrm>
            <a:off x="679650" y="436700"/>
            <a:ext cx="5416362" cy="953370"/>
          </a:xfrm>
          <a:prstGeom prst="flowChartTerminator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44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   Introduction</a:t>
            </a:r>
            <a:endParaRPr sz="44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3f1e0c6738e_0_0"/>
          <p:cNvSpPr txBox="1"/>
          <p:nvPr>
            <p:ph idx="1" type="body"/>
          </p:nvPr>
        </p:nvSpPr>
        <p:spPr>
          <a:xfrm>
            <a:off x="326025" y="1113275"/>
            <a:ext cx="5335800" cy="4505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1800"/>
              <a:t>Communication skills are the ability </a:t>
            </a:r>
            <a:endParaRPr sz="1800"/>
          </a:p>
          <a:p>
            <a:pPr indent="0" lvl="0" marL="0" rtl="0" algn="just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1800"/>
              <a:t>to share  informations and ideas with </a:t>
            </a:r>
            <a:endParaRPr sz="1800"/>
          </a:p>
          <a:p>
            <a:pPr indent="0" lvl="0" marL="0" rtl="0" algn="just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1800"/>
              <a:t>clarity and effectively through </a:t>
            </a:r>
            <a:r>
              <a:rPr lang="en-GB" sz="1800"/>
              <a:t>verbal</a:t>
            </a:r>
            <a:r>
              <a:rPr lang="en-GB" sz="1800"/>
              <a:t>, </a:t>
            </a:r>
            <a:endParaRPr sz="1800"/>
          </a:p>
          <a:p>
            <a:pPr indent="0" lvl="0" marL="0" rtl="0" algn="just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1800"/>
              <a:t>non-verbal, written, and listening </a:t>
            </a:r>
            <a:endParaRPr sz="1800"/>
          </a:p>
          <a:p>
            <a:pPr indent="0" lvl="0" marL="0" rtl="0" algn="just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1800"/>
              <a:t>skills (Nursing and Midwifery Council</a:t>
            </a:r>
            <a:endParaRPr sz="1800"/>
          </a:p>
          <a:p>
            <a:pPr indent="0" lvl="0" marL="0" rtl="0" algn="just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1800"/>
              <a:t> 2018).</a:t>
            </a:r>
            <a:endParaRPr sz="1800"/>
          </a:p>
          <a:p>
            <a:pPr indent="0" lvl="0" marL="0" rtl="0" algn="just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000">
                <a:latin typeface="Arial"/>
                <a:ea typeface="Arial"/>
                <a:cs typeface="Arial"/>
                <a:sym typeface="Arial"/>
              </a:rPr>
              <a:t>Everyday Communication Practice</a:t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Speak clearly and confident, 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Listen without interrupting, 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Ask questions to understand better.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Use positive body language and eye contact.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Show empathy and respect.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  <p:sp>
        <p:nvSpPr>
          <p:cNvPr id="90" name="Google Shape;90;g3f1e0c6738e_0_0"/>
          <p:cNvSpPr txBox="1"/>
          <p:nvPr>
            <p:ph idx="12" type="sldNum"/>
          </p:nvPr>
        </p:nvSpPr>
        <p:spPr>
          <a:xfrm>
            <a:off x="10608733" y="6381751"/>
            <a:ext cx="973800" cy="3396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1" name="Google Shape;91;g3f1e0c6738e_0_0"/>
          <p:cNvSpPr/>
          <p:nvPr/>
        </p:nvSpPr>
        <p:spPr>
          <a:xfrm>
            <a:off x="64575" y="206050"/>
            <a:ext cx="5843124" cy="538164"/>
          </a:xfrm>
          <a:prstGeom prst="flowChartTerminator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/>
              <a:t>Communication Skills</a:t>
            </a:r>
            <a:endParaRPr sz="3800"/>
          </a:p>
        </p:txBody>
      </p:sp>
      <p:pic>
        <p:nvPicPr>
          <p:cNvPr id="92" name="Google Shape;92;g3f1e0c6738e_0_0" title="IMG_3596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89950" y="482850"/>
            <a:ext cx="5691551" cy="4982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f1e0c6738e_0_7"/>
          <p:cNvSpPr txBox="1"/>
          <p:nvPr>
            <p:ph idx="1" type="body"/>
          </p:nvPr>
        </p:nvSpPr>
        <p:spPr>
          <a:xfrm>
            <a:off x="5830825" y="452075"/>
            <a:ext cx="6135300" cy="49512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-GB" sz="1800">
                <a:latin typeface="Arial"/>
                <a:ea typeface="Arial"/>
                <a:cs typeface="Arial"/>
                <a:sym typeface="Arial"/>
              </a:rPr>
              <a:t>  </a:t>
            </a:r>
            <a:r>
              <a:rPr b="1" lang="en-GB" sz="1800">
                <a:latin typeface="Arial"/>
                <a:ea typeface="Arial"/>
                <a:cs typeface="Arial"/>
                <a:sym typeface="Arial"/>
              </a:rPr>
              <a:t>Verbal communication –      </a:t>
            </a:r>
            <a:r>
              <a:rPr lang="en-GB" sz="1800">
                <a:latin typeface="Arial"/>
                <a:ea typeface="Arial"/>
                <a:cs typeface="Arial"/>
                <a:sym typeface="Arial"/>
              </a:rPr>
              <a:t> 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298450" lvl="0" marL="457200" rtl="0" algn="l">
              <a:spcBef>
                <a:spcPts val="360"/>
              </a:spcBef>
              <a:spcAft>
                <a:spcPts val="0"/>
              </a:spcAft>
              <a:buSzPts val="1100"/>
              <a:buFont typeface="Arial"/>
              <a:buChar char="●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>
                <a:latin typeface="Arial"/>
                <a:ea typeface="Arial"/>
                <a:cs typeface="Arial"/>
                <a:sym typeface="Arial"/>
              </a:rPr>
              <a:t>Speaking with a patient  about medication and reports</a:t>
            </a: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●"/>
            </a:pPr>
            <a:r>
              <a:rPr lang="en-GB" sz="1600">
                <a:latin typeface="Arial"/>
                <a:ea typeface="Arial"/>
                <a:cs typeface="Arial"/>
                <a:sym typeface="Arial"/>
              </a:rPr>
              <a:t> Emergency services calls in an urgent situation</a:t>
            </a: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-GB" sz="1600">
                <a:latin typeface="Arial"/>
                <a:ea typeface="Arial"/>
                <a:cs typeface="Arial"/>
                <a:sym typeface="Arial"/>
              </a:rPr>
              <a:t> Providing health education or lifestyle advice to patients.</a:t>
            </a: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-GB" sz="1600">
                <a:latin typeface="Arial"/>
                <a:ea typeface="Arial"/>
                <a:cs typeface="Arial"/>
                <a:sym typeface="Arial"/>
              </a:rPr>
              <a:t> Asking and answering questions during patient interviews.</a:t>
            </a: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         </a:t>
            </a:r>
            <a:r>
              <a:rPr b="1" lang="en-GB" sz="1800">
                <a:latin typeface="Arial"/>
                <a:ea typeface="Arial"/>
                <a:cs typeface="Arial"/>
                <a:sym typeface="Arial"/>
              </a:rPr>
              <a:t>Non-verbal communication</a:t>
            </a:r>
            <a:r>
              <a:rPr lang="en-GB" sz="1800">
                <a:latin typeface="Arial"/>
                <a:ea typeface="Arial"/>
                <a:cs typeface="Arial"/>
                <a:sym typeface="Arial"/>
              </a:rPr>
              <a:t> –  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body language, eye contact, and facial expressions.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-GB" sz="1800">
                <a:latin typeface="Arial"/>
                <a:ea typeface="Arial"/>
                <a:cs typeface="Arial"/>
                <a:sym typeface="Arial"/>
              </a:rPr>
              <a:t>Active listening</a:t>
            </a:r>
            <a:r>
              <a:rPr lang="en-GB" sz="1800">
                <a:latin typeface="Arial"/>
                <a:ea typeface="Arial"/>
                <a:cs typeface="Arial"/>
                <a:sym typeface="Arial"/>
              </a:rPr>
              <a:t> –               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 Paying attention and reacting correctly.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-GB" sz="1800">
                <a:latin typeface="Arial"/>
                <a:ea typeface="Arial"/>
                <a:cs typeface="Arial"/>
                <a:sym typeface="Arial"/>
              </a:rPr>
              <a:t>Written communication</a:t>
            </a:r>
            <a:r>
              <a:rPr lang="en-GB" sz="1800">
                <a:latin typeface="Arial"/>
                <a:ea typeface="Arial"/>
                <a:cs typeface="Arial"/>
                <a:sym typeface="Arial"/>
              </a:rPr>
              <a:t> –        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Accurate record keeping , appointment letter ,reports and email,documentation.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g3f1e0c6738e_0_7"/>
          <p:cNvSpPr txBox="1"/>
          <p:nvPr>
            <p:ph idx="12" type="sldNum"/>
          </p:nvPr>
        </p:nvSpPr>
        <p:spPr>
          <a:xfrm>
            <a:off x="10608733" y="6381751"/>
            <a:ext cx="973800" cy="3396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9" name="Google Shape;99;g3f1e0c6738e_0_7" title="IMG_3560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5125" y="307525"/>
            <a:ext cx="5212700" cy="4772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3f4d14a791a_0_0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26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 b="1" sz="2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g3f4d14a791a_0_0"/>
          <p:cNvSpPr txBox="1"/>
          <p:nvPr>
            <p:ph idx="1" type="body"/>
          </p:nvPr>
        </p:nvSpPr>
        <p:spPr>
          <a:xfrm>
            <a:off x="609600" y="1600200"/>
            <a:ext cx="6113100" cy="3917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●"/>
            </a:pPr>
            <a:r>
              <a:rPr lang="en-GB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Group projects at the university.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●"/>
            </a:pPr>
            <a:r>
              <a:rPr lang="en-GB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Presentations in class.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●"/>
            </a:pPr>
            <a:r>
              <a:rPr lang="en-GB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Employment experience and volunteer work.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Char char="●"/>
            </a:pPr>
            <a:r>
              <a:rPr lang="en-GB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Everyday communication with friends, family, 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lang="en-GB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key workers</a:t>
            </a:r>
            <a:r>
              <a:rPr lang="en-GB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●"/>
            </a:pPr>
            <a:r>
              <a:rPr lang="en-GB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Customer service experience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g3f4d14a791a_0_0"/>
          <p:cNvSpPr txBox="1"/>
          <p:nvPr>
            <p:ph idx="12" type="sldNum"/>
          </p:nvPr>
        </p:nvSpPr>
        <p:spPr>
          <a:xfrm>
            <a:off x="10608733" y="6381751"/>
            <a:ext cx="973800" cy="3396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07" name="Google Shape;107;g3f4d14a791a_0_0" title="IMG_358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22600" y="274650"/>
            <a:ext cx="5193650" cy="5375699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g3f4d14a791a_0_0"/>
          <p:cNvSpPr/>
          <p:nvPr/>
        </p:nvSpPr>
        <p:spPr>
          <a:xfrm>
            <a:off x="292150" y="274650"/>
            <a:ext cx="6215292" cy="753462"/>
          </a:xfrm>
          <a:prstGeom prst="flowChartTerminator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600">
                <a:solidFill>
                  <a:srgbClr val="222222"/>
                </a:solidFill>
              </a:rPr>
              <a:t>How I can Develop This Skills</a:t>
            </a:r>
            <a:endParaRPr b="1" sz="2600">
              <a:solidFill>
                <a:srgbClr val="222222"/>
              </a:solidFill>
            </a:endParaRPr>
          </a:p>
          <a:p>
            <a:pPr indent="0" lvl="0" marL="0" rtl="0" algn="ctr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f1e0c6738e_0_24"/>
          <p:cNvSpPr txBox="1"/>
          <p:nvPr>
            <p:ph type="title"/>
          </p:nvPr>
        </p:nvSpPr>
        <p:spPr>
          <a:xfrm>
            <a:off x="289625" y="274650"/>
            <a:ext cx="11748900" cy="7926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g3f1e0c6738e_0_24"/>
          <p:cNvSpPr txBox="1"/>
          <p:nvPr>
            <p:ph idx="12" type="sldNum"/>
          </p:nvPr>
        </p:nvSpPr>
        <p:spPr>
          <a:xfrm>
            <a:off x="10608733" y="6381751"/>
            <a:ext cx="973800" cy="3396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15" name="Google Shape;115;g3f1e0c6738e_0_24" title="IMG_3594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32700" y="0"/>
            <a:ext cx="7488451" cy="5089699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g3f1e0c6738e_0_24"/>
          <p:cNvSpPr txBox="1"/>
          <p:nvPr>
            <p:ph type="title"/>
          </p:nvPr>
        </p:nvSpPr>
        <p:spPr>
          <a:xfrm>
            <a:off x="156725" y="5089700"/>
            <a:ext cx="12014700" cy="5214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  Effective communication between health and social care professionals is essential for delivering safe, coordinated,  and high-quality care</a:t>
            </a:r>
            <a:r>
              <a:rPr b="1" lang="en-GB" sz="1100">
                <a:latin typeface="Arial"/>
                <a:ea typeface="Arial"/>
                <a:cs typeface="Arial"/>
                <a:sym typeface="Arial"/>
              </a:rPr>
              <a:t>(</a:t>
            </a:r>
            <a:r>
              <a:rPr b="1" lang="en-GB" sz="1500">
                <a:latin typeface="Arial"/>
                <a:ea typeface="Arial"/>
                <a:cs typeface="Arial"/>
                <a:sym typeface="Arial"/>
              </a:rPr>
              <a:t>NICE, 2015).</a:t>
            </a:r>
            <a:r>
              <a:rPr lang="en-GB" sz="1500">
                <a:latin typeface="Arial"/>
                <a:ea typeface="Arial"/>
                <a:cs typeface="Arial"/>
                <a:sym typeface="Arial"/>
              </a:rPr>
              <a:t> </a:t>
            </a:r>
            <a:endParaRPr sz="2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g3f1e0c6738e_0_24"/>
          <p:cNvSpPr/>
          <p:nvPr/>
        </p:nvSpPr>
        <p:spPr>
          <a:xfrm>
            <a:off x="2897675" y="1267050"/>
            <a:ext cx="6396678" cy="1775412"/>
          </a:xfrm>
          <a:prstGeom prst="flowChartTerminator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900">
                <a:solidFill>
                  <a:schemeClr val="dk1"/>
                </a:solidFill>
              </a:rPr>
              <a:t> </a:t>
            </a:r>
            <a:r>
              <a:rPr b="1" lang="en-GB" sz="2900">
                <a:solidFill>
                  <a:schemeClr val="dk1"/>
                </a:solidFill>
              </a:rPr>
              <a:t>Importance of Communication Skills among Health Care        Professionals</a:t>
            </a:r>
            <a:endParaRPr b="1" sz="29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f1e0c6738e_0_36"/>
          <p:cNvSpPr txBox="1"/>
          <p:nvPr>
            <p:ph idx="1" type="body"/>
          </p:nvPr>
        </p:nvSpPr>
        <p:spPr>
          <a:xfrm>
            <a:off x="207650" y="1036377"/>
            <a:ext cx="4623600" cy="46953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2400">
                <a:latin typeface="Arial"/>
                <a:ea typeface="Arial"/>
                <a:cs typeface="Arial"/>
                <a:sym typeface="Arial"/>
              </a:rPr>
              <a:t>For Service Users</a:t>
            </a:r>
            <a:endParaRPr b="1" sz="24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Char char="•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Builds trust and positive relationships in healthcare professionals(NHS England, 2023).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Improves understanding o</a:t>
            </a:r>
            <a:r>
              <a:rPr lang="en-GB" sz="1800">
                <a:latin typeface="Arial"/>
                <a:ea typeface="Arial"/>
                <a:cs typeface="Arial"/>
                <a:sym typeface="Arial"/>
              </a:rPr>
              <a:t>f health conditions</a:t>
            </a: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(NICE, 2021).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Encourages active participation in care and decision-making.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Reduces confusion and misunderstandings</a:t>
            </a: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(NHS England, 2023).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Improves patient safety by reducing the risk of communication errors.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91440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g3f1e0c6738e_0_36"/>
          <p:cNvSpPr txBox="1"/>
          <p:nvPr>
            <p:ph idx="12" type="sldNum"/>
          </p:nvPr>
        </p:nvSpPr>
        <p:spPr>
          <a:xfrm>
            <a:off x="10608733" y="6381751"/>
            <a:ext cx="973800" cy="3396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4" name="Google Shape;124;g3f1e0c6738e_0_36"/>
          <p:cNvSpPr txBox="1"/>
          <p:nvPr>
            <p:ph idx="1" type="body"/>
          </p:nvPr>
        </p:nvSpPr>
        <p:spPr>
          <a:xfrm>
            <a:off x="9090700" y="1127925"/>
            <a:ext cx="3029100" cy="43983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900">
                <a:latin typeface="Arial"/>
                <a:ea typeface="Arial"/>
                <a:cs typeface="Arial"/>
                <a:sym typeface="Arial"/>
              </a:rPr>
              <a:t>    </a:t>
            </a:r>
            <a:r>
              <a:rPr b="1" lang="en-GB" sz="2500"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b="1" lang="en-GB" sz="2500">
                <a:latin typeface="Arial"/>
                <a:ea typeface="Arial"/>
                <a:cs typeface="Arial"/>
                <a:sym typeface="Arial"/>
              </a:rPr>
              <a:t>For Staff</a:t>
            </a:r>
            <a:endParaRPr b="1" sz="25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Better teamwork.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fewer mistakes in communication.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Better decision making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Improves confidence, job satisfaction,(Skills for Care, 2023).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g3f1e0c6738e_0_36" title="IMG_3608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46625" y="1127926"/>
            <a:ext cx="4044073" cy="4213924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g3f1e0c6738e_0_36"/>
          <p:cNvSpPr/>
          <p:nvPr/>
        </p:nvSpPr>
        <p:spPr>
          <a:xfrm flipH="1">
            <a:off x="987175" y="83051"/>
            <a:ext cx="8534052" cy="545724"/>
          </a:xfrm>
          <a:prstGeom prst="flowChartTerminator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3000">
                <a:solidFill>
                  <a:schemeClr val="dk1"/>
                </a:solidFill>
              </a:rPr>
              <a:t>        </a:t>
            </a:r>
            <a:r>
              <a:rPr b="1" lang="en-GB" sz="3000">
                <a:solidFill>
                  <a:schemeClr val="dk1"/>
                </a:solidFill>
              </a:rPr>
              <a:t>Benefits of Good Communication</a:t>
            </a:r>
            <a:endParaRPr sz="62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f33161d591_0_0"/>
          <p:cNvSpPr txBox="1"/>
          <p:nvPr>
            <p:ph idx="1" type="body"/>
          </p:nvPr>
        </p:nvSpPr>
        <p:spPr>
          <a:xfrm>
            <a:off x="2048175" y="1554075"/>
            <a:ext cx="3863400" cy="3917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800">
                <a:latin typeface="Arial"/>
                <a:ea typeface="Arial"/>
                <a:cs typeface="Arial"/>
                <a:sym typeface="Arial"/>
              </a:rPr>
              <a:t>For the Organisation</a:t>
            </a:r>
            <a:endParaRPr b="1"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Better quality of care.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Higher patient satisfaction.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Fewer complaints and </a:t>
            </a: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clinical errors(WHO, 2021).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800">
                <a:latin typeface="Arial"/>
                <a:ea typeface="Arial"/>
                <a:cs typeface="Arial"/>
                <a:sym typeface="Arial"/>
              </a:rPr>
              <a:t>If Communication is Poor</a:t>
            </a:r>
            <a:endParaRPr b="1"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Medication mistakes.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Delayed treatment.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Poor teamwork.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Reduced patient safety.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Lower quality of care.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g3f33161d591_0_0"/>
          <p:cNvSpPr txBox="1"/>
          <p:nvPr>
            <p:ph idx="12" type="sldNum"/>
          </p:nvPr>
        </p:nvSpPr>
        <p:spPr>
          <a:xfrm>
            <a:off x="10608733" y="6381751"/>
            <a:ext cx="973800" cy="3396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33" name="Google Shape;133;g3f33161d591_0_0" title="IMG_3561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37850" y="934900"/>
            <a:ext cx="4874424" cy="337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g3f33161d591_0_0" title="IMG_3604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37850" y="4188575"/>
            <a:ext cx="5054152" cy="143635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g3f33161d591_0_0"/>
          <p:cNvSpPr/>
          <p:nvPr/>
        </p:nvSpPr>
        <p:spPr>
          <a:xfrm flipH="1">
            <a:off x="64588" y="313678"/>
            <a:ext cx="6981012" cy="768852"/>
          </a:xfrm>
          <a:prstGeom prst="flowChartTerminator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3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3000">
                <a:solidFill>
                  <a:schemeClr val="dk1"/>
                </a:solidFill>
              </a:rPr>
              <a:t>Benefits of Good Communication</a:t>
            </a:r>
            <a:endParaRPr sz="62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3f0d42db8d2_0_6"/>
          <p:cNvSpPr txBox="1"/>
          <p:nvPr>
            <p:ph idx="1" type="body"/>
          </p:nvPr>
        </p:nvSpPr>
        <p:spPr>
          <a:xfrm>
            <a:off x="341350" y="851875"/>
            <a:ext cx="4413000" cy="4776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b="1" lang="en-GB" sz="21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Job Role </a:t>
            </a:r>
            <a:r>
              <a:rPr b="1" lang="en-GB" sz="17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Healthcare Assistant in hospital medical ward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Situation  </a:t>
            </a: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A patient reports feeling dizzy after receiving medication.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How Communication is Used</a:t>
            </a:r>
            <a:endParaRPr b="1"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Listen carefully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Ask simple questions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Observe the patient's condition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Report immediately to the registered nurse using clear and accurate  information  </a:t>
            </a:r>
            <a:r>
              <a:rPr i="1"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(NMC, 2018; WHO, 2021)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Reassure the patient 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2222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</a:t>
            </a:r>
            <a:endParaRPr i="1" sz="18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g3f0d42db8d2_0_6"/>
          <p:cNvSpPr txBox="1"/>
          <p:nvPr>
            <p:ph idx="12" type="sldNum"/>
          </p:nvPr>
        </p:nvSpPr>
        <p:spPr>
          <a:xfrm>
            <a:off x="10608733" y="6381751"/>
            <a:ext cx="973800" cy="3396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42" name="Google Shape;142;g3f0d42db8d2_0_6"/>
          <p:cNvSpPr txBox="1"/>
          <p:nvPr>
            <p:ph idx="1" type="body"/>
          </p:nvPr>
        </p:nvSpPr>
        <p:spPr>
          <a:xfrm>
            <a:off x="5016000" y="851875"/>
            <a:ext cx="2628000" cy="4776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2222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Impact on Care</a:t>
            </a:r>
            <a:endParaRPr b="1" sz="20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Early identification of problem 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Faster medical response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Improved patient safety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Better patient experience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Reduced risk of harm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3" name="Google Shape;143;g3f0d42db8d2_0_6" title="IMG_3611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43925" y="221430"/>
            <a:ext cx="4548076" cy="5243451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g3f0d42db8d2_0_6"/>
          <p:cNvSpPr/>
          <p:nvPr/>
        </p:nvSpPr>
        <p:spPr>
          <a:xfrm>
            <a:off x="110725" y="73800"/>
            <a:ext cx="7396164" cy="448956"/>
          </a:xfrm>
          <a:prstGeom prst="flowChartTerminator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24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700">
                <a:solidFill>
                  <a:srgbClr val="2222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</a:t>
            </a:r>
            <a:r>
              <a:rPr b="1" lang="en-GB" sz="2700">
                <a:solidFill>
                  <a:srgbClr val="2222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Practical Example in Health and Care</a:t>
            </a:r>
            <a:endParaRPr sz="2700"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f0d42db8d2_0_13"/>
          <p:cNvSpPr txBox="1"/>
          <p:nvPr>
            <p:ph type="title"/>
          </p:nvPr>
        </p:nvSpPr>
        <p:spPr>
          <a:xfrm>
            <a:off x="609600" y="401824"/>
            <a:ext cx="10972800" cy="470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35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g3f0d42db8d2_0_13"/>
          <p:cNvSpPr txBox="1"/>
          <p:nvPr>
            <p:ph idx="1" type="body"/>
          </p:nvPr>
        </p:nvSpPr>
        <p:spPr>
          <a:xfrm>
            <a:off x="0" y="872525"/>
            <a:ext cx="4443300" cy="47577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2000">
              <a:solidFill>
                <a:srgbClr val="2222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Communication helps me to: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Build professional relationships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Work effectively 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Better </a:t>
            </a: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quality</a:t>
            </a: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care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Improve patient safety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Become a competent healthcare professional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g3f0d42db8d2_0_13"/>
          <p:cNvSpPr txBox="1"/>
          <p:nvPr>
            <p:ph idx="12" type="sldNum"/>
          </p:nvPr>
        </p:nvSpPr>
        <p:spPr>
          <a:xfrm>
            <a:off x="10608733" y="6381751"/>
            <a:ext cx="973800" cy="3396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52" name="Google Shape;152;g3f0d42db8d2_0_13"/>
          <p:cNvSpPr txBox="1"/>
          <p:nvPr>
            <p:ph idx="1" type="body"/>
          </p:nvPr>
        </p:nvSpPr>
        <p:spPr>
          <a:xfrm>
            <a:off x="4443300" y="805725"/>
            <a:ext cx="4334700" cy="4671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Strengths</a:t>
            </a:r>
            <a:endParaRPr b="1"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Good listener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Respectful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Friendly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Empathetic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Areas for Development</a:t>
            </a:r>
            <a:endParaRPr b="1"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Speaking more confidently(</a:t>
            </a:r>
            <a:r>
              <a:rPr i="1"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Skills for Care, 2023).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Managing difficult conversations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800"/>
              <a:buChar char="●"/>
            </a:pPr>
            <a:r>
              <a:rPr lang="en-GB" sz="18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Improving communication with people from different cultures</a:t>
            </a:r>
            <a:endParaRPr sz="18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3" name="Google Shape;153;g3f0d42db8d2_0_13" title="IMG_3598.jpg"/>
          <p:cNvPicPr preferRelativeResize="0"/>
          <p:nvPr/>
        </p:nvPicPr>
        <p:blipFill rotWithShape="1">
          <a:blip r:embed="rId3">
            <a:alphaModFix/>
          </a:blip>
          <a:srcRect b="13577" l="0" r="0" t="0"/>
          <a:stretch/>
        </p:blipFill>
        <p:spPr>
          <a:xfrm>
            <a:off x="8844675" y="390425"/>
            <a:ext cx="3229100" cy="4757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g3f0d42db8d2_0_13"/>
          <p:cNvSpPr/>
          <p:nvPr/>
        </p:nvSpPr>
        <p:spPr>
          <a:xfrm>
            <a:off x="633525" y="26402"/>
            <a:ext cx="7703694" cy="779328"/>
          </a:xfrm>
          <a:prstGeom prst="flowChartTerminator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24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3500">
                <a:solidFill>
                  <a:srgbClr val="222222"/>
                </a:solidFill>
              </a:rPr>
              <a:t>Reflection and Future Practice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f52520544a_0_8"/>
          <p:cNvSpPr txBox="1"/>
          <p:nvPr>
            <p:ph type="title"/>
          </p:nvPr>
        </p:nvSpPr>
        <p:spPr>
          <a:xfrm>
            <a:off x="609600" y="274650"/>
            <a:ext cx="9849600" cy="7464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300">
                <a:latin typeface="Arial"/>
                <a:ea typeface="Arial"/>
                <a:cs typeface="Arial"/>
                <a:sym typeface="Arial"/>
              </a:rPr>
              <a:t>                 Communication Model</a:t>
            </a:r>
            <a:endParaRPr b="1" sz="33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300">
                <a:latin typeface="Arial"/>
                <a:ea typeface="Arial"/>
                <a:cs typeface="Arial"/>
                <a:sym typeface="Arial"/>
              </a:rPr>
              <a:t>Tuckman's Team Development Model</a:t>
            </a:r>
            <a:endParaRPr b="1" sz="33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g3f52520544a_0_8"/>
          <p:cNvSpPr txBox="1"/>
          <p:nvPr>
            <p:ph idx="1" type="body"/>
          </p:nvPr>
        </p:nvSpPr>
        <p:spPr>
          <a:xfrm>
            <a:off x="141475" y="1417650"/>
            <a:ext cx="7519200" cy="4354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Tuckman's Team Development Model describes how teams grow and how successful collaboration is facilitated by good communication (Tuckman, 1965).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b="1" lang="en-GB" sz="1800">
                <a:latin typeface="Arial"/>
                <a:ea typeface="Arial"/>
                <a:cs typeface="Arial"/>
                <a:sym typeface="Arial"/>
              </a:rPr>
              <a:t>Five Phases of Team Building</a:t>
            </a:r>
            <a:endParaRPr b="1"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800">
                <a:latin typeface="Arial"/>
                <a:ea typeface="Arial"/>
                <a:cs typeface="Arial"/>
                <a:sym typeface="Arial"/>
              </a:rPr>
              <a:t>Forming:</a:t>
            </a:r>
            <a:r>
              <a:rPr lang="en-GB" sz="1800">
                <a:latin typeface="Arial"/>
                <a:ea typeface="Arial"/>
                <a:cs typeface="Arial"/>
                <a:sym typeface="Arial"/>
              </a:rPr>
              <a:t> Members of the team get together and talk about their responsibilities.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800">
                <a:latin typeface="Arial"/>
                <a:ea typeface="Arial"/>
                <a:cs typeface="Arial"/>
                <a:sym typeface="Arial"/>
              </a:rPr>
              <a:t>Storming:</a:t>
            </a:r>
            <a:r>
              <a:rPr lang="en-GB" sz="1800">
                <a:latin typeface="Arial"/>
                <a:ea typeface="Arial"/>
                <a:cs typeface="Arial"/>
                <a:sym typeface="Arial"/>
              </a:rPr>
              <a:t> Team members use good communication to settle disputes.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800">
                <a:latin typeface="Arial"/>
                <a:ea typeface="Arial"/>
                <a:cs typeface="Arial"/>
                <a:sym typeface="Arial"/>
              </a:rPr>
              <a:t>Norming: </a:t>
            </a:r>
            <a:r>
              <a:rPr lang="en-GB" sz="1800">
                <a:latin typeface="Arial"/>
                <a:ea typeface="Arial"/>
                <a:cs typeface="Arial"/>
                <a:sym typeface="Arial"/>
              </a:rPr>
              <a:t>Communication becomes more transparent and cooperative as trust grows.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800">
                <a:latin typeface="Arial"/>
                <a:ea typeface="Arial"/>
                <a:cs typeface="Arial"/>
                <a:sym typeface="Arial"/>
              </a:rPr>
              <a:t>Performing: </a:t>
            </a:r>
            <a:r>
              <a:rPr lang="en-GB" sz="1800">
                <a:latin typeface="Arial"/>
                <a:ea typeface="Arial"/>
                <a:cs typeface="Arial"/>
                <a:sym typeface="Arial"/>
              </a:rPr>
              <a:t>The group works effectively to achieve common objectives.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800">
                <a:latin typeface="Arial"/>
                <a:ea typeface="Arial"/>
                <a:cs typeface="Arial"/>
                <a:sym typeface="Arial"/>
              </a:rPr>
              <a:t>Adjourning:</a:t>
            </a:r>
            <a:r>
              <a:rPr lang="en-GB" sz="1800">
                <a:latin typeface="Arial"/>
                <a:ea typeface="Arial"/>
                <a:cs typeface="Arial"/>
                <a:sym typeface="Arial"/>
              </a:rPr>
              <a:t> After finishing the assignment, the group evaluates its performance (Tuckman and Jensen, 1977)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g3f52520544a_0_8"/>
          <p:cNvSpPr txBox="1"/>
          <p:nvPr>
            <p:ph idx="12" type="sldNum"/>
          </p:nvPr>
        </p:nvSpPr>
        <p:spPr>
          <a:xfrm>
            <a:off x="10608733" y="6381751"/>
            <a:ext cx="973800" cy="3396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62" name="Google Shape;162;g3f52520544a_0_8" title="IMG_361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60675" y="1267032"/>
            <a:ext cx="4459223" cy="4290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"/>
          <p:cNvSpPr txBox="1"/>
          <p:nvPr>
            <p:ph idx="10" type="dt"/>
          </p:nvPr>
        </p:nvSpPr>
        <p:spPr>
          <a:xfrm>
            <a:off x="334433" y="6524626"/>
            <a:ext cx="1295400" cy="21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04/02/2026</a:t>
            </a:r>
            <a:endParaRPr/>
          </a:p>
        </p:txBody>
      </p:sp>
      <p:sp>
        <p:nvSpPr>
          <p:cNvPr id="168" name="Google Shape;168;p2"/>
          <p:cNvSpPr txBox="1"/>
          <p:nvPr>
            <p:ph idx="12" type="sldNum"/>
          </p:nvPr>
        </p:nvSpPr>
        <p:spPr>
          <a:xfrm>
            <a:off x="10608733" y="6381751"/>
            <a:ext cx="97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69" name="Google Shape;169;p2"/>
          <p:cNvSpPr txBox="1"/>
          <p:nvPr/>
        </p:nvSpPr>
        <p:spPr>
          <a:xfrm>
            <a:off x="334425" y="1128650"/>
            <a:ext cx="5557800" cy="353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rgbClr val="2222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</a:t>
            </a:r>
            <a:endParaRPr b="1" sz="2000">
              <a:solidFill>
                <a:srgbClr val="222222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222222"/>
              </a:buClr>
              <a:buSzPts val="2000"/>
              <a:buChar char="●"/>
            </a:pPr>
            <a:r>
              <a:rPr lang="en-GB" sz="2000">
                <a:solidFill>
                  <a:srgbClr val="222222"/>
                </a:solidFill>
              </a:rPr>
              <a:t>Communication is essential in health and social care.</a:t>
            </a:r>
            <a:endParaRPr sz="2000">
              <a:solidFill>
                <a:srgbClr val="222222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000"/>
              <a:buChar char="●"/>
            </a:pPr>
            <a:r>
              <a:rPr lang="en-GB" sz="2000">
                <a:solidFill>
                  <a:srgbClr val="222222"/>
                </a:solidFill>
              </a:rPr>
              <a:t>It improves patient safety.</a:t>
            </a:r>
            <a:endParaRPr sz="2000">
              <a:solidFill>
                <a:srgbClr val="222222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000"/>
              <a:buChar char="●"/>
            </a:pPr>
            <a:r>
              <a:rPr lang="en-GB" sz="2000">
                <a:solidFill>
                  <a:srgbClr val="222222"/>
                </a:solidFill>
              </a:rPr>
              <a:t>It supports teamwork.</a:t>
            </a:r>
            <a:endParaRPr sz="2000">
              <a:solidFill>
                <a:srgbClr val="222222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000"/>
              <a:buChar char="●"/>
            </a:pPr>
            <a:r>
              <a:rPr lang="en-GB" sz="2000">
                <a:solidFill>
                  <a:srgbClr val="222222"/>
                </a:solidFill>
              </a:rPr>
              <a:t>It improves patient outcomes.</a:t>
            </a:r>
            <a:endParaRPr sz="2000">
              <a:solidFill>
                <a:srgbClr val="222222"/>
              </a:solidFill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000"/>
              <a:buChar char="●"/>
            </a:pPr>
            <a:r>
              <a:rPr lang="en-GB" sz="2000">
                <a:solidFill>
                  <a:srgbClr val="222222"/>
                </a:solidFill>
              </a:rPr>
              <a:t>Strong communication skills help healthcare professionals provide high-quality, person-centred care.</a:t>
            </a:r>
            <a:endParaRPr sz="2000">
              <a:solidFill>
                <a:srgbClr val="222222"/>
              </a:solidFill>
            </a:endParaRPr>
          </a:p>
        </p:txBody>
      </p:sp>
      <p:sp>
        <p:nvSpPr>
          <p:cNvPr id="170" name="Google Shape;170;p2"/>
          <p:cNvSpPr/>
          <p:nvPr/>
        </p:nvSpPr>
        <p:spPr>
          <a:xfrm>
            <a:off x="418250" y="282925"/>
            <a:ext cx="5258844" cy="645840"/>
          </a:xfrm>
          <a:prstGeom prst="flowChartTerminator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300">
                <a:solidFill>
                  <a:srgbClr val="2222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</a:t>
            </a:r>
            <a:r>
              <a:rPr lang="en-GB" sz="3500">
                <a:solidFill>
                  <a:srgbClr val="222222"/>
                </a:solidFill>
              </a:rPr>
              <a:t>Conclusion</a:t>
            </a:r>
            <a:endParaRPr sz="3500">
              <a:solidFill>
                <a:srgbClr val="222222"/>
              </a:solidFill>
            </a:endParaRPr>
          </a:p>
          <a:p>
            <a:pPr indent="0" lvl="0" marL="0" rtl="0" algn="ctr"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"/>
          <p:cNvSpPr txBox="1"/>
          <p:nvPr>
            <p:ph idx="10" type="dt"/>
          </p:nvPr>
        </p:nvSpPr>
        <p:spPr>
          <a:xfrm>
            <a:off x="334433" y="6524626"/>
            <a:ext cx="1295400" cy="21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04/02/2026</a:t>
            </a:r>
            <a:endParaRPr/>
          </a:p>
        </p:txBody>
      </p:sp>
      <p:sp>
        <p:nvSpPr>
          <p:cNvPr id="176" name="Google Shape;176;p3"/>
          <p:cNvSpPr txBox="1"/>
          <p:nvPr>
            <p:ph idx="12" type="sldNum"/>
          </p:nvPr>
        </p:nvSpPr>
        <p:spPr>
          <a:xfrm>
            <a:off x="10608733" y="6381751"/>
            <a:ext cx="97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898989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b="0" i="0" sz="1200" u="none" cap="none" strike="noStrike">
              <a:solidFill>
                <a:srgbClr val="89898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77" name="Google Shape;177;p3"/>
          <p:cNvSpPr txBox="1"/>
          <p:nvPr>
            <p:ph idx="1" type="body"/>
          </p:nvPr>
        </p:nvSpPr>
        <p:spPr>
          <a:xfrm>
            <a:off x="1981200" y="698100"/>
            <a:ext cx="8229600" cy="481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3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National Institute for Health and Care Excellence (NICE) (2015) </a:t>
            </a:r>
            <a:r>
              <a:rPr i="1" lang="en-GB" sz="1100">
                <a:latin typeface="Arial"/>
                <a:ea typeface="Arial"/>
                <a:cs typeface="Arial"/>
                <a:sym typeface="Arial"/>
              </a:rPr>
              <a:t>Home care: Delivering personal care and practical support to older people living in their own homes (NG21).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Available at:</a:t>
            </a:r>
            <a:r>
              <a:rPr lang="en-GB" sz="1100"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https://www.nice.org.uk/guidance/ng21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(Accessed: 14 July 2026).</a:t>
            </a:r>
            <a:endParaRPr sz="13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National Institute for Health and Care Excellence (NICE) (2023) </a:t>
            </a:r>
            <a:r>
              <a:rPr i="1" lang="en-GB" sz="13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Patient experience in adult NHS services: Improving the experience of care for people using adult NHS services (CG138).</a:t>
            </a:r>
            <a:r>
              <a:rPr lang="en-GB" sz="13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Available at:</a:t>
            </a:r>
            <a:r>
              <a:rPr lang="en-GB" sz="1300">
                <a:solidFill>
                  <a:srgbClr val="222222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-GB" sz="1300" u="sng">
                <a:solidFill>
                  <a:srgbClr val="1155CC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https://www.nice.org.uk/guidance/cg138</a:t>
            </a:r>
            <a:r>
              <a:rPr lang="en-GB" sz="13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(Accessed: 1 July 2026).</a:t>
            </a:r>
            <a:endParaRPr sz="13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Nursing and Midwifery Council (NMC) (2018) </a:t>
            </a:r>
            <a:r>
              <a:rPr i="1" lang="en-GB" sz="13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The Code: Professional standards of practice and behaviour for nurses, midwives and nursing associates.</a:t>
            </a:r>
            <a:r>
              <a:rPr lang="en-GB" sz="13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London: NMC. Available at:</a:t>
            </a:r>
            <a:r>
              <a:rPr lang="en-GB" sz="1300">
                <a:solidFill>
                  <a:srgbClr val="222222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-GB" sz="1300" u="sng">
                <a:solidFill>
                  <a:srgbClr val="1155CC"/>
                </a:solidFill>
                <a:latin typeface="Arial"/>
                <a:ea typeface="Arial"/>
                <a:cs typeface="Arial"/>
                <a:sym typeface="Arial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https://www.nmc.org.uk/standards/code/</a:t>
            </a:r>
            <a:r>
              <a:rPr lang="en-GB" sz="13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(Accessed: 1 July 2026).</a:t>
            </a:r>
            <a:endParaRPr sz="13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Skills for Care (2023) </a:t>
            </a:r>
            <a:r>
              <a:rPr i="1" lang="en-GB" sz="13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Core skills for adult social care.</a:t>
            </a:r>
            <a:r>
              <a:rPr lang="en-GB" sz="13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Available at:</a:t>
            </a:r>
            <a:r>
              <a:rPr lang="en-GB" sz="1300">
                <a:solidFill>
                  <a:srgbClr val="222222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-GB" sz="1300" u="sng">
                <a:solidFill>
                  <a:srgbClr val="1155CC"/>
                </a:solidFill>
                <a:latin typeface="Arial"/>
                <a:ea typeface="Arial"/>
                <a:cs typeface="Arial"/>
                <a:sym typeface="Arial"/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https://www.skillsforcare.org.uk</a:t>
            </a:r>
            <a:r>
              <a:rPr lang="en-GB" sz="13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(Accessed: 1 July 2026).</a:t>
            </a:r>
            <a:endParaRPr sz="13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00">
                <a:latin typeface="Arial"/>
                <a:ea typeface="Arial"/>
                <a:cs typeface="Arial"/>
                <a:sym typeface="Arial"/>
              </a:rPr>
              <a:t>Tuckman, B.W. and Jensen, M.A.C. (1977) 'Stages of small-group development revisited', </a:t>
            </a:r>
            <a:r>
              <a:rPr i="1" lang="en-GB" sz="1300">
                <a:latin typeface="Arial"/>
                <a:ea typeface="Arial"/>
                <a:cs typeface="Arial"/>
                <a:sym typeface="Arial"/>
              </a:rPr>
              <a:t>Group &amp; Organization Studies</a:t>
            </a:r>
            <a:r>
              <a:rPr lang="en-GB" sz="130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b="1" lang="en-GB" sz="1300"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1300">
                <a:latin typeface="Arial"/>
                <a:ea typeface="Arial"/>
                <a:cs typeface="Arial"/>
                <a:sym typeface="Arial"/>
              </a:rPr>
              <a:t>(4), pp. 419–427.</a:t>
            </a:r>
            <a:endParaRPr sz="13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3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World Health Organization (WHO) (2021) </a:t>
            </a:r>
            <a:r>
              <a:rPr i="1" lang="en-GB" sz="13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Global Patient Safety Action Plan 2021–2030.</a:t>
            </a:r>
            <a:r>
              <a:rPr lang="en-GB" sz="13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Geneva: World Health Organization. Available at:</a:t>
            </a:r>
            <a:r>
              <a:rPr lang="en-GB" sz="1300">
                <a:solidFill>
                  <a:srgbClr val="222222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11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-GB" sz="1300" u="sng">
                <a:solidFill>
                  <a:srgbClr val="1155CC"/>
                </a:solidFill>
                <a:latin typeface="Arial"/>
                <a:ea typeface="Arial"/>
                <a:cs typeface="Arial"/>
                <a:sym typeface="Arial"/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https://www.who.int/publications/i/item/9789240032705</a:t>
            </a:r>
            <a:r>
              <a:rPr lang="en-GB" sz="13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 (Accessed: 1 July 2026)</a:t>
            </a:r>
            <a:endParaRPr sz="13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30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b="1" sz="1300"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b="1"/>
          </a:p>
        </p:txBody>
      </p:sp>
      <p:sp>
        <p:nvSpPr>
          <p:cNvPr id="178" name="Google Shape;178;p3"/>
          <p:cNvSpPr/>
          <p:nvPr/>
        </p:nvSpPr>
        <p:spPr>
          <a:xfrm>
            <a:off x="2278825" y="175302"/>
            <a:ext cx="6119928" cy="799578"/>
          </a:xfrm>
          <a:prstGeom prst="flowChartTerminator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2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              </a:t>
            </a:r>
            <a:r>
              <a:rPr lang="en-GB" sz="37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 References</a:t>
            </a:r>
            <a:endParaRPr sz="37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20140311PresentationUWTSDTemplate">
  <a:themeElements>
    <a:clrScheme name="Custom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2025-02-21T18:28:54Z</dcterms:created>
  <dc:creator>Farah Wiita</dc:creator>
</cp:coreProperties>
</file>