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sldIdLst>
    <p:sldId id="256" r:id="rId2"/>
    <p:sldId id="257" r:id="rId3"/>
    <p:sldId id="258" r:id="rId4"/>
    <p:sldId id="272" r:id="rId5"/>
    <p:sldId id="261" r:id="rId6"/>
    <p:sldId id="259" r:id="rId7"/>
    <p:sldId id="263" r:id="rId8"/>
    <p:sldId id="270" r:id="rId9"/>
    <p:sldId id="269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38" d="100"/>
          <a:sy n="38" d="100"/>
        </p:scale>
        <p:origin x="9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6AF7FD-101F-4998-AC5C-7B382190BE2A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C2B88-CF09-4D2F-AEAF-7CFDB60F9E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29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C2B88-CF09-4D2F-AEAF-7CFDB60F9E1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200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5166C-4C53-426A-901F-BDF3E91415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EE3C60-C1A2-44D5-B23F-4A219B0EE2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7461DC-18BC-4254-A465-B2C8F9988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1C45A-C0EB-4DF1-9852-298BB424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450F11-D493-4604-B5E0-B35C7326D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50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723B6-78F7-4E41-AEDA-D1588BFFE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FA5B8-F0B4-469C-9953-EF1ED1407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3B05A-CA9E-4F06-B67B-4F261F388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C892B-9BA2-4786-9E54-CAE492473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DC77B-67E6-4B49-92C5-B79239B5C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24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B70A5-300F-45D0-B708-F1701B240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6F77A6-3262-42B3-BEB4-91B78EA4A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227D7-8D8A-4208-BBD2-F05D80EEA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E3AB9-EBD7-4179-AA87-7D1858FA6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3D411-EA5E-4355-B1B5-3939E9DE9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218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0ECA3-F12B-40DD-8D4F-517FBBBF6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2ECF8-4A27-4021-9EA5-5957E735B9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D6E29C-DEC7-473F-B979-C0171FF3EC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88E96D-92D5-4EF0-8565-16D1AB7F6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1057E-7292-4990-BC96-C820CBB00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2F428D-1A4D-4921-BCE4-5D69B8F0C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40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65686-0FBD-4A91-8F3B-82E7500F2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E94AED-B4D6-4516-856D-8FF8E8615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EA6A15-1616-417F-B8D4-4188C4C84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8ADF6-C25C-4D88-AD0B-0FD2421715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202F0-FC3F-4025-8CCD-AA94AA6B00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6E173F-B932-41C6-9400-F251F0B25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B1D59A-0E5A-4B39-84FC-AF25A97DE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8F3E04-969D-4295-9DCB-385E91B2B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102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28A69-C800-4B17-88C6-AB5B42FA4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376B33-028A-4201-9DD9-4F171DAE7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A2B6FF-0A7B-41CC-8F0F-D930A3DE7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B29743-4384-4FFA-A0D2-984BD0C67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167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7710EA-9A21-4694-8E07-9C4FECE1C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E0CF6E-FC5F-42EA-AFCB-D9A89F86B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69AC3-2498-4853-8E6C-B0BB04803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22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E8412-469C-406F-9D8C-07FB5E920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B13B7-D9F3-4DED-86D2-C5EC163D2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2BC1DE-E650-4248-BBEC-A20704939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49B8D-8B8E-4C40-859B-ED78D67E1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7FB8B3-9C7C-4559-95F5-52389BCDE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8356C-676E-422D-A275-1849E9ACB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23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A5D35-4D31-4CE1-9DC0-C5573CC93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77D57C-8F83-435F-B51C-D3A6BA40B6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77F69C-8A39-46F1-9980-7D78D93D5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0EA9DC-D2A6-4048-A748-05965C4A1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06AEA-BE20-42C1-9C23-F9A1831E2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65E1C-4A4A-43E5-A8B5-98F1B6286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572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810B8-A870-4E17-8D1D-B348FFEFC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F5C82B-5A99-4F71-8FC4-9D2C6C2BAE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AC1FEB-C3A3-4D00-B49C-6B2FBB4B9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4D398-3446-4F6D-9663-A43F72DD2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DC5CF-ED76-4786-865A-A9726B897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92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4C1F17-D119-44CF-B86C-DA9B78A23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7D22C8-7466-4358-A4BE-97251EE59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5CEF7-7624-4181-BF26-0DEA67BB2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81DD57-9B6A-4665-AF2E-F7A46F55B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E721F2-AFEF-4CF3-AEC0-28284FD84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20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040490-11D1-442C-A112-6C93D9F65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8D1A2-D9CC-48B6-9166-9D110453B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2263C-8C8D-40A0-BA24-9540730C28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8C39D-46E4-41C5-B247-D7225B39DD1F}" type="datetimeFigureOut">
              <a:rPr lang="en-GB" smtClean="0"/>
              <a:t>01/05/2018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2C488-1CAC-451E-BA3B-3BF7637BA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A1440-94AB-4936-B08B-B6E3B97CAE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E4A0F-FC2D-4A0D-A1FE-5AAA9261C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498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96120-66B2-4165-B59B-59DFEDC27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237" y="914401"/>
            <a:ext cx="3657600" cy="1869896"/>
          </a:xfrm>
        </p:spPr>
        <p:txBody>
          <a:bodyPr>
            <a:normAutofit fontScale="90000"/>
          </a:bodyPr>
          <a:lstStyle/>
          <a:p>
            <a:r>
              <a:rPr lang="en-GB" sz="4400" dirty="0">
                <a:latin typeface="Imprint MT Shadow" panose="04020605060303030202" pitchFamily="82" charset="0"/>
              </a:rPr>
              <a:t>The Three Living and the Three Dead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0529F7-D4D7-4AD8-98C5-47772EC2EB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237" y="3246635"/>
            <a:ext cx="3657600" cy="1869896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Imprint MT Shadow" panose="04020605060303030202" pitchFamily="82" charset="0"/>
              </a:rPr>
              <a:t>Intimations of Mortality:</a:t>
            </a:r>
            <a:br>
              <a:rPr lang="en-GB" sz="2800" dirty="0">
                <a:latin typeface="Imprint MT Shadow" panose="04020605060303030202" pitchFamily="82" charset="0"/>
              </a:rPr>
            </a:br>
            <a:r>
              <a:rPr lang="en-GB" sz="2800" dirty="0">
                <a:latin typeface="Imprint MT Shadow" panose="04020605060303030202" pitchFamily="82" charset="0"/>
              </a:rPr>
              <a:t>Animations of Morality</a:t>
            </a:r>
            <a:endParaRPr lang="en-GB" sz="2800" dirty="0">
              <a:solidFill>
                <a:srgbClr val="FFFFFF"/>
              </a:solidFill>
              <a:latin typeface="Imprint MT Shadow" panose="04020605060303030202" pitchFamily="82" charset="0"/>
            </a:endParaRPr>
          </a:p>
          <a:p>
            <a:endParaRPr lang="en-GB" sz="2800" dirty="0"/>
          </a:p>
        </p:txBody>
      </p:sp>
      <p:pic>
        <p:nvPicPr>
          <p:cNvPr id="11" name="Picture 10" descr="182036.JPG">
            <a:extLst>
              <a:ext uri="{FF2B5EF4-FFF2-40B4-BE49-F238E27FC236}">
                <a16:creationId xmlns:a16="http://schemas.microsoft.com/office/drawing/2014/main" id="{DB672C8C-CA0A-4FFB-95FF-B39B1F30DCD5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-1130" r="1981" b="16949"/>
          <a:stretch/>
        </p:blipFill>
        <p:spPr bwMode="auto">
          <a:xfrm>
            <a:off x="4331837" y="914400"/>
            <a:ext cx="7513981" cy="4800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06918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1164A-A15F-412D-AC42-067106D48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03705"/>
          </a:xfrm>
        </p:spPr>
        <p:txBody>
          <a:bodyPr/>
          <a:lstStyle/>
          <a:p>
            <a:r>
              <a:rPr lang="en-GB" dirty="0">
                <a:latin typeface="Imprint MT Shadow" panose="04020605060303030202" pitchFamily="82" charset="0"/>
              </a:rPr>
              <a:t>The de Lisle Psalter</a:t>
            </a:r>
            <a:br>
              <a:rPr lang="en-GB" dirty="0">
                <a:latin typeface="Imprint MT Shadow" panose="04020605060303030202" pitchFamily="82" charset="0"/>
              </a:rPr>
            </a:br>
            <a:endParaRPr lang="en-GB" sz="2000" dirty="0">
              <a:latin typeface="Imprint MT Shadow" panose="04020605060303030202" pitchFamily="82" charset="0"/>
            </a:endParaRPr>
          </a:p>
        </p:txBody>
      </p:sp>
      <p:pic>
        <p:nvPicPr>
          <p:cNvPr id="1026" name="Picture 2" descr="The Three Living and the Three Dead">
            <a:extLst>
              <a:ext uri="{FF2B5EF4-FFF2-40B4-BE49-F238E27FC236}">
                <a16:creationId xmlns:a16="http://schemas.microsoft.com/office/drawing/2014/main" id="{E93915E1-1CA7-4337-AFA5-95D72FAD9E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7" t="8012" r="13695" b="7633"/>
          <a:stretch/>
        </p:blipFill>
        <p:spPr bwMode="auto">
          <a:xfrm>
            <a:off x="7520940" y="511174"/>
            <a:ext cx="3695700" cy="591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The Three Living and the Three Dead">
            <a:extLst>
              <a:ext uri="{FF2B5EF4-FFF2-40B4-BE49-F238E27FC236}">
                <a16:creationId xmlns:a16="http://schemas.microsoft.com/office/drawing/2014/main" id="{94680CF8-EC3A-4CBB-A037-E534993209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7" t="46376" r="13695" b="13838"/>
          <a:stretch/>
        </p:blipFill>
        <p:spPr bwMode="auto">
          <a:xfrm>
            <a:off x="517139" y="1490038"/>
            <a:ext cx="6538562" cy="493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242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EA981-535F-412E-84F4-7B3DCE4D4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latin typeface="Imprint MT Shadow" panose="04020605060303030202" pitchFamily="82" charset="0"/>
              </a:rPr>
              <a:t>Duc de Berry</a:t>
            </a:r>
          </a:p>
        </p:txBody>
      </p:sp>
      <p:pic>
        <p:nvPicPr>
          <p:cNvPr id="4" name="Content Placeholder 3" descr="https://upload.wikimedia.org/wikipedia/commons/5/50/Petites_heures_du_duc_Jean_de_Berry_fol_282r_%28d%C3%A9tail%29.jpg">
            <a:extLst>
              <a:ext uri="{FF2B5EF4-FFF2-40B4-BE49-F238E27FC236}">
                <a16:creationId xmlns:a16="http://schemas.microsoft.com/office/drawing/2014/main" id="{C2E581B2-ED41-42E6-9062-EF3E0DDB8C9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9400" y="925830"/>
            <a:ext cx="4629467" cy="502919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36AB3-3197-4B7C-A6B9-A15DF6A298E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sz="3200" dirty="0">
              <a:latin typeface="Imprint MT Shadow" panose="04020605060303030202" pitchFamily="82" charset="0"/>
            </a:endParaRPr>
          </a:p>
          <a:p>
            <a:r>
              <a:rPr lang="en-GB" sz="3200" dirty="0">
                <a:latin typeface="Imprint MT Shadow" panose="04020605060303030202" pitchFamily="82" charset="0"/>
              </a:rPr>
              <a:t>Hawk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Emotion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Graveyard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447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58F00-7CEF-4921-BFDC-C5F8667FD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2971800"/>
          </a:xfrm>
        </p:spPr>
        <p:txBody>
          <a:bodyPr>
            <a:normAutofit fontScale="90000"/>
          </a:bodyPr>
          <a:lstStyle/>
          <a:p>
            <a:r>
              <a:rPr lang="en-GB" sz="4900" dirty="0">
                <a:latin typeface="Imprint MT Shadow" panose="04020605060303030202" pitchFamily="82" charset="0"/>
              </a:rPr>
              <a:t>Sacro </a:t>
            </a:r>
            <a:r>
              <a:rPr lang="en-GB" sz="4900" dirty="0" err="1">
                <a:latin typeface="Imprint MT Shadow" panose="04020605060303030202" pitchFamily="82" charset="0"/>
              </a:rPr>
              <a:t>Speco</a:t>
            </a:r>
            <a:r>
              <a:rPr lang="en-GB" sz="4900" dirty="0">
                <a:latin typeface="Imprint MT Shadow" panose="04020605060303030202" pitchFamily="82" charset="0"/>
              </a:rPr>
              <a:t>, Scala Santa, Subiaco</a:t>
            </a:r>
            <a:br>
              <a:rPr lang="en-GB" sz="4900" dirty="0">
                <a:latin typeface="Imprint MT Shadow" panose="04020605060303030202" pitchFamily="82" charset="0"/>
              </a:rPr>
            </a:br>
            <a:r>
              <a:rPr lang="en-GB" sz="4900" dirty="0">
                <a:latin typeface="Imprint MT Shadow" panose="04020605060303030202" pitchFamily="82" charset="0"/>
              </a:rPr>
              <a:t>14</a:t>
            </a:r>
            <a:r>
              <a:rPr lang="en-GB" sz="4900" baseline="30000" dirty="0">
                <a:latin typeface="Imprint MT Shadow" panose="04020605060303030202" pitchFamily="82" charset="0"/>
              </a:rPr>
              <a:t>th</a:t>
            </a:r>
            <a:r>
              <a:rPr lang="en-GB" sz="4900" dirty="0">
                <a:latin typeface="Imprint MT Shadow" panose="04020605060303030202" pitchFamily="82" charset="0"/>
              </a:rPr>
              <a:t> century</a:t>
            </a:r>
            <a:br>
              <a:rPr lang="en-GB" dirty="0"/>
            </a:br>
            <a:endParaRPr lang="en-GB" sz="4400" dirty="0">
              <a:latin typeface="Imprint MT Shadow" panose="04020605060303030202" pitchFamily="82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83A9C6-9B10-45DB-AA1D-50724DECD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14600"/>
            <a:ext cx="3932237" cy="3354388"/>
          </a:xfrm>
        </p:spPr>
        <p:txBody>
          <a:bodyPr/>
          <a:lstStyle/>
          <a:p>
            <a:endParaRPr lang="en-GB" sz="3200" dirty="0">
              <a:latin typeface="Imprint MT Shadow" panose="04020605060303030202" pitchFamily="82" charset="0"/>
            </a:endParaRPr>
          </a:p>
          <a:p>
            <a:r>
              <a:rPr lang="en-GB" sz="3200" dirty="0">
                <a:latin typeface="Imprint MT Shadow" panose="04020605060303030202" pitchFamily="82" charset="0"/>
              </a:rPr>
              <a:t>Coffins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Hermit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Stages of decomposition</a:t>
            </a:r>
          </a:p>
          <a:p>
            <a:endParaRPr lang="en-GB" dirty="0"/>
          </a:p>
        </p:txBody>
      </p:sp>
      <p:pic>
        <p:nvPicPr>
          <p:cNvPr id="7170" name="Picture 2" descr="Subiaco, Sacro Speco, Scala Santa, The Three Living and the Three Dead">
            <a:extLst>
              <a:ext uri="{FF2B5EF4-FFF2-40B4-BE49-F238E27FC236}">
                <a16:creationId xmlns:a16="http://schemas.microsoft.com/office/drawing/2014/main" id="{9C9D2EF7-889C-460D-A873-8DA61BC54A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1815490"/>
            <a:ext cx="6502690" cy="432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19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94BEB-BF1E-4511-9D60-B78810550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31445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Imprint MT Shadow" panose="04020605060303030202" pitchFamily="82" charset="0"/>
              </a:rPr>
              <a:t>St Andrew’s</a:t>
            </a:r>
            <a:br>
              <a:rPr lang="en-GB" sz="4400" dirty="0">
                <a:latin typeface="Imprint MT Shadow" panose="04020605060303030202" pitchFamily="82" charset="0"/>
              </a:rPr>
            </a:br>
            <a:r>
              <a:rPr lang="en-GB" sz="4400" dirty="0" err="1">
                <a:latin typeface="Imprint MT Shadow" panose="04020605060303030202" pitchFamily="82" charset="0"/>
              </a:rPr>
              <a:t>Wickhampton</a:t>
            </a:r>
            <a:r>
              <a:rPr lang="en-GB" sz="4400" dirty="0">
                <a:latin typeface="Imprint MT Shadow" panose="04020605060303030202" pitchFamily="82" charset="0"/>
              </a:rPr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06EE78-C100-4FBC-B769-1578704CA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Imprint MT Shadow" panose="04020605060303030202" pitchFamily="82" charset="0"/>
              </a:rPr>
              <a:t>Wall painting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Less accomplished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Poor preservation</a:t>
            </a:r>
          </a:p>
        </p:txBody>
      </p:sp>
      <p:pic>
        <p:nvPicPr>
          <p:cNvPr id="1028" name="Picture 4" descr="The Three Living and The Three Dead wall painting">
            <a:extLst>
              <a:ext uri="{FF2B5EF4-FFF2-40B4-BE49-F238E27FC236}">
                <a16:creationId xmlns:a16="http://schemas.microsoft.com/office/drawing/2014/main" id="{35F4F40F-75D0-4597-81BE-CB51794C41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2"/>
          <a:stretch/>
        </p:blipFill>
        <p:spPr bwMode="auto">
          <a:xfrm>
            <a:off x="560070" y="3805855"/>
            <a:ext cx="5012372" cy="285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britainexpress.com/images/attractions/editor3/Wickhampton-1969.jpg">
            <a:extLst>
              <a:ext uri="{FF2B5EF4-FFF2-40B4-BE49-F238E27FC236}">
                <a16:creationId xmlns:a16="http://schemas.microsoft.com/office/drawing/2014/main" id="{8A61452F-25FB-406C-B835-DC294062F3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0" t="5777" r="1250" b="4323"/>
          <a:stretch/>
        </p:blipFill>
        <p:spPr bwMode="auto">
          <a:xfrm>
            <a:off x="6101718" y="3782663"/>
            <a:ext cx="4846637" cy="290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ree living and three dead">
            <a:extLst>
              <a:ext uri="{FF2B5EF4-FFF2-40B4-BE49-F238E27FC236}">
                <a16:creationId xmlns:a16="http://schemas.microsoft.com/office/drawing/2014/main" id="{2F07413F-0E58-4BBD-BADC-095F4DB01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75" b="29177"/>
          <a:stretch/>
        </p:blipFill>
        <p:spPr bwMode="auto">
          <a:xfrm>
            <a:off x="5166361" y="925837"/>
            <a:ext cx="5781994" cy="226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22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23D1-94C2-4969-BB67-5D46410A0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Imprint MT Shadow" panose="04020605060303030202" pitchFamily="82" charset="0"/>
              </a:rPr>
              <a:t>France 1480-90</a:t>
            </a:r>
          </a:p>
        </p:txBody>
      </p:sp>
      <p:pic>
        <p:nvPicPr>
          <p:cNvPr id="2050" name="Picture 2" descr="Three Living and Three Dead">
            <a:extLst>
              <a:ext uri="{FF2B5EF4-FFF2-40B4-BE49-F238E27FC236}">
                <a16:creationId xmlns:a16="http://schemas.microsoft.com/office/drawing/2014/main" id="{82FC2651-B890-4D92-9C95-0520311CDD1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" t="2684" r="10508" b="15272"/>
          <a:stretch/>
        </p:blipFill>
        <p:spPr bwMode="auto">
          <a:xfrm>
            <a:off x="6985952" y="292858"/>
            <a:ext cx="4366260" cy="627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3DB3B-72D8-4124-A53C-E71B16719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3200" dirty="0">
                <a:latin typeface="Imprint MT Shadow" panose="04020605060303030202" pitchFamily="82" charset="0"/>
              </a:rPr>
              <a:t>Status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Stages of decomposition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782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31AA9-DDE3-4F60-99C8-70141232B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Imprint MT Shadow" panose="04020605060303030202" pitchFamily="82" charset="0"/>
              </a:rPr>
              <a:t>Staatliche </a:t>
            </a:r>
            <a:r>
              <a:rPr lang="en-GB" dirty="0" err="1">
                <a:latin typeface="Imprint MT Shadow" panose="04020605060303030202" pitchFamily="82" charset="0"/>
              </a:rPr>
              <a:t>Museen</a:t>
            </a:r>
            <a:r>
              <a:rPr lang="en-GB" dirty="0">
                <a:latin typeface="Imprint MT Shadow" panose="04020605060303030202" pitchFamily="82" charset="0"/>
              </a:rPr>
              <a:t>, Berlin.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 descr="Image result for three living and three dead church">
            <a:extLst>
              <a:ext uri="{FF2B5EF4-FFF2-40B4-BE49-F238E27FC236}">
                <a16:creationId xmlns:a16="http://schemas.microsoft.com/office/drawing/2014/main" id="{AAFC4DB9-DF11-4713-BE0B-DCDB484DC5E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t="4205" r="2353" b="11051"/>
          <a:stretch/>
        </p:blipFill>
        <p:spPr bwMode="auto">
          <a:xfrm>
            <a:off x="4061403" y="1383029"/>
            <a:ext cx="6979977" cy="459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D41477-D568-486C-924D-46EC7078AEB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3200" dirty="0">
                <a:latin typeface="Imprint MT Shadow" panose="04020605060303030202" pitchFamily="82" charset="0"/>
              </a:rPr>
              <a:t>Woodcut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Printed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Basic</a:t>
            </a:r>
          </a:p>
          <a:p>
            <a:r>
              <a:rPr lang="en-GB" sz="3200" dirty="0" err="1">
                <a:latin typeface="Imprint MT Shadow" panose="04020605060303030202" pitchFamily="82" charset="0"/>
              </a:rPr>
              <a:t>Banderoles</a:t>
            </a:r>
            <a:endParaRPr lang="en-GB" sz="3200" dirty="0">
              <a:latin typeface="Imprint MT Shadow" panose="04020605060303030202" pitchFamily="82" charset="0"/>
            </a:endParaRPr>
          </a:p>
          <a:p>
            <a:endParaRPr lang="en-GB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698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B409F-E22A-4CC3-9A22-7B92DDF4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Imprint MT Shadow" panose="04020605060303030202" pitchFamily="82" charset="0"/>
              </a:rPr>
              <a:t>Joanna the Mad</a:t>
            </a:r>
            <a:br>
              <a:rPr lang="en-GB" dirty="0">
                <a:latin typeface="Imprint MT Shadow" panose="04020605060303030202" pitchFamily="82" charset="0"/>
              </a:rPr>
            </a:br>
            <a:br>
              <a:rPr lang="en-GB" dirty="0">
                <a:latin typeface="Imprint MT Shadow" panose="04020605060303030202" pitchFamily="82" charset="0"/>
              </a:rPr>
            </a:br>
            <a:endParaRPr lang="en-GB" dirty="0">
              <a:latin typeface="Imprint MT Shadow" panose="04020605060303030202" pitchFamily="82" charset="0"/>
            </a:endParaRPr>
          </a:p>
        </p:txBody>
      </p:sp>
      <p:pic>
        <p:nvPicPr>
          <p:cNvPr id="4" name="Content Placeholder 3" descr="Image result for Duc de Berry three living three dead">
            <a:extLst>
              <a:ext uri="{FF2B5EF4-FFF2-40B4-BE49-F238E27FC236}">
                <a16:creationId xmlns:a16="http://schemas.microsoft.com/office/drawing/2014/main" id="{39100390-25CA-49B8-B0F0-9C8F139F6A2C}"/>
              </a:ext>
            </a:extLst>
          </p:cNvPr>
          <p:cNvPicPr>
            <a:picLocks noGrp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" t="438" r="-51" b="703"/>
          <a:stretch/>
        </p:blipFill>
        <p:spPr bwMode="auto">
          <a:xfrm>
            <a:off x="6718935" y="394335"/>
            <a:ext cx="4238942" cy="60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36D256-BE8B-40F5-8560-78DAD796C9B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3200" dirty="0">
                <a:latin typeface="Imprint MT Shadow" panose="04020605060303030202" pitchFamily="82" charset="0"/>
              </a:rPr>
              <a:t>Women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Horses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Aggression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264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9C65C-E880-4D1B-BD0D-47D921297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199"/>
            <a:ext cx="3932237" cy="2260123"/>
          </a:xfrm>
        </p:spPr>
        <p:txBody>
          <a:bodyPr>
            <a:noAutofit/>
          </a:bodyPr>
          <a:lstStyle/>
          <a:p>
            <a:r>
              <a:rPr lang="en-GB" sz="4400" dirty="0" err="1">
                <a:latin typeface="Imprint MT Shadow" panose="04020605060303030202" pitchFamily="82" charset="0"/>
              </a:rPr>
              <a:t>Norre</a:t>
            </a:r>
            <a:r>
              <a:rPr lang="en-GB" sz="4400" dirty="0">
                <a:latin typeface="Imprint MT Shadow" panose="04020605060303030202" pitchFamily="82" charset="0"/>
              </a:rPr>
              <a:t> </a:t>
            </a:r>
            <a:r>
              <a:rPr lang="en-GB" sz="4400" dirty="0" err="1">
                <a:latin typeface="Imprint MT Shadow" panose="04020605060303030202" pitchFamily="82" charset="0"/>
              </a:rPr>
              <a:t>Alslev</a:t>
            </a:r>
            <a:r>
              <a:rPr lang="en-GB" sz="4400" dirty="0">
                <a:latin typeface="Imprint MT Shadow" panose="04020605060303030202" pitchFamily="82" charset="0"/>
              </a:rPr>
              <a:t> </a:t>
            </a:r>
            <a:br>
              <a:rPr lang="en-GB" sz="4400" dirty="0">
                <a:latin typeface="Imprint MT Shadow" panose="04020605060303030202" pitchFamily="82" charset="0"/>
              </a:rPr>
            </a:br>
            <a:r>
              <a:rPr lang="en-GB" sz="4400" dirty="0">
                <a:latin typeface="Imprint MT Shadow" panose="04020605060303030202" pitchFamily="82" charset="0"/>
              </a:rPr>
              <a:t>church, </a:t>
            </a:r>
            <a:br>
              <a:rPr lang="en-GB" sz="4400" dirty="0">
                <a:latin typeface="Imprint MT Shadow" panose="04020605060303030202" pitchFamily="82" charset="0"/>
              </a:rPr>
            </a:br>
            <a:r>
              <a:rPr lang="en-GB" sz="4400" dirty="0">
                <a:latin typeface="Imprint MT Shadow" panose="04020605060303030202" pitchFamily="82" charset="0"/>
              </a:rPr>
              <a:t>Denmark </a:t>
            </a:r>
            <a:br>
              <a:rPr lang="en-GB" sz="4400" dirty="0">
                <a:latin typeface="Imprint MT Shadow" panose="04020605060303030202" pitchFamily="82" charset="0"/>
              </a:rPr>
            </a:br>
            <a:r>
              <a:rPr lang="en-GB" sz="4400" dirty="0">
                <a:latin typeface="Imprint MT Shadow" panose="04020605060303030202" pitchFamily="82" charset="0"/>
              </a:rPr>
              <a:t>c. 1480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46DE9-9097-44C3-A311-1CA60504F2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247376-BF70-4710-A6C0-E0D1A0C5E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754630"/>
            <a:ext cx="3932237" cy="3114358"/>
          </a:xfrm>
        </p:spPr>
        <p:txBody>
          <a:bodyPr/>
          <a:lstStyle/>
          <a:p>
            <a:endParaRPr lang="en-GB" dirty="0"/>
          </a:p>
          <a:p>
            <a:r>
              <a:rPr lang="en-GB" sz="3200" dirty="0">
                <a:latin typeface="Imprint MT Shadow" panose="04020605060303030202" pitchFamily="82" charset="0"/>
              </a:rPr>
              <a:t>Later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More figures</a:t>
            </a:r>
          </a:p>
          <a:p>
            <a:r>
              <a:rPr lang="en-GB" sz="3200" dirty="0">
                <a:latin typeface="Imprint MT Shadow" panose="04020605060303030202" pitchFamily="82" charset="0"/>
              </a:rPr>
              <a:t>Each living had profession</a:t>
            </a:r>
          </a:p>
          <a:p>
            <a:endParaRPr lang="en-GB" dirty="0"/>
          </a:p>
        </p:txBody>
      </p:sp>
      <p:pic>
        <p:nvPicPr>
          <p:cNvPr id="6146" name="Picture 2" descr="Dance of death, NÃ¸rre Alslev church, Falster, Denmark, around 1480">
            <a:extLst>
              <a:ext uri="{FF2B5EF4-FFF2-40B4-BE49-F238E27FC236}">
                <a16:creationId xmlns:a16="http://schemas.microsoft.com/office/drawing/2014/main" id="{12A1E7B0-7C35-4543-811B-F48FD68D86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2"/>
          <a:stretch/>
        </p:blipFill>
        <p:spPr bwMode="auto">
          <a:xfrm>
            <a:off x="4000500" y="1026319"/>
            <a:ext cx="7753350" cy="480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51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AD245-C789-4231-9D3F-737A70CFE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74467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Imprint MT Shadow" panose="04020605060303030202" pitchFamily="82" charset="0"/>
              </a:rPr>
              <a:t>And finally…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69CD34-50A8-4980-8ACB-31063CF19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13" name="Content Placeholder 12" descr="PocÃ©-sur-Cisse_(37)_Ã©glise_saint-Adrien_6.jpg (2592Ã1944)">
            <a:extLst>
              <a:ext uri="{FF2B5EF4-FFF2-40B4-BE49-F238E27FC236}">
                <a16:creationId xmlns:a16="http://schemas.microsoft.com/office/drawing/2014/main" id="{8DA633EC-7097-4E25-A4BB-DA738B1296AA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2" t="14960" r="10284" b="7717"/>
          <a:stretch/>
        </p:blipFill>
        <p:spPr bwMode="auto">
          <a:xfrm>
            <a:off x="1110683" y="4268915"/>
            <a:ext cx="3552618" cy="2371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https://upload.wikimedia.org/wikipedia/commons/7/74/Oddington_StAndrew_BrassHamsterley.JPG">
            <a:extLst>
              <a:ext uri="{FF2B5EF4-FFF2-40B4-BE49-F238E27FC236}">
                <a16:creationId xmlns:a16="http://schemas.microsoft.com/office/drawing/2014/main" id="{1B7FB0E7-4FB1-4E0C-93F2-8338D236C23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7" t="6549" r="14307" b="10310"/>
          <a:stretch/>
        </p:blipFill>
        <p:spPr bwMode="auto">
          <a:xfrm>
            <a:off x="8501035" y="1205621"/>
            <a:ext cx="3250173" cy="55151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Image result for transi tombs">
            <a:extLst>
              <a:ext uri="{FF2B5EF4-FFF2-40B4-BE49-F238E27FC236}">
                <a16:creationId xmlns:a16="http://schemas.microsoft.com/office/drawing/2014/main" id="{72B34402-D971-4D20-9BDF-4453F1F7A3AA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5" t="4348" r="8467" b="7893"/>
          <a:stretch/>
        </p:blipFill>
        <p:spPr bwMode="auto">
          <a:xfrm>
            <a:off x="4954724" y="733072"/>
            <a:ext cx="3932237" cy="50446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198" name="Picture 6" descr="Guy Marchant, Musicians">
            <a:extLst>
              <a:ext uri="{FF2B5EF4-FFF2-40B4-BE49-F238E27FC236}">
                <a16:creationId xmlns:a16="http://schemas.microsoft.com/office/drawing/2014/main" id="{E3AF39D6-1824-4EF0-A4A9-FB80D4782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108" y="1225506"/>
            <a:ext cx="3552618" cy="304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 result for stained glass skeleton Bern Cathedral">
            <a:extLst>
              <a:ext uri="{FF2B5EF4-FFF2-40B4-BE49-F238E27FC236}">
                <a16:creationId xmlns:a16="http://schemas.microsoft.com/office/drawing/2014/main" id="{FE0F3D86-9D88-4A49-8100-6893773C6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2" y="1853476"/>
            <a:ext cx="2435401" cy="278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121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21005</TotalTime>
  <Words>75</Words>
  <Application>Microsoft Office PowerPoint</Application>
  <PresentationFormat>Widescreen</PresentationFormat>
  <Paragraphs>38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Imprint MT Shadow</vt:lpstr>
      <vt:lpstr>Office Theme</vt:lpstr>
      <vt:lpstr>The Three Living and the Three Dead</vt:lpstr>
      <vt:lpstr>The de Lisle Psalter </vt:lpstr>
      <vt:lpstr>Duc de Berry</vt:lpstr>
      <vt:lpstr>Sacro Speco, Scala Santa, Subiaco 14th century </vt:lpstr>
      <vt:lpstr>St Andrew’s Wickhampton </vt:lpstr>
      <vt:lpstr>France 1480-90</vt:lpstr>
      <vt:lpstr>Staatliche Museen, Berlin. </vt:lpstr>
      <vt:lpstr>Joanna the Mad  </vt:lpstr>
      <vt:lpstr>Norre Alslev  church,  Denmark  c. 1480</vt:lpstr>
      <vt:lpstr>And 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Legend of the Three Living and the Three Dead</dc:title>
  <dc:creator>Natasha Coombs (1402066)</dc:creator>
  <cp:lastModifiedBy>Natasha Olga Jane Coombs</cp:lastModifiedBy>
  <cp:revision>111</cp:revision>
  <dcterms:created xsi:type="dcterms:W3CDTF">2018-03-23T16:38:11Z</dcterms:created>
  <dcterms:modified xsi:type="dcterms:W3CDTF">2018-05-01T14:46:52Z</dcterms:modified>
</cp:coreProperties>
</file>