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51" r:id="rId1"/>
  </p:sldMasterIdLst>
  <p:notesMasterIdLst>
    <p:notesMasterId r:id="rId83"/>
  </p:notesMasterIdLst>
  <p:handoutMasterIdLst>
    <p:handoutMasterId r:id="rId84"/>
  </p:handoutMasterIdLst>
  <p:sldIdLst>
    <p:sldId id="256" r:id="rId2"/>
    <p:sldId id="257" r:id="rId3"/>
    <p:sldId id="259" r:id="rId4"/>
    <p:sldId id="309" r:id="rId5"/>
    <p:sldId id="263" r:id="rId6"/>
    <p:sldId id="261" r:id="rId7"/>
    <p:sldId id="310" r:id="rId8"/>
    <p:sldId id="266" r:id="rId9"/>
    <p:sldId id="267" r:id="rId10"/>
    <p:sldId id="308" r:id="rId11"/>
    <p:sldId id="269" r:id="rId12"/>
    <p:sldId id="270" r:id="rId13"/>
    <p:sldId id="271" r:id="rId14"/>
    <p:sldId id="311" r:id="rId15"/>
    <p:sldId id="272" r:id="rId16"/>
    <p:sldId id="312" r:id="rId17"/>
    <p:sldId id="273" r:id="rId18"/>
    <p:sldId id="274" r:id="rId19"/>
    <p:sldId id="1135" r:id="rId20"/>
    <p:sldId id="275" r:id="rId21"/>
    <p:sldId id="276" r:id="rId22"/>
    <p:sldId id="277" r:id="rId23"/>
    <p:sldId id="278" r:id="rId24"/>
    <p:sldId id="279" r:id="rId25"/>
    <p:sldId id="280" r:id="rId26"/>
    <p:sldId id="281" r:id="rId27"/>
    <p:sldId id="282" r:id="rId28"/>
    <p:sldId id="283" r:id="rId29"/>
    <p:sldId id="286" r:id="rId30"/>
    <p:sldId id="284" r:id="rId31"/>
    <p:sldId id="285" r:id="rId32"/>
    <p:sldId id="287" r:id="rId33"/>
    <p:sldId id="288" r:id="rId34"/>
    <p:sldId id="289" r:id="rId35"/>
    <p:sldId id="1136" r:id="rId36"/>
    <p:sldId id="1137" r:id="rId37"/>
    <p:sldId id="1138" r:id="rId38"/>
    <p:sldId id="1139" r:id="rId39"/>
    <p:sldId id="1140" r:id="rId40"/>
    <p:sldId id="1141" r:id="rId41"/>
    <p:sldId id="1142" r:id="rId42"/>
    <p:sldId id="1143" r:id="rId43"/>
    <p:sldId id="1144" r:id="rId44"/>
    <p:sldId id="1145" r:id="rId45"/>
    <p:sldId id="1146" r:id="rId46"/>
    <p:sldId id="1147" r:id="rId47"/>
    <p:sldId id="1148" r:id="rId48"/>
    <p:sldId id="1149" r:id="rId49"/>
    <p:sldId id="1150" r:id="rId50"/>
    <p:sldId id="1151" r:id="rId51"/>
    <p:sldId id="1152" r:id="rId52"/>
    <p:sldId id="1153" r:id="rId53"/>
    <p:sldId id="1154" r:id="rId54"/>
    <p:sldId id="1155" r:id="rId55"/>
    <p:sldId id="1156" r:id="rId56"/>
    <p:sldId id="1157" r:id="rId57"/>
    <p:sldId id="1158" r:id="rId58"/>
    <p:sldId id="1159" r:id="rId59"/>
    <p:sldId id="1160" r:id="rId60"/>
    <p:sldId id="1161" r:id="rId61"/>
    <p:sldId id="1162" r:id="rId62"/>
    <p:sldId id="1163" r:id="rId63"/>
    <p:sldId id="1164" r:id="rId64"/>
    <p:sldId id="1165" r:id="rId65"/>
    <p:sldId id="1166" r:id="rId66"/>
    <p:sldId id="1167" r:id="rId67"/>
    <p:sldId id="1168" r:id="rId68"/>
    <p:sldId id="1169" r:id="rId69"/>
    <p:sldId id="1170" r:id="rId70"/>
    <p:sldId id="1171" r:id="rId71"/>
    <p:sldId id="1172" r:id="rId72"/>
    <p:sldId id="1173" r:id="rId73"/>
    <p:sldId id="1174" r:id="rId74"/>
    <p:sldId id="1175" r:id="rId75"/>
    <p:sldId id="1176" r:id="rId76"/>
    <p:sldId id="1177" r:id="rId77"/>
    <p:sldId id="1178" r:id="rId78"/>
    <p:sldId id="1179" r:id="rId79"/>
    <p:sldId id="1180" r:id="rId80"/>
    <p:sldId id="1181" r:id="rId81"/>
    <p:sldId id="1182" r:id="rId82"/>
  </p:sldIdLst>
  <p:sldSz cx="9144000" cy="6858000" type="screen4x3"/>
  <p:notesSz cx="6807200" cy="9939338"/>
  <p:custDataLst>
    <p:tags r:id="rId85"/>
  </p:custDataLst>
  <p:defaultTextStyle>
    <a:defPPr>
      <a:defRPr lang="en-US"/>
    </a:defPPr>
    <a:lvl1pPr algn="l" rtl="0" fontAlgn="base">
      <a:spcBef>
        <a:spcPct val="0"/>
      </a:spcBef>
      <a:spcAft>
        <a:spcPct val="0"/>
      </a:spcAft>
      <a:defRPr kern="1200">
        <a:solidFill>
          <a:schemeClr val="tx1"/>
        </a:solidFill>
        <a:latin typeface="Calibri" pitchFamily="34" charset="0"/>
        <a:ea typeface="MS PGothic" pitchFamily="34" charset="-128"/>
        <a:cs typeface="+mn-cs"/>
      </a:defRPr>
    </a:lvl1pPr>
    <a:lvl2pPr marL="457200" algn="l" rtl="0" fontAlgn="base">
      <a:spcBef>
        <a:spcPct val="0"/>
      </a:spcBef>
      <a:spcAft>
        <a:spcPct val="0"/>
      </a:spcAft>
      <a:defRPr kern="1200">
        <a:solidFill>
          <a:schemeClr val="tx1"/>
        </a:solidFill>
        <a:latin typeface="Calibri" pitchFamily="34" charset="0"/>
        <a:ea typeface="MS PGothic" pitchFamily="34" charset="-128"/>
        <a:cs typeface="+mn-cs"/>
      </a:defRPr>
    </a:lvl2pPr>
    <a:lvl3pPr marL="914400" algn="l" rtl="0" fontAlgn="base">
      <a:spcBef>
        <a:spcPct val="0"/>
      </a:spcBef>
      <a:spcAft>
        <a:spcPct val="0"/>
      </a:spcAft>
      <a:defRPr kern="1200">
        <a:solidFill>
          <a:schemeClr val="tx1"/>
        </a:solidFill>
        <a:latin typeface="Calibri" pitchFamily="34" charset="0"/>
        <a:ea typeface="MS PGothic" pitchFamily="34" charset="-128"/>
        <a:cs typeface="+mn-cs"/>
      </a:defRPr>
    </a:lvl3pPr>
    <a:lvl4pPr marL="1371600" algn="l" rtl="0" fontAlgn="base">
      <a:spcBef>
        <a:spcPct val="0"/>
      </a:spcBef>
      <a:spcAft>
        <a:spcPct val="0"/>
      </a:spcAft>
      <a:defRPr kern="1200">
        <a:solidFill>
          <a:schemeClr val="tx1"/>
        </a:solidFill>
        <a:latin typeface="Calibri" pitchFamily="34" charset="0"/>
        <a:ea typeface="MS PGothic" pitchFamily="34" charset="-128"/>
        <a:cs typeface="+mn-cs"/>
      </a:defRPr>
    </a:lvl4pPr>
    <a:lvl5pPr marL="1828800" algn="l" rtl="0" fontAlgn="base">
      <a:spcBef>
        <a:spcPct val="0"/>
      </a:spcBef>
      <a:spcAft>
        <a:spcPct val="0"/>
      </a:spcAft>
      <a:defRPr kern="1200">
        <a:solidFill>
          <a:schemeClr val="tx1"/>
        </a:solidFill>
        <a:latin typeface="Calibri" pitchFamily="34" charset="0"/>
        <a:ea typeface="MS PGothic" pitchFamily="34" charset="-128"/>
        <a:cs typeface="+mn-cs"/>
      </a:defRPr>
    </a:lvl5pPr>
    <a:lvl6pPr marL="2286000" algn="l" defTabSz="914400" rtl="0" eaLnBrk="1" latinLnBrk="0" hangingPunct="1">
      <a:defRPr kern="1200">
        <a:solidFill>
          <a:schemeClr val="tx1"/>
        </a:solidFill>
        <a:latin typeface="Calibri" pitchFamily="34" charset="0"/>
        <a:ea typeface="MS PGothic" pitchFamily="34" charset="-128"/>
        <a:cs typeface="+mn-cs"/>
      </a:defRPr>
    </a:lvl6pPr>
    <a:lvl7pPr marL="2743200" algn="l" defTabSz="914400" rtl="0" eaLnBrk="1" latinLnBrk="0" hangingPunct="1">
      <a:defRPr kern="1200">
        <a:solidFill>
          <a:schemeClr val="tx1"/>
        </a:solidFill>
        <a:latin typeface="Calibri" pitchFamily="34" charset="0"/>
        <a:ea typeface="MS PGothic" pitchFamily="34" charset="-128"/>
        <a:cs typeface="+mn-cs"/>
      </a:defRPr>
    </a:lvl7pPr>
    <a:lvl8pPr marL="3200400" algn="l" defTabSz="914400" rtl="0" eaLnBrk="1" latinLnBrk="0" hangingPunct="1">
      <a:defRPr kern="1200">
        <a:solidFill>
          <a:schemeClr val="tx1"/>
        </a:solidFill>
        <a:latin typeface="Calibri" pitchFamily="34" charset="0"/>
        <a:ea typeface="MS PGothic" pitchFamily="34" charset="-128"/>
        <a:cs typeface="+mn-cs"/>
      </a:defRPr>
    </a:lvl8pPr>
    <a:lvl9pPr marL="3657600" algn="l" defTabSz="914400" rtl="0" eaLnBrk="1" latinLnBrk="0" hangingPunct="1">
      <a:defRPr kern="1200">
        <a:solidFill>
          <a:schemeClr val="tx1"/>
        </a:solidFill>
        <a:latin typeface="Calibri" pitchFamily="34" charset="0"/>
        <a:ea typeface="MS PGothic"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snapVertSplitter="1" vertBarState="minimized" horzBarState="maximized">
    <p:restoredLeft sz="6397" autoAdjust="0"/>
    <p:restoredTop sz="94280" autoAdjust="0"/>
  </p:normalViewPr>
  <p:slideViewPr>
    <p:cSldViewPr>
      <p:cViewPr varScale="1">
        <p:scale>
          <a:sx n="69" d="100"/>
          <a:sy n="69" d="100"/>
        </p:scale>
        <p:origin x="1854" y="60"/>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varScale="1">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handoutMaster" Target="handoutMasters/handoutMaster1.xml"/><Relationship Id="rId89" Type="http://schemas.openxmlformats.org/officeDocument/2006/relationships/tableStyles" Target="tableStyles.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tags" Target="tags/tag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notesMaster" Target="notesMasters/notesMaster1.xml"/><Relationship Id="rId88"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viewProps" Target="viewProps.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49786" cy="498693"/>
          </a:xfrm>
          <a:prstGeom prst="rect">
            <a:avLst/>
          </a:prstGeom>
        </p:spPr>
        <p:txBody>
          <a:bodyPr vert="horz" lIns="91531" tIns="45766" rIns="91531" bIns="45766" rtlCol="0"/>
          <a:lstStyle>
            <a:lvl1pPr algn="l">
              <a:defRPr sz="1200"/>
            </a:lvl1pPr>
          </a:lstStyle>
          <a:p>
            <a:endParaRPr lang="en-US"/>
          </a:p>
        </p:txBody>
      </p:sp>
      <p:sp>
        <p:nvSpPr>
          <p:cNvPr id="3" name="Date Placeholder 2"/>
          <p:cNvSpPr>
            <a:spLocks noGrp="1"/>
          </p:cNvSpPr>
          <p:nvPr>
            <p:ph type="dt" sz="quarter" idx="1"/>
          </p:nvPr>
        </p:nvSpPr>
        <p:spPr>
          <a:xfrm>
            <a:off x="3855838" y="0"/>
            <a:ext cx="2949786" cy="498693"/>
          </a:xfrm>
          <a:prstGeom prst="rect">
            <a:avLst/>
          </a:prstGeom>
        </p:spPr>
        <p:txBody>
          <a:bodyPr vert="horz" lIns="91531" tIns="45766" rIns="91531" bIns="45766" rtlCol="0"/>
          <a:lstStyle>
            <a:lvl1pPr algn="r">
              <a:defRPr sz="1200"/>
            </a:lvl1pPr>
          </a:lstStyle>
          <a:p>
            <a:fld id="{23F5A8A0-71AC-4C8E-8B08-59075AF8B2CF}" type="datetimeFigureOut">
              <a:rPr lang="en-US" smtClean="0"/>
              <a:t>8/29/2019</a:t>
            </a:fld>
            <a:endParaRPr lang="en-US"/>
          </a:p>
        </p:txBody>
      </p:sp>
      <p:sp>
        <p:nvSpPr>
          <p:cNvPr id="4" name="Footer Placeholder 3"/>
          <p:cNvSpPr>
            <a:spLocks noGrp="1"/>
          </p:cNvSpPr>
          <p:nvPr>
            <p:ph type="ftr" sz="quarter" idx="2"/>
          </p:nvPr>
        </p:nvSpPr>
        <p:spPr>
          <a:xfrm>
            <a:off x="1" y="9440647"/>
            <a:ext cx="2949786" cy="498692"/>
          </a:xfrm>
          <a:prstGeom prst="rect">
            <a:avLst/>
          </a:prstGeom>
        </p:spPr>
        <p:txBody>
          <a:bodyPr vert="horz" lIns="91531" tIns="45766" rIns="91531" bIns="45766" rtlCol="0" anchor="b"/>
          <a:lstStyle>
            <a:lvl1pPr algn="l">
              <a:defRPr sz="1200"/>
            </a:lvl1pPr>
          </a:lstStyle>
          <a:p>
            <a:endParaRPr lang="en-US"/>
          </a:p>
        </p:txBody>
      </p:sp>
      <p:sp>
        <p:nvSpPr>
          <p:cNvPr id="5" name="Slide Number Placeholder 4"/>
          <p:cNvSpPr>
            <a:spLocks noGrp="1"/>
          </p:cNvSpPr>
          <p:nvPr>
            <p:ph type="sldNum" sz="quarter" idx="3"/>
          </p:nvPr>
        </p:nvSpPr>
        <p:spPr>
          <a:xfrm>
            <a:off x="3855838" y="9440647"/>
            <a:ext cx="2949786" cy="498692"/>
          </a:xfrm>
          <a:prstGeom prst="rect">
            <a:avLst/>
          </a:prstGeom>
        </p:spPr>
        <p:txBody>
          <a:bodyPr vert="horz" lIns="91531" tIns="45766" rIns="91531" bIns="45766" rtlCol="0" anchor="b"/>
          <a:lstStyle>
            <a:lvl1pPr algn="r">
              <a:defRPr sz="1200"/>
            </a:lvl1pPr>
          </a:lstStyle>
          <a:p>
            <a:fld id="{19F6ACD6-1B04-4FCF-9E4C-A0FFBDDF9D67}" type="slidenum">
              <a:rPr lang="en-US" smtClean="0"/>
              <a:t>‹#›</a:t>
            </a:fld>
            <a:endParaRPr lang="en-US"/>
          </a:p>
        </p:txBody>
      </p:sp>
    </p:spTree>
    <p:extLst>
      <p:ext uri="{BB962C8B-B14F-4D97-AF65-F5344CB8AC3E}">
        <p14:creationId xmlns:p14="http://schemas.microsoft.com/office/powerpoint/2010/main" val="307832434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1"/>
            <a:ext cx="2949786" cy="496967"/>
          </a:xfrm>
          <a:prstGeom prst="rect">
            <a:avLst/>
          </a:prstGeom>
        </p:spPr>
        <p:txBody>
          <a:bodyPr vert="horz" lIns="91531" tIns="45766" rIns="91531" bIns="45766" rtlCol="0"/>
          <a:lstStyle>
            <a:lvl1pPr algn="l" fontAlgn="auto">
              <a:spcBef>
                <a:spcPts val="0"/>
              </a:spcBef>
              <a:spcAft>
                <a:spcPts val="0"/>
              </a:spcAft>
              <a:defRPr sz="1200">
                <a:latin typeface="+mn-lt"/>
                <a:ea typeface="+mn-ea"/>
                <a:cs typeface="+mn-cs"/>
              </a:defRPr>
            </a:lvl1pPr>
          </a:lstStyle>
          <a:p>
            <a:pPr>
              <a:defRPr/>
            </a:pPr>
            <a:endParaRPr lang="en-US" dirty="0"/>
          </a:p>
        </p:txBody>
      </p:sp>
      <p:sp>
        <p:nvSpPr>
          <p:cNvPr id="3" name="Date Placeholder 2"/>
          <p:cNvSpPr>
            <a:spLocks noGrp="1"/>
          </p:cNvSpPr>
          <p:nvPr>
            <p:ph type="dt" idx="1"/>
          </p:nvPr>
        </p:nvSpPr>
        <p:spPr>
          <a:xfrm>
            <a:off x="3855838" y="1"/>
            <a:ext cx="2949786" cy="496967"/>
          </a:xfrm>
          <a:prstGeom prst="rect">
            <a:avLst/>
          </a:prstGeom>
        </p:spPr>
        <p:txBody>
          <a:bodyPr vert="horz" wrap="square" lIns="91531" tIns="45766" rIns="91531" bIns="45766" numCol="1" anchor="t" anchorCtr="0" compatLnSpc="1">
            <a:prstTxWarp prst="textNoShape">
              <a:avLst/>
            </a:prstTxWarp>
          </a:bodyPr>
          <a:lstStyle>
            <a:lvl1pPr algn="r">
              <a:defRPr sz="1200"/>
            </a:lvl1pPr>
          </a:lstStyle>
          <a:p>
            <a:fld id="{0A2F6FDE-E92E-41C6-B73A-A71F0D1CE5C3}" type="datetime1">
              <a:rPr lang="en-US" altLang="en-US"/>
              <a:pPr/>
              <a:t>8/29/2019</a:t>
            </a:fld>
            <a:endParaRPr lang="en-US" altLang="en-US" dirty="0"/>
          </a:p>
        </p:txBody>
      </p:sp>
      <p:sp>
        <p:nvSpPr>
          <p:cNvPr id="4" name="Slide Image Placeholder 3"/>
          <p:cNvSpPr>
            <a:spLocks noGrp="1" noRot="1" noChangeAspect="1"/>
          </p:cNvSpPr>
          <p:nvPr>
            <p:ph type="sldImg" idx="2"/>
          </p:nvPr>
        </p:nvSpPr>
        <p:spPr>
          <a:xfrm>
            <a:off x="917575" y="744538"/>
            <a:ext cx="4972050" cy="3729037"/>
          </a:xfrm>
          <a:prstGeom prst="rect">
            <a:avLst/>
          </a:prstGeom>
          <a:noFill/>
          <a:ln w="12700">
            <a:solidFill>
              <a:prstClr val="black"/>
            </a:solidFill>
          </a:ln>
        </p:spPr>
        <p:txBody>
          <a:bodyPr vert="horz" lIns="91531" tIns="45766" rIns="91531" bIns="45766" rtlCol="0" anchor="ctr"/>
          <a:lstStyle/>
          <a:p>
            <a:pPr lvl="0"/>
            <a:endParaRPr lang="en-US" noProof="0" dirty="0"/>
          </a:p>
        </p:txBody>
      </p:sp>
      <p:sp>
        <p:nvSpPr>
          <p:cNvPr id="5" name="Notes Placeholder 4"/>
          <p:cNvSpPr>
            <a:spLocks noGrp="1"/>
          </p:cNvSpPr>
          <p:nvPr>
            <p:ph type="body" sz="quarter" idx="3"/>
          </p:nvPr>
        </p:nvSpPr>
        <p:spPr>
          <a:xfrm>
            <a:off x="680721" y="4721185"/>
            <a:ext cx="5445760" cy="4472702"/>
          </a:xfrm>
          <a:prstGeom prst="rect">
            <a:avLst/>
          </a:prstGeom>
        </p:spPr>
        <p:txBody>
          <a:bodyPr vert="horz" lIns="91531" tIns="45766" rIns="91531" bIns="45766"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1" y="9440647"/>
            <a:ext cx="2949786" cy="496967"/>
          </a:xfrm>
          <a:prstGeom prst="rect">
            <a:avLst/>
          </a:prstGeom>
        </p:spPr>
        <p:txBody>
          <a:bodyPr vert="horz" lIns="91531" tIns="45766" rIns="91531" bIns="45766" rtlCol="0" anchor="b"/>
          <a:lstStyle>
            <a:lvl1pPr algn="l" fontAlgn="auto">
              <a:spcBef>
                <a:spcPts val="0"/>
              </a:spcBef>
              <a:spcAft>
                <a:spcPts val="0"/>
              </a:spcAft>
              <a:defRPr sz="1200">
                <a:latin typeface="+mn-lt"/>
                <a:ea typeface="+mn-ea"/>
                <a:cs typeface="+mn-cs"/>
              </a:defRPr>
            </a:lvl1pPr>
          </a:lstStyle>
          <a:p>
            <a:pPr>
              <a:defRPr/>
            </a:pPr>
            <a:endParaRPr lang="en-US" dirty="0"/>
          </a:p>
        </p:txBody>
      </p:sp>
      <p:sp>
        <p:nvSpPr>
          <p:cNvPr id="7" name="Slide Number Placeholder 6"/>
          <p:cNvSpPr>
            <a:spLocks noGrp="1"/>
          </p:cNvSpPr>
          <p:nvPr>
            <p:ph type="sldNum" sz="quarter" idx="5"/>
          </p:nvPr>
        </p:nvSpPr>
        <p:spPr>
          <a:xfrm>
            <a:off x="3855838" y="9440647"/>
            <a:ext cx="2949786" cy="496967"/>
          </a:xfrm>
          <a:prstGeom prst="rect">
            <a:avLst/>
          </a:prstGeom>
        </p:spPr>
        <p:txBody>
          <a:bodyPr vert="horz" wrap="square" lIns="91531" tIns="45766" rIns="91531" bIns="45766" numCol="1" anchor="b" anchorCtr="0" compatLnSpc="1">
            <a:prstTxWarp prst="textNoShape">
              <a:avLst/>
            </a:prstTxWarp>
          </a:bodyPr>
          <a:lstStyle>
            <a:lvl1pPr algn="r">
              <a:defRPr sz="1200"/>
            </a:lvl1pPr>
          </a:lstStyle>
          <a:p>
            <a:fld id="{29E51143-269C-4399-B351-F5A1C1828618}" type="slidenum">
              <a:rPr lang="en-US" altLang="en-US"/>
              <a:pPr/>
              <a:t>‹#›</a:t>
            </a:fld>
            <a:endParaRPr lang="en-US" altLang="en-US" dirty="0"/>
          </a:p>
        </p:txBody>
      </p:sp>
    </p:spTree>
    <p:extLst>
      <p:ext uri="{BB962C8B-B14F-4D97-AF65-F5344CB8AC3E}">
        <p14:creationId xmlns:p14="http://schemas.microsoft.com/office/powerpoint/2010/main" val="4157614312"/>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S PGothic" pitchFamily="34" charset="-128"/>
        <a:cs typeface="ＭＳ Ｐゴシック" pitchFamily="42" charset="-128"/>
      </a:defRPr>
    </a:lvl1pPr>
    <a:lvl2pPr marL="457200" algn="l" rtl="0" eaLnBrk="0" fontAlgn="base" hangingPunct="0">
      <a:spcBef>
        <a:spcPct val="30000"/>
      </a:spcBef>
      <a:spcAft>
        <a:spcPct val="0"/>
      </a:spcAft>
      <a:defRPr sz="1200" kern="1200">
        <a:solidFill>
          <a:schemeClr val="tx1"/>
        </a:solidFill>
        <a:latin typeface="+mn-lt"/>
        <a:ea typeface="MS PGothic" pitchFamily="34" charset="-128"/>
        <a:cs typeface="+mn-cs"/>
      </a:defRPr>
    </a:lvl2pPr>
    <a:lvl3pPr marL="914400" algn="l" rtl="0" eaLnBrk="0" fontAlgn="base" hangingPunct="0">
      <a:spcBef>
        <a:spcPct val="30000"/>
      </a:spcBef>
      <a:spcAft>
        <a:spcPct val="0"/>
      </a:spcAft>
      <a:defRPr sz="1200" kern="1200">
        <a:solidFill>
          <a:schemeClr val="tx1"/>
        </a:solidFill>
        <a:latin typeface="+mn-lt"/>
        <a:ea typeface="MS PGothic" pitchFamily="34" charset="-128"/>
        <a:cs typeface="+mn-cs"/>
      </a:defRPr>
    </a:lvl3pPr>
    <a:lvl4pPr marL="1371600" algn="l" rtl="0" eaLnBrk="0" fontAlgn="base" hangingPunct="0">
      <a:spcBef>
        <a:spcPct val="30000"/>
      </a:spcBef>
      <a:spcAft>
        <a:spcPct val="0"/>
      </a:spcAft>
      <a:defRPr sz="1200" kern="1200">
        <a:solidFill>
          <a:schemeClr val="tx1"/>
        </a:solidFill>
        <a:latin typeface="+mn-lt"/>
        <a:ea typeface="MS PGothic" pitchFamily="34" charset="-128"/>
        <a:cs typeface="+mn-cs"/>
      </a:defRPr>
    </a:lvl4pPr>
    <a:lvl5pPr marL="1828800" algn="l" rtl="0" eaLnBrk="0" fontAlgn="base" hangingPunct="0">
      <a:spcBef>
        <a:spcPct val="30000"/>
      </a:spcBef>
      <a:spcAft>
        <a:spcPct val="0"/>
      </a:spcAft>
      <a:defRPr sz="1200" kern="1200">
        <a:solidFill>
          <a:schemeClr val="tx1"/>
        </a:solidFill>
        <a:latin typeface="+mn-lt"/>
        <a:ea typeface="MS PGothic"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dirty="0"/>
          </a:p>
        </p:txBody>
      </p:sp>
      <p:sp>
        <p:nvSpPr>
          <p:cNvPr id="20483"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3693" indent="-286036" eaLnBrk="0" hangingPunct="0">
              <a:defRPr sz="2400">
                <a:solidFill>
                  <a:schemeClr val="tx1"/>
                </a:solidFill>
                <a:latin typeface="Calibri" pitchFamily="34" charset="0"/>
                <a:ea typeface="MS PGothic" pitchFamily="34" charset="-128"/>
              </a:defRPr>
            </a:lvl2pPr>
            <a:lvl3pPr marL="1144143" indent="-228829" eaLnBrk="0" hangingPunct="0">
              <a:defRPr sz="2400">
                <a:solidFill>
                  <a:schemeClr val="tx1"/>
                </a:solidFill>
                <a:latin typeface="Calibri" pitchFamily="34" charset="0"/>
                <a:ea typeface="MS PGothic" pitchFamily="34" charset="-128"/>
              </a:defRPr>
            </a:lvl3pPr>
            <a:lvl4pPr marL="1601800" indent="-228829" eaLnBrk="0" hangingPunct="0">
              <a:defRPr sz="2400">
                <a:solidFill>
                  <a:schemeClr val="tx1"/>
                </a:solidFill>
                <a:latin typeface="Calibri" pitchFamily="34" charset="0"/>
                <a:ea typeface="MS PGothic" pitchFamily="34" charset="-128"/>
              </a:defRPr>
            </a:lvl4pPr>
            <a:lvl5pPr marL="2059457" indent="-228829" eaLnBrk="0" hangingPunct="0">
              <a:defRPr sz="2400">
                <a:solidFill>
                  <a:schemeClr val="tx1"/>
                </a:solidFill>
                <a:latin typeface="Calibri" pitchFamily="34" charset="0"/>
                <a:ea typeface="MS PGothic" pitchFamily="34" charset="-128"/>
              </a:defRPr>
            </a:lvl5pPr>
            <a:lvl6pPr marL="2517115" indent="-228829" eaLnBrk="0" fontAlgn="base" hangingPunct="0">
              <a:spcBef>
                <a:spcPct val="0"/>
              </a:spcBef>
              <a:spcAft>
                <a:spcPct val="0"/>
              </a:spcAft>
              <a:defRPr sz="2400">
                <a:solidFill>
                  <a:schemeClr val="tx1"/>
                </a:solidFill>
                <a:latin typeface="Calibri" pitchFamily="34" charset="0"/>
                <a:ea typeface="MS PGothic" pitchFamily="34" charset="-128"/>
              </a:defRPr>
            </a:lvl6pPr>
            <a:lvl7pPr marL="2974772" indent="-228829" eaLnBrk="0" fontAlgn="base" hangingPunct="0">
              <a:spcBef>
                <a:spcPct val="0"/>
              </a:spcBef>
              <a:spcAft>
                <a:spcPct val="0"/>
              </a:spcAft>
              <a:defRPr sz="2400">
                <a:solidFill>
                  <a:schemeClr val="tx1"/>
                </a:solidFill>
                <a:latin typeface="Calibri" pitchFamily="34" charset="0"/>
                <a:ea typeface="MS PGothic" pitchFamily="34" charset="-128"/>
              </a:defRPr>
            </a:lvl7pPr>
            <a:lvl8pPr marL="3432429" indent="-228829" eaLnBrk="0" fontAlgn="base" hangingPunct="0">
              <a:spcBef>
                <a:spcPct val="0"/>
              </a:spcBef>
              <a:spcAft>
                <a:spcPct val="0"/>
              </a:spcAft>
              <a:defRPr sz="2400">
                <a:solidFill>
                  <a:schemeClr val="tx1"/>
                </a:solidFill>
                <a:latin typeface="Calibri" pitchFamily="34" charset="0"/>
                <a:ea typeface="MS PGothic" pitchFamily="34" charset="-128"/>
              </a:defRPr>
            </a:lvl8pPr>
            <a:lvl9pPr marL="3890086" indent="-228829"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34EF2622-59F6-4728-8B87-B2FAB52A69D6}" type="slidenum">
              <a:rPr lang="en-US" altLang="en-US" sz="1200"/>
              <a:pPr eaLnBrk="1" hangingPunct="1"/>
              <a:t>1</a:t>
            </a:fld>
            <a:endParaRPr lang="en-US" altLang="en-US" sz="1200" dirty="0"/>
          </a:p>
        </p:txBody>
      </p:sp>
    </p:spTree>
    <p:extLst>
      <p:ext uri="{BB962C8B-B14F-4D97-AF65-F5344CB8AC3E}">
        <p14:creationId xmlns:p14="http://schemas.microsoft.com/office/powerpoint/2010/main" val="31659517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After studying this chapter, you should be able to do the following:</a:t>
            </a:r>
          </a:p>
          <a:p>
            <a:r>
              <a:rPr lang="en-US" b="1" dirty="0"/>
              <a:t>5-1. </a:t>
            </a:r>
            <a:r>
              <a:rPr lang="en-US" dirty="0"/>
              <a:t>Identify and discuss eight characteristics of objectives and ten benefits of having</a:t>
            </a:r>
          </a:p>
          <a:p>
            <a:r>
              <a:rPr lang="en-US" dirty="0"/>
              <a:t>clear objectives.</a:t>
            </a:r>
          </a:p>
          <a:p>
            <a:r>
              <a:rPr lang="en-US" b="1" dirty="0"/>
              <a:t>5-2. </a:t>
            </a:r>
            <a:r>
              <a:rPr lang="en-US" dirty="0"/>
              <a:t>Define and give an example of eleven types of strategies.</a:t>
            </a:r>
          </a:p>
          <a:p>
            <a:r>
              <a:rPr lang="en-US" b="1" dirty="0"/>
              <a:t>5-3. </a:t>
            </a:r>
            <a:r>
              <a:rPr lang="en-US" dirty="0"/>
              <a:t>Identify and discuss the three types of “Integration Strategies.”</a:t>
            </a:r>
          </a:p>
          <a:p>
            <a:r>
              <a:rPr lang="en-US" b="1" dirty="0"/>
              <a:t>5-4. </a:t>
            </a:r>
            <a:r>
              <a:rPr lang="en-US" dirty="0"/>
              <a:t>Give specific guidelines when market penetration, market development, and product</a:t>
            </a:r>
          </a:p>
          <a:p>
            <a:r>
              <a:rPr lang="en-US" dirty="0"/>
              <a:t>development are especially effective strategies.</a:t>
            </a:r>
          </a:p>
          <a:p>
            <a:r>
              <a:rPr lang="en-US" b="1" dirty="0"/>
              <a:t>5-5. </a:t>
            </a:r>
            <a:r>
              <a:rPr lang="en-US" dirty="0"/>
              <a:t>Explain when diversification is an effective business strategy.</a:t>
            </a:r>
          </a:p>
          <a:p>
            <a:r>
              <a:rPr lang="en-US" b="1" dirty="0"/>
              <a:t>5-6. </a:t>
            </a:r>
            <a:r>
              <a:rPr lang="en-US" dirty="0"/>
              <a:t>List guidelines for when retrenchment, divestiture, and liquidation are especially effective</a:t>
            </a:r>
          </a:p>
          <a:p>
            <a:r>
              <a:rPr lang="en-US" dirty="0"/>
              <a:t>strategies.</a:t>
            </a:r>
          </a:p>
          <a:p>
            <a:r>
              <a:rPr lang="en-US" b="1" dirty="0"/>
              <a:t>5-7. </a:t>
            </a:r>
            <a:r>
              <a:rPr lang="en-US" dirty="0"/>
              <a:t>Identify and discuss Porter’s five generic strategies.</a:t>
            </a:r>
          </a:p>
          <a:p>
            <a:r>
              <a:rPr lang="en-US" b="1" dirty="0"/>
              <a:t>5-8. </a:t>
            </a:r>
            <a:r>
              <a:rPr lang="en-US" dirty="0"/>
              <a:t>Compare (a) cooperation among competitors, (b) joint venture and partnering, and</a:t>
            </a:r>
          </a:p>
          <a:p>
            <a:r>
              <a:rPr lang="en-US" dirty="0"/>
              <a:t>(c) merger/acquisition as key means for achieving strategies.</a:t>
            </a:r>
          </a:p>
          <a:p>
            <a:r>
              <a:rPr lang="en-US" b="1" dirty="0"/>
              <a:t>5-9. </a:t>
            </a:r>
            <a:r>
              <a:rPr lang="en-US" dirty="0"/>
              <a:t>Discuss tactics to facilitate strategies, such as (a) being a first mover, (b) outsourcing,</a:t>
            </a:r>
          </a:p>
          <a:p>
            <a:r>
              <a:rPr lang="en-US" dirty="0"/>
              <a:t>and (c) </a:t>
            </a:r>
            <a:r>
              <a:rPr lang="en-US" dirty="0" err="1"/>
              <a:t>reshoring</a:t>
            </a:r>
            <a:r>
              <a:rPr lang="en-US" dirty="0"/>
              <a:t>.</a:t>
            </a:r>
          </a:p>
          <a:p>
            <a:r>
              <a:rPr lang="en-US" b="1" dirty="0"/>
              <a:t>5-10. </a:t>
            </a:r>
            <a:r>
              <a:rPr lang="en-US" dirty="0"/>
              <a:t>Explain how strategic planning differs in for-profit, not-for-profit, and small firms.</a:t>
            </a:r>
          </a:p>
        </p:txBody>
      </p:sp>
      <p:sp>
        <p:nvSpPr>
          <p:cNvPr id="4" name="Slide Number Placeholder 3"/>
          <p:cNvSpPr>
            <a:spLocks noGrp="1"/>
          </p:cNvSpPr>
          <p:nvPr>
            <p:ph type="sldNum" sz="quarter" idx="10"/>
          </p:nvPr>
        </p:nvSpPr>
        <p:spPr/>
        <p:txBody>
          <a:bodyPr/>
          <a:lstStyle/>
          <a:p>
            <a:fld id="{29E51143-269C-4399-B351-F5A1C1828618}" type="slidenum">
              <a:rPr lang="en-US" altLang="en-US" smtClean="0"/>
              <a:pPr/>
              <a:t>2</a:t>
            </a:fld>
            <a:endParaRPr lang="en-US" altLang="en-US" dirty="0"/>
          </a:p>
        </p:txBody>
      </p:sp>
    </p:spTree>
    <p:extLst>
      <p:ext uri="{BB962C8B-B14F-4D97-AF65-F5344CB8AC3E}">
        <p14:creationId xmlns:p14="http://schemas.microsoft.com/office/powerpoint/2010/main" val="38631703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Without long-term objectives, an organization would drift aimlessly toward some unknown end.</a:t>
            </a:r>
          </a:p>
        </p:txBody>
      </p:sp>
      <p:sp>
        <p:nvSpPr>
          <p:cNvPr id="4" name="Slide Number Placeholder 3"/>
          <p:cNvSpPr>
            <a:spLocks noGrp="1"/>
          </p:cNvSpPr>
          <p:nvPr>
            <p:ph type="sldNum" sz="quarter" idx="10"/>
          </p:nvPr>
        </p:nvSpPr>
        <p:spPr/>
        <p:txBody>
          <a:bodyPr/>
          <a:lstStyle/>
          <a:p>
            <a:fld id="{29E51143-269C-4399-B351-F5A1C1828618}" type="slidenum">
              <a:rPr lang="en-US" altLang="en-US" smtClean="0"/>
              <a:pPr/>
              <a:t>4</a:t>
            </a:fld>
            <a:endParaRPr lang="en-US" altLang="en-US" dirty="0"/>
          </a:p>
        </p:txBody>
      </p:sp>
    </p:spTree>
    <p:extLst>
      <p:ext uri="{BB962C8B-B14F-4D97-AF65-F5344CB8AC3E}">
        <p14:creationId xmlns:p14="http://schemas.microsoft.com/office/powerpoint/2010/main" val="3155228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Objectives are commonly stated in terms such as </a:t>
            </a:r>
            <a:r>
              <a:rPr lang="en-US" i="1" dirty="0"/>
              <a:t>growth in assets, growth in sales, profitability, market share, degree and nature of diversification, degree and nature of vertical integration, earnings per share</a:t>
            </a:r>
            <a:r>
              <a:rPr lang="en-US" dirty="0"/>
              <a:t>, and </a:t>
            </a:r>
            <a:r>
              <a:rPr lang="en-US" i="1" dirty="0"/>
              <a:t>social responsibility</a:t>
            </a:r>
            <a:r>
              <a:rPr lang="en-US" dirty="0"/>
              <a:t>.</a:t>
            </a:r>
          </a:p>
          <a:p>
            <a:endParaRPr lang="en-US" dirty="0"/>
          </a:p>
        </p:txBody>
      </p:sp>
      <p:sp>
        <p:nvSpPr>
          <p:cNvPr id="4" name="Slide Number Placeholder 3"/>
          <p:cNvSpPr>
            <a:spLocks noGrp="1"/>
          </p:cNvSpPr>
          <p:nvPr>
            <p:ph type="sldNum" sz="quarter" idx="10"/>
          </p:nvPr>
        </p:nvSpPr>
        <p:spPr/>
        <p:txBody>
          <a:bodyPr/>
          <a:lstStyle/>
          <a:p>
            <a:fld id="{29E51143-269C-4399-B351-F5A1C1828618}" type="slidenum">
              <a:rPr lang="en-US" altLang="en-US" smtClean="0"/>
              <a:pPr/>
              <a:t>5</a:t>
            </a:fld>
            <a:endParaRPr lang="en-US" altLang="en-US" dirty="0"/>
          </a:p>
        </p:txBody>
      </p:sp>
    </p:spTree>
    <p:extLst>
      <p:ext uri="{BB962C8B-B14F-4D97-AF65-F5344CB8AC3E}">
        <p14:creationId xmlns:p14="http://schemas.microsoft.com/office/powerpoint/2010/main" val="37339194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Objectives provide a basis for consistent decision making by managers whose values and attitudes differ. Objectives serve as standards by which individuals, groups, departments, divisions, and entire organizations can be evaluated.</a:t>
            </a:r>
          </a:p>
        </p:txBody>
      </p:sp>
      <p:sp>
        <p:nvSpPr>
          <p:cNvPr id="4" name="Slide Number Placeholder 3"/>
          <p:cNvSpPr>
            <a:spLocks noGrp="1"/>
          </p:cNvSpPr>
          <p:nvPr>
            <p:ph type="sldNum" sz="quarter" idx="10"/>
          </p:nvPr>
        </p:nvSpPr>
        <p:spPr/>
        <p:txBody>
          <a:bodyPr/>
          <a:lstStyle/>
          <a:p>
            <a:fld id="{29E51143-269C-4399-B351-F5A1C1828618}" type="slidenum">
              <a:rPr lang="en-US" altLang="en-US" smtClean="0"/>
              <a:pPr/>
              <a:t>6</a:t>
            </a:fld>
            <a:endParaRPr lang="en-US" altLang="en-US" dirty="0"/>
          </a:p>
        </p:txBody>
      </p:sp>
    </p:spTree>
    <p:extLst>
      <p:ext uri="{BB962C8B-B14F-4D97-AF65-F5344CB8AC3E}">
        <p14:creationId xmlns:p14="http://schemas.microsoft.com/office/powerpoint/2010/main" val="31927620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Two types of objectives are especially common in organizations: financial and strategic objectives.</a:t>
            </a:r>
          </a:p>
        </p:txBody>
      </p:sp>
      <p:sp>
        <p:nvSpPr>
          <p:cNvPr id="4" name="Slide Number Placeholder 3"/>
          <p:cNvSpPr>
            <a:spLocks noGrp="1"/>
          </p:cNvSpPr>
          <p:nvPr>
            <p:ph type="sldNum" sz="quarter" idx="10"/>
          </p:nvPr>
        </p:nvSpPr>
        <p:spPr/>
        <p:txBody>
          <a:bodyPr/>
          <a:lstStyle/>
          <a:p>
            <a:fld id="{29E51143-269C-4399-B351-F5A1C1828618}" type="slidenum">
              <a:rPr lang="en-US" altLang="en-US" smtClean="0"/>
              <a:pPr/>
              <a:t>7</a:t>
            </a:fld>
            <a:endParaRPr lang="en-US" altLang="en-US" dirty="0"/>
          </a:p>
        </p:txBody>
      </p:sp>
    </p:spTree>
    <p:extLst>
      <p:ext uri="{BB962C8B-B14F-4D97-AF65-F5344CB8AC3E}">
        <p14:creationId xmlns:p14="http://schemas.microsoft.com/office/powerpoint/2010/main" val="1879162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Hansen and Smith explain that strategic planning involves “choices that risk resources and trade-offs that sacrifice opportunity.”</a:t>
            </a:r>
          </a:p>
        </p:txBody>
      </p:sp>
      <p:sp>
        <p:nvSpPr>
          <p:cNvPr id="4" name="Slide Number Placeholder 3"/>
          <p:cNvSpPr>
            <a:spLocks noGrp="1"/>
          </p:cNvSpPr>
          <p:nvPr>
            <p:ph type="sldNum" sz="quarter" idx="10"/>
          </p:nvPr>
        </p:nvSpPr>
        <p:spPr/>
        <p:txBody>
          <a:bodyPr/>
          <a:lstStyle/>
          <a:p>
            <a:fld id="{29E51143-269C-4399-B351-F5A1C1828618}" type="slidenum">
              <a:rPr lang="en-US" altLang="en-US" smtClean="0"/>
              <a:pPr/>
              <a:t>9</a:t>
            </a:fld>
            <a:endParaRPr lang="en-US" altLang="en-US" dirty="0"/>
          </a:p>
        </p:txBody>
      </p:sp>
    </p:spTree>
    <p:extLst>
      <p:ext uri="{BB962C8B-B14F-4D97-AF65-F5344CB8AC3E}">
        <p14:creationId xmlns:p14="http://schemas.microsoft.com/office/powerpoint/2010/main" val="10905683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Defined and exemplified in Table 5-4, alternative strategies that an enterprise could pursue can be categorized into 11 actions.</a:t>
            </a:r>
          </a:p>
        </p:txBody>
      </p:sp>
      <p:sp>
        <p:nvSpPr>
          <p:cNvPr id="4" name="Slide Number Placeholder 3"/>
          <p:cNvSpPr>
            <a:spLocks noGrp="1"/>
          </p:cNvSpPr>
          <p:nvPr>
            <p:ph type="sldNum" sz="quarter" idx="10"/>
          </p:nvPr>
        </p:nvSpPr>
        <p:spPr/>
        <p:txBody>
          <a:bodyPr/>
          <a:lstStyle/>
          <a:p>
            <a:fld id="{29E51143-269C-4399-B351-F5A1C1828618}" type="slidenum">
              <a:rPr lang="en-US" altLang="en-US" smtClean="0"/>
              <a:pPr/>
              <a:t>10</a:t>
            </a:fld>
            <a:endParaRPr lang="en-US" altLang="en-US" dirty="0"/>
          </a:p>
        </p:txBody>
      </p:sp>
    </p:spTree>
    <p:extLst>
      <p:ext uri="{BB962C8B-B14F-4D97-AF65-F5344CB8AC3E}">
        <p14:creationId xmlns:p14="http://schemas.microsoft.com/office/powerpoint/2010/main" val="16239169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0"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dirty="0"/>
          </a:p>
        </p:txBody>
      </p:sp>
      <p:sp>
        <p:nvSpPr>
          <p:cNvPr id="32771"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3693" indent="-286036" eaLnBrk="0" hangingPunct="0">
              <a:defRPr sz="2400">
                <a:solidFill>
                  <a:schemeClr val="tx1"/>
                </a:solidFill>
                <a:latin typeface="Calibri" pitchFamily="34" charset="0"/>
                <a:ea typeface="MS PGothic" pitchFamily="34" charset="-128"/>
              </a:defRPr>
            </a:lvl2pPr>
            <a:lvl3pPr marL="1144143" indent="-228829" eaLnBrk="0" hangingPunct="0">
              <a:defRPr sz="2400">
                <a:solidFill>
                  <a:schemeClr val="tx1"/>
                </a:solidFill>
                <a:latin typeface="Calibri" pitchFamily="34" charset="0"/>
                <a:ea typeface="MS PGothic" pitchFamily="34" charset="-128"/>
              </a:defRPr>
            </a:lvl3pPr>
            <a:lvl4pPr marL="1601800" indent="-228829" eaLnBrk="0" hangingPunct="0">
              <a:defRPr sz="2400">
                <a:solidFill>
                  <a:schemeClr val="tx1"/>
                </a:solidFill>
                <a:latin typeface="Calibri" pitchFamily="34" charset="0"/>
                <a:ea typeface="MS PGothic" pitchFamily="34" charset="-128"/>
              </a:defRPr>
            </a:lvl4pPr>
            <a:lvl5pPr marL="2059457" indent="-228829" eaLnBrk="0" hangingPunct="0">
              <a:defRPr sz="2400">
                <a:solidFill>
                  <a:schemeClr val="tx1"/>
                </a:solidFill>
                <a:latin typeface="Calibri" pitchFamily="34" charset="0"/>
                <a:ea typeface="MS PGothic" pitchFamily="34" charset="-128"/>
              </a:defRPr>
            </a:lvl5pPr>
            <a:lvl6pPr marL="2517115" indent="-228829" eaLnBrk="0" fontAlgn="base" hangingPunct="0">
              <a:spcBef>
                <a:spcPct val="0"/>
              </a:spcBef>
              <a:spcAft>
                <a:spcPct val="0"/>
              </a:spcAft>
              <a:defRPr sz="2400">
                <a:solidFill>
                  <a:schemeClr val="tx1"/>
                </a:solidFill>
                <a:latin typeface="Calibri" pitchFamily="34" charset="0"/>
                <a:ea typeface="MS PGothic" pitchFamily="34" charset="-128"/>
              </a:defRPr>
            </a:lvl6pPr>
            <a:lvl7pPr marL="2974772" indent="-228829" eaLnBrk="0" fontAlgn="base" hangingPunct="0">
              <a:spcBef>
                <a:spcPct val="0"/>
              </a:spcBef>
              <a:spcAft>
                <a:spcPct val="0"/>
              </a:spcAft>
              <a:defRPr sz="2400">
                <a:solidFill>
                  <a:schemeClr val="tx1"/>
                </a:solidFill>
                <a:latin typeface="Calibri" pitchFamily="34" charset="0"/>
                <a:ea typeface="MS PGothic" pitchFamily="34" charset="-128"/>
              </a:defRPr>
            </a:lvl7pPr>
            <a:lvl8pPr marL="3432429" indent="-228829" eaLnBrk="0" fontAlgn="base" hangingPunct="0">
              <a:spcBef>
                <a:spcPct val="0"/>
              </a:spcBef>
              <a:spcAft>
                <a:spcPct val="0"/>
              </a:spcAft>
              <a:defRPr sz="2400">
                <a:solidFill>
                  <a:schemeClr val="tx1"/>
                </a:solidFill>
                <a:latin typeface="Calibri" pitchFamily="34" charset="0"/>
                <a:ea typeface="MS PGothic" pitchFamily="34" charset="-128"/>
              </a:defRPr>
            </a:lvl8pPr>
            <a:lvl9pPr marL="3890086" indent="-228829"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8021A6C5-48C3-4ED5-A604-434D2496FBF3}" type="slidenum">
              <a:rPr lang="en-US" altLang="en-US" sz="1200"/>
              <a:pPr eaLnBrk="1" hangingPunct="1"/>
              <a:t>11</a:t>
            </a:fld>
            <a:endParaRPr lang="en-US" altLang="en-US" sz="1200" dirty="0"/>
          </a:p>
        </p:txBody>
      </p:sp>
    </p:spTree>
    <p:extLst>
      <p:ext uri="{BB962C8B-B14F-4D97-AF65-F5344CB8AC3E}">
        <p14:creationId xmlns:p14="http://schemas.microsoft.com/office/powerpoint/2010/main" val="11657209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Strategy making is not just a task for top executives. Middle- and lower-level managers also must be involved in the strategic-planning process to the extent possible. In large firms, there are actually four levels of strategies: corporate, divisional, functional, and operational.</a:t>
            </a:r>
          </a:p>
        </p:txBody>
      </p:sp>
      <p:sp>
        <p:nvSpPr>
          <p:cNvPr id="4" name="Slide Number Placeholder 3"/>
          <p:cNvSpPr>
            <a:spLocks noGrp="1"/>
          </p:cNvSpPr>
          <p:nvPr>
            <p:ph type="sldNum" sz="quarter" idx="10"/>
          </p:nvPr>
        </p:nvSpPr>
        <p:spPr/>
        <p:txBody>
          <a:bodyPr/>
          <a:lstStyle/>
          <a:p>
            <a:fld id="{29E51143-269C-4399-B351-F5A1C1828618}" type="slidenum">
              <a:rPr lang="en-US" altLang="en-US" smtClean="0"/>
              <a:pPr/>
              <a:t>12</a:t>
            </a:fld>
            <a:endParaRPr lang="en-US" altLang="en-US" dirty="0"/>
          </a:p>
        </p:txBody>
      </p:sp>
    </p:spTree>
    <p:extLst>
      <p:ext uri="{BB962C8B-B14F-4D97-AF65-F5344CB8AC3E}">
        <p14:creationId xmlns:p14="http://schemas.microsoft.com/office/powerpoint/2010/main" val="3280574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Forward integration and backward integration are sometimes collectively referred to as vertical integration. Vertical integration strategies allow a firm to gain control over distributors and suppliers, whereas horizontal integration refers to gaining ownership and/or control over competitors.</a:t>
            </a:r>
          </a:p>
        </p:txBody>
      </p:sp>
      <p:sp>
        <p:nvSpPr>
          <p:cNvPr id="4" name="Slide Number Placeholder 3"/>
          <p:cNvSpPr>
            <a:spLocks noGrp="1"/>
          </p:cNvSpPr>
          <p:nvPr>
            <p:ph type="sldNum" sz="quarter" idx="10"/>
          </p:nvPr>
        </p:nvSpPr>
        <p:spPr/>
        <p:txBody>
          <a:bodyPr/>
          <a:lstStyle/>
          <a:p>
            <a:fld id="{29E51143-269C-4399-B351-F5A1C1828618}" type="slidenum">
              <a:rPr lang="en-US" altLang="en-US" smtClean="0"/>
              <a:pPr/>
              <a:t>13</a:t>
            </a:fld>
            <a:endParaRPr lang="en-US" altLang="en-US" dirty="0"/>
          </a:p>
        </p:txBody>
      </p:sp>
    </p:spTree>
    <p:extLst>
      <p:ext uri="{BB962C8B-B14F-4D97-AF65-F5344CB8AC3E}">
        <p14:creationId xmlns:p14="http://schemas.microsoft.com/office/powerpoint/2010/main" val="2379977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Forward integration and backward integration are sometimes collectively referred to as vertical integration. Vertical integration strategies allow a firm to gain control over distributors and suppliers, whereas horizontal integration refers to gaining ownership and/or control over competitors.</a:t>
            </a:r>
          </a:p>
        </p:txBody>
      </p:sp>
      <p:sp>
        <p:nvSpPr>
          <p:cNvPr id="4" name="Slide Number Placeholder 3"/>
          <p:cNvSpPr>
            <a:spLocks noGrp="1"/>
          </p:cNvSpPr>
          <p:nvPr>
            <p:ph type="sldNum" sz="quarter" idx="10"/>
          </p:nvPr>
        </p:nvSpPr>
        <p:spPr/>
        <p:txBody>
          <a:bodyPr/>
          <a:lstStyle/>
          <a:p>
            <a:fld id="{29E51143-269C-4399-B351-F5A1C1828618}" type="slidenum">
              <a:rPr lang="en-US" altLang="en-US" smtClean="0"/>
              <a:pPr/>
              <a:t>14</a:t>
            </a:fld>
            <a:endParaRPr lang="en-US" altLang="en-US" dirty="0"/>
          </a:p>
        </p:txBody>
      </p:sp>
    </p:spTree>
    <p:extLst>
      <p:ext uri="{BB962C8B-B14F-4D97-AF65-F5344CB8AC3E}">
        <p14:creationId xmlns:p14="http://schemas.microsoft.com/office/powerpoint/2010/main" val="189035966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6"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dirty="0"/>
              <a:t>Forward integration involves gaining ownership or increased control over distributors or retailers.</a:t>
            </a:r>
          </a:p>
          <a:p>
            <a:endParaRPr lang="en-US" altLang="en-US" dirty="0"/>
          </a:p>
        </p:txBody>
      </p:sp>
      <p:sp>
        <p:nvSpPr>
          <p:cNvPr id="36867"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3693" indent="-286036" eaLnBrk="0" hangingPunct="0">
              <a:defRPr sz="2400">
                <a:solidFill>
                  <a:schemeClr val="tx1"/>
                </a:solidFill>
                <a:latin typeface="Calibri" pitchFamily="34" charset="0"/>
                <a:ea typeface="MS PGothic" pitchFamily="34" charset="-128"/>
              </a:defRPr>
            </a:lvl2pPr>
            <a:lvl3pPr marL="1144143" indent="-228829" eaLnBrk="0" hangingPunct="0">
              <a:defRPr sz="2400">
                <a:solidFill>
                  <a:schemeClr val="tx1"/>
                </a:solidFill>
                <a:latin typeface="Calibri" pitchFamily="34" charset="0"/>
                <a:ea typeface="MS PGothic" pitchFamily="34" charset="-128"/>
              </a:defRPr>
            </a:lvl3pPr>
            <a:lvl4pPr marL="1601800" indent="-228829" eaLnBrk="0" hangingPunct="0">
              <a:defRPr sz="2400">
                <a:solidFill>
                  <a:schemeClr val="tx1"/>
                </a:solidFill>
                <a:latin typeface="Calibri" pitchFamily="34" charset="0"/>
                <a:ea typeface="MS PGothic" pitchFamily="34" charset="-128"/>
              </a:defRPr>
            </a:lvl4pPr>
            <a:lvl5pPr marL="2059457" indent="-228829" eaLnBrk="0" hangingPunct="0">
              <a:defRPr sz="2400">
                <a:solidFill>
                  <a:schemeClr val="tx1"/>
                </a:solidFill>
                <a:latin typeface="Calibri" pitchFamily="34" charset="0"/>
                <a:ea typeface="MS PGothic" pitchFamily="34" charset="-128"/>
              </a:defRPr>
            </a:lvl5pPr>
            <a:lvl6pPr marL="2517115" indent="-228829" eaLnBrk="0" fontAlgn="base" hangingPunct="0">
              <a:spcBef>
                <a:spcPct val="0"/>
              </a:spcBef>
              <a:spcAft>
                <a:spcPct val="0"/>
              </a:spcAft>
              <a:defRPr sz="2400">
                <a:solidFill>
                  <a:schemeClr val="tx1"/>
                </a:solidFill>
                <a:latin typeface="Calibri" pitchFamily="34" charset="0"/>
                <a:ea typeface="MS PGothic" pitchFamily="34" charset="-128"/>
              </a:defRPr>
            </a:lvl6pPr>
            <a:lvl7pPr marL="2974772" indent="-228829" eaLnBrk="0" fontAlgn="base" hangingPunct="0">
              <a:spcBef>
                <a:spcPct val="0"/>
              </a:spcBef>
              <a:spcAft>
                <a:spcPct val="0"/>
              </a:spcAft>
              <a:defRPr sz="2400">
                <a:solidFill>
                  <a:schemeClr val="tx1"/>
                </a:solidFill>
                <a:latin typeface="Calibri" pitchFamily="34" charset="0"/>
                <a:ea typeface="MS PGothic" pitchFamily="34" charset="-128"/>
              </a:defRPr>
            </a:lvl7pPr>
            <a:lvl8pPr marL="3432429" indent="-228829" eaLnBrk="0" fontAlgn="base" hangingPunct="0">
              <a:spcBef>
                <a:spcPct val="0"/>
              </a:spcBef>
              <a:spcAft>
                <a:spcPct val="0"/>
              </a:spcAft>
              <a:defRPr sz="2400">
                <a:solidFill>
                  <a:schemeClr val="tx1"/>
                </a:solidFill>
                <a:latin typeface="Calibri" pitchFamily="34" charset="0"/>
                <a:ea typeface="MS PGothic" pitchFamily="34" charset="-128"/>
              </a:defRPr>
            </a:lvl8pPr>
            <a:lvl9pPr marL="3890086" indent="-228829"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6D25AA85-48C9-48D8-9CF8-5298713533E5}" type="slidenum">
              <a:rPr lang="en-US" altLang="en-US" sz="1200"/>
              <a:pPr eaLnBrk="1" hangingPunct="1"/>
              <a:t>15</a:t>
            </a:fld>
            <a:endParaRPr lang="en-US" altLang="en-US" sz="1200" dirty="0"/>
          </a:p>
        </p:txBody>
      </p:sp>
    </p:spTree>
    <p:extLst>
      <p:ext uri="{BB962C8B-B14F-4D97-AF65-F5344CB8AC3E}">
        <p14:creationId xmlns:p14="http://schemas.microsoft.com/office/powerpoint/2010/main" val="248310657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Forward integration and backward integration are sometimes collectively referred to as vertical integration. Vertical integration strategies allow a firm to gain control over distributors and suppliers, whereas horizontal integration refers to gaining ownership and/or control over competitors.</a:t>
            </a:r>
          </a:p>
        </p:txBody>
      </p:sp>
      <p:sp>
        <p:nvSpPr>
          <p:cNvPr id="4" name="Slide Number Placeholder 3"/>
          <p:cNvSpPr>
            <a:spLocks noGrp="1"/>
          </p:cNvSpPr>
          <p:nvPr>
            <p:ph type="sldNum" sz="quarter" idx="10"/>
          </p:nvPr>
        </p:nvSpPr>
        <p:spPr/>
        <p:txBody>
          <a:bodyPr/>
          <a:lstStyle/>
          <a:p>
            <a:fld id="{29E51143-269C-4399-B351-F5A1C1828618}" type="slidenum">
              <a:rPr lang="en-US" altLang="en-US" smtClean="0"/>
              <a:pPr/>
              <a:t>16</a:t>
            </a:fld>
            <a:endParaRPr lang="en-US" altLang="en-US" dirty="0"/>
          </a:p>
        </p:txBody>
      </p:sp>
    </p:spTree>
    <p:extLst>
      <p:ext uri="{BB962C8B-B14F-4D97-AF65-F5344CB8AC3E}">
        <p14:creationId xmlns:p14="http://schemas.microsoft.com/office/powerpoint/2010/main" val="39306718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4"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dirty="0"/>
              <a:t>Backward integration is a strategy of seeking ownership or increased control of a firm’s suppliers.</a:t>
            </a:r>
          </a:p>
          <a:p>
            <a:endParaRPr lang="en-US" altLang="en-US" dirty="0"/>
          </a:p>
        </p:txBody>
      </p:sp>
      <p:sp>
        <p:nvSpPr>
          <p:cNvPr id="38915"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3693" indent="-286036" eaLnBrk="0" hangingPunct="0">
              <a:defRPr sz="2400">
                <a:solidFill>
                  <a:schemeClr val="tx1"/>
                </a:solidFill>
                <a:latin typeface="Calibri" pitchFamily="34" charset="0"/>
                <a:ea typeface="MS PGothic" pitchFamily="34" charset="-128"/>
              </a:defRPr>
            </a:lvl2pPr>
            <a:lvl3pPr marL="1144143" indent="-228829" eaLnBrk="0" hangingPunct="0">
              <a:defRPr sz="2400">
                <a:solidFill>
                  <a:schemeClr val="tx1"/>
                </a:solidFill>
                <a:latin typeface="Calibri" pitchFamily="34" charset="0"/>
                <a:ea typeface="MS PGothic" pitchFamily="34" charset="-128"/>
              </a:defRPr>
            </a:lvl3pPr>
            <a:lvl4pPr marL="1601800" indent="-228829" eaLnBrk="0" hangingPunct="0">
              <a:defRPr sz="2400">
                <a:solidFill>
                  <a:schemeClr val="tx1"/>
                </a:solidFill>
                <a:latin typeface="Calibri" pitchFamily="34" charset="0"/>
                <a:ea typeface="MS PGothic" pitchFamily="34" charset="-128"/>
              </a:defRPr>
            </a:lvl4pPr>
            <a:lvl5pPr marL="2059457" indent="-228829" eaLnBrk="0" hangingPunct="0">
              <a:defRPr sz="2400">
                <a:solidFill>
                  <a:schemeClr val="tx1"/>
                </a:solidFill>
                <a:latin typeface="Calibri" pitchFamily="34" charset="0"/>
                <a:ea typeface="MS PGothic" pitchFamily="34" charset="-128"/>
              </a:defRPr>
            </a:lvl5pPr>
            <a:lvl6pPr marL="2517115" indent="-228829" eaLnBrk="0" fontAlgn="base" hangingPunct="0">
              <a:spcBef>
                <a:spcPct val="0"/>
              </a:spcBef>
              <a:spcAft>
                <a:spcPct val="0"/>
              </a:spcAft>
              <a:defRPr sz="2400">
                <a:solidFill>
                  <a:schemeClr val="tx1"/>
                </a:solidFill>
                <a:latin typeface="Calibri" pitchFamily="34" charset="0"/>
                <a:ea typeface="MS PGothic" pitchFamily="34" charset="-128"/>
              </a:defRPr>
            </a:lvl6pPr>
            <a:lvl7pPr marL="2974772" indent="-228829" eaLnBrk="0" fontAlgn="base" hangingPunct="0">
              <a:spcBef>
                <a:spcPct val="0"/>
              </a:spcBef>
              <a:spcAft>
                <a:spcPct val="0"/>
              </a:spcAft>
              <a:defRPr sz="2400">
                <a:solidFill>
                  <a:schemeClr val="tx1"/>
                </a:solidFill>
                <a:latin typeface="Calibri" pitchFamily="34" charset="0"/>
                <a:ea typeface="MS PGothic" pitchFamily="34" charset="-128"/>
              </a:defRPr>
            </a:lvl7pPr>
            <a:lvl8pPr marL="3432429" indent="-228829" eaLnBrk="0" fontAlgn="base" hangingPunct="0">
              <a:spcBef>
                <a:spcPct val="0"/>
              </a:spcBef>
              <a:spcAft>
                <a:spcPct val="0"/>
              </a:spcAft>
              <a:defRPr sz="2400">
                <a:solidFill>
                  <a:schemeClr val="tx1"/>
                </a:solidFill>
                <a:latin typeface="Calibri" pitchFamily="34" charset="0"/>
                <a:ea typeface="MS PGothic" pitchFamily="34" charset="-128"/>
              </a:defRPr>
            </a:lvl8pPr>
            <a:lvl9pPr marL="3890086" indent="-228829"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F45B90F0-EE24-4E19-B167-3768782C47F2}" type="slidenum">
              <a:rPr lang="en-US" altLang="en-US" sz="1200"/>
              <a:pPr eaLnBrk="1" hangingPunct="1"/>
              <a:t>17</a:t>
            </a:fld>
            <a:endParaRPr lang="en-US" altLang="en-US" sz="1200" dirty="0"/>
          </a:p>
        </p:txBody>
      </p:sp>
    </p:spTree>
    <p:extLst>
      <p:ext uri="{BB962C8B-B14F-4D97-AF65-F5344CB8AC3E}">
        <p14:creationId xmlns:p14="http://schemas.microsoft.com/office/powerpoint/2010/main" val="360336736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dirty="0"/>
              <a:t>Seeking ownership of or control over a firm’s competitors, horizontal integration is arguably the most common growth strategy.</a:t>
            </a:r>
          </a:p>
        </p:txBody>
      </p:sp>
      <p:sp>
        <p:nvSpPr>
          <p:cNvPr id="40963"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3693" indent="-286036" eaLnBrk="0" hangingPunct="0">
              <a:defRPr sz="2400">
                <a:solidFill>
                  <a:schemeClr val="tx1"/>
                </a:solidFill>
                <a:latin typeface="Calibri" pitchFamily="34" charset="0"/>
                <a:ea typeface="MS PGothic" pitchFamily="34" charset="-128"/>
              </a:defRPr>
            </a:lvl2pPr>
            <a:lvl3pPr marL="1144143" indent="-228829" eaLnBrk="0" hangingPunct="0">
              <a:defRPr sz="2400">
                <a:solidFill>
                  <a:schemeClr val="tx1"/>
                </a:solidFill>
                <a:latin typeface="Calibri" pitchFamily="34" charset="0"/>
                <a:ea typeface="MS PGothic" pitchFamily="34" charset="-128"/>
              </a:defRPr>
            </a:lvl3pPr>
            <a:lvl4pPr marL="1601800" indent="-228829" eaLnBrk="0" hangingPunct="0">
              <a:defRPr sz="2400">
                <a:solidFill>
                  <a:schemeClr val="tx1"/>
                </a:solidFill>
                <a:latin typeface="Calibri" pitchFamily="34" charset="0"/>
                <a:ea typeface="MS PGothic" pitchFamily="34" charset="-128"/>
              </a:defRPr>
            </a:lvl4pPr>
            <a:lvl5pPr marL="2059457" indent="-228829" eaLnBrk="0" hangingPunct="0">
              <a:defRPr sz="2400">
                <a:solidFill>
                  <a:schemeClr val="tx1"/>
                </a:solidFill>
                <a:latin typeface="Calibri" pitchFamily="34" charset="0"/>
                <a:ea typeface="MS PGothic" pitchFamily="34" charset="-128"/>
              </a:defRPr>
            </a:lvl5pPr>
            <a:lvl6pPr marL="2517115" indent="-228829" eaLnBrk="0" fontAlgn="base" hangingPunct="0">
              <a:spcBef>
                <a:spcPct val="0"/>
              </a:spcBef>
              <a:spcAft>
                <a:spcPct val="0"/>
              </a:spcAft>
              <a:defRPr sz="2400">
                <a:solidFill>
                  <a:schemeClr val="tx1"/>
                </a:solidFill>
                <a:latin typeface="Calibri" pitchFamily="34" charset="0"/>
                <a:ea typeface="MS PGothic" pitchFamily="34" charset="-128"/>
              </a:defRPr>
            </a:lvl6pPr>
            <a:lvl7pPr marL="2974772" indent="-228829" eaLnBrk="0" fontAlgn="base" hangingPunct="0">
              <a:spcBef>
                <a:spcPct val="0"/>
              </a:spcBef>
              <a:spcAft>
                <a:spcPct val="0"/>
              </a:spcAft>
              <a:defRPr sz="2400">
                <a:solidFill>
                  <a:schemeClr val="tx1"/>
                </a:solidFill>
                <a:latin typeface="Calibri" pitchFamily="34" charset="0"/>
                <a:ea typeface="MS PGothic" pitchFamily="34" charset="-128"/>
              </a:defRPr>
            </a:lvl7pPr>
            <a:lvl8pPr marL="3432429" indent="-228829" eaLnBrk="0" fontAlgn="base" hangingPunct="0">
              <a:spcBef>
                <a:spcPct val="0"/>
              </a:spcBef>
              <a:spcAft>
                <a:spcPct val="0"/>
              </a:spcAft>
              <a:defRPr sz="2400">
                <a:solidFill>
                  <a:schemeClr val="tx1"/>
                </a:solidFill>
                <a:latin typeface="Calibri" pitchFamily="34" charset="0"/>
                <a:ea typeface="MS PGothic" pitchFamily="34" charset="-128"/>
              </a:defRPr>
            </a:lvl8pPr>
            <a:lvl9pPr marL="3890086" indent="-228829"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0AA9C1F7-C042-433E-A4E0-140D117E4F50}" type="slidenum">
              <a:rPr lang="en-US" altLang="en-US" sz="1200"/>
              <a:pPr eaLnBrk="1" hangingPunct="1"/>
              <a:t>18</a:t>
            </a:fld>
            <a:endParaRPr lang="en-US" altLang="en-US" sz="1200" dirty="0"/>
          </a:p>
        </p:txBody>
      </p:sp>
    </p:spTree>
    <p:extLst>
      <p:ext uri="{BB962C8B-B14F-4D97-AF65-F5344CB8AC3E}">
        <p14:creationId xmlns:p14="http://schemas.microsoft.com/office/powerpoint/2010/main" val="121013771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0"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dirty="0"/>
              <a:t>Market penetration, market development, and product development are sometimes referred to as intensive strategies because they require intensive efforts if a firm’s competitive position with existing products is to improve.</a:t>
            </a:r>
            <a:endParaRPr lang="en-US" altLang="en-US" dirty="0"/>
          </a:p>
        </p:txBody>
      </p:sp>
      <p:sp>
        <p:nvSpPr>
          <p:cNvPr id="43011"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3693" indent="-286036" eaLnBrk="0" hangingPunct="0">
              <a:defRPr sz="2400">
                <a:solidFill>
                  <a:schemeClr val="tx1"/>
                </a:solidFill>
                <a:latin typeface="Calibri" pitchFamily="34" charset="0"/>
                <a:ea typeface="MS PGothic" pitchFamily="34" charset="-128"/>
              </a:defRPr>
            </a:lvl2pPr>
            <a:lvl3pPr marL="1144143" indent="-228829" eaLnBrk="0" hangingPunct="0">
              <a:defRPr sz="2400">
                <a:solidFill>
                  <a:schemeClr val="tx1"/>
                </a:solidFill>
                <a:latin typeface="Calibri" pitchFamily="34" charset="0"/>
                <a:ea typeface="MS PGothic" pitchFamily="34" charset="-128"/>
              </a:defRPr>
            </a:lvl3pPr>
            <a:lvl4pPr marL="1601800" indent="-228829" eaLnBrk="0" hangingPunct="0">
              <a:defRPr sz="2400">
                <a:solidFill>
                  <a:schemeClr val="tx1"/>
                </a:solidFill>
                <a:latin typeface="Calibri" pitchFamily="34" charset="0"/>
                <a:ea typeface="MS PGothic" pitchFamily="34" charset="-128"/>
              </a:defRPr>
            </a:lvl4pPr>
            <a:lvl5pPr marL="2059457" indent="-228829" eaLnBrk="0" hangingPunct="0">
              <a:defRPr sz="2400">
                <a:solidFill>
                  <a:schemeClr val="tx1"/>
                </a:solidFill>
                <a:latin typeface="Calibri" pitchFamily="34" charset="0"/>
                <a:ea typeface="MS PGothic" pitchFamily="34" charset="-128"/>
              </a:defRPr>
            </a:lvl5pPr>
            <a:lvl6pPr marL="2517115" indent="-228829" eaLnBrk="0" fontAlgn="base" hangingPunct="0">
              <a:spcBef>
                <a:spcPct val="0"/>
              </a:spcBef>
              <a:spcAft>
                <a:spcPct val="0"/>
              </a:spcAft>
              <a:defRPr sz="2400">
                <a:solidFill>
                  <a:schemeClr val="tx1"/>
                </a:solidFill>
                <a:latin typeface="Calibri" pitchFamily="34" charset="0"/>
                <a:ea typeface="MS PGothic" pitchFamily="34" charset="-128"/>
              </a:defRPr>
            </a:lvl6pPr>
            <a:lvl7pPr marL="2974772" indent="-228829" eaLnBrk="0" fontAlgn="base" hangingPunct="0">
              <a:spcBef>
                <a:spcPct val="0"/>
              </a:spcBef>
              <a:spcAft>
                <a:spcPct val="0"/>
              </a:spcAft>
              <a:defRPr sz="2400">
                <a:solidFill>
                  <a:schemeClr val="tx1"/>
                </a:solidFill>
                <a:latin typeface="Calibri" pitchFamily="34" charset="0"/>
                <a:ea typeface="MS PGothic" pitchFamily="34" charset="-128"/>
              </a:defRPr>
            </a:lvl7pPr>
            <a:lvl8pPr marL="3432429" indent="-228829" eaLnBrk="0" fontAlgn="base" hangingPunct="0">
              <a:spcBef>
                <a:spcPct val="0"/>
              </a:spcBef>
              <a:spcAft>
                <a:spcPct val="0"/>
              </a:spcAft>
              <a:defRPr sz="2400">
                <a:solidFill>
                  <a:schemeClr val="tx1"/>
                </a:solidFill>
                <a:latin typeface="Calibri" pitchFamily="34" charset="0"/>
                <a:ea typeface="MS PGothic" pitchFamily="34" charset="-128"/>
              </a:defRPr>
            </a:lvl8pPr>
            <a:lvl9pPr marL="3890086" indent="-228829"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445D1405-452D-4F19-8D21-5634F930BBB6}" type="slidenum">
              <a:rPr lang="en-US" altLang="en-US" sz="1200"/>
              <a:pPr eaLnBrk="1" hangingPunct="1"/>
              <a:t>19</a:t>
            </a:fld>
            <a:endParaRPr lang="en-US" altLang="en-US" sz="1200" dirty="0"/>
          </a:p>
        </p:txBody>
      </p:sp>
    </p:spTree>
    <p:extLst>
      <p:ext uri="{BB962C8B-B14F-4D97-AF65-F5344CB8AC3E}">
        <p14:creationId xmlns:p14="http://schemas.microsoft.com/office/powerpoint/2010/main" val="121970161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0"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dirty="0"/>
              <a:t>Market penetration, market development, and product development are sometimes referred to as intensive strategies because they require intensive efforts if a firm’s competitive position with existing products is to improve.</a:t>
            </a:r>
            <a:endParaRPr lang="en-US" altLang="en-US" dirty="0"/>
          </a:p>
        </p:txBody>
      </p:sp>
      <p:sp>
        <p:nvSpPr>
          <p:cNvPr id="43011"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3693" indent="-286036" eaLnBrk="0" hangingPunct="0">
              <a:defRPr sz="2400">
                <a:solidFill>
                  <a:schemeClr val="tx1"/>
                </a:solidFill>
                <a:latin typeface="Calibri" pitchFamily="34" charset="0"/>
                <a:ea typeface="MS PGothic" pitchFamily="34" charset="-128"/>
              </a:defRPr>
            </a:lvl2pPr>
            <a:lvl3pPr marL="1144143" indent="-228829" eaLnBrk="0" hangingPunct="0">
              <a:defRPr sz="2400">
                <a:solidFill>
                  <a:schemeClr val="tx1"/>
                </a:solidFill>
                <a:latin typeface="Calibri" pitchFamily="34" charset="0"/>
                <a:ea typeface="MS PGothic" pitchFamily="34" charset="-128"/>
              </a:defRPr>
            </a:lvl3pPr>
            <a:lvl4pPr marL="1601800" indent="-228829" eaLnBrk="0" hangingPunct="0">
              <a:defRPr sz="2400">
                <a:solidFill>
                  <a:schemeClr val="tx1"/>
                </a:solidFill>
                <a:latin typeface="Calibri" pitchFamily="34" charset="0"/>
                <a:ea typeface="MS PGothic" pitchFamily="34" charset="-128"/>
              </a:defRPr>
            </a:lvl4pPr>
            <a:lvl5pPr marL="2059457" indent="-228829" eaLnBrk="0" hangingPunct="0">
              <a:defRPr sz="2400">
                <a:solidFill>
                  <a:schemeClr val="tx1"/>
                </a:solidFill>
                <a:latin typeface="Calibri" pitchFamily="34" charset="0"/>
                <a:ea typeface="MS PGothic" pitchFamily="34" charset="-128"/>
              </a:defRPr>
            </a:lvl5pPr>
            <a:lvl6pPr marL="2517115" indent="-228829" eaLnBrk="0" fontAlgn="base" hangingPunct="0">
              <a:spcBef>
                <a:spcPct val="0"/>
              </a:spcBef>
              <a:spcAft>
                <a:spcPct val="0"/>
              </a:spcAft>
              <a:defRPr sz="2400">
                <a:solidFill>
                  <a:schemeClr val="tx1"/>
                </a:solidFill>
                <a:latin typeface="Calibri" pitchFamily="34" charset="0"/>
                <a:ea typeface="MS PGothic" pitchFamily="34" charset="-128"/>
              </a:defRPr>
            </a:lvl6pPr>
            <a:lvl7pPr marL="2974772" indent="-228829" eaLnBrk="0" fontAlgn="base" hangingPunct="0">
              <a:spcBef>
                <a:spcPct val="0"/>
              </a:spcBef>
              <a:spcAft>
                <a:spcPct val="0"/>
              </a:spcAft>
              <a:defRPr sz="2400">
                <a:solidFill>
                  <a:schemeClr val="tx1"/>
                </a:solidFill>
                <a:latin typeface="Calibri" pitchFamily="34" charset="0"/>
                <a:ea typeface="MS PGothic" pitchFamily="34" charset="-128"/>
              </a:defRPr>
            </a:lvl7pPr>
            <a:lvl8pPr marL="3432429" indent="-228829" eaLnBrk="0" fontAlgn="base" hangingPunct="0">
              <a:spcBef>
                <a:spcPct val="0"/>
              </a:spcBef>
              <a:spcAft>
                <a:spcPct val="0"/>
              </a:spcAft>
              <a:defRPr sz="2400">
                <a:solidFill>
                  <a:schemeClr val="tx1"/>
                </a:solidFill>
                <a:latin typeface="Calibri" pitchFamily="34" charset="0"/>
                <a:ea typeface="MS PGothic" pitchFamily="34" charset="-128"/>
              </a:defRPr>
            </a:lvl8pPr>
            <a:lvl9pPr marL="3890086" indent="-228829"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445D1405-452D-4F19-8D21-5634F930BBB6}" type="slidenum">
              <a:rPr lang="en-US" altLang="en-US" sz="1200"/>
              <a:pPr eaLnBrk="1" hangingPunct="1"/>
              <a:t>20</a:t>
            </a:fld>
            <a:endParaRPr lang="en-US" altLang="en-US" sz="1200" dirty="0"/>
          </a:p>
        </p:txBody>
      </p:sp>
    </p:spTree>
    <p:extLst>
      <p:ext uri="{BB962C8B-B14F-4D97-AF65-F5344CB8AC3E}">
        <p14:creationId xmlns:p14="http://schemas.microsoft.com/office/powerpoint/2010/main" val="155964366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8"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defRPr/>
            </a:pPr>
            <a:r>
              <a:rPr lang="en-US" sz="3000" dirty="0">
                <a:latin typeface="Arial" charset="0"/>
                <a:cs typeface="Arial" charset="0"/>
              </a:rPr>
              <a:t>Market penetration strategy </a:t>
            </a:r>
            <a:r>
              <a:rPr lang="en-US" sz="2700" dirty="0">
                <a:latin typeface="Arial" charset="0"/>
                <a:cs typeface="Arial" charset="0"/>
              </a:rPr>
              <a:t>seeks to increase market share for present products or services in present markets through greater marketing efforts </a:t>
            </a:r>
            <a:r>
              <a:rPr lang="en-US" altLang="en-US" dirty="0"/>
              <a:t>when current markets are not saturated with a particular product or service.</a:t>
            </a:r>
          </a:p>
        </p:txBody>
      </p:sp>
      <p:sp>
        <p:nvSpPr>
          <p:cNvPr id="45059"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3693" indent="-286036" eaLnBrk="0" hangingPunct="0">
              <a:defRPr sz="2400">
                <a:solidFill>
                  <a:schemeClr val="tx1"/>
                </a:solidFill>
                <a:latin typeface="Calibri" pitchFamily="34" charset="0"/>
                <a:ea typeface="MS PGothic" pitchFamily="34" charset="-128"/>
              </a:defRPr>
            </a:lvl2pPr>
            <a:lvl3pPr marL="1144143" indent="-228829" eaLnBrk="0" hangingPunct="0">
              <a:defRPr sz="2400">
                <a:solidFill>
                  <a:schemeClr val="tx1"/>
                </a:solidFill>
                <a:latin typeface="Calibri" pitchFamily="34" charset="0"/>
                <a:ea typeface="MS PGothic" pitchFamily="34" charset="-128"/>
              </a:defRPr>
            </a:lvl3pPr>
            <a:lvl4pPr marL="1601800" indent="-228829" eaLnBrk="0" hangingPunct="0">
              <a:defRPr sz="2400">
                <a:solidFill>
                  <a:schemeClr val="tx1"/>
                </a:solidFill>
                <a:latin typeface="Calibri" pitchFamily="34" charset="0"/>
                <a:ea typeface="MS PGothic" pitchFamily="34" charset="-128"/>
              </a:defRPr>
            </a:lvl4pPr>
            <a:lvl5pPr marL="2059457" indent="-228829" eaLnBrk="0" hangingPunct="0">
              <a:defRPr sz="2400">
                <a:solidFill>
                  <a:schemeClr val="tx1"/>
                </a:solidFill>
                <a:latin typeface="Calibri" pitchFamily="34" charset="0"/>
                <a:ea typeface="MS PGothic" pitchFamily="34" charset="-128"/>
              </a:defRPr>
            </a:lvl5pPr>
            <a:lvl6pPr marL="2517115" indent="-228829" eaLnBrk="0" fontAlgn="base" hangingPunct="0">
              <a:spcBef>
                <a:spcPct val="0"/>
              </a:spcBef>
              <a:spcAft>
                <a:spcPct val="0"/>
              </a:spcAft>
              <a:defRPr sz="2400">
                <a:solidFill>
                  <a:schemeClr val="tx1"/>
                </a:solidFill>
                <a:latin typeface="Calibri" pitchFamily="34" charset="0"/>
                <a:ea typeface="MS PGothic" pitchFamily="34" charset="-128"/>
              </a:defRPr>
            </a:lvl6pPr>
            <a:lvl7pPr marL="2974772" indent="-228829" eaLnBrk="0" fontAlgn="base" hangingPunct="0">
              <a:spcBef>
                <a:spcPct val="0"/>
              </a:spcBef>
              <a:spcAft>
                <a:spcPct val="0"/>
              </a:spcAft>
              <a:defRPr sz="2400">
                <a:solidFill>
                  <a:schemeClr val="tx1"/>
                </a:solidFill>
                <a:latin typeface="Calibri" pitchFamily="34" charset="0"/>
                <a:ea typeface="MS PGothic" pitchFamily="34" charset="-128"/>
              </a:defRPr>
            </a:lvl7pPr>
            <a:lvl8pPr marL="3432429" indent="-228829" eaLnBrk="0" fontAlgn="base" hangingPunct="0">
              <a:spcBef>
                <a:spcPct val="0"/>
              </a:spcBef>
              <a:spcAft>
                <a:spcPct val="0"/>
              </a:spcAft>
              <a:defRPr sz="2400">
                <a:solidFill>
                  <a:schemeClr val="tx1"/>
                </a:solidFill>
                <a:latin typeface="Calibri" pitchFamily="34" charset="0"/>
                <a:ea typeface="MS PGothic" pitchFamily="34" charset="-128"/>
              </a:defRPr>
            </a:lvl8pPr>
            <a:lvl9pPr marL="3890086" indent="-228829"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1D91F2D8-4BF8-49EE-9809-5F4BB52B86B0}" type="slidenum">
              <a:rPr lang="en-US" altLang="en-US" sz="1200"/>
              <a:pPr eaLnBrk="1" hangingPunct="1"/>
              <a:t>21</a:t>
            </a:fld>
            <a:endParaRPr lang="en-US" altLang="en-US" sz="1200" dirty="0"/>
          </a:p>
        </p:txBody>
      </p:sp>
    </p:spTree>
    <p:extLst>
      <p:ext uri="{BB962C8B-B14F-4D97-AF65-F5344CB8AC3E}">
        <p14:creationId xmlns:p14="http://schemas.microsoft.com/office/powerpoint/2010/main" val="343202782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6"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dirty="0"/>
              <a:t>Market development involves introducing present products or services into new geographic areas.</a:t>
            </a:r>
          </a:p>
          <a:p>
            <a:endParaRPr lang="en-US" altLang="en-US" dirty="0"/>
          </a:p>
        </p:txBody>
      </p:sp>
      <p:sp>
        <p:nvSpPr>
          <p:cNvPr id="47107"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3693" indent="-286036" eaLnBrk="0" hangingPunct="0">
              <a:defRPr sz="2400">
                <a:solidFill>
                  <a:schemeClr val="tx1"/>
                </a:solidFill>
                <a:latin typeface="Calibri" pitchFamily="34" charset="0"/>
                <a:ea typeface="MS PGothic" pitchFamily="34" charset="-128"/>
              </a:defRPr>
            </a:lvl2pPr>
            <a:lvl3pPr marL="1144143" indent="-228829" eaLnBrk="0" hangingPunct="0">
              <a:defRPr sz="2400">
                <a:solidFill>
                  <a:schemeClr val="tx1"/>
                </a:solidFill>
                <a:latin typeface="Calibri" pitchFamily="34" charset="0"/>
                <a:ea typeface="MS PGothic" pitchFamily="34" charset="-128"/>
              </a:defRPr>
            </a:lvl3pPr>
            <a:lvl4pPr marL="1601800" indent="-228829" eaLnBrk="0" hangingPunct="0">
              <a:defRPr sz="2400">
                <a:solidFill>
                  <a:schemeClr val="tx1"/>
                </a:solidFill>
                <a:latin typeface="Calibri" pitchFamily="34" charset="0"/>
                <a:ea typeface="MS PGothic" pitchFamily="34" charset="-128"/>
              </a:defRPr>
            </a:lvl4pPr>
            <a:lvl5pPr marL="2059457" indent="-228829" eaLnBrk="0" hangingPunct="0">
              <a:defRPr sz="2400">
                <a:solidFill>
                  <a:schemeClr val="tx1"/>
                </a:solidFill>
                <a:latin typeface="Calibri" pitchFamily="34" charset="0"/>
                <a:ea typeface="MS PGothic" pitchFamily="34" charset="-128"/>
              </a:defRPr>
            </a:lvl5pPr>
            <a:lvl6pPr marL="2517115" indent="-228829" eaLnBrk="0" fontAlgn="base" hangingPunct="0">
              <a:spcBef>
                <a:spcPct val="0"/>
              </a:spcBef>
              <a:spcAft>
                <a:spcPct val="0"/>
              </a:spcAft>
              <a:defRPr sz="2400">
                <a:solidFill>
                  <a:schemeClr val="tx1"/>
                </a:solidFill>
                <a:latin typeface="Calibri" pitchFamily="34" charset="0"/>
                <a:ea typeface="MS PGothic" pitchFamily="34" charset="-128"/>
              </a:defRPr>
            </a:lvl6pPr>
            <a:lvl7pPr marL="2974772" indent="-228829" eaLnBrk="0" fontAlgn="base" hangingPunct="0">
              <a:spcBef>
                <a:spcPct val="0"/>
              </a:spcBef>
              <a:spcAft>
                <a:spcPct val="0"/>
              </a:spcAft>
              <a:defRPr sz="2400">
                <a:solidFill>
                  <a:schemeClr val="tx1"/>
                </a:solidFill>
                <a:latin typeface="Calibri" pitchFamily="34" charset="0"/>
                <a:ea typeface="MS PGothic" pitchFamily="34" charset="-128"/>
              </a:defRPr>
            </a:lvl7pPr>
            <a:lvl8pPr marL="3432429" indent="-228829" eaLnBrk="0" fontAlgn="base" hangingPunct="0">
              <a:spcBef>
                <a:spcPct val="0"/>
              </a:spcBef>
              <a:spcAft>
                <a:spcPct val="0"/>
              </a:spcAft>
              <a:defRPr sz="2400">
                <a:solidFill>
                  <a:schemeClr val="tx1"/>
                </a:solidFill>
                <a:latin typeface="Calibri" pitchFamily="34" charset="0"/>
                <a:ea typeface="MS PGothic" pitchFamily="34" charset="-128"/>
              </a:defRPr>
            </a:lvl8pPr>
            <a:lvl9pPr marL="3890086" indent="-228829"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A277E090-965F-4E22-A4AA-91DA08B250FD}" type="slidenum">
              <a:rPr lang="en-US" altLang="en-US" sz="1200"/>
              <a:pPr eaLnBrk="1" hangingPunct="1"/>
              <a:t>22</a:t>
            </a:fld>
            <a:endParaRPr lang="en-US" altLang="en-US" sz="1200" dirty="0"/>
          </a:p>
        </p:txBody>
      </p:sp>
    </p:spTree>
    <p:extLst>
      <p:ext uri="{BB962C8B-B14F-4D97-AF65-F5344CB8AC3E}">
        <p14:creationId xmlns:p14="http://schemas.microsoft.com/office/powerpoint/2010/main" val="56809509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4"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dirty="0"/>
              <a:t>Product development strategy seeks increased sales by improving or modifying present products or services.</a:t>
            </a:r>
          </a:p>
          <a:p>
            <a:endParaRPr lang="en-US" altLang="en-US" dirty="0"/>
          </a:p>
        </p:txBody>
      </p:sp>
      <p:sp>
        <p:nvSpPr>
          <p:cNvPr id="49155"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3693" indent="-286036" eaLnBrk="0" hangingPunct="0">
              <a:defRPr sz="2400">
                <a:solidFill>
                  <a:schemeClr val="tx1"/>
                </a:solidFill>
                <a:latin typeface="Calibri" pitchFamily="34" charset="0"/>
                <a:ea typeface="MS PGothic" pitchFamily="34" charset="-128"/>
              </a:defRPr>
            </a:lvl2pPr>
            <a:lvl3pPr marL="1144143" indent="-228829" eaLnBrk="0" hangingPunct="0">
              <a:defRPr sz="2400">
                <a:solidFill>
                  <a:schemeClr val="tx1"/>
                </a:solidFill>
                <a:latin typeface="Calibri" pitchFamily="34" charset="0"/>
                <a:ea typeface="MS PGothic" pitchFamily="34" charset="-128"/>
              </a:defRPr>
            </a:lvl3pPr>
            <a:lvl4pPr marL="1601800" indent="-228829" eaLnBrk="0" hangingPunct="0">
              <a:defRPr sz="2400">
                <a:solidFill>
                  <a:schemeClr val="tx1"/>
                </a:solidFill>
                <a:latin typeface="Calibri" pitchFamily="34" charset="0"/>
                <a:ea typeface="MS PGothic" pitchFamily="34" charset="-128"/>
              </a:defRPr>
            </a:lvl4pPr>
            <a:lvl5pPr marL="2059457" indent="-228829" eaLnBrk="0" hangingPunct="0">
              <a:defRPr sz="2400">
                <a:solidFill>
                  <a:schemeClr val="tx1"/>
                </a:solidFill>
                <a:latin typeface="Calibri" pitchFamily="34" charset="0"/>
                <a:ea typeface="MS PGothic" pitchFamily="34" charset="-128"/>
              </a:defRPr>
            </a:lvl5pPr>
            <a:lvl6pPr marL="2517115" indent="-228829" eaLnBrk="0" fontAlgn="base" hangingPunct="0">
              <a:spcBef>
                <a:spcPct val="0"/>
              </a:spcBef>
              <a:spcAft>
                <a:spcPct val="0"/>
              </a:spcAft>
              <a:defRPr sz="2400">
                <a:solidFill>
                  <a:schemeClr val="tx1"/>
                </a:solidFill>
                <a:latin typeface="Calibri" pitchFamily="34" charset="0"/>
                <a:ea typeface="MS PGothic" pitchFamily="34" charset="-128"/>
              </a:defRPr>
            </a:lvl6pPr>
            <a:lvl7pPr marL="2974772" indent="-228829" eaLnBrk="0" fontAlgn="base" hangingPunct="0">
              <a:spcBef>
                <a:spcPct val="0"/>
              </a:spcBef>
              <a:spcAft>
                <a:spcPct val="0"/>
              </a:spcAft>
              <a:defRPr sz="2400">
                <a:solidFill>
                  <a:schemeClr val="tx1"/>
                </a:solidFill>
                <a:latin typeface="Calibri" pitchFamily="34" charset="0"/>
                <a:ea typeface="MS PGothic" pitchFamily="34" charset="-128"/>
              </a:defRPr>
            </a:lvl7pPr>
            <a:lvl8pPr marL="3432429" indent="-228829" eaLnBrk="0" fontAlgn="base" hangingPunct="0">
              <a:spcBef>
                <a:spcPct val="0"/>
              </a:spcBef>
              <a:spcAft>
                <a:spcPct val="0"/>
              </a:spcAft>
              <a:defRPr sz="2400">
                <a:solidFill>
                  <a:schemeClr val="tx1"/>
                </a:solidFill>
                <a:latin typeface="Calibri" pitchFamily="34" charset="0"/>
                <a:ea typeface="MS PGothic" pitchFamily="34" charset="-128"/>
              </a:defRPr>
            </a:lvl8pPr>
            <a:lvl9pPr marL="3890086" indent="-228829"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3C164C81-3C3D-4476-BB41-C53AC28DEC70}" type="slidenum">
              <a:rPr lang="en-US" altLang="en-US" sz="1200"/>
              <a:pPr eaLnBrk="1" hangingPunct="1"/>
              <a:t>23</a:t>
            </a:fld>
            <a:endParaRPr lang="en-US" altLang="en-US" sz="1200" dirty="0"/>
          </a:p>
        </p:txBody>
      </p:sp>
    </p:spTree>
    <p:extLst>
      <p:ext uri="{BB962C8B-B14F-4D97-AF65-F5344CB8AC3E}">
        <p14:creationId xmlns:p14="http://schemas.microsoft.com/office/powerpoint/2010/main" val="353557993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two general types of diversification strategies are related diversification and unrelated diversification.</a:t>
            </a:r>
          </a:p>
        </p:txBody>
      </p:sp>
      <p:sp>
        <p:nvSpPr>
          <p:cNvPr id="4" name="Slide Number Placeholder 3"/>
          <p:cNvSpPr>
            <a:spLocks noGrp="1"/>
          </p:cNvSpPr>
          <p:nvPr>
            <p:ph type="sldNum" sz="quarter" idx="10"/>
          </p:nvPr>
        </p:nvSpPr>
        <p:spPr/>
        <p:txBody>
          <a:bodyPr/>
          <a:lstStyle/>
          <a:p>
            <a:fld id="{29E51143-269C-4399-B351-F5A1C1828618}" type="slidenum">
              <a:rPr lang="en-US" altLang="en-US" smtClean="0"/>
              <a:pPr/>
              <a:t>24</a:t>
            </a:fld>
            <a:endParaRPr lang="en-US" altLang="en-US" dirty="0"/>
          </a:p>
        </p:txBody>
      </p:sp>
    </p:spTree>
    <p:extLst>
      <p:ext uri="{BB962C8B-B14F-4D97-AF65-F5344CB8AC3E}">
        <p14:creationId xmlns:p14="http://schemas.microsoft.com/office/powerpoint/2010/main" val="93411601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6"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dirty="0"/>
              <a:t>Related diversification value chains possess competitively valuable cross-business strategic fits.</a:t>
            </a:r>
          </a:p>
          <a:p>
            <a:endParaRPr lang="en-US" altLang="en-US" dirty="0"/>
          </a:p>
        </p:txBody>
      </p:sp>
      <p:sp>
        <p:nvSpPr>
          <p:cNvPr id="52227"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3693" indent="-286036" eaLnBrk="0" hangingPunct="0">
              <a:defRPr sz="2400">
                <a:solidFill>
                  <a:schemeClr val="tx1"/>
                </a:solidFill>
                <a:latin typeface="Calibri" pitchFamily="34" charset="0"/>
                <a:ea typeface="MS PGothic" pitchFamily="34" charset="-128"/>
              </a:defRPr>
            </a:lvl2pPr>
            <a:lvl3pPr marL="1144143" indent="-228829" eaLnBrk="0" hangingPunct="0">
              <a:defRPr sz="2400">
                <a:solidFill>
                  <a:schemeClr val="tx1"/>
                </a:solidFill>
                <a:latin typeface="Calibri" pitchFamily="34" charset="0"/>
                <a:ea typeface="MS PGothic" pitchFamily="34" charset="-128"/>
              </a:defRPr>
            </a:lvl3pPr>
            <a:lvl4pPr marL="1601800" indent="-228829" eaLnBrk="0" hangingPunct="0">
              <a:defRPr sz="2400">
                <a:solidFill>
                  <a:schemeClr val="tx1"/>
                </a:solidFill>
                <a:latin typeface="Calibri" pitchFamily="34" charset="0"/>
                <a:ea typeface="MS PGothic" pitchFamily="34" charset="-128"/>
              </a:defRPr>
            </a:lvl4pPr>
            <a:lvl5pPr marL="2059457" indent="-228829" eaLnBrk="0" hangingPunct="0">
              <a:defRPr sz="2400">
                <a:solidFill>
                  <a:schemeClr val="tx1"/>
                </a:solidFill>
                <a:latin typeface="Calibri" pitchFamily="34" charset="0"/>
                <a:ea typeface="MS PGothic" pitchFamily="34" charset="-128"/>
              </a:defRPr>
            </a:lvl5pPr>
            <a:lvl6pPr marL="2517115" indent="-228829" eaLnBrk="0" fontAlgn="base" hangingPunct="0">
              <a:spcBef>
                <a:spcPct val="0"/>
              </a:spcBef>
              <a:spcAft>
                <a:spcPct val="0"/>
              </a:spcAft>
              <a:defRPr sz="2400">
                <a:solidFill>
                  <a:schemeClr val="tx1"/>
                </a:solidFill>
                <a:latin typeface="Calibri" pitchFamily="34" charset="0"/>
                <a:ea typeface="MS PGothic" pitchFamily="34" charset="-128"/>
              </a:defRPr>
            </a:lvl6pPr>
            <a:lvl7pPr marL="2974772" indent="-228829" eaLnBrk="0" fontAlgn="base" hangingPunct="0">
              <a:spcBef>
                <a:spcPct val="0"/>
              </a:spcBef>
              <a:spcAft>
                <a:spcPct val="0"/>
              </a:spcAft>
              <a:defRPr sz="2400">
                <a:solidFill>
                  <a:schemeClr val="tx1"/>
                </a:solidFill>
                <a:latin typeface="Calibri" pitchFamily="34" charset="0"/>
                <a:ea typeface="MS PGothic" pitchFamily="34" charset="-128"/>
              </a:defRPr>
            </a:lvl7pPr>
            <a:lvl8pPr marL="3432429" indent="-228829" eaLnBrk="0" fontAlgn="base" hangingPunct="0">
              <a:spcBef>
                <a:spcPct val="0"/>
              </a:spcBef>
              <a:spcAft>
                <a:spcPct val="0"/>
              </a:spcAft>
              <a:defRPr sz="2400">
                <a:solidFill>
                  <a:schemeClr val="tx1"/>
                </a:solidFill>
                <a:latin typeface="Calibri" pitchFamily="34" charset="0"/>
                <a:ea typeface="MS PGothic" pitchFamily="34" charset="-128"/>
              </a:defRPr>
            </a:lvl8pPr>
            <a:lvl9pPr marL="3890086" indent="-228829"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E783B5AE-26AE-4E71-BBD8-B954729BE96A}" type="slidenum">
              <a:rPr lang="en-US" altLang="en-US" sz="1200"/>
              <a:pPr eaLnBrk="1" hangingPunct="1"/>
              <a:t>25</a:t>
            </a:fld>
            <a:endParaRPr lang="en-US" altLang="en-US" sz="1200" dirty="0"/>
          </a:p>
        </p:txBody>
      </p:sp>
    </p:spTree>
    <p:extLst>
      <p:ext uri="{BB962C8B-B14F-4D97-AF65-F5344CB8AC3E}">
        <p14:creationId xmlns:p14="http://schemas.microsoft.com/office/powerpoint/2010/main" val="139311713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4"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dirty="0"/>
              <a:t>Related diversification should be considered</a:t>
            </a:r>
            <a:r>
              <a:rPr lang="en-US" altLang="en-US" baseline="0" dirty="0"/>
              <a:t> when these circumstances exist.</a:t>
            </a:r>
            <a:endParaRPr lang="en-US" altLang="en-US" dirty="0"/>
          </a:p>
        </p:txBody>
      </p:sp>
      <p:sp>
        <p:nvSpPr>
          <p:cNvPr id="54275"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3693" indent="-286036" eaLnBrk="0" hangingPunct="0">
              <a:defRPr sz="2400">
                <a:solidFill>
                  <a:schemeClr val="tx1"/>
                </a:solidFill>
                <a:latin typeface="Calibri" pitchFamily="34" charset="0"/>
                <a:ea typeface="MS PGothic" pitchFamily="34" charset="-128"/>
              </a:defRPr>
            </a:lvl2pPr>
            <a:lvl3pPr marL="1144143" indent="-228829" eaLnBrk="0" hangingPunct="0">
              <a:defRPr sz="2400">
                <a:solidFill>
                  <a:schemeClr val="tx1"/>
                </a:solidFill>
                <a:latin typeface="Calibri" pitchFamily="34" charset="0"/>
                <a:ea typeface="MS PGothic" pitchFamily="34" charset="-128"/>
              </a:defRPr>
            </a:lvl3pPr>
            <a:lvl4pPr marL="1601800" indent="-228829" eaLnBrk="0" hangingPunct="0">
              <a:defRPr sz="2400">
                <a:solidFill>
                  <a:schemeClr val="tx1"/>
                </a:solidFill>
                <a:latin typeface="Calibri" pitchFamily="34" charset="0"/>
                <a:ea typeface="MS PGothic" pitchFamily="34" charset="-128"/>
              </a:defRPr>
            </a:lvl4pPr>
            <a:lvl5pPr marL="2059457" indent="-228829" eaLnBrk="0" hangingPunct="0">
              <a:defRPr sz="2400">
                <a:solidFill>
                  <a:schemeClr val="tx1"/>
                </a:solidFill>
                <a:latin typeface="Calibri" pitchFamily="34" charset="0"/>
                <a:ea typeface="MS PGothic" pitchFamily="34" charset="-128"/>
              </a:defRPr>
            </a:lvl5pPr>
            <a:lvl6pPr marL="2517115" indent="-228829" eaLnBrk="0" fontAlgn="base" hangingPunct="0">
              <a:spcBef>
                <a:spcPct val="0"/>
              </a:spcBef>
              <a:spcAft>
                <a:spcPct val="0"/>
              </a:spcAft>
              <a:defRPr sz="2400">
                <a:solidFill>
                  <a:schemeClr val="tx1"/>
                </a:solidFill>
                <a:latin typeface="Calibri" pitchFamily="34" charset="0"/>
                <a:ea typeface="MS PGothic" pitchFamily="34" charset="-128"/>
              </a:defRPr>
            </a:lvl6pPr>
            <a:lvl7pPr marL="2974772" indent="-228829" eaLnBrk="0" fontAlgn="base" hangingPunct="0">
              <a:spcBef>
                <a:spcPct val="0"/>
              </a:spcBef>
              <a:spcAft>
                <a:spcPct val="0"/>
              </a:spcAft>
              <a:defRPr sz="2400">
                <a:solidFill>
                  <a:schemeClr val="tx1"/>
                </a:solidFill>
                <a:latin typeface="Calibri" pitchFamily="34" charset="0"/>
                <a:ea typeface="MS PGothic" pitchFamily="34" charset="-128"/>
              </a:defRPr>
            </a:lvl7pPr>
            <a:lvl8pPr marL="3432429" indent="-228829" eaLnBrk="0" fontAlgn="base" hangingPunct="0">
              <a:spcBef>
                <a:spcPct val="0"/>
              </a:spcBef>
              <a:spcAft>
                <a:spcPct val="0"/>
              </a:spcAft>
              <a:defRPr sz="2400">
                <a:solidFill>
                  <a:schemeClr val="tx1"/>
                </a:solidFill>
                <a:latin typeface="Calibri" pitchFamily="34" charset="0"/>
                <a:ea typeface="MS PGothic" pitchFamily="34" charset="-128"/>
              </a:defRPr>
            </a:lvl8pPr>
            <a:lvl9pPr marL="3890086" indent="-228829"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80FF49FA-9265-4423-92FE-7061B851079A}" type="slidenum">
              <a:rPr lang="en-US" altLang="en-US" sz="1200"/>
              <a:pPr eaLnBrk="1" hangingPunct="1"/>
              <a:t>26</a:t>
            </a:fld>
            <a:endParaRPr lang="en-US" altLang="en-US" sz="1200" dirty="0"/>
          </a:p>
        </p:txBody>
      </p:sp>
    </p:spTree>
    <p:extLst>
      <p:ext uri="{BB962C8B-B14F-4D97-AF65-F5344CB8AC3E}">
        <p14:creationId xmlns:p14="http://schemas.microsoft.com/office/powerpoint/2010/main" val="188758299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defRPr/>
            </a:pPr>
            <a:r>
              <a:rPr lang="en-US" b="0" dirty="0">
                <a:latin typeface="Arial" charset="0"/>
                <a:cs typeface="Arial" charset="0"/>
              </a:rPr>
              <a:t>Unrelated diversification is when </a:t>
            </a:r>
            <a:r>
              <a:rPr lang="en-US" dirty="0">
                <a:latin typeface="Arial" charset="0"/>
                <a:cs typeface="Arial" charset="0"/>
              </a:rPr>
              <a:t>value chains are so dissimilar that no competitively valuable cross-business relationships exist.</a:t>
            </a:r>
          </a:p>
          <a:p>
            <a:endParaRPr lang="en-US" altLang="en-US" dirty="0"/>
          </a:p>
        </p:txBody>
      </p:sp>
      <p:sp>
        <p:nvSpPr>
          <p:cNvPr id="56323"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3693" indent="-286036" eaLnBrk="0" hangingPunct="0">
              <a:defRPr sz="2400">
                <a:solidFill>
                  <a:schemeClr val="tx1"/>
                </a:solidFill>
                <a:latin typeface="Calibri" pitchFamily="34" charset="0"/>
                <a:ea typeface="MS PGothic" pitchFamily="34" charset="-128"/>
              </a:defRPr>
            </a:lvl2pPr>
            <a:lvl3pPr marL="1144143" indent="-228829" eaLnBrk="0" hangingPunct="0">
              <a:defRPr sz="2400">
                <a:solidFill>
                  <a:schemeClr val="tx1"/>
                </a:solidFill>
                <a:latin typeface="Calibri" pitchFamily="34" charset="0"/>
                <a:ea typeface="MS PGothic" pitchFamily="34" charset="-128"/>
              </a:defRPr>
            </a:lvl3pPr>
            <a:lvl4pPr marL="1601800" indent="-228829" eaLnBrk="0" hangingPunct="0">
              <a:defRPr sz="2400">
                <a:solidFill>
                  <a:schemeClr val="tx1"/>
                </a:solidFill>
                <a:latin typeface="Calibri" pitchFamily="34" charset="0"/>
                <a:ea typeface="MS PGothic" pitchFamily="34" charset="-128"/>
              </a:defRPr>
            </a:lvl4pPr>
            <a:lvl5pPr marL="2059457" indent="-228829" eaLnBrk="0" hangingPunct="0">
              <a:defRPr sz="2400">
                <a:solidFill>
                  <a:schemeClr val="tx1"/>
                </a:solidFill>
                <a:latin typeface="Calibri" pitchFamily="34" charset="0"/>
                <a:ea typeface="MS PGothic" pitchFamily="34" charset="-128"/>
              </a:defRPr>
            </a:lvl5pPr>
            <a:lvl6pPr marL="2517115" indent="-228829" eaLnBrk="0" fontAlgn="base" hangingPunct="0">
              <a:spcBef>
                <a:spcPct val="0"/>
              </a:spcBef>
              <a:spcAft>
                <a:spcPct val="0"/>
              </a:spcAft>
              <a:defRPr sz="2400">
                <a:solidFill>
                  <a:schemeClr val="tx1"/>
                </a:solidFill>
                <a:latin typeface="Calibri" pitchFamily="34" charset="0"/>
                <a:ea typeface="MS PGothic" pitchFamily="34" charset="-128"/>
              </a:defRPr>
            </a:lvl6pPr>
            <a:lvl7pPr marL="2974772" indent="-228829" eaLnBrk="0" fontAlgn="base" hangingPunct="0">
              <a:spcBef>
                <a:spcPct val="0"/>
              </a:spcBef>
              <a:spcAft>
                <a:spcPct val="0"/>
              </a:spcAft>
              <a:defRPr sz="2400">
                <a:solidFill>
                  <a:schemeClr val="tx1"/>
                </a:solidFill>
                <a:latin typeface="Calibri" pitchFamily="34" charset="0"/>
                <a:ea typeface="MS PGothic" pitchFamily="34" charset="-128"/>
              </a:defRPr>
            </a:lvl7pPr>
            <a:lvl8pPr marL="3432429" indent="-228829" eaLnBrk="0" fontAlgn="base" hangingPunct="0">
              <a:spcBef>
                <a:spcPct val="0"/>
              </a:spcBef>
              <a:spcAft>
                <a:spcPct val="0"/>
              </a:spcAft>
              <a:defRPr sz="2400">
                <a:solidFill>
                  <a:schemeClr val="tx1"/>
                </a:solidFill>
                <a:latin typeface="Calibri" pitchFamily="34" charset="0"/>
                <a:ea typeface="MS PGothic" pitchFamily="34" charset="-128"/>
              </a:defRPr>
            </a:lvl8pPr>
            <a:lvl9pPr marL="3890086" indent="-228829"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83D427B0-4F37-452B-9143-B6841CD1805D}" type="slidenum">
              <a:rPr lang="en-US" altLang="en-US" sz="1200"/>
              <a:pPr eaLnBrk="1" hangingPunct="1"/>
              <a:t>27</a:t>
            </a:fld>
            <a:endParaRPr lang="en-US" altLang="en-US" sz="1200" dirty="0"/>
          </a:p>
        </p:txBody>
      </p:sp>
    </p:spTree>
    <p:extLst>
      <p:ext uri="{BB962C8B-B14F-4D97-AF65-F5344CB8AC3E}">
        <p14:creationId xmlns:p14="http://schemas.microsoft.com/office/powerpoint/2010/main" val="32739701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0"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dirty="0"/>
              <a:t>Note that a key difference between related and unrelated diversification is that the former should be based on some commonality in markets, products, or technology, whereas the latter is based more on profit considerations.</a:t>
            </a:r>
          </a:p>
        </p:txBody>
      </p:sp>
      <p:sp>
        <p:nvSpPr>
          <p:cNvPr id="58371"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3693" indent="-286036" eaLnBrk="0" hangingPunct="0">
              <a:defRPr sz="2400">
                <a:solidFill>
                  <a:schemeClr val="tx1"/>
                </a:solidFill>
                <a:latin typeface="Calibri" pitchFamily="34" charset="0"/>
                <a:ea typeface="MS PGothic" pitchFamily="34" charset="-128"/>
              </a:defRPr>
            </a:lvl2pPr>
            <a:lvl3pPr marL="1144143" indent="-228829" eaLnBrk="0" hangingPunct="0">
              <a:defRPr sz="2400">
                <a:solidFill>
                  <a:schemeClr val="tx1"/>
                </a:solidFill>
                <a:latin typeface="Calibri" pitchFamily="34" charset="0"/>
                <a:ea typeface="MS PGothic" pitchFamily="34" charset="-128"/>
              </a:defRPr>
            </a:lvl3pPr>
            <a:lvl4pPr marL="1601800" indent="-228829" eaLnBrk="0" hangingPunct="0">
              <a:defRPr sz="2400">
                <a:solidFill>
                  <a:schemeClr val="tx1"/>
                </a:solidFill>
                <a:latin typeface="Calibri" pitchFamily="34" charset="0"/>
                <a:ea typeface="MS PGothic" pitchFamily="34" charset="-128"/>
              </a:defRPr>
            </a:lvl4pPr>
            <a:lvl5pPr marL="2059457" indent="-228829" eaLnBrk="0" hangingPunct="0">
              <a:defRPr sz="2400">
                <a:solidFill>
                  <a:schemeClr val="tx1"/>
                </a:solidFill>
                <a:latin typeface="Calibri" pitchFamily="34" charset="0"/>
                <a:ea typeface="MS PGothic" pitchFamily="34" charset="-128"/>
              </a:defRPr>
            </a:lvl5pPr>
            <a:lvl6pPr marL="2517115" indent="-228829" eaLnBrk="0" fontAlgn="base" hangingPunct="0">
              <a:spcBef>
                <a:spcPct val="0"/>
              </a:spcBef>
              <a:spcAft>
                <a:spcPct val="0"/>
              </a:spcAft>
              <a:defRPr sz="2400">
                <a:solidFill>
                  <a:schemeClr val="tx1"/>
                </a:solidFill>
                <a:latin typeface="Calibri" pitchFamily="34" charset="0"/>
                <a:ea typeface="MS PGothic" pitchFamily="34" charset="-128"/>
              </a:defRPr>
            </a:lvl6pPr>
            <a:lvl7pPr marL="2974772" indent="-228829" eaLnBrk="0" fontAlgn="base" hangingPunct="0">
              <a:spcBef>
                <a:spcPct val="0"/>
              </a:spcBef>
              <a:spcAft>
                <a:spcPct val="0"/>
              </a:spcAft>
              <a:defRPr sz="2400">
                <a:solidFill>
                  <a:schemeClr val="tx1"/>
                </a:solidFill>
                <a:latin typeface="Calibri" pitchFamily="34" charset="0"/>
                <a:ea typeface="MS PGothic" pitchFamily="34" charset="-128"/>
              </a:defRPr>
            </a:lvl7pPr>
            <a:lvl8pPr marL="3432429" indent="-228829" eaLnBrk="0" fontAlgn="base" hangingPunct="0">
              <a:spcBef>
                <a:spcPct val="0"/>
              </a:spcBef>
              <a:spcAft>
                <a:spcPct val="0"/>
              </a:spcAft>
              <a:defRPr sz="2400">
                <a:solidFill>
                  <a:schemeClr val="tx1"/>
                </a:solidFill>
                <a:latin typeface="Calibri" pitchFamily="34" charset="0"/>
                <a:ea typeface="MS PGothic" pitchFamily="34" charset="-128"/>
              </a:defRPr>
            </a:lvl8pPr>
            <a:lvl9pPr marL="3890086" indent="-228829"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4A72D8C9-EC8F-4497-8D84-4BAA04AC4A36}" type="slidenum">
              <a:rPr lang="en-US" altLang="en-US" sz="1200"/>
              <a:pPr eaLnBrk="1" hangingPunct="1"/>
              <a:t>28</a:t>
            </a:fld>
            <a:endParaRPr lang="en-US" altLang="en-US" sz="1200" dirty="0"/>
          </a:p>
        </p:txBody>
      </p:sp>
    </p:spTree>
    <p:extLst>
      <p:ext uri="{BB962C8B-B14F-4D97-AF65-F5344CB8AC3E}">
        <p14:creationId xmlns:p14="http://schemas.microsoft.com/office/powerpoint/2010/main" val="30292807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addition to integrative, intensive, and diversification strategies, organizations also could pursue defensive strategies such as retrenchment, divestiture, or liquidation.</a:t>
            </a:r>
          </a:p>
        </p:txBody>
      </p:sp>
      <p:sp>
        <p:nvSpPr>
          <p:cNvPr id="4" name="Slide Number Placeholder 3"/>
          <p:cNvSpPr>
            <a:spLocks noGrp="1"/>
          </p:cNvSpPr>
          <p:nvPr>
            <p:ph type="sldNum" sz="quarter" idx="10"/>
          </p:nvPr>
        </p:nvSpPr>
        <p:spPr/>
        <p:txBody>
          <a:bodyPr/>
          <a:lstStyle/>
          <a:p>
            <a:fld id="{29E51143-269C-4399-B351-F5A1C1828618}" type="slidenum">
              <a:rPr lang="en-US" altLang="en-US" smtClean="0"/>
              <a:pPr/>
              <a:t>29</a:t>
            </a:fld>
            <a:endParaRPr lang="en-US" altLang="en-US" dirty="0"/>
          </a:p>
        </p:txBody>
      </p:sp>
    </p:spTree>
    <p:extLst>
      <p:ext uri="{BB962C8B-B14F-4D97-AF65-F5344CB8AC3E}">
        <p14:creationId xmlns:p14="http://schemas.microsoft.com/office/powerpoint/2010/main" val="125872331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Retrenchment occurs when an organization regroups through cost and asset reduction to reverse declining sales and profits. </a:t>
            </a:r>
          </a:p>
        </p:txBody>
      </p:sp>
      <p:sp>
        <p:nvSpPr>
          <p:cNvPr id="4" name="Slide Number Placeholder 3"/>
          <p:cNvSpPr>
            <a:spLocks noGrp="1"/>
          </p:cNvSpPr>
          <p:nvPr>
            <p:ph type="sldNum" sz="quarter" idx="10"/>
          </p:nvPr>
        </p:nvSpPr>
        <p:spPr/>
        <p:txBody>
          <a:bodyPr/>
          <a:lstStyle/>
          <a:p>
            <a:fld id="{29E51143-269C-4399-B351-F5A1C1828618}" type="slidenum">
              <a:rPr lang="en-US" altLang="en-US" smtClean="0"/>
              <a:pPr/>
              <a:t>30</a:t>
            </a:fld>
            <a:endParaRPr lang="en-US" altLang="en-US" dirty="0"/>
          </a:p>
        </p:txBody>
      </p:sp>
    </p:spTree>
    <p:extLst>
      <p:ext uri="{BB962C8B-B14F-4D97-AF65-F5344CB8AC3E}">
        <p14:creationId xmlns:p14="http://schemas.microsoft.com/office/powerpoint/2010/main" val="251737125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dirty="0"/>
              <a:t>Sometimes called a </a:t>
            </a:r>
            <a:r>
              <a:rPr lang="en-US" i="1" dirty="0"/>
              <a:t>turnaround </a:t>
            </a:r>
            <a:r>
              <a:rPr lang="en-US" dirty="0"/>
              <a:t>or </a:t>
            </a:r>
            <a:r>
              <a:rPr lang="en-US" i="1" dirty="0"/>
              <a:t>reorganizational strategy</a:t>
            </a:r>
            <a:r>
              <a:rPr lang="en-US" dirty="0"/>
              <a:t>, retrenchment is designed to fortify an organization’s basic distinctive competence.</a:t>
            </a:r>
            <a:endParaRPr lang="en-US" altLang="en-US" dirty="0"/>
          </a:p>
        </p:txBody>
      </p:sp>
      <p:sp>
        <p:nvSpPr>
          <p:cNvPr id="61443"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3693" indent="-286036" eaLnBrk="0" hangingPunct="0">
              <a:defRPr sz="2400">
                <a:solidFill>
                  <a:schemeClr val="tx1"/>
                </a:solidFill>
                <a:latin typeface="Calibri" pitchFamily="34" charset="0"/>
                <a:ea typeface="MS PGothic" pitchFamily="34" charset="-128"/>
              </a:defRPr>
            </a:lvl2pPr>
            <a:lvl3pPr marL="1144143" indent="-228829" eaLnBrk="0" hangingPunct="0">
              <a:defRPr sz="2400">
                <a:solidFill>
                  <a:schemeClr val="tx1"/>
                </a:solidFill>
                <a:latin typeface="Calibri" pitchFamily="34" charset="0"/>
                <a:ea typeface="MS PGothic" pitchFamily="34" charset="-128"/>
              </a:defRPr>
            </a:lvl3pPr>
            <a:lvl4pPr marL="1601800" indent="-228829" eaLnBrk="0" hangingPunct="0">
              <a:defRPr sz="2400">
                <a:solidFill>
                  <a:schemeClr val="tx1"/>
                </a:solidFill>
                <a:latin typeface="Calibri" pitchFamily="34" charset="0"/>
                <a:ea typeface="MS PGothic" pitchFamily="34" charset="-128"/>
              </a:defRPr>
            </a:lvl4pPr>
            <a:lvl5pPr marL="2059457" indent="-228829" eaLnBrk="0" hangingPunct="0">
              <a:defRPr sz="2400">
                <a:solidFill>
                  <a:schemeClr val="tx1"/>
                </a:solidFill>
                <a:latin typeface="Calibri" pitchFamily="34" charset="0"/>
                <a:ea typeface="MS PGothic" pitchFamily="34" charset="-128"/>
              </a:defRPr>
            </a:lvl5pPr>
            <a:lvl6pPr marL="2517115" indent="-228829" eaLnBrk="0" fontAlgn="base" hangingPunct="0">
              <a:spcBef>
                <a:spcPct val="0"/>
              </a:spcBef>
              <a:spcAft>
                <a:spcPct val="0"/>
              </a:spcAft>
              <a:defRPr sz="2400">
                <a:solidFill>
                  <a:schemeClr val="tx1"/>
                </a:solidFill>
                <a:latin typeface="Calibri" pitchFamily="34" charset="0"/>
                <a:ea typeface="MS PGothic" pitchFamily="34" charset="-128"/>
              </a:defRPr>
            </a:lvl6pPr>
            <a:lvl7pPr marL="2974772" indent="-228829" eaLnBrk="0" fontAlgn="base" hangingPunct="0">
              <a:spcBef>
                <a:spcPct val="0"/>
              </a:spcBef>
              <a:spcAft>
                <a:spcPct val="0"/>
              </a:spcAft>
              <a:defRPr sz="2400">
                <a:solidFill>
                  <a:schemeClr val="tx1"/>
                </a:solidFill>
                <a:latin typeface="Calibri" pitchFamily="34" charset="0"/>
                <a:ea typeface="MS PGothic" pitchFamily="34" charset="-128"/>
              </a:defRPr>
            </a:lvl7pPr>
            <a:lvl8pPr marL="3432429" indent="-228829" eaLnBrk="0" fontAlgn="base" hangingPunct="0">
              <a:spcBef>
                <a:spcPct val="0"/>
              </a:spcBef>
              <a:spcAft>
                <a:spcPct val="0"/>
              </a:spcAft>
              <a:defRPr sz="2400">
                <a:solidFill>
                  <a:schemeClr val="tx1"/>
                </a:solidFill>
                <a:latin typeface="Calibri" pitchFamily="34" charset="0"/>
                <a:ea typeface="MS PGothic" pitchFamily="34" charset="-128"/>
              </a:defRPr>
            </a:lvl8pPr>
            <a:lvl9pPr marL="3890086" indent="-228829"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F2471F8A-F5D0-49B8-81D3-5A8E5BEFA635}" type="slidenum">
              <a:rPr lang="en-US" altLang="en-US" sz="1200"/>
              <a:pPr eaLnBrk="1" hangingPunct="1"/>
              <a:t>31</a:t>
            </a:fld>
            <a:endParaRPr lang="en-US" altLang="en-US" sz="1200" dirty="0"/>
          </a:p>
        </p:txBody>
      </p:sp>
    </p:spTree>
    <p:extLst>
      <p:ext uri="{BB962C8B-B14F-4D97-AF65-F5344CB8AC3E}">
        <p14:creationId xmlns:p14="http://schemas.microsoft.com/office/powerpoint/2010/main" val="3263969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4514"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dirty="0">
                <a:latin typeface="Arial" charset="0"/>
                <a:cs typeface="Arial" charset="0"/>
              </a:rPr>
              <a:t>Divestiture is selling a division or part of an organization and is often used to raise capital for further strategic acquisitions or investments.</a:t>
            </a:r>
          </a:p>
          <a:p>
            <a:endParaRPr lang="en-US" altLang="en-US" dirty="0"/>
          </a:p>
        </p:txBody>
      </p:sp>
      <p:sp>
        <p:nvSpPr>
          <p:cNvPr id="64515"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3693" indent="-286036" eaLnBrk="0" hangingPunct="0">
              <a:defRPr sz="2400">
                <a:solidFill>
                  <a:schemeClr val="tx1"/>
                </a:solidFill>
                <a:latin typeface="Calibri" pitchFamily="34" charset="0"/>
                <a:ea typeface="MS PGothic" pitchFamily="34" charset="-128"/>
              </a:defRPr>
            </a:lvl2pPr>
            <a:lvl3pPr marL="1144143" indent="-228829" eaLnBrk="0" hangingPunct="0">
              <a:defRPr sz="2400">
                <a:solidFill>
                  <a:schemeClr val="tx1"/>
                </a:solidFill>
                <a:latin typeface="Calibri" pitchFamily="34" charset="0"/>
                <a:ea typeface="MS PGothic" pitchFamily="34" charset="-128"/>
              </a:defRPr>
            </a:lvl3pPr>
            <a:lvl4pPr marL="1601800" indent="-228829" eaLnBrk="0" hangingPunct="0">
              <a:defRPr sz="2400">
                <a:solidFill>
                  <a:schemeClr val="tx1"/>
                </a:solidFill>
                <a:latin typeface="Calibri" pitchFamily="34" charset="0"/>
                <a:ea typeface="MS PGothic" pitchFamily="34" charset="-128"/>
              </a:defRPr>
            </a:lvl4pPr>
            <a:lvl5pPr marL="2059457" indent="-228829" eaLnBrk="0" hangingPunct="0">
              <a:defRPr sz="2400">
                <a:solidFill>
                  <a:schemeClr val="tx1"/>
                </a:solidFill>
                <a:latin typeface="Calibri" pitchFamily="34" charset="0"/>
                <a:ea typeface="MS PGothic" pitchFamily="34" charset="-128"/>
              </a:defRPr>
            </a:lvl5pPr>
            <a:lvl6pPr marL="2517115" indent="-228829" eaLnBrk="0" fontAlgn="base" hangingPunct="0">
              <a:spcBef>
                <a:spcPct val="0"/>
              </a:spcBef>
              <a:spcAft>
                <a:spcPct val="0"/>
              </a:spcAft>
              <a:defRPr sz="2400">
                <a:solidFill>
                  <a:schemeClr val="tx1"/>
                </a:solidFill>
                <a:latin typeface="Calibri" pitchFamily="34" charset="0"/>
                <a:ea typeface="MS PGothic" pitchFamily="34" charset="-128"/>
              </a:defRPr>
            </a:lvl6pPr>
            <a:lvl7pPr marL="2974772" indent="-228829" eaLnBrk="0" fontAlgn="base" hangingPunct="0">
              <a:spcBef>
                <a:spcPct val="0"/>
              </a:spcBef>
              <a:spcAft>
                <a:spcPct val="0"/>
              </a:spcAft>
              <a:defRPr sz="2400">
                <a:solidFill>
                  <a:schemeClr val="tx1"/>
                </a:solidFill>
                <a:latin typeface="Calibri" pitchFamily="34" charset="0"/>
                <a:ea typeface="MS PGothic" pitchFamily="34" charset="-128"/>
              </a:defRPr>
            </a:lvl7pPr>
            <a:lvl8pPr marL="3432429" indent="-228829" eaLnBrk="0" fontAlgn="base" hangingPunct="0">
              <a:spcBef>
                <a:spcPct val="0"/>
              </a:spcBef>
              <a:spcAft>
                <a:spcPct val="0"/>
              </a:spcAft>
              <a:defRPr sz="2400">
                <a:solidFill>
                  <a:schemeClr val="tx1"/>
                </a:solidFill>
                <a:latin typeface="Calibri" pitchFamily="34" charset="0"/>
                <a:ea typeface="MS PGothic" pitchFamily="34" charset="-128"/>
              </a:defRPr>
            </a:lvl8pPr>
            <a:lvl9pPr marL="3890086" indent="-228829"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1724D048-BC83-4D3F-8AC0-44D571494BF4}" type="slidenum">
              <a:rPr lang="en-US" altLang="en-US" sz="1200"/>
              <a:pPr eaLnBrk="1" hangingPunct="1"/>
              <a:t>32</a:t>
            </a:fld>
            <a:endParaRPr lang="en-US" altLang="en-US" sz="1200" dirty="0"/>
          </a:p>
        </p:txBody>
      </p:sp>
    </p:spTree>
    <p:extLst>
      <p:ext uri="{BB962C8B-B14F-4D97-AF65-F5344CB8AC3E}">
        <p14:creationId xmlns:p14="http://schemas.microsoft.com/office/powerpoint/2010/main" val="392046155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Selling all of a company’s assets, in parts, for their tangible worth is called liquidation; it is associated with Chapter 7 bankruptcy. Liquidation is a recognition of defeat and consequently can be an emotionally difficult strategy. </a:t>
            </a:r>
          </a:p>
        </p:txBody>
      </p:sp>
      <p:sp>
        <p:nvSpPr>
          <p:cNvPr id="4" name="Slide Number Placeholder 3"/>
          <p:cNvSpPr>
            <a:spLocks noGrp="1"/>
          </p:cNvSpPr>
          <p:nvPr>
            <p:ph type="sldNum" sz="quarter" idx="10"/>
          </p:nvPr>
        </p:nvSpPr>
        <p:spPr/>
        <p:txBody>
          <a:bodyPr/>
          <a:lstStyle/>
          <a:p>
            <a:fld id="{29E51143-269C-4399-B351-F5A1C1828618}" type="slidenum">
              <a:rPr lang="en-US" altLang="en-US" smtClean="0"/>
              <a:pPr/>
              <a:t>33</a:t>
            </a:fld>
            <a:endParaRPr lang="en-US" altLang="en-US" dirty="0"/>
          </a:p>
        </p:txBody>
      </p:sp>
    </p:spTree>
    <p:extLst>
      <p:ext uri="{BB962C8B-B14F-4D97-AF65-F5344CB8AC3E}">
        <p14:creationId xmlns:p14="http://schemas.microsoft.com/office/powerpoint/2010/main" val="211583616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6"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dirty="0"/>
              <a:t>Liquidation is pursued when bankruptcy is the only option available.</a:t>
            </a:r>
          </a:p>
        </p:txBody>
      </p:sp>
      <p:sp>
        <p:nvSpPr>
          <p:cNvPr id="67587"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3693" indent="-286036" eaLnBrk="0" hangingPunct="0">
              <a:defRPr sz="2400">
                <a:solidFill>
                  <a:schemeClr val="tx1"/>
                </a:solidFill>
                <a:latin typeface="Calibri" pitchFamily="34" charset="0"/>
                <a:ea typeface="MS PGothic" pitchFamily="34" charset="-128"/>
              </a:defRPr>
            </a:lvl2pPr>
            <a:lvl3pPr marL="1144143" indent="-228829" eaLnBrk="0" hangingPunct="0">
              <a:defRPr sz="2400">
                <a:solidFill>
                  <a:schemeClr val="tx1"/>
                </a:solidFill>
                <a:latin typeface="Calibri" pitchFamily="34" charset="0"/>
                <a:ea typeface="MS PGothic" pitchFamily="34" charset="-128"/>
              </a:defRPr>
            </a:lvl3pPr>
            <a:lvl4pPr marL="1601800" indent="-228829" eaLnBrk="0" hangingPunct="0">
              <a:defRPr sz="2400">
                <a:solidFill>
                  <a:schemeClr val="tx1"/>
                </a:solidFill>
                <a:latin typeface="Calibri" pitchFamily="34" charset="0"/>
                <a:ea typeface="MS PGothic" pitchFamily="34" charset="-128"/>
              </a:defRPr>
            </a:lvl4pPr>
            <a:lvl5pPr marL="2059457" indent="-228829" eaLnBrk="0" hangingPunct="0">
              <a:defRPr sz="2400">
                <a:solidFill>
                  <a:schemeClr val="tx1"/>
                </a:solidFill>
                <a:latin typeface="Calibri" pitchFamily="34" charset="0"/>
                <a:ea typeface="MS PGothic" pitchFamily="34" charset="-128"/>
              </a:defRPr>
            </a:lvl5pPr>
            <a:lvl6pPr marL="2517115" indent="-228829" eaLnBrk="0" fontAlgn="base" hangingPunct="0">
              <a:spcBef>
                <a:spcPct val="0"/>
              </a:spcBef>
              <a:spcAft>
                <a:spcPct val="0"/>
              </a:spcAft>
              <a:defRPr sz="2400">
                <a:solidFill>
                  <a:schemeClr val="tx1"/>
                </a:solidFill>
                <a:latin typeface="Calibri" pitchFamily="34" charset="0"/>
                <a:ea typeface="MS PGothic" pitchFamily="34" charset="-128"/>
              </a:defRPr>
            </a:lvl6pPr>
            <a:lvl7pPr marL="2974772" indent="-228829" eaLnBrk="0" fontAlgn="base" hangingPunct="0">
              <a:spcBef>
                <a:spcPct val="0"/>
              </a:spcBef>
              <a:spcAft>
                <a:spcPct val="0"/>
              </a:spcAft>
              <a:defRPr sz="2400">
                <a:solidFill>
                  <a:schemeClr val="tx1"/>
                </a:solidFill>
                <a:latin typeface="Calibri" pitchFamily="34" charset="0"/>
                <a:ea typeface="MS PGothic" pitchFamily="34" charset="-128"/>
              </a:defRPr>
            </a:lvl7pPr>
            <a:lvl8pPr marL="3432429" indent="-228829" eaLnBrk="0" fontAlgn="base" hangingPunct="0">
              <a:spcBef>
                <a:spcPct val="0"/>
              </a:spcBef>
              <a:spcAft>
                <a:spcPct val="0"/>
              </a:spcAft>
              <a:defRPr sz="2400">
                <a:solidFill>
                  <a:schemeClr val="tx1"/>
                </a:solidFill>
                <a:latin typeface="Calibri" pitchFamily="34" charset="0"/>
                <a:ea typeface="MS PGothic" pitchFamily="34" charset="-128"/>
              </a:defRPr>
            </a:lvl8pPr>
            <a:lvl9pPr marL="3890086" indent="-228829"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233DF021-155B-44ED-AFDF-BAB5ECAE1302}" type="slidenum">
              <a:rPr lang="en-US" altLang="en-US" sz="1200"/>
              <a:pPr eaLnBrk="1" hangingPunct="1"/>
              <a:t>34</a:t>
            </a:fld>
            <a:endParaRPr lang="en-US" altLang="en-US" sz="1200" dirty="0"/>
          </a:p>
        </p:txBody>
      </p:sp>
    </p:spTree>
    <p:extLst>
      <p:ext uri="{BB962C8B-B14F-4D97-AF65-F5344CB8AC3E}">
        <p14:creationId xmlns:p14="http://schemas.microsoft.com/office/powerpoint/2010/main" val="385265631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First mover advantages are analogous to taking the high ground first, which puts one in an excellent strategic position to launch aggressive campaigns and to defend territory.</a:t>
            </a:r>
            <a:endParaRPr lang="en-US" dirty="0"/>
          </a:p>
        </p:txBody>
      </p:sp>
      <p:sp>
        <p:nvSpPr>
          <p:cNvPr id="4" name="Slide Number Placeholder 3"/>
          <p:cNvSpPr>
            <a:spLocks noGrp="1"/>
          </p:cNvSpPr>
          <p:nvPr>
            <p:ph type="sldNum" sz="quarter" idx="10"/>
          </p:nvPr>
        </p:nvSpPr>
        <p:spPr/>
        <p:txBody>
          <a:bodyPr/>
          <a:lstStyle/>
          <a:p>
            <a:fld id="{29E51143-269C-4399-B351-F5A1C1828618}" type="slidenum">
              <a:rPr lang="en-US" altLang="en-US" smtClean="0"/>
              <a:pPr/>
              <a:t>35</a:t>
            </a:fld>
            <a:endParaRPr lang="en-US" altLang="en-US" dirty="0"/>
          </a:p>
        </p:txBody>
      </p:sp>
    </p:spTree>
    <p:extLst>
      <p:ext uri="{BB962C8B-B14F-4D97-AF65-F5344CB8AC3E}">
        <p14:creationId xmlns:p14="http://schemas.microsoft.com/office/powerpoint/2010/main" val="98688252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Rectangle 2"/>
          <p:cNvSpPr>
            <a:spLocks noGrp="1" noRot="1" noChangeAspect="1" noChangeArrowheads="1" noTextEdit="1"/>
          </p:cNvSpPr>
          <p:nvPr>
            <p:ph type="sldImg"/>
          </p:nvPr>
        </p:nvSpPr>
        <p:spPr>
          <a:ln/>
        </p:spPr>
      </p:sp>
      <p:sp>
        <p:nvSpPr>
          <p:cNvPr id="24578"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227209159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Rectangle 2"/>
          <p:cNvSpPr>
            <a:spLocks noGrp="1" noRot="1" noChangeAspect="1" noChangeArrowheads="1" noTextEdit="1"/>
          </p:cNvSpPr>
          <p:nvPr>
            <p:ph type="sldImg"/>
          </p:nvPr>
        </p:nvSpPr>
        <p:spPr>
          <a:ln/>
        </p:spPr>
      </p:sp>
      <p:sp>
        <p:nvSpPr>
          <p:cNvPr id="26626"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405915337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2"/>
          <p:cNvSpPr>
            <a:spLocks noGrp="1" noRot="1" noChangeAspect="1" noChangeArrowheads="1" noTextEdit="1"/>
          </p:cNvSpPr>
          <p:nvPr>
            <p:ph type="sldImg"/>
          </p:nvPr>
        </p:nvSpPr>
        <p:spPr>
          <a:ln/>
        </p:spPr>
      </p:sp>
      <p:sp>
        <p:nvSpPr>
          <p:cNvPr id="28674"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82207704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Rectangle 2"/>
          <p:cNvSpPr>
            <a:spLocks noGrp="1" noRot="1" noChangeAspect="1" noChangeArrowheads="1" noTextEdit="1"/>
          </p:cNvSpPr>
          <p:nvPr>
            <p:ph type="sldImg"/>
          </p:nvPr>
        </p:nvSpPr>
        <p:spPr>
          <a:ln/>
        </p:spPr>
      </p:sp>
      <p:sp>
        <p:nvSpPr>
          <p:cNvPr id="30722"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399029982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Rectangle 2"/>
          <p:cNvSpPr>
            <a:spLocks noGrp="1" noRot="1" noChangeAspect="1" noChangeArrowheads="1" noTextEdit="1"/>
          </p:cNvSpPr>
          <p:nvPr>
            <p:ph type="sldImg"/>
          </p:nvPr>
        </p:nvSpPr>
        <p:spPr>
          <a:ln/>
        </p:spPr>
      </p:sp>
      <p:sp>
        <p:nvSpPr>
          <p:cNvPr id="34818"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401459118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2"/>
          <p:cNvSpPr>
            <a:spLocks noGrp="1" noRot="1" noChangeAspect="1" noChangeArrowheads="1" noTextEdit="1"/>
          </p:cNvSpPr>
          <p:nvPr>
            <p:ph type="sldImg"/>
          </p:nvPr>
        </p:nvSpPr>
        <p:spPr>
          <a:ln/>
        </p:spPr>
      </p:sp>
      <p:sp>
        <p:nvSpPr>
          <p:cNvPr id="37890"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387706386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Rectangle 2"/>
          <p:cNvSpPr>
            <a:spLocks noGrp="1" noRot="1" noChangeAspect="1" noChangeArrowheads="1" noTextEdit="1"/>
          </p:cNvSpPr>
          <p:nvPr>
            <p:ph type="sldImg"/>
          </p:nvPr>
        </p:nvSpPr>
        <p:spPr>
          <a:ln/>
        </p:spPr>
      </p:sp>
      <p:sp>
        <p:nvSpPr>
          <p:cNvPr id="39938"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263044838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Rectangle 2"/>
          <p:cNvSpPr>
            <a:spLocks noGrp="1" noRot="1" noChangeAspect="1" noChangeArrowheads="1" noTextEdit="1"/>
          </p:cNvSpPr>
          <p:nvPr>
            <p:ph type="sldImg"/>
          </p:nvPr>
        </p:nvSpPr>
        <p:spPr>
          <a:ln/>
        </p:spPr>
      </p:sp>
      <p:sp>
        <p:nvSpPr>
          <p:cNvPr id="44034"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20099659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Rectangle 2"/>
          <p:cNvSpPr>
            <a:spLocks noGrp="1" noRot="1" noChangeAspect="1" noChangeArrowheads="1" noTextEdit="1"/>
          </p:cNvSpPr>
          <p:nvPr>
            <p:ph type="sldImg"/>
          </p:nvPr>
        </p:nvSpPr>
        <p:spPr>
          <a:ln/>
        </p:spPr>
      </p:sp>
      <p:sp>
        <p:nvSpPr>
          <p:cNvPr id="46082" name="Rectangle 3"/>
          <p:cNvSpPr>
            <a:spLocks noGrp="1" noChangeArrowheads="1"/>
          </p:cNvSpPr>
          <p:nvPr>
            <p:ph type="body" idx="1"/>
          </p:nvPr>
        </p:nvSpPr>
        <p:spPr>
          <a:noFill/>
          <a:ln/>
        </p:spPr>
        <p:txBody>
          <a:bodyPr/>
          <a:lstStyle/>
          <a:p>
            <a:pPr eaLnBrk="1" hangingPunct="1"/>
            <a:endParaRPr lang="en-US" dirty="0"/>
          </a:p>
        </p:txBody>
      </p:sp>
    </p:spTree>
    <p:extLst>
      <p:ext uri="{BB962C8B-B14F-4D97-AF65-F5344CB8AC3E}">
        <p14:creationId xmlns:p14="http://schemas.microsoft.com/office/powerpoint/2010/main" val="2472226387"/>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Rectangle 2"/>
          <p:cNvSpPr>
            <a:spLocks noGrp="1" noRot="1" noChangeAspect="1" noChangeArrowheads="1" noTextEdit="1"/>
          </p:cNvSpPr>
          <p:nvPr>
            <p:ph type="sldImg"/>
          </p:nvPr>
        </p:nvSpPr>
        <p:spPr>
          <a:ln/>
        </p:spPr>
      </p:sp>
      <p:sp>
        <p:nvSpPr>
          <p:cNvPr id="50178"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400761475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Rectangle 2"/>
          <p:cNvSpPr>
            <a:spLocks noGrp="1" noRot="1" noChangeAspect="1" noChangeArrowheads="1" noTextEdit="1"/>
          </p:cNvSpPr>
          <p:nvPr>
            <p:ph type="sldImg"/>
          </p:nvPr>
        </p:nvSpPr>
        <p:spPr>
          <a:ln/>
        </p:spPr>
      </p:sp>
      <p:sp>
        <p:nvSpPr>
          <p:cNvPr id="52226"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395834493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2"/>
          <p:cNvSpPr>
            <a:spLocks noGrp="1" noRot="1" noChangeAspect="1" noChangeArrowheads="1" noTextEdit="1"/>
          </p:cNvSpPr>
          <p:nvPr>
            <p:ph type="sldImg"/>
          </p:nvPr>
        </p:nvSpPr>
        <p:spPr>
          <a:ln/>
        </p:spPr>
      </p:sp>
      <p:sp>
        <p:nvSpPr>
          <p:cNvPr id="57346"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1354433796"/>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Rectangle 2"/>
          <p:cNvSpPr>
            <a:spLocks noGrp="1" noRot="1" noChangeAspect="1" noChangeArrowheads="1" noTextEdit="1"/>
          </p:cNvSpPr>
          <p:nvPr>
            <p:ph type="sldImg"/>
          </p:nvPr>
        </p:nvSpPr>
        <p:spPr>
          <a:ln/>
        </p:spPr>
      </p:sp>
      <p:sp>
        <p:nvSpPr>
          <p:cNvPr id="61442"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3813741332"/>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Rectangle 2"/>
          <p:cNvSpPr>
            <a:spLocks noGrp="1" noRot="1" noChangeAspect="1" noChangeArrowheads="1" noTextEdit="1"/>
          </p:cNvSpPr>
          <p:nvPr>
            <p:ph type="sldImg"/>
          </p:nvPr>
        </p:nvSpPr>
        <p:spPr>
          <a:ln/>
        </p:spPr>
      </p:sp>
      <p:sp>
        <p:nvSpPr>
          <p:cNvPr id="63490"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2884930586"/>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Rectangle 2"/>
          <p:cNvSpPr>
            <a:spLocks noGrp="1" noRot="1" noChangeAspect="1" noChangeArrowheads="1" noTextEdit="1"/>
          </p:cNvSpPr>
          <p:nvPr>
            <p:ph type="sldImg"/>
          </p:nvPr>
        </p:nvSpPr>
        <p:spPr>
          <a:ln/>
        </p:spPr>
      </p:sp>
      <p:sp>
        <p:nvSpPr>
          <p:cNvPr id="66562"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844523838"/>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Rectangle 2"/>
          <p:cNvSpPr>
            <a:spLocks noGrp="1" noRot="1" noChangeAspect="1" noChangeArrowheads="1" noTextEdit="1"/>
          </p:cNvSpPr>
          <p:nvPr>
            <p:ph type="sldImg"/>
          </p:nvPr>
        </p:nvSpPr>
        <p:spPr>
          <a:ln/>
        </p:spPr>
      </p:sp>
      <p:sp>
        <p:nvSpPr>
          <p:cNvPr id="68610"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3955841502"/>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Rectangle 2"/>
          <p:cNvSpPr>
            <a:spLocks noGrp="1" noRot="1" noChangeAspect="1" noChangeArrowheads="1" noTextEdit="1"/>
          </p:cNvSpPr>
          <p:nvPr>
            <p:ph type="sldImg"/>
          </p:nvPr>
        </p:nvSpPr>
        <p:spPr>
          <a:ln/>
        </p:spPr>
      </p:sp>
      <p:sp>
        <p:nvSpPr>
          <p:cNvPr id="72706"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1028250056"/>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Rectangle 2"/>
          <p:cNvSpPr>
            <a:spLocks noGrp="1" noRot="1" noChangeAspect="1" noChangeArrowheads="1" noTextEdit="1"/>
          </p:cNvSpPr>
          <p:nvPr>
            <p:ph type="sldImg"/>
          </p:nvPr>
        </p:nvSpPr>
        <p:spPr>
          <a:ln/>
        </p:spPr>
      </p:sp>
      <p:sp>
        <p:nvSpPr>
          <p:cNvPr id="74754"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2414969197"/>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Rectangle 2"/>
          <p:cNvSpPr>
            <a:spLocks noGrp="1" noRot="1" noChangeAspect="1" noChangeArrowheads="1" noTextEdit="1"/>
          </p:cNvSpPr>
          <p:nvPr>
            <p:ph type="sldImg"/>
          </p:nvPr>
        </p:nvSpPr>
        <p:spPr>
          <a:ln/>
        </p:spPr>
      </p:sp>
      <p:sp>
        <p:nvSpPr>
          <p:cNvPr id="76802"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3802771922"/>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Rectangle 2"/>
          <p:cNvSpPr>
            <a:spLocks noGrp="1" noRot="1" noChangeAspect="1" noChangeArrowheads="1" noTextEdit="1"/>
          </p:cNvSpPr>
          <p:nvPr>
            <p:ph type="sldImg"/>
          </p:nvPr>
        </p:nvSpPr>
        <p:spPr>
          <a:ln/>
        </p:spPr>
      </p:sp>
      <p:sp>
        <p:nvSpPr>
          <p:cNvPr id="78850"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3859192986"/>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5" name="Rectangle 2"/>
          <p:cNvSpPr>
            <a:spLocks noGrp="1" noRot="1" noChangeAspect="1" noChangeArrowheads="1" noTextEdit="1"/>
          </p:cNvSpPr>
          <p:nvPr>
            <p:ph type="sldImg"/>
          </p:nvPr>
        </p:nvSpPr>
        <p:spPr>
          <a:ln/>
        </p:spPr>
      </p:sp>
      <p:sp>
        <p:nvSpPr>
          <p:cNvPr id="82946"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2505741939"/>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1" name="Rectangle 2"/>
          <p:cNvSpPr>
            <a:spLocks noGrp="1" noRot="1" noChangeAspect="1" noChangeArrowheads="1" noTextEdit="1"/>
          </p:cNvSpPr>
          <p:nvPr>
            <p:ph type="sldImg"/>
          </p:nvPr>
        </p:nvSpPr>
        <p:spPr>
          <a:ln/>
        </p:spPr>
      </p:sp>
      <p:sp>
        <p:nvSpPr>
          <p:cNvPr id="87042"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457102219"/>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3" name="Rectangle 2"/>
          <p:cNvSpPr>
            <a:spLocks noGrp="1" noRot="1" noChangeAspect="1" noChangeArrowheads="1" noTextEdit="1"/>
          </p:cNvSpPr>
          <p:nvPr>
            <p:ph type="sldImg"/>
          </p:nvPr>
        </p:nvSpPr>
        <p:spPr>
          <a:ln/>
        </p:spPr>
      </p:sp>
      <p:sp>
        <p:nvSpPr>
          <p:cNvPr id="90114"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1815199221"/>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1" name="Rectangle 2"/>
          <p:cNvSpPr>
            <a:spLocks noGrp="1" noRot="1" noChangeAspect="1" noChangeArrowheads="1" noTextEdit="1"/>
          </p:cNvSpPr>
          <p:nvPr>
            <p:ph type="sldImg"/>
          </p:nvPr>
        </p:nvSpPr>
        <p:spPr>
          <a:ln/>
        </p:spPr>
      </p:sp>
      <p:sp>
        <p:nvSpPr>
          <p:cNvPr id="92162"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1438072229"/>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7" name="Rectangle 2"/>
          <p:cNvSpPr>
            <a:spLocks noGrp="1" noRot="1" noChangeAspect="1" noChangeArrowheads="1" noTextEdit="1"/>
          </p:cNvSpPr>
          <p:nvPr>
            <p:ph type="sldImg"/>
          </p:nvPr>
        </p:nvSpPr>
        <p:spPr>
          <a:ln/>
        </p:spPr>
      </p:sp>
      <p:sp>
        <p:nvSpPr>
          <p:cNvPr id="96258"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2779837830"/>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5" name="Rectangle 2"/>
          <p:cNvSpPr>
            <a:spLocks noGrp="1" noRot="1" noChangeAspect="1" noChangeArrowheads="1" noTextEdit="1"/>
          </p:cNvSpPr>
          <p:nvPr>
            <p:ph type="sldImg"/>
          </p:nvPr>
        </p:nvSpPr>
        <p:spPr>
          <a:ln/>
        </p:spPr>
      </p:sp>
      <p:sp>
        <p:nvSpPr>
          <p:cNvPr id="98306"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4026635824"/>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3" name="Rectangle 2"/>
          <p:cNvSpPr>
            <a:spLocks noGrp="1" noRot="1" noChangeAspect="1" noChangeArrowheads="1" noTextEdit="1"/>
          </p:cNvSpPr>
          <p:nvPr>
            <p:ph type="sldImg"/>
          </p:nvPr>
        </p:nvSpPr>
        <p:spPr>
          <a:ln/>
        </p:spPr>
      </p:sp>
      <p:sp>
        <p:nvSpPr>
          <p:cNvPr id="100354"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4222028031"/>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1" name="Rectangle 2"/>
          <p:cNvSpPr>
            <a:spLocks noGrp="1" noRot="1" noChangeAspect="1" noChangeArrowheads="1" noTextEdit="1"/>
          </p:cNvSpPr>
          <p:nvPr>
            <p:ph type="sldImg"/>
          </p:nvPr>
        </p:nvSpPr>
        <p:spPr>
          <a:ln/>
        </p:spPr>
      </p:sp>
      <p:sp>
        <p:nvSpPr>
          <p:cNvPr id="102402"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132165617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3" name="Subtitle 2"/>
          <p:cNvSpPr>
            <a:spLocks noGrp="1"/>
          </p:cNvSpPr>
          <p:nvPr>
            <p:ph type="subTitle" idx="1" hasCustomPrompt="1"/>
          </p:nvPr>
        </p:nvSpPr>
        <p:spPr>
          <a:xfrm>
            <a:off x="5410200" y="4800600"/>
            <a:ext cx="3048000" cy="838200"/>
          </a:xfrm>
        </p:spPr>
        <p:txBody>
          <a:bodyPr/>
          <a:lstStyle>
            <a:lvl1pPr marL="0" indent="0" algn="ctr">
              <a:buNone/>
              <a:defRPr>
                <a:solidFill>
                  <a:srgbClr val="00B0F0"/>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Chapter </a:t>
            </a:r>
          </a:p>
        </p:txBody>
      </p:sp>
      <p:sp>
        <p:nvSpPr>
          <p:cNvPr id="6" name="Slide Number Placeholder 5"/>
          <p:cNvSpPr>
            <a:spLocks noGrp="1"/>
          </p:cNvSpPr>
          <p:nvPr>
            <p:ph type="sldNum" sz="quarter" idx="12"/>
          </p:nvPr>
        </p:nvSpPr>
        <p:spPr/>
        <p:txBody>
          <a:bodyPr/>
          <a:lstStyle/>
          <a:p>
            <a:r>
              <a:rPr lang="en-US" altLang="en-US" dirty="0"/>
              <a:t>4-</a:t>
            </a:r>
            <a:fld id="{A3F695D3-AE91-47D7-B82F-EBD6D906C5D0}" type="slidenum">
              <a:rPr lang="en-US" altLang="en-US" smtClean="0"/>
              <a:pPr/>
              <a:t>‹#›</a:t>
            </a:fld>
            <a:endParaRPr lang="en-US" altLang="en-US" dirty="0"/>
          </a:p>
        </p:txBody>
      </p:sp>
      <p:sp>
        <p:nvSpPr>
          <p:cNvPr id="9" name="Footer Placeholder 4"/>
          <p:cNvSpPr>
            <a:spLocks noGrp="1"/>
          </p:cNvSpPr>
          <p:nvPr>
            <p:ph type="ftr" sz="quarter" idx="3"/>
          </p:nvPr>
        </p:nvSpPr>
        <p:spPr>
          <a:xfrm>
            <a:off x="3048000" y="6356350"/>
            <a:ext cx="3048000" cy="365125"/>
          </a:xfrm>
          <a:prstGeom prst="rect">
            <a:avLst/>
          </a:prstGeom>
        </p:spPr>
        <p:txBody>
          <a:bodyPr vert="horz" lIns="91440" tIns="45720" rIns="91440" bIns="45720" rtlCol="0" anchor="ctr"/>
          <a:lstStyle>
            <a:lvl1pPr algn="ctr">
              <a:defRPr sz="1200">
                <a:solidFill>
                  <a:schemeClr val="tx1">
                    <a:tint val="75000"/>
                  </a:schemeClr>
                </a:solidFill>
                <a:latin typeface="+mn-lt"/>
              </a:defRPr>
            </a:lvl1pPr>
          </a:lstStyle>
          <a:p>
            <a:r>
              <a:rPr lang="en-IN"/>
              <a:t>Copyright ©2017 Pearson Education, Limited</a:t>
            </a:r>
            <a:endParaRPr lang="en-US" dirty="0"/>
          </a:p>
        </p:txBody>
      </p:sp>
      <p:sp>
        <p:nvSpPr>
          <p:cNvPr id="12" name="Title 1"/>
          <p:cNvSpPr>
            <a:spLocks noGrp="1"/>
          </p:cNvSpPr>
          <p:nvPr>
            <p:ph type="title"/>
          </p:nvPr>
        </p:nvSpPr>
        <p:spPr>
          <a:xfrm>
            <a:off x="4419600" y="533400"/>
            <a:ext cx="4038600" cy="2667000"/>
          </a:xfrm>
        </p:spPr>
        <p:txBody>
          <a:bodyPr/>
          <a:lstStyle/>
          <a:p>
            <a:pPr>
              <a:defRPr/>
            </a:pPr>
            <a:endParaRPr lang="en-US" dirty="0">
              <a:ea typeface="+mj-ea"/>
              <a:cs typeface="+mj-cs"/>
            </a:endParaRPr>
          </a:p>
        </p:txBody>
      </p:sp>
      <p:pic>
        <p:nvPicPr>
          <p:cNvPr id="13" name="Picture 12"/>
          <p:cNvPicPr>
            <a:picLocks noChangeAspect="1" noChangeArrowheads="1"/>
          </p:cNvPicPr>
          <p:nvPr userDrawn="1"/>
        </p:nvPicPr>
        <p:blipFill>
          <a:blip r:embed="rId2" cstate="print">
            <a:extLst>
              <a:ext uri="{28A0092B-C50C-407E-A947-70E740481C1C}">
                <a14:useLocalDpi xmlns:a14="http://schemas.microsoft.com/office/drawing/2010/main" val="0"/>
              </a:ext>
            </a:extLst>
          </a:blip>
          <a:stretch>
            <a:fillRect/>
          </a:stretch>
        </p:blipFill>
        <p:spPr bwMode="auto">
          <a:xfrm>
            <a:off x="228600" y="397807"/>
            <a:ext cx="4038600" cy="52241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4400033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solidFill>
            <a:srgbClr val="FFC000"/>
          </a:solidFill>
        </p:spPr>
        <p:txBody>
          <a:bodyPr/>
          <a:lstStyle/>
          <a:p>
            <a:r>
              <a:rPr lang="en-US"/>
              <a:t>Click to edit Master title style</a:t>
            </a:r>
          </a:p>
        </p:txBody>
      </p:sp>
      <p:sp>
        <p:nvSpPr>
          <p:cNvPr id="3" name="Content Placeholder 2"/>
          <p:cNvSpPr>
            <a:spLocks noGrp="1"/>
          </p:cNvSpPr>
          <p:nvPr>
            <p:ph idx="1"/>
          </p:nvPr>
        </p:nvSpPr>
        <p:spPr/>
        <p:txBody>
          <a:bodyPr/>
          <a:lstStyle>
            <a:lvl1pPr marL="342900" indent="-342900">
              <a:buClr>
                <a:srgbClr val="00B0F0"/>
              </a:buClr>
              <a:buFont typeface="Wingdings" panose="05000000000000000000" pitchFamily="2" charset="2"/>
              <a:buChar char="v"/>
              <a:defRPr>
                <a:solidFill>
                  <a:schemeClr val="tx1"/>
                </a:solidFill>
              </a:defRPr>
            </a:lvl1pPr>
            <a:lvl2pPr marL="742950" indent="-285750">
              <a:buClr>
                <a:srgbClr val="00B0F0"/>
              </a:buClr>
              <a:buFont typeface="Wingdings" panose="05000000000000000000" pitchFamily="2" charset="2"/>
              <a:buChar char="v"/>
              <a:defRPr>
                <a:solidFill>
                  <a:schemeClr val="tx1"/>
                </a:solidFill>
              </a:defRPr>
            </a:lvl2pPr>
            <a:lvl3pPr marL="1143000" indent="-228600">
              <a:buClr>
                <a:srgbClr val="00B0F0"/>
              </a:buClr>
              <a:buFont typeface="Wingdings" panose="05000000000000000000" pitchFamily="2" charset="2"/>
              <a:buChar char="v"/>
              <a:defRPr>
                <a:solidFill>
                  <a:schemeClr val="tx1"/>
                </a:solidFill>
              </a:defRPr>
            </a:lvl3pPr>
            <a:lvl4pPr marL="1600200" indent="-228600">
              <a:buClr>
                <a:srgbClr val="00B0F0"/>
              </a:buClr>
              <a:buFont typeface="Wingdings" panose="05000000000000000000" pitchFamily="2" charset="2"/>
              <a:buChar char="v"/>
              <a:defRPr>
                <a:solidFill>
                  <a:schemeClr val="tx1"/>
                </a:solidFill>
              </a:defRPr>
            </a:lvl4pPr>
            <a:lvl5pPr marL="2057400" indent="-228600">
              <a:buClr>
                <a:srgbClr val="00B0F0"/>
              </a:buClr>
              <a:buFont typeface="Wingdings" panose="05000000000000000000" pitchFamily="2" charset="2"/>
              <a:buChar char="v"/>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11"/>
          </p:nvPr>
        </p:nvSpPr>
        <p:spPr/>
        <p:txBody>
          <a:bodyPr/>
          <a:lstStyle/>
          <a:p>
            <a:r>
              <a:rPr lang="en-IN"/>
              <a:t>Copyright ©2017 Pearson Education, Limited</a:t>
            </a:r>
            <a:endParaRPr lang="en-US" dirty="0"/>
          </a:p>
        </p:txBody>
      </p:sp>
      <p:sp>
        <p:nvSpPr>
          <p:cNvPr id="6" name="Slide Number Placeholder 5"/>
          <p:cNvSpPr>
            <a:spLocks noGrp="1"/>
          </p:cNvSpPr>
          <p:nvPr>
            <p:ph type="sldNum" sz="quarter" idx="12"/>
          </p:nvPr>
        </p:nvSpPr>
        <p:spPr/>
        <p:txBody>
          <a:bodyPr/>
          <a:lstStyle/>
          <a:p>
            <a:r>
              <a:rPr lang="en-US" altLang="en-US" dirty="0"/>
              <a:t>4-</a:t>
            </a:r>
            <a:fld id="{AF8761B6-DA32-4F47-9FFA-503C52D107AE}" type="slidenum">
              <a:rPr lang="en-US" altLang="en-US" smtClean="0"/>
              <a:pPr/>
              <a:t>‹#›</a:t>
            </a:fld>
            <a:endParaRPr lang="en-US" altLang="en-US" dirty="0"/>
          </a:p>
        </p:txBody>
      </p:sp>
    </p:spTree>
    <p:extLst>
      <p:ext uri="{BB962C8B-B14F-4D97-AF65-F5344CB8AC3E}">
        <p14:creationId xmlns:p14="http://schemas.microsoft.com/office/powerpoint/2010/main" val="147370692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solidFill>
            <a:srgbClr val="FFC000"/>
          </a:solidFill>
        </p:spPr>
        <p:txBody>
          <a:bodyPr/>
          <a:lstStyle/>
          <a:p>
            <a:r>
              <a:rPr lang="en-US"/>
              <a:t>Click to edit Master title style</a:t>
            </a:r>
            <a:endParaRPr lang="en-US" dirty="0"/>
          </a:p>
        </p:txBody>
      </p:sp>
      <p:sp>
        <p:nvSpPr>
          <p:cNvPr id="3" name="Content Placeholder 2"/>
          <p:cNvSpPr>
            <a:spLocks noGrp="1"/>
          </p:cNvSpPr>
          <p:nvPr>
            <p:ph sz="half" idx="1"/>
          </p:nvPr>
        </p:nvSpPr>
        <p:spPr>
          <a:xfrm>
            <a:off x="457200" y="1600200"/>
            <a:ext cx="4038600" cy="4525963"/>
          </a:xfrm>
        </p:spPr>
        <p:txBody>
          <a:bodyPr/>
          <a:lstStyle>
            <a:lvl1pPr marL="342900" indent="-342900">
              <a:buClr>
                <a:srgbClr val="00B0F0"/>
              </a:buClr>
              <a:buFont typeface="Wingdings" panose="05000000000000000000" pitchFamily="2" charset="2"/>
              <a:buChar char="v"/>
              <a:defRPr sz="2800"/>
            </a:lvl1pPr>
            <a:lvl2pPr marL="742950" indent="-285750">
              <a:buClr>
                <a:srgbClr val="00B0F0"/>
              </a:buClr>
              <a:buFont typeface="Wingdings" panose="05000000000000000000" pitchFamily="2" charset="2"/>
              <a:buChar char="v"/>
              <a:defRPr sz="2400"/>
            </a:lvl2pPr>
            <a:lvl3pPr marL="1143000" indent="-228600">
              <a:buClr>
                <a:srgbClr val="00B0F0"/>
              </a:buClr>
              <a:buFont typeface="Wingdings" panose="05000000000000000000" pitchFamily="2" charset="2"/>
              <a:buChar char="v"/>
              <a:defRPr sz="2000"/>
            </a:lvl3pPr>
            <a:lvl4pPr marL="1600200" indent="-228600">
              <a:buClr>
                <a:srgbClr val="00B0F0"/>
              </a:buClr>
              <a:buFont typeface="Wingdings" panose="05000000000000000000" pitchFamily="2" charset="2"/>
              <a:buChar char="v"/>
              <a:defRPr sz="1800"/>
            </a:lvl4pPr>
            <a:lvl5pPr marL="2057400" indent="-228600">
              <a:buClr>
                <a:srgbClr val="00B0F0"/>
              </a:buClr>
              <a:buFont typeface="Wingdings" panose="05000000000000000000" pitchFamily="2" charset="2"/>
              <a:buChar char="v"/>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00200"/>
            <a:ext cx="4038600" cy="4525963"/>
          </a:xfrm>
        </p:spPr>
        <p:txBody>
          <a:bodyPr/>
          <a:lstStyle>
            <a:lvl1pPr marL="342900" indent="-342900">
              <a:buClr>
                <a:srgbClr val="00B0F0"/>
              </a:buClr>
              <a:buFont typeface="Wingdings" panose="05000000000000000000" pitchFamily="2" charset="2"/>
              <a:buChar char="v"/>
              <a:defRPr sz="2800"/>
            </a:lvl1pPr>
            <a:lvl2pPr marL="742950" indent="-285750">
              <a:buClr>
                <a:srgbClr val="00B0F0"/>
              </a:buClr>
              <a:buFont typeface="Wingdings" panose="05000000000000000000" pitchFamily="2" charset="2"/>
              <a:buChar char="v"/>
              <a:defRPr sz="2400"/>
            </a:lvl2pPr>
            <a:lvl3pPr marL="1143000" indent="-228600">
              <a:buClr>
                <a:srgbClr val="00B0F0"/>
              </a:buClr>
              <a:buFont typeface="Wingdings" panose="05000000000000000000" pitchFamily="2" charset="2"/>
              <a:buChar char="v"/>
              <a:defRPr sz="2000"/>
            </a:lvl3pPr>
            <a:lvl4pPr marL="1600200" indent="-228600">
              <a:buClr>
                <a:srgbClr val="00B0F0"/>
              </a:buClr>
              <a:buFont typeface="Wingdings" panose="05000000000000000000" pitchFamily="2" charset="2"/>
              <a:buChar char="v"/>
              <a:defRPr sz="1800"/>
            </a:lvl4pPr>
            <a:lvl5pPr marL="2057400" indent="-228600">
              <a:buClr>
                <a:srgbClr val="00B0F0"/>
              </a:buClr>
              <a:buFont typeface="Wingdings" panose="05000000000000000000" pitchFamily="2" charset="2"/>
              <a:buChar char="v"/>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lstStyle/>
          <a:p>
            <a:r>
              <a:rPr lang="en-IN"/>
              <a:t>Copyright ©2017 Pearson Education, Limited</a:t>
            </a:r>
            <a:endParaRPr lang="en-US" dirty="0"/>
          </a:p>
        </p:txBody>
      </p:sp>
      <p:sp>
        <p:nvSpPr>
          <p:cNvPr id="7" name="Slide Number Placeholder 6"/>
          <p:cNvSpPr>
            <a:spLocks noGrp="1"/>
          </p:cNvSpPr>
          <p:nvPr>
            <p:ph type="sldNum" sz="quarter" idx="12"/>
          </p:nvPr>
        </p:nvSpPr>
        <p:spPr/>
        <p:txBody>
          <a:bodyPr/>
          <a:lstStyle/>
          <a:p>
            <a:r>
              <a:rPr lang="en-US" altLang="en-US" dirty="0"/>
              <a:t>4-</a:t>
            </a:r>
            <a:fld id="{5D3C6460-0DB9-4BE0-9512-7A2EFAB7DC05}" type="slidenum">
              <a:rPr lang="en-US" altLang="en-US" smtClean="0"/>
              <a:pPr/>
              <a:t>‹#›</a:t>
            </a:fld>
            <a:endParaRPr lang="en-US" altLang="en-US" dirty="0"/>
          </a:p>
        </p:txBody>
      </p:sp>
    </p:spTree>
    <p:extLst>
      <p:ext uri="{BB962C8B-B14F-4D97-AF65-F5344CB8AC3E}">
        <p14:creationId xmlns:p14="http://schemas.microsoft.com/office/powerpoint/2010/main" val="269074584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solidFill>
            <a:srgbClr val="FFC000"/>
          </a:solidFill>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marL="342900" indent="-342900">
              <a:buClr>
                <a:srgbClr val="00B0F0"/>
              </a:buClr>
              <a:buFont typeface="Wingdings" panose="05000000000000000000" pitchFamily="2" charset="2"/>
              <a:buChar char="v"/>
              <a:defRPr sz="2400"/>
            </a:lvl1pPr>
            <a:lvl2pPr marL="742950" indent="-285750">
              <a:buClr>
                <a:srgbClr val="00B0F0"/>
              </a:buClr>
              <a:buFont typeface="Wingdings" panose="05000000000000000000" pitchFamily="2" charset="2"/>
              <a:buChar char="v"/>
              <a:defRPr sz="2000"/>
            </a:lvl2pPr>
            <a:lvl3pPr marL="1143000" indent="-228600">
              <a:buClr>
                <a:srgbClr val="00B0F0"/>
              </a:buClr>
              <a:buFont typeface="Wingdings" panose="05000000000000000000" pitchFamily="2" charset="2"/>
              <a:buChar char="v"/>
              <a:defRPr sz="1800"/>
            </a:lvl3pPr>
            <a:lvl4pPr marL="1600200" indent="-228600">
              <a:buClr>
                <a:srgbClr val="00B0F0"/>
              </a:buClr>
              <a:buFont typeface="Wingdings" panose="05000000000000000000" pitchFamily="2" charset="2"/>
              <a:buChar char="v"/>
              <a:defRPr sz="1600"/>
            </a:lvl4pPr>
            <a:lvl5pPr marL="2057400" indent="-228600">
              <a:buClr>
                <a:srgbClr val="00B0F0"/>
              </a:buClr>
              <a:buFont typeface="Wingdings" panose="05000000000000000000" pitchFamily="2" charset="2"/>
              <a:buChar char="v"/>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marL="342900" indent="-342900">
              <a:buClr>
                <a:srgbClr val="00B0F0"/>
              </a:buClr>
              <a:buFont typeface="Wingdings" panose="05000000000000000000" pitchFamily="2" charset="2"/>
              <a:buChar char="v"/>
              <a:defRPr sz="2400"/>
            </a:lvl1pPr>
            <a:lvl2pPr marL="742950" indent="-285750">
              <a:buClr>
                <a:srgbClr val="00B0F0"/>
              </a:buClr>
              <a:buFont typeface="Wingdings" panose="05000000000000000000" pitchFamily="2" charset="2"/>
              <a:buChar char="v"/>
              <a:defRPr sz="2000"/>
            </a:lvl2pPr>
            <a:lvl3pPr marL="1143000" indent="-228600">
              <a:buClr>
                <a:srgbClr val="00B0F0"/>
              </a:buClr>
              <a:buFont typeface="Wingdings" panose="05000000000000000000" pitchFamily="2" charset="2"/>
              <a:buChar char="v"/>
              <a:defRPr sz="1800"/>
            </a:lvl3pPr>
            <a:lvl4pPr marL="1600200" indent="-228600">
              <a:buClr>
                <a:srgbClr val="00B0F0"/>
              </a:buClr>
              <a:buFont typeface="Wingdings" panose="05000000000000000000" pitchFamily="2" charset="2"/>
              <a:buChar char="v"/>
              <a:defRPr sz="1600"/>
            </a:lvl4pPr>
            <a:lvl5pPr marL="2057400" indent="-228600">
              <a:buClr>
                <a:srgbClr val="00B0F0"/>
              </a:buClr>
              <a:buFont typeface="Wingdings" panose="05000000000000000000" pitchFamily="2" charset="2"/>
              <a:buChar char="v"/>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p:cNvSpPr>
            <a:spLocks noGrp="1"/>
          </p:cNvSpPr>
          <p:nvPr>
            <p:ph type="ftr" sz="quarter" idx="11"/>
          </p:nvPr>
        </p:nvSpPr>
        <p:spPr/>
        <p:txBody>
          <a:bodyPr/>
          <a:lstStyle/>
          <a:p>
            <a:r>
              <a:rPr lang="en-IN" altLang="en-US"/>
              <a:t>Copyright ©2017 Pearson Education, Limited</a:t>
            </a:r>
            <a:endParaRPr lang="en-US" altLang="en-US" dirty="0"/>
          </a:p>
        </p:txBody>
      </p:sp>
      <p:sp>
        <p:nvSpPr>
          <p:cNvPr id="9" name="Slide Number Placeholder 8"/>
          <p:cNvSpPr>
            <a:spLocks noGrp="1"/>
          </p:cNvSpPr>
          <p:nvPr>
            <p:ph type="sldNum" sz="quarter" idx="12"/>
          </p:nvPr>
        </p:nvSpPr>
        <p:spPr/>
        <p:txBody>
          <a:bodyPr/>
          <a:lstStyle/>
          <a:p>
            <a:r>
              <a:rPr lang="en-US" altLang="en-US" dirty="0"/>
              <a:t>4-</a:t>
            </a:r>
            <a:fld id="{A3F695D3-AE91-47D7-B82F-EBD6D906C5D0}" type="slidenum">
              <a:rPr lang="en-US" altLang="en-US" smtClean="0"/>
              <a:pPr/>
              <a:t>‹#›</a:t>
            </a:fld>
            <a:endParaRPr lang="en-US" altLang="en-US" dirty="0"/>
          </a:p>
        </p:txBody>
      </p:sp>
    </p:spTree>
    <p:extLst>
      <p:ext uri="{BB962C8B-B14F-4D97-AF65-F5344CB8AC3E}">
        <p14:creationId xmlns:p14="http://schemas.microsoft.com/office/powerpoint/2010/main" val="113831439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solidFill>
            <a:srgbClr val="FFC000"/>
          </a:solidFill>
        </p:spPr>
        <p:txBody>
          <a:bodyPr/>
          <a:lstStyle/>
          <a:p>
            <a:r>
              <a:rPr lang="en-US"/>
              <a:t>Click to edit Master title style</a:t>
            </a:r>
            <a:endParaRPr lang="en-US" dirty="0"/>
          </a:p>
        </p:txBody>
      </p:sp>
      <p:sp>
        <p:nvSpPr>
          <p:cNvPr id="4" name="Footer Placeholder 3"/>
          <p:cNvSpPr>
            <a:spLocks noGrp="1"/>
          </p:cNvSpPr>
          <p:nvPr>
            <p:ph type="ftr" sz="quarter" idx="11"/>
          </p:nvPr>
        </p:nvSpPr>
        <p:spPr/>
        <p:txBody>
          <a:bodyPr/>
          <a:lstStyle/>
          <a:p>
            <a:r>
              <a:rPr lang="en-IN"/>
              <a:t>Copyright ©2017 Pearson Education, Limited</a:t>
            </a:r>
            <a:endParaRPr lang="en-US" dirty="0"/>
          </a:p>
        </p:txBody>
      </p:sp>
      <p:sp>
        <p:nvSpPr>
          <p:cNvPr id="5" name="Slide Number Placeholder 4"/>
          <p:cNvSpPr>
            <a:spLocks noGrp="1"/>
          </p:cNvSpPr>
          <p:nvPr>
            <p:ph type="sldNum" sz="quarter" idx="12"/>
          </p:nvPr>
        </p:nvSpPr>
        <p:spPr/>
        <p:txBody>
          <a:bodyPr/>
          <a:lstStyle/>
          <a:p>
            <a:r>
              <a:rPr lang="en-US" altLang="en-US" dirty="0"/>
              <a:t>4-</a:t>
            </a:r>
            <a:fld id="{3EC50265-02C4-4CC8-AEFE-78F3B6D78154}" type="slidenum">
              <a:rPr lang="en-US" altLang="en-US" smtClean="0"/>
              <a:pPr/>
              <a:t>‹#›</a:t>
            </a:fld>
            <a:endParaRPr lang="en-US" altLang="en-US" dirty="0"/>
          </a:p>
        </p:txBody>
      </p:sp>
    </p:spTree>
    <p:extLst>
      <p:ext uri="{BB962C8B-B14F-4D97-AF65-F5344CB8AC3E}">
        <p14:creationId xmlns:p14="http://schemas.microsoft.com/office/powerpoint/2010/main" val="153613568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IN" altLang="en-US"/>
              <a:t>Copyright ©2017 Pearson Education, Limited</a:t>
            </a:r>
            <a:endParaRPr lang="en-US" altLang="en-US" dirty="0"/>
          </a:p>
        </p:txBody>
      </p:sp>
      <p:sp>
        <p:nvSpPr>
          <p:cNvPr id="4" name="Slide Number Placeholder 3"/>
          <p:cNvSpPr>
            <a:spLocks noGrp="1"/>
          </p:cNvSpPr>
          <p:nvPr>
            <p:ph type="sldNum" sz="quarter" idx="12"/>
          </p:nvPr>
        </p:nvSpPr>
        <p:spPr/>
        <p:txBody>
          <a:bodyPr/>
          <a:lstStyle/>
          <a:p>
            <a:r>
              <a:rPr lang="en-US" altLang="en-US" dirty="0"/>
              <a:t>4-</a:t>
            </a:r>
            <a:fld id="{A3F695D3-AE91-47D7-B82F-EBD6D906C5D0}" type="slidenum">
              <a:rPr lang="en-US" altLang="en-US" smtClean="0"/>
              <a:pPr/>
              <a:t>‹#›</a:t>
            </a:fld>
            <a:endParaRPr lang="en-US" altLang="en-US" dirty="0"/>
          </a:p>
        </p:txBody>
      </p:sp>
    </p:spTree>
    <p:extLst>
      <p:ext uri="{BB962C8B-B14F-4D97-AF65-F5344CB8AC3E}">
        <p14:creationId xmlns:p14="http://schemas.microsoft.com/office/powerpoint/2010/main" val="252238799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Footer Placeholder 2"/>
          <p:cNvSpPr>
            <a:spLocks noGrp="1"/>
          </p:cNvSpPr>
          <p:nvPr>
            <p:ph type="ftr" sz="quarter" idx="10"/>
          </p:nvPr>
        </p:nvSpPr>
        <p:spPr/>
        <p:txBody>
          <a:bodyPr/>
          <a:lstStyle/>
          <a:p>
            <a:r>
              <a:rPr lang="en-IN"/>
              <a:t>Copyright ©2017 Pearson Education, Limited</a:t>
            </a:r>
            <a:endParaRPr lang="en-US" dirty="0"/>
          </a:p>
        </p:txBody>
      </p:sp>
      <p:sp>
        <p:nvSpPr>
          <p:cNvPr id="4" name="Slide Number Placeholder 3"/>
          <p:cNvSpPr>
            <a:spLocks noGrp="1"/>
          </p:cNvSpPr>
          <p:nvPr>
            <p:ph type="sldNum" sz="quarter" idx="11"/>
          </p:nvPr>
        </p:nvSpPr>
        <p:spPr/>
        <p:txBody>
          <a:bodyPr/>
          <a:lstStyle/>
          <a:p>
            <a:r>
              <a:rPr lang="en-US" dirty="0"/>
              <a:t>4-</a:t>
            </a:r>
            <a:fld id="{FD1C9141-A848-4378-A6EA-CF05D32FA263}" type="slidenum">
              <a:rPr lang="en-US" smtClean="0"/>
              <a:pPr/>
              <a:t>‹#›</a:t>
            </a:fld>
            <a:endParaRPr lang="en-US" dirty="0"/>
          </a:p>
        </p:txBody>
      </p:sp>
    </p:spTree>
    <p:extLst>
      <p:ext uri="{BB962C8B-B14F-4D97-AF65-F5344CB8AC3E}">
        <p14:creationId xmlns:p14="http://schemas.microsoft.com/office/powerpoint/2010/main" val="68675725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1 Line Title and Content">
    <p:bg>
      <p:bgRef idx="1001">
        <a:schemeClr val="bg1"/>
      </p:bgRef>
    </p:bg>
    <p:spTree>
      <p:nvGrpSpPr>
        <p:cNvPr id="1" name=""/>
        <p:cNvGrpSpPr/>
        <p:nvPr/>
      </p:nvGrpSpPr>
      <p:grpSpPr>
        <a:xfrm>
          <a:off x="0" y="0"/>
          <a:ext cx="0" cy="0"/>
          <a:chOff x="0" y="0"/>
          <a:chExt cx="0" cy="0"/>
        </a:xfrm>
      </p:grpSpPr>
      <p:sp>
        <p:nvSpPr>
          <p:cNvPr id="6" name="Slide Title"/>
          <p:cNvSpPr>
            <a:spLocks noGrp="1"/>
          </p:cNvSpPr>
          <p:nvPr>
            <p:ph type="title" hasCustomPrompt="1"/>
          </p:nvPr>
        </p:nvSpPr>
        <p:spPr>
          <a:xfrm>
            <a:off x="0" y="-9000"/>
            <a:ext cx="9144000" cy="707400"/>
          </a:xfrm>
          <a:prstGeom prst="rect">
            <a:avLst/>
          </a:prstGeom>
          <a:solidFill>
            <a:srgbClr val="717A8B"/>
          </a:solidFill>
        </p:spPr>
        <p:txBody>
          <a:bodyPr>
            <a:normAutofit/>
          </a:bodyPr>
          <a:lstStyle>
            <a:lvl1pPr marL="0" indent="0" algn="ctr">
              <a:defRPr sz="3600">
                <a:solidFill>
                  <a:schemeClr val="bg1"/>
                </a:solidFill>
              </a:defRPr>
            </a:lvl1pPr>
          </a:lstStyle>
          <a:p>
            <a:r>
              <a:rPr lang="en-US" dirty="0"/>
              <a:t>CLICK TO EDIT MASTER TITLE STYLE</a:t>
            </a:r>
          </a:p>
        </p:txBody>
      </p:sp>
      <p:sp>
        <p:nvSpPr>
          <p:cNvPr id="3" name="Content Placeholder 1"/>
          <p:cNvSpPr>
            <a:spLocks noGrp="1"/>
          </p:cNvSpPr>
          <p:nvPr>
            <p:ph idx="1"/>
          </p:nvPr>
        </p:nvSpPr>
        <p:spPr>
          <a:xfrm>
            <a:off x="457200" y="990600"/>
            <a:ext cx="8229600" cy="55626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spcBef>
                <a:spcPts val="1200"/>
              </a:spcBef>
              <a:defRPr lang="en-US" sz="2800" dirty="0">
                <a:solidFill>
                  <a:schemeClr val="tx1"/>
                </a:solidFill>
              </a:defRPr>
            </a:lvl1pPr>
            <a:lvl2pPr>
              <a:spcBef>
                <a:spcPts val="1200"/>
              </a:spcBef>
              <a:defRPr lang="en-US" sz="2400" dirty="0">
                <a:solidFill>
                  <a:schemeClr val="tx1"/>
                </a:solidFill>
              </a:defRPr>
            </a:lvl2pPr>
            <a:lvl3pPr>
              <a:spcBef>
                <a:spcPts val="1200"/>
              </a:spcBef>
              <a:defRPr lang="en-US" sz="2400" dirty="0"/>
            </a:lvl3pPr>
            <a:lvl4pPr>
              <a:spcBef>
                <a:spcPts val="1200"/>
              </a:spcBef>
              <a:defRPr lang="en-US" sz="2400" dirty="0">
                <a:solidFill>
                  <a:schemeClr val="tx1"/>
                </a:solidFill>
              </a:defRPr>
            </a:lvl4pPr>
            <a:lvl5pPr>
              <a:spcBef>
                <a:spcPts val="1200"/>
              </a:spcBef>
              <a:defRPr lang="en-US" sz="2000" dirty="0">
                <a:solidFill>
                  <a:schemeClr val="tx1"/>
                </a:solidFill>
              </a:defRPr>
            </a:lvl5pPr>
          </a:lstStyle>
          <a:p>
            <a:pPr marL="349250" lvl="0" indent="-349250">
              <a:spcBef>
                <a:spcPts val="1200"/>
              </a:spcBef>
              <a:buClrTx/>
              <a:buSzPct val="65000"/>
              <a:buFont typeface="Wingdings" pitchFamily="2" charset="2"/>
              <a:buChar char=""/>
            </a:pPr>
            <a:r>
              <a:rPr lang="en-US" dirty="0"/>
              <a:t>Click to edit Master text styles</a:t>
            </a:r>
          </a:p>
          <a:p>
            <a:pPr lvl="1" indent="-279400">
              <a:spcBef>
                <a:spcPts val="1200"/>
              </a:spcBef>
              <a:buClrTx/>
              <a:buFont typeface="Arial" pitchFamily="34" charset="0"/>
            </a:pPr>
            <a:r>
              <a:rPr lang="en-US" dirty="0"/>
              <a:t>Second level</a:t>
            </a:r>
          </a:p>
          <a:p>
            <a:pPr marL="1035050" lvl="2" indent="-349250">
              <a:spcBef>
                <a:spcPts val="1200"/>
              </a:spcBef>
              <a:buClrTx/>
              <a:buSzPct val="80000"/>
              <a:buFont typeface="Wingdings" pitchFamily="2" charset="2"/>
              <a:buChar char="v"/>
            </a:pPr>
            <a:r>
              <a:rPr lang="en-US" dirty="0"/>
              <a:t>Third level</a:t>
            </a:r>
          </a:p>
          <a:p>
            <a:pPr lvl="3">
              <a:spcBef>
                <a:spcPts val="1200"/>
              </a:spcBef>
              <a:buClrTx/>
            </a:pPr>
            <a:r>
              <a:rPr lang="en-US" dirty="0"/>
              <a:t>Fourth level</a:t>
            </a:r>
          </a:p>
          <a:p>
            <a:pPr lvl="4">
              <a:spcBef>
                <a:spcPts val="1200"/>
              </a:spcBef>
              <a:buClrTx/>
            </a:pPr>
            <a:r>
              <a:rPr lang="en-US" dirty="0"/>
              <a:t>Fifth level</a:t>
            </a:r>
          </a:p>
        </p:txBody>
      </p:sp>
      <p:sp>
        <p:nvSpPr>
          <p:cNvPr id="4" name="TextBox 3"/>
          <p:cNvSpPr txBox="1"/>
          <p:nvPr userDrawn="1"/>
        </p:nvSpPr>
        <p:spPr>
          <a:xfrm>
            <a:off x="0" y="6651692"/>
            <a:ext cx="1230164" cy="200055"/>
          </a:xfrm>
          <a:prstGeom prst="rect">
            <a:avLst/>
          </a:prstGeom>
          <a:noFill/>
        </p:spPr>
        <p:txBody>
          <a:bodyPr wrap="square" rtlCol="0">
            <a:spAutoFit/>
          </a:bodyPr>
          <a:lstStyle/>
          <a:p>
            <a:r>
              <a:rPr lang="en-US" sz="700" dirty="0">
                <a:solidFill>
                  <a:schemeClr val="tx1">
                    <a:lumMod val="50000"/>
                    <a:lumOff val="50000"/>
                  </a:schemeClr>
                </a:solidFill>
              </a:rPr>
              <a:t>© McGraw-Hill Education.</a:t>
            </a:r>
            <a:endParaRPr lang="en-US" sz="1800" dirty="0">
              <a:solidFill>
                <a:schemeClr val="tx1">
                  <a:lumMod val="50000"/>
                  <a:lumOff val="50000"/>
                </a:schemeClr>
              </a:solidFill>
            </a:endParaRPr>
          </a:p>
        </p:txBody>
      </p:sp>
    </p:spTree>
    <p:extLst>
      <p:ext uri="{BB962C8B-B14F-4D97-AF65-F5344CB8AC3E}">
        <p14:creationId xmlns:p14="http://schemas.microsoft.com/office/powerpoint/2010/main" val="2100271901"/>
      </p:ext>
    </p:extLst>
  </p:cSld>
  <p:clrMapOvr>
    <a:overrideClrMapping bg1="lt1" tx1="dk1" bg2="lt2" tx2="dk2" accent1="accent1" accent2="accent2" accent3="accent3" accent4="accent4" accent5="accent5" accent6="accent6" hlink="hlink" folHlink="folHlink"/>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userDrawn="1">
  <p:cSld name="1_2-Line Title and Link">
    <p:spTree>
      <p:nvGrpSpPr>
        <p:cNvPr id="1" name=""/>
        <p:cNvGrpSpPr/>
        <p:nvPr/>
      </p:nvGrpSpPr>
      <p:grpSpPr>
        <a:xfrm>
          <a:off x="0" y="0"/>
          <a:ext cx="0" cy="0"/>
          <a:chOff x="0" y="0"/>
          <a:chExt cx="0" cy="0"/>
        </a:xfrm>
      </p:grpSpPr>
      <p:sp>
        <p:nvSpPr>
          <p:cNvPr id="6" name="Slide Title"/>
          <p:cNvSpPr>
            <a:spLocks noGrp="1"/>
          </p:cNvSpPr>
          <p:nvPr>
            <p:ph type="title"/>
          </p:nvPr>
        </p:nvSpPr>
        <p:spPr>
          <a:xfrm>
            <a:off x="0" y="0"/>
            <a:ext cx="9144000" cy="1072800"/>
          </a:xfrm>
          <a:prstGeom prst="rect">
            <a:avLst/>
          </a:prstGeom>
          <a:solidFill>
            <a:srgbClr val="84B0AE"/>
          </a:solidFill>
        </p:spPr>
        <p:txBody>
          <a:bodyPr/>
          <a:lstStyle>
            <a:lvl1pPr marL="0" indent="0" algn="ctr">
              <a:defRPr sz="3600">
                <a:solidFill>
                  <a:schemeClr val="bg1"/>
                </a:solidFill>
              </a:defRPr>
            </a:lvl1pPr>
          </a:lstStyle>
          <a:p>
            <a:r>
              <a:rPr lang="en-US" dirty="0"/>
              <a:t>Click to edit Master title style</a:t>
            </a:r>
          </a:p>
        </p:txBody>
      </p:sp>
      <p:sp>
        <p:nvSpPr>
          <p:cNvPr id="3" name="TextBox 2"/>
          <p:cNvSpPr txBox="1"/>
          <p:nvPr userDrawn="1"/>
        </p:nvSpPr>
        <p:spPr>
          <a:xfrm>
            <a:off x="0" y="6651692"/>
            <a:ext cx="1230164" cy="200055"/>
          </a:xfrm>
          <a:prstGeom prst="rect">
            <a:avLst/>
          </a:prstGeom>
          <a:noFill/>
        </p:spPr>
        <p:txBody>
          <a:bodyPr wrap="square" rtlCol="0">
            <a:spAutoFit/>
          </a:bodyPr>
          <a:lstStyle/>
          <a:p>
            <a:r>
              <a:rPr lang="en-US" sz="700" dirty="0">
                <a:solidFill>
                  <a:schemeClr val="tx1">
                    <a:lumMod val="50000"/>
                    <a:lumOff val="50000"/>
                  </a:schemeClr>
                </a:solidFill>
              </a:rPr>
              <a:t>© McGraw-Hill Education.</a:t>
            </a:r>
            <a:endParaRPr lang="en-US" sz="1800" dirty="0">
              <a:solidFill>
                <a:schemeClr val="tx1">
                  <a:lumMod val="50000"/>
                  <a:lumOff val="50000"/>
                </a:schemeClr>
              </a:solidFill>
            </a:endParaRPr>
          </a:p>
        </p:txBody>
      </p:sp>
    </p:spTree>
    <p:extLst>
      <p:ext uri="{BB962C8B-B14F-4D97-AF65-F5344CB8AC3E}">
        <p14:creationId xmlns:p14="http://schemas.microsoft.com/office/powerpoint/2010/main" val="288502964"/>
      </p:ext>
    </p:extLst>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1_NoBar-Title and Content">
    <p:spTree>
      <p:nvGrpSpPr>
        <p:cNvPr id="1" name=""/>
        <p:cNvGrpSpPr/>
        <p:nvPr/>
      </p:nvGrpSpPr>
      <p:grpSpPr>
        <a:xfrm>
          <a:off x="0" y="0"/>
          <a:ext cx="0" cy="0"/>
          <a:chOff x="0" y="0"/>
          <a:chExt cx="0" cy="0"/>
        </a:xfrm>
      </p:grpSpPr>
      <p:sp>
        <p:nvSpPr>
          <p:cNvPr id="6" name="Slide Title"/>
          <p:cNvSpPr>
            <a:spLocks noGrp="1"/>
          </p:cNvSpPr>
          <p:nvPr>
            <p:ph type="title"/>
          </p:nvPr>
        </p:nvSpPr>
        <p:spPr>
          <a:xfrm>
            <a:off x="0" y="-1800"/>
            <a:ext cx="9144000" cy="835500"/>
          </a:xfrm>
          <a:prstGeom prst="rect">
            <a:avLst/>
          </a:prstGeom>
          <a:solidFill>
            <a:schemeClr val="bg1">
              <a:lumMod val="75000"/>
            </a:schemeClr>
          </a:solidFill>
        </p:spPr>
        <p:txBody>
          <a:bodyPr/>
          <a:lstStyle>
            <a:lvl1pPr marL="0" indent="0" algn="ctr">
              <a:spcBef>
                <a:spcPts val="0"/>
              </a:spcBef>
              <a:defRPr sz="3600">
                <a:solidFill>
                  <a:schemeClr val="tx1"/>
                </a:solidFill>
              </a:defRPr>
            </a:lvl1pPr>
          </a:lstStyle>
          <a:p>
            <a:r>
              <a:rPr lang="en-US" dirty="0"/>
              <a:t>Click to edit Master title style</a:t>
            </a:r>
          </a:p>
        </p:txBody>
      </p:sp>
      <p:sp>
        <p:nvSpPr>
          <p:cNvPr id="3" name="Content Placeholder 1"/>
          <p:cNvSpPr>
            <a:spLocks noGrp="1"/>
          </p:cNvSpPr>
          <p:nvPr>
            <p:ph idx="1"/>
          </p:nvPr>
        </p:nvSpPr>
        <p:spPr>
          <a:xfrm>
            <a:off x="457200" y="990600"/>
            <a:ext cx="8229600" cy="5562600"/>
          </a:xfrm>
          <a:prstGeom prst="rect">
            <a:avLst/>
          </a:prstGeom>
        </p:spPr>
        <p:txBody>
          <a:bodyPr/>
          <a:lstStyle>
            <a:lvl1pPr marL="0" indent="0">
              <a:spcBef>
                <a:spcPts val="1200"/>
              </a:spcBef>
              <a:spcAft>
                <a:spcPts val="0"/>
              </a:spcAft>
              <a:buNone/>
              <a:defRPr sz="2800">
                <a:solidFill>
                  <a:schemeClr val="tx1"/>
                </a:solidFill>
                <a:latin typeface="Arial" panose="020B0604020202020204" pitchFamily="34" charset="0"/>
              </a:defRPr>
            </a:lvl1pPr>
            <a:lvl2pPr marL="403225" indent="0">
              <a:spcBef>
                <a:spcPts val="1200"/>
              </a:spcBef>
              <a:spcAft>
                <a:spcPts val="0"/>
              </a:spcAft>
              <a:buNone/>
              <a:defRPr sz="2400">
                <a:solidFill>
                  <a:schemeClr val="tx1"/>
                </a:solidFill>
                <a:latin typeface="Arial" panose="020B0604020202020204" pitchFamily="34" charset="0"/>
              </a:defRPr>
            </a:lvl2pPr>
            <a:lvl3pPr marL="860425" indent="0">
              <a:spcBef>
                <a:spcPts val="1200"/>
              </a:spcBef>
              <a:spcAft>
                <a:spcPts val="0"/>
              </a:spcAft>
              <a:buNone/>
              <a:defRPr sz="2000">
                <a:solidFill>
                  <a:schemeClr val="tx1"/>
                </a:solidFill>
                <a:latin typeface="Arial" panose="020B0604020202020204" pitchFamily="34" charset="0"/>
              </a:defRPr>
            </a:lvl3pPr>
            <a:lvl4pPr marL="1317625" indent="0">
              <a:spcBef>
                <a:spcPts val="1200"/>
              </a:spcBef>
              <a:spcAft>
                <a:spcPts val="0"/>
              </a:spcAft>
              <a:buNone/>
              <a:defRPr sz="1800">
                <a:solidFill>
                  <a:schemeClr val="tx1"/>
                </a:solidFill>
                <a:latin typeface="Arial" panose="020B0604020202020204" pitchFamily="34" charset="0"/>
              </a:defRPr>
            </a:lvl4pPr>
            <a:lvl5pPr marL="1784350" indent="0">
              <a:spcBef>
                <a:spcPts val="1200"/>
              </a:spcBef>
              <a:spcAft>
                <a:spcPts val="0"/>
              </a:spcAft>
              <a:buNone/>
              <a:defRPr sz="1800">
                <a:solidFill>
                  <a:schemeClr val="tx1"/>
                </a:solidFill>
                <a:latin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Box 3"/>
          <p:cNvSpPr txBox="1"/>
          <p:nvPr userDrawn="1"/>
        </p:nvSpPr>
        <p:spPr>
          <a:xfrm>
            <a:off x="0" y="6651692"/>
            <a:ext cx="1230164" cy="200055"/>
          </a:xfrm>
          <a:prstGeom prst="rect">
            <a:avLst/>
          </a:prstGeom>
          <a:noFill/>
        </p:spPr>
        <p:txBody>
          <a:bodyPr wrap="square" rtlCol="0">
            <a:spAutoFit/>
          </a:bodyPr>
          <a:lstStyle/>
          <a:p>
            <a:r>
              <a:rPr lang="en-US" sz="700" dirty="0">
                <a:solidFill>
                  <a:schemeClr val="tx1">
                    <a:lumMod val="50000"/>
                    <a:lumOff val="50000"/>
                  </a:schemeClr>
                </a:solidFill>
              </a:rPr>
              <a:t>© McGraw-Hill Education.</a:t>
            </a:r>
            <a:endParaRPr lang="en-US" sz="1800" dirty="0">
              <a:solidFill>
                <a:schemeClr val="tx1">
                  <a:lumMod val="50000"/>
                  <a:lumOff val="50000"/>
                </a:schemeClr>
              </a:solidFill>
            </a:endParaRPr>
          </a:p>
        </p:txBody>
      </p:sp>
    </p:spTree>
    <p:extLst>
      <p:ext uri="{BB962C8B-B14F-4D97-AF65-F5344CB8AC3E}">
        <p14:creationId xmlns:p14="http://schemas.microsoft.com/office/powerpoint/2010/main" val="4085701372"/>
      </p:ext>
    </p:extLst>
  </p:cSld>
  <p:clrMapOvr>
    <a:masterClrMapping/>
  </p:clrMapOvr>
  <p:transition spd="med"/>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userDrawn="1">
  <p:cSld name="2_Title Only">
    <p:spTree>
      <p:nvGrpSpPr>
        <p:cNvPr id="1" name=""/>
        <p:cNvGrpSpPr/>
        <p:nvPr/>
      </p:nvGrpSpPr>
      <p:grpSpPr>
        <a:xfrm>
          <a:off x="0" y="0"/>
          <a:ext cx="0" cy="0"/>
          <a:chOff x="0" y="0"/>
          <a:chExt cx="0" cy="0"/>
        </a:xfrm>
      </p:grpSpPr>
      <p:cxnSp>
        <p:nvCxnSpPr>
          <p:cNvPr id="3" name="Straight Connector 9"/>
          <p:cNvCxnSpPr/>
          <p:nvPr/>
        </p:nvCxnSpPr>
        <p:spPr bwMode="auto">
          <a:xfrm rot="16200000" flipH="1">
            <a:off x="1143000" y="3048000"/>
            <a:ext cx="1676400" cy="914400"/>
          </a:xfrm>
          <a:prstGeom prst="line">
            <a:avLst/>
          </a:prstGeom>
          <a:gradFill rotWithShape="1">
            <a:gsLst>
              <a:gs pos="0">
                <a:schemeClr val="accent1"/>
              </a:gs>
              <a:gs pos="50000">
                <a:schemeClr val="accent1">
                  <a:gamma/>
                  <a:tint val="20000"/>
                  <a:invGamma/>
                </a:schemeClr>
              </a:gs>
              <a:gs pos="100000">
                <a:schemeClr val="accent1"/>
              </a:gs>
            </a:gsLst>
            <a:lin ang="5400000" scaled="1"/>
          </a:gradFill>
          <a:ln w="9525" cap="flat" cmpd="sng" algn="ctr">
            <a:noFill/>
            <a:prstDash val="solid"/>
            <a:round/>
            <a:headEnd type="none" w="med" len="med"/>
            <a:tailEnd type="none" w="med" len="med"/>
          </a:ln>
          <a:effectLst/>
        </p:spPr>
      </p:cxnSp>
      <p:cxnSp>
        <p:nvCxnSpPr>
          <p:cNvPr id="4" name="Straight Connector 12"/>
          <p:cNvCxnSpPr/>
          <p:nvPr/>
        </p:nvCxnSpPr>
        <p:spPr bwMode="auto">
          <a:xfrm rot="5400000" flipH="1" flipV="1">
            <a:off x="647700" y="5067300"/>
            <a:ext cx="2667000" cy="914400"/>
          </a:xfrm>
          <a:prstGeom prst="line">
            <a:avLst/>
          </a:prstGeom>
          <a:gradFill rotWithShape="1">
            <a:gsLst>
              <a:gs pos="0">
                <a:schemeClr val="accent1"/>
              </a:gs>
              <a:gs pos="50000">
                <a:schemeClr val="accent1">
                  <a:gamma/>
                  <a:tint val="20000"/>
                  <a:invGamma/>
                </a:schemeClr>
              </a:gs>
              <a:gs pos="100000">
                <a:schemeClr val="accent1"/>
              </a:gs>
            </a:gsLst>
            <a:lin ang="5400000" scaled="1"/>
          </a:gradFill>
          <a:ln w="9525" cap="flat" cmpd="sng" algn="ctr">
            <a:noFill/>
            <a:prstDash val="solid"/>
            <a:round/>
            <a:headEnd type="none" w="med" len="med"/>
            <a:tailEnd type="none" w="med" len="med"/>
          </a:ln>
          <a:effectLst/>
        </p:spPr>
      </p:cxnSp>
      <p:sp>
        <p:nvSpPr>
          <p:cNvPr id="5" name="Title 1"/>
          <p:cNvSpPr>
            <a:spLocks noGrp="1"/>
          </p:cNvSpPr>
          <p:nvPr>
            <p:ph type="title"/>
          </p:nvPr>
        </p:nvSpPr>
        <p:spPr>
          <a:xfrm>
            <a:off x="0" y="3964"/>
            <a:ext cx="9140332" cy="815404"/>
          </a:xfrm>
          <a:prstGeom prst="rect">
            <a:avLst/>
          </a:prstGeom>
          <a:solidFill>
            <a:srgbClr val="439CBF"/>
          </a:solidFill>
          <a:ln w="9525">
            <a:noFill/>
            <a:miter lim="800000"/>
            <a:headEnd/>
            <a:tailEnd/>
          </a:ln>
        </p:spPr>
        <p:txBody>
          <a:bodyPr vert="horz" wrap="square" lIns="91440" tIns="45720" rIns="91440" bIns="45720" numCol="1" anchor="ctr" anchorCtr="0" compatLnSpc="1">
            <a:prstTxWarp prst="textNoShape">
              <a:avLst/>
            </a:prstTxWarp>
          </a:bodyPr>
          <a:lstStyle>
            <a:lvl1pPr>
              <a:defRPr lang="en-US" sz="2800" b="0" dirty="0">
                <a:solidFill>
                  <a:schemeClr val="bg1"/>
                </a:solidFill>
                <a:effectLst/>
                <a:latin typeface="+mn-lt"/>
              </a:defRPr>
            </a:lvl1pPr>
          </a:lstStyle>
          <a:p>
            <a:pPr marL="457200" lvl="0" indent="0"/>
            <a:r>
              <a:rPr lang="en-US" dirty="0"/>
              <a:t>Click to edit Master title style</a:t>
            </a:r>
          </a:p>
        </p:txBody>
      </p:sp>
      <p:sp>
        <p:nvSpPr>
          <p:cNvPr id="6" name="TextBox 5"/>
          <p:cNvSpPr txBox="1"/>
          <p:nvPr userDrawn="1"/>
        </p:nvSpPr>
        <p:spPr>
          <a:xfrm>
            <a:off x="0" y="6651692"/>
            <a:ext cx="1230164" cy="200055"/>
          </a:xfrm>
          <a:prstGeom prst="rect">
            <a:avLst/>
          </a:prstGeom>
          <a:noFill/>
        </p:spPr>
        <p:txBody>
          <a:bodyPr wrap="square" rtlCol="0">
            <a:spAutoFit/>
          </a:bodyPr>
          <a:lstStyle/>
          <a:p>
            <a:r>
              <a:rPr lang="en-US" sz="700" dirty="0">
                <a:solidFill>
                  <a:schemeClr val="tx1">
                    <a:lumMod val="50000"/>
                    <a:lumOff val="50000"/>
                  </a:schemeClr>
                </a:solidFill>
              </a:rPr>
              <a:t>© McGraw-Hill Education.</a:t>
            </a:r>
            <a:endParaRPr lang="en-US" sz="1800" dirty="0">
              <a:solidFill>
                <a:schemeClr val="tx1">
                  <a:lumMod val="50000"/>
                  <a:lumOff val="50000"/>
                </a:schemeClr>
              </a:solidFill>
            </a:endParaRPr>
          </a:p>
        </p:txBody>
      </p:sp>
    </p:spTree>
    <p:extLst>
      <p:ext uri="{BB962C8B-B14F-4D97-AF65-F5344CB8AC3E}">
        <p14:creationId xmlns:p14="http://schemas.microsoft.com/office/powerpoint/2010/main" val="1070770348"/>
      </p:ext>
    </p:extLst>
  </p:cSld>
  <p:clrMapOvr>
    <a:masterClrMapping/>
  </p:clrMapOvr>
  <p:transition spd="med"/>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Line Title and Content">
    <p:spTree>
      <p:nvGrpSpPr>
        <p:cNvPr id="1" name=""/>
        <p:cNvGrpSpPr/>
        <p:nvPr/>
      </p:nvGrpSpPr>
      <p:grpSpPr>
        <a:xfrm>
          <a:off x="0" y="0"/>
          <a:ext cx="0" cy="0"/>
          <a:chOff x="0" y="0"/>
          <a:chExt cx="0" cy="0"/>
        </a:xfrm>
      </p:grpSpPr>
      <p:sp>
        <p:nvSpPr>
          <p:cNvPr id="6" name="Slide Title"/>
          <p:cNvSpPr>
            <a:spLocks noGrp="1"/>
          </p:cNvSpPr>
          <p:nvPr>
            <p:ph type="title"/>
          </p:nvPr>
        </p:nvSpPr>
        <p:spPr>
          <a:xfrm>
            <a:off x="0" y="0"/>
            <a:ext cx="9144000" cy="838200"/>
          </a:xfrm>
          <a:prstGeom prst="rect">
            <a:avLst/>
          </a:prstGeom>
        </p:spPr>
        <p:txBody>
          <a:bodyPr>
            <a:normAutofit/>
          </a:bodyPr>
          <a:lstStyle>
            <a:lvl1pPr marL="0" indent="0">
              <a:defRPr sz="3200">
                <a:solidFill>
                  <a:schemeClr val="bg1"/>
                </a:solidFill>
              </a:defRPr>
            </a:lvl1pPr>
          </a:lstStyle>
          <a:p>
            <a:r>
              <a:rPr lang="en-US" dirty="0"/>
              <a:t>Click to edit Master title style</a:t>
            </a:r>
          </a:p>
        </p:txBody>
      </p:sp>
      <p:sp>
        <p:nvSpPr>
          <p:cNvPr id="3" name="Content Placeholder 1"/>
          <p:cNvSpPr>
            <a:spLocks noGrp="1"/>
          </p:cNvSpPr>
          <p:nvPr>
            <p:ph idx="1"/>
          </p:nvPr>
        </p:nvSpPr>
        <p:spPr>
          <a:xfrm>
            <a:off x="457200" y="990600"/>
            <a:ext cx="8229600" cy="55626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defRPr lang="en-US" sz="2800" dirty="0">
                <a:solidFill>
                  <a:schemeClr val="tx1"/>
                </a:solidFill>
              </a:defRPr>
            </a:lvl1pPr>
            <a:lvl2pPr>
              <a:defRPr lang="en-US" sz="2400" dirty="0">
                <a:solidFill>
                  <a:schemeClr val="tx1"/>
                </a:solidFill>
              </a:defRPr>
            </a:lvl2pPr>
            <a:lvl3pPr>
              <a:defRPr lang="en-US" sz="2400" dirty="0"/>
            </a:lvl3pPr>
            <a:lvl4pPr>
              <a:defRPr lang="en-US" sz="2400" dirty="0">
                <a:solidFill>
                  <a:schemeClr val="tx1"/>
                </a:solidFill>
              </a:defRPr>
            </a:lvl4pPr>
            <a:lvl5pPr>
              <a:defRPr lang="en-US" sz="2000" dirty="0">
                <a:solidFill>
                  <a:schemeClr val="tx1"/>
                </a:solidFill>
              </a:defRPr>
            </a:lvl5pPr>
          </a:lstStyle>
          <a:p>
            <a:pPr marL="349250" lvl="0" indent="-349250">
              <a:spcBef>
                <a:spcPts val="1200"/>
              </a:spcBef>
              <a:buClrTx/>
              <a:buSzPct val="65000"/>
              <a:buFont typeface="Wingdings" pitchFamily="2" charset="2"/>
              <a:buChar char=""/>
            </a:pPr>
            <a:r>
              <a:rPr lang="en-US" dirty="0"/>
              <a:t>Click to edit Master text styles</a:t>
            </a:r>
          </a:p>
          <a:p>
            <a:pPr lvl="1" indent="-279400">
              <a:spcBef>
                <a:spcPts val="1200"/>
              </a:spcBef>
              <a:buClrTx/>
              <a:buFont typeface="Arial" pitchFamily="34" charset="0"/>
            </a:pPr>
            <a:r>
              <a:rPr lang="en-US" dirty="0"/>
              <a:t>Second level</a:t>
            </a:r>
          </a:p>
          <a:p>
            <a:pPr marL="1035050" lvl="2" indent="-349250">
              <a:spcBef>
                <a:spcPts val="1200"/>
              </a:spcBef>
              <a:buClrTx/>
              <a:buSzPct val="80000"/>
              <a:buFont typeface="Wingdings" pitchFamily="2" charset="2"/>
              <a:buChar char="v"/>
            </a:pPr>
            <a:r>
              <a:rPr lang="en-US" dirty="0"/>
              <a:t>Third level</a:t>
            </a:r>
          </a:p>
          <a:p>
            <a:pPr lvl="3">
              <a:spcBef>
                <a:spcPts val="1200"/>
              </a:spcBef>
              <a:buClrTx/>
            </a:pPr>
            <a:r>
              <a:rPr lang="en-US" dirty="0"/>
              <a:t>Fourth level</a:t>
            </a:r>
          </a:p>
          <a:p>
            <a:pPr lvl="4">
              <a:spcBef>
                <a:spcPts val="1200"/>
              </a:spcBef>
              <a:buClrTx/>
            </a:pPr>
            <a:r>
              <a:rPr lang="en-US" dirty="0"/>
              <a:t>Fifth level</a:t>
            </a:r>
          </a:p>
        </p:txBody>
      </p:sp>
      <p:sp>
        <p:nvSpPr>
          <p:cNvPr id="4" name="TextBox 3"/>
          <p:cNvSpPr txBox="1"/>
          <p:nvPr userDrawn="1"/>
        </p:nvSpPr>
        <p:spPr>
          <a:xfrm>
            <a:off x="0" y="6651692"/>
            <a:ext cx="1230164" cy="200055"/>
          </a:xfrm>
          <a:prstGeom prst="rect">
            <a:avLst/>
          </a:prstGeom>
          <a:noFill/>
        </p:spPr>
        <p:txBody>
          <a:bodyPr wrap="square" rtlCol="0">
            <a:spAutoFit/>
          </a:bodyPr>
          <a:lstStyle/>
          <a:p>
            <a:r>
              <a:rPr lang="en-US" sz="700" dirty="0">
                <a:solidFill>
                  <a:schemeClr val="tx1">
                    <a:lumMod val="50000"/>
                    <a:lumOff val="50000"/>
                  </a:schemeClr>
                </a:solidFill>
              </a:rPr>
              <a:t>© McGraw-Hill Education.</a:t>
            </a:r>
            <a:endParaRPr lang="en-US" sz="1800" dirty="0">
              <a:solidFill>
                <a:schemeClr val="tx1">
                  <a:lumMod val="50000"/>
                  <a:lumOff val="50000"/>
                </a:schemeClr>
              </a:solidFill>
            </a:endParaRPr>
          </a:p>
        </p:txBody>
      </p:sp>
    </p:spTree>
    <p:extLst>
      <p:ext uri="{BB962C8B-B14F-4D97-AF65-F5344CB8AC3E}">
        <p14:creationId xmlns:p14="http://schemas.microsoft.com/office/powerpoint/2010/main" val="2545959284"/>
      </p:ext>
    </p:extLst>
  </p:cSld>
  <p:clrMapOvr>
    <a:masterClrMapping/>
  </p:clrMapOvr>
  <p:transition spd="med"/>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NoBar-Title and Content">
    <p:spTree>
      <p:nvGrpSpPr>
        <p:cNvPr id="1" name=""/>
        <p:cNvGrpSpPr/>
        <p:nvPr/>
      </p:nvGrpSpPr>
      <p:grpSpPr>
        <a:xfrm>
          <a:off x="0" y="0"/>
          <a:ext cx="0" cy="0"/>
          <a:chOff x="0" y="0"/>
          <a:chExt cx="0" cy="0"/>
        </a:xfrm>
      </p:grpSpPr>
      <p:sp>
        <p:nvSpPr>
          <p:cNvPr id="6" name="Slide Title"/>
          <p:cNvSpPr>
            <a:spLocks noGrp="1"/>
          </p:cNvSpPr>
          <p:nvPr>
            <p:ph type="title"/>
          </p:nvPr>
        </p:nvSpPr>
        <p:spPr>
          <a:xfrm>
            <a:off x="0" y="0"/>
            <a:ext cx="9144000" cy="838200"/>
          </a:xfrm>
          <a:prstGeom prst="rect">
            <a:avLst/>
          </a:prstGeom>
        </p:spPr>
        <p:txBody>
          <a:bodyPr>
            <a:noAutofit/>
          </a:bodyPr>
          <a:lstStyle>
            <a:lvl1pPr marL="0" indent="0">
              <a:defRPr sz="3600">
                <a:solidFill>
                  <a:schemeClr val="bg1"/>
                </a:solidFill>
              </a:defRPr>
            </a:lvl1pPr>
          </a:lstStyle>
          <a:p>
            <a:r>
              <a:rPr lang="en-US" dirty="0"/>
              <a:t>Click to edit Master title style</a:t>
            </a:r>
          </a:p>
        </p:txBody>
      </p:sp>
      <p:sp>
        <p:nvSpPr>
          <p:cNvPr id="3" name="Content Placeholder 1"/>
          <p:cNvSpPr>
            <a:spLocks noGrp="1"/>
          </p:cNvSpPr>
          <p:nvPr>
            <p:ph idx="1"/>
          </p:nvPr>
        </p:nvSpPr>
        <p:spPr>
          <a:xfrm>
            <a:off x="457200" y="990600"/>
            <a:ext cx="8229600" cy="55626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defRPr lang="en-US" sz="2800" dirty="0">
                <a:solidFill>
                  <a:schemeClr val="tx1"/>
                </a:solidFill>
              </a:defRPr>
            </a:lvl1pPr>
            <a:lvl2pPr>
              <a:defRPr lang="en-US" sz="2400" dirty="0">
                <a:solidFill>
                  <a:schemeClr val="tx1"/>
                </a:solidFill>
              </a:defRPr>
            </a:lvl2pPr>
            <a:lvl3pPr>
              <a:defRPr lang="en-US" sz="2400" dirty="0"/>
            </a:lvl3pPr>
            <a:lvl4pPr>
              <a:defRPr lang="en-US" sz="2400" dirty="0">
                <a:solidFill>
                  <a:schemeClr val="tx1"/>
                </a:solidFill>
              </a:defRPr>
            </a:lvl4pPr>
            <a:lvl5pPr>
              <a:defRPr lang="en-US" sz="2000" dirty="0">
                <a:solidFill>
                  <a:schemeClr val="tx1"/>
                </a:solidFill>
              </a:defRPr>
            </a:lvl5pPr>
          </a:lstStyle>
          <a:p>
            <a:pPr marL="349250" lvl="0" indent="-349250">
              <a:spcBef>
                <a:spcPts val="1200"/>
              </a:spcBef>
              <a:buClrTx/>
              <a:buSzPct val="65000"/>
              <a:buFont typeface="Wingdings" pitchFamily="2" charset="2"/>
              <a:buChar char=""/>
            </a:pPr>
            <a:r>
              <a:rPr lang="en-US" dirty="0"/>
              <a:t>Click to edit Master text styles</a:t>
            </a:r>
          </a:p>
          <a:p>
            <a:pPr lvl="1" indent="-279400">
              <a:spcBef>
                <a:spcPts val="1200"/>
              </a:spcBef>
              <a:buClrTx/>
              <a:buFont typeface="Arial" pitchFamily="34" charset="0"/>
            </a:pPr>
            <a:r>
              <a:rPr lang="en-US" dirty="0"/>
              <a:t>Second level</a:t>
            </a:r>
          </a:p>
          <a:p>
            <a:pPr marL="1035050" lvl="2" indent="-349250">
              <a:spcBef>
                <a:spcPts val="1200"/>
              </a:spcBef>
              <a:buClrTx/>
              <a:buSzPct val="80000"/>
              <a:buFont typeface="Wingdings" pitchFamily="2" charset="2"/>
              <a:buChar char="v"/>
            </a:pPr>
            <a:r>
              <a:rPr lang="en-US" dirty="0"/>
              <a:t>Third level</a:t>
            </a:r>
          </a:p>
          <a:p>
            <a:pPr lvl="3">
              <a:spcBef>
                <a:spcPts val="1200"/>
              </a:spcBef>
              <a:buClrTx/>
            </a:pPr>
            <a:r>
              <a:rPr lang="en-US" dirty="0"/>
              <a:t>Fourth level</a:t>
            </a:r>
          </a:p>
          <a:p>
            <a:pPr lvl="4">
              <a:spcBef>
                <a:spcPts val="1200"/>
              </a:spcBef>
              <a:buClrTx/>
            </a:pPr>
            <a:r>
              <a:rPr lang="en-US" dirty="0"/>
              <a:t>Fifth level</a:t>
            </a:r>
          </a:p>
        </p:txBody>
      </p:sp>
      <p:sp>
        <p:nvSpPr>
          <p:cNvPr id="7" name="Jump Link"/>
          <p:cNvSpPr>
            <a:spLocks noGrp="1"/>
          </p:cNvSpPr>
          <p:nvPr>
            <p:ph type="body" sz="quarter" idx="16" hasCustomPrompt="1"/>
          </p:nvPr>
        </p:nvSpPr>
        <p:spPr>
          <a:xfrm>
            <a:off x="2613600" y="6572750"/>
            <a:ext cx="3916800" cy="204850"/>
          </a:xfrm>
          <a:prstGeom prst="rect">
            <a:avLst/>
          </a:prstGeom>
        </p:spPr>
        <p:txBody>
          <a:bodyPr lIns="0" tIns="0" rIns="0" bIns="0" anchor="ctr" anchorCtr="1"/>
          <a:lstStyle>
            <a:lvl1pPr marL="0" indent="0" algn="ctr">
              <a:buNone/>
              <a:defRPr sz="1400" b="1"/>
            </a:lvl1pPr>
          </a:lstStyle>
          <a:p>
            <a:pPr lvl="0"/>
            <a:r>
              <a:rPr lang="en-US" dirty="0"/>
              <a:t>Jump to long image description</a:t>
            </a:r>
          </a:p>
        </p:txBody>
      </p:sp>
      <p:sp>
        <p:nvSpPr>
          <p:cNvPr id="5" name="TextBox 4"/>
          <p:cNvSpPr txBox="1"/>
          <p:nvPr userDrawn="1"/>
        </p:nvSpPr>
        <p:spPr>
          <a:xfrm>
            <a:off x="0" y="6651692"/>
            <a:ext cx="1230164" cy="200055"/>
          </a:xfrm>
          <a:prstGeom prst="rect">
            <a:avLst/>
          </a:prstGeom>
          <a:noFill/>
        </p:spPr>
        <p:txBody>
          <a:bodyPr wrap="square" rtlCol="0">
            <a:spAutoFit/>
          </a:bodyPr>
          <a:lstStyle/>
          <a:p>
            <a:r>
              <a:rPr lang="en-US" sz="700" dirty="0">
                <a:solidFill>
                  <a:schemeClr val="tx1">
                    <a:lumMod val="50000"/>
                    <a:lumOff val="50000"/>
                  </a:schemeClr>
                </a:solidFill>
              </a:rPr>
              <a:t>© McGraw-Hill Education.</a:t>
            </a:r>
            <a:endParaRPr lang="en-US" sz="1800" dirty="0">
              <a:solidFill>
                <a:schemeClr val="tx1">
                  <a:lumMod val="50000"/>
                  <a:lumOff val="50000"/>
                </a:schemeClr>
              </a:solidFill>
            </a:endParaRPr>
          </a:p>
        </p:txBody>
      </p:sp>
    </p:spTree>
    <p:extLst>
      <p:ext uri="{BB962C8B-B14F-4D97-AF65-F5344CB8AC3E}">
        <p14:creationId xmlns:p14="http://schemas.microsoft.com/office/powerpoint/2010/main" val="10012862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userDrawn="1">
  <p:cSld name="1_Title Only">
    <p:spTree>
      <p:nvGrpSpPr>
        <p:cNvPr id="1" name=""/>
        <p:cNvGrpSpPr/>
        <p:nvPr/>
      </p:nvGrpSpPr>
      <p:grpSpPr>
        <a:xfrm>
          <a:off x="0" y="0"/>
          <a:ext cx="0" cy="0"/>
          <a:chOff x="0" y="0"/>
          <a:chExt cx="0" cy="0"/>
        </a:xfrm>
      </p:grpSpPr>
      <p:cxnSp>
        <p:nvCxnSpPr>
          <p:cNvPr id="3" name="Straight Connector 9"/>
          <p:cNvCxnSpPr/>
          <p:nvPr/>
        </p:nvCxnSpPr>
        <p:spPr bwMode="auto">
          <a:xfrm rot="16200000" flipH="1">
            <a:off x="1143000" y="3048000"/>
            <a:ext cx="1676400" cy="914400"/>
          </a:xfrm>
          <a:prstGeom prst="line">
            <a:avLst/>
          </a:prstGeom>
          <a:gradFill rotWithShape="1">
            <a:gsLst>
              <a:gs pos="0">
                <a:schemeClr val="accent1"/>
              </a:gs>
              <a:gs pos="50000">
                <a:schemeClr val="accent1">
                  <a:gamma/>
                  <a:tint val="20000"/>
                  <a:invGamma/>
                </a:schemeClr>
              </a:gs>
              <a:gs pos="100000">
                <a:schemeClr val="accent1"/>
              </a:gs>
            </a:gsLst>
            <a:lin ang="5400000" scaled="1"/>
          </a:gradFill>
          <a:ln w="9525" cap="flat" cmpd="sng" algn="ctr">
            <a:noFill/>
            <a:prstDash val="solid"/>
            <a:round/>
            <a:headEnd type="none" w="med" len="med"/>
            <a:tailEnd type="none" w="med" len="med"/>
          </a:ln>
          <a:effectLst/>
        </p:spPr>
      </p:cxnSp>
      <p:cxnSp>
        <p:nvCxnSpPr>
          <p:cNvPr id="4" name="Straight Connector 12"/>
          <p:cNvCxnSpPr/>
          <p:nvPr/>
        </p:nvCxnSpPr>
        <p:spPr bwMode="auto">
          <a:xfrm rot="5400000" flipH="1" flipV="1">
            <a:off x="647700" y="5067300"/>
            <a:ext cx="2667000" cy="914400"/>
          </a:xfrm>
          <a:prstGeom prst="line">
            <a:avLst/>
          </a:prstGeom>
          <a:gradFill rotWithShape="1">
            <a:gsLst>
              <a:gs pos="0">
                <a:schemeClr val="accent1"/>
              </a:gs>
              <a:gs pos="50000">
                <a:schemeClr val="accent1">
                  <a:gamma/>
                  <a:tint val="20000"/>
                  <a:invGamma/>
                </a:schemeClr>
              </a:gs>
              <a:gs pos="100000">
                <a:schemeClr val="accent1"/>
              </a:gs>
            </a:gsLst>
            <a:lin ang="5400000" scaled="1"/>
          </a:gradFill>
          <a:ln w="9525" cap="flat" cmpd="sng" algn="ctr">
            <a:noFill/>
            <a:prstDash val="solid"/>
            <a:round/>
            <a:headEnd type="none" w="med" len="med"/>
            <a:tailEnd type="none" w="med" len="med"/>
          </a:ln>
          <a:effectLst/>
        </p:spPr>
      </p:cxnSp>
      <p:sp>
        <p:nvSpPr>
          <p:cNvPr id="5" name="Title 1"/>
          <p:cNvSpPr>
            <a:spLocks noGrp="1"/>
          </p:cNvSpPr>
          <p:nvPr>
            <p:ph type="title"/>
          </p:nvPr>
        </p:nvSpPr>
        <p:spPr>
          <a:xfrm>
            <a:off x="0" y="-10554"/>
            <a:ext cx="9140332" cy="1098698"/>
          </a:xfrm>
          <a:prstGeom prst="rect">
            <a:avLst/>
          </a:prstGeom>
          <a:solidFill>
            <a:srgbClr val="717A8B"/>
          </a:solidFill>
          <a:ln w="9525">
            <a:noFill/>
            <a:miter lim="800000"/>
            <a:headEnd/>
            <a:tailEnd/>
          </a:ln>
        </p:spPr>
        <p:txBody>
          <a:bodyPr vert="horz" wrap="square" lIns="91440" tIns="45720" rIns="91440" bIns="45720" numCol="1" anchor="ctr" anchorCtr="0" compatLnSpc="1">
            <a:prstTxWarp prst="textNoShape">
              <a:avLst/>
            </a:prstTxWarp>
          </a:bodyPr>
          <a:lstStyle>
            <a:lvl1pPr marL="0" indent="457200" algn="l">
              <a:lnSpc>
                <a:spcPct val="100000"/>
              </a:lnSpc>
              <a:defRPr lang="en-US" sz="2800" b="0" dirty="0">
                <a:solidFill>
                  <a:schemeClr val="bg1"/>
                </a:solidFill>
                <a:effectLst/>
                <a:latin typeface="+mn-lt"/>
              </a:defRPr>
            </a:lvl1pPr>
          </a:lstStyle>
          <a:p>
            <a:pPr marL="457200" lvl="0" indent="0"/>
            <a:r>
              <a:rPr lang="en-US" dirty="0"/>
              <a:t>Click to edit Master title style</a:t>
            </a:r>
          </a:p>
        </p:txBody>
      </p:sp>
      <p:sp>
        <p:nvSpPr>
          <p:cNvPr id="6" name="TextBox 5"/>
          <p:cNvSpPr txBox="1"/>
          <p:nvPr userDrawn="1"/>
        </p:nvSpPr>
        <p:spPr>
          <a:xfrm>
            <a:off x="0" y="6651692"/>
            <a:ext cx="1230164" cy="200055"/>
          </a:xfrm>
          <a:prstGeom prst="rect">
            <a:avLst/>
          </a:prstGeom>
          <a:noFill/>
        </p:spPr>
        <p:txBody>
          <a:bodyPr wrap="square" rtlCol="0">
            <a:spAutoFit/>
          </a:bodyPr>
          <a:lstStyle/>
          <a:p>
            <a:r>
              <a:rPr lang="en-US" sz="700" dirty="0">
                <a:solidFill>
                  <a:schemeClr val="tx1">
                    <a:lumMod val="50000"/>
                    <a:lumOff val="50000"/>
                  </a:schemeClr>
                </a:solidFill>
              </a:rPr>
              <a:t>© McGraw-Hill Education.</a:t>
            </a:r>
            <a:endParaRPr lang="en-US" sz="1800" dirty="0">
              <a:solidFill>
                <a:schemeClr val="tx1">
                  <a:lumMod val="50000"/>
                  <a:lumOff val="50000"/>
                </a:schemeClr>
              </a:solidFill>
            </a:endParaRPr>
          </a:p>
        </p:txBody>
      </p:sp>
    </p:spTree>
    <p:extLst>
      <p:ext uri="{BB962C8B-B14F-4D97-AF65-F5344CB8AC3E}">
        <p14:creationId xmlns:p14="http://schemas.microsoft.com/office/powerpoint/2010/main" val="3343886675"/>
      </p:ext>
    </p:extLst>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a:solidFill>
            <a:srgbClr val="FFC000"/>
          </a:solidFill>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3048000" y="6356350"/>
            <a:ext cx="3048000" cy="365125"/>
          </a:xfrm>
          <a:prstGeom prst="rect">
            <a:avLst/>
          </a:prstGeom>
        </p:spPr>
        <p:txBody>
          <a:bodyPr vert="horz" lIns="91440" tIns="45720" rIns="91440" bIns="45720" rtlCol="0" anchor="ctr"/>
          <a:lstStyle>
            <a:lvl1pPr algn="ctr">
              <a:defRPr sz="1200">
                <a:solidFill>
                  <a:schemeClr val="tx1">
                    <a:tint val="75000"/>
                  </a:schemeClr>
                </a:solidFill>
                <a:latin typeface="+mn-lt"/>
              </a:defRPr>
            </a:lvl1pPr>
          </a:lstStyle>
          <a:p>
            <a:r>
              <a:rPr lang="en-IN"/>
              <a:t>Copyright ©2017 Pearson Education, Limited</a:t>
            </a:r>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r>
              <a:rPr lang="en-US" dirty="0"/>
              <a:t>4-</a:t>
            </a:r>
            <a:fld id="{FD1C9141-A848-4378-A6EA-CF05D32FA263}" type="slidenum">
              <a:rPr lang="en-US" smtClean="0"/>
              <a:pPr/>
              <a:t>‹#›</a:t>
            </a:fld>
            <a:endParaRPr lang="en-US" dirty="0"/>
          </a:p>
        </p:txBody>
      </p:sp>
    </p:spTree>
    <p:extLst>
      <p:ext uri="{BB962C8B-B14F-4D97-AF65-F5344CB8AC3E}">
        <p14:creationId xmlns:p14="http://schemas.microsoft.com/office/powerpoint/2010/main" val="4175855560"/>
      </p:ext>
    </p:extLst>
  </p:cSld>
  <p:clrMap bg1="lt1" tx1="dk1" bg2="lt2" tx2="dk2" accent1="accent1" accent2="accent2" accent3="accent3" accent4="accent4" accent5="accent5" accent6="accent6" hlink="hlink" folHlink="folHlink"/>
  <p:sldLayoutIdLst>
    <p:sldLayoutId id="2147484252" r:id="rId1"/>
    <p:sldLayoutId id="2147484253" r:id="rId2"/>
    <p:sldLayoutId id="2147484254" r:id="rId3"/>
    <p:sldLayoutId id="2147484255" r:id="rId4"/>
    <p:sldLayoutId id="2147484256" r:id="rId5"/>
    <p:sldLayoutId id="2147484257" r:id="rId6"/>
    <p:sldLayoutId id="2147484258" r:id="rId7"/>
    <p:sldLayoutId id="2147484259" r:id="rId8"/>
    <p:sldLayoutId id="2147484260" r:id="rId9"/>
    <p:sldLayoutId id="2147484261" r:id="rId10"/>
    <p:sldLayoutId id="2147484262" r:id="rId11"/>
    <p:sldLayoutId id="2147484263" r:id="rId12"/>
    <p:sldLayoutId id="2147484264" r:id="rId13"/>
    <p:sldLayoutId id="2147484265" r:id="rId14"/>
  </p:sldLayoutIdLst>
  <mc:AlternateContent xmlns:mc="http://schemas.openxmlformats.org/markup-compatibility/2006" xmlns:p14="http://schemas.microsoft.com/office/powerpoint/2010/main">
    <mc:Choice Requires="p14">
      <p:transition p14:dur="10"/>
    </mc:Choice>
    <mc:Fallback xmlns="">
      <p:transition/>
    </mc:Fallback>
  </mc:AlternateContent>
  <p:hf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457200" indent="-457200" algn="l" defTabSz="914400" rtl="0" eaLnBrk="1" latinLnBrk="0" hangingPunct="1">
        <a:spcBef>
          <a:spcPct val="20000"/>
        </a:spcBef>
        <a:buClr>
          <a:srgbClr val="00B0F0"/>
        </a:buClr>
        <a:buFont typeface="Wingdings" panose="05000000000000000000" pitchFamily="2" charset="2"/>
        <a:buChar char="v"/>
        <a:defRPr sz="3200" kern="1200">
          <a:solidFill>
            <a:schemeClr val="tx1"/>
          </a:solidFill>
          <a:latin typeface="+mn-lt"/>
          <a:ea typeface="+mn-ea"/>
          <a:cs typeface="+mn-cs"/>
        </a:defRPr>
      </a:lvl1pPr>
      <a:lvl2pPr marL="914400" indent="-457200" algn="l" defTabSz="914400" rtl="0" eaLnBrk="1" latinLnBrk="0" hangingPunct="1">
        <a:spcBef>
          <a:spcPct val="20000"/>
        </a:spcBef>
        <a:buClr>
          <a:srgbClr val="00B0F0"/>
        </a:buClr>
        <a:buFont typeface="Wingdings" panose="05000000000000000000" pitchFamily="2" charset="2"/>
        <a:buChar char="v"/>
        <a:defRPr sz="2800" kern="1200">
          <a:solidFill>
            <a:schemeClr val="tx1"/>
          </a:solidFill>
          <a:latin typeface="+mn-lt"/>
          <a:ea typeface="+mn-ea"/>
          <a:cs typeface="+mn-cs"/>
        </a:defRPr>
      </a:lvl2pPr>
      <a:lvl3pPr marL="1257300" indent="-342900" algn="l" defTabSz="914400" rtl="0" eaLnBrk="1" latinLnBrk="0" hangingPunct="1">
        <a:spcBef>
          <a:spcPct val="20000"/>
        </a:spcBef>
        <a:buClr>
          <a:srgbClr val="00B0F0"/>
        </a:buClr>
        <a:buFont typeface="Wingdings" panose="05000000000000000000" pitchFamily="2" charset="2"/>
        <a:buChar char="v"/>
        <a:defRPr sz="2400" kern="1200">
          <a:solidFill>
            <a:schemeClr val="tx1"/>
          </a:solidFill>
          <a:latin typeface="+mn-lt"/>
          <a:ea typeface="+mn-ea"/>
          <a:cs typeface="+mn-cs"/>
        </a:defRPr>
      </a:lvl3pPr>
      <a:lvl4pPr marL="1714500" indent="-342900" algn="l" defTabSz="914400" rtl="0" eaLnBrk="1" latinLnBrk="0" hangingPunct="1">
        <a:spcBef>
          <a:spcPct val="20000"/>
        </a:spcBef>
        <a:buClr>
          <a:srgbClr val="00B0F0"/>
        </a:buClr>
        <a:buFont typeface="Wingdings" panose="05000000000000000000" pitchFamily="2" charset="2"/>
        <a:buChar char="v"/>
        <a:defRPr sz="2000" kern="1200">
          <a:solidFill>
            <a:schemeClr val="tx1"/>
          </a:solidFill>
          <a:latin typeface="+mn-lt"/>
          <a:ea typeface="+mn-ea"/>
          <a:cs typeface="+mn-cs"/>
        </a:defRPr>
      </a:lvl4pPr>
      <a:lvl5pPr marL="2171700" indent="-342900" algn="l" defTabSz="914400" rtl="0" eaLnBrk="1" latinLnBrk="0" hangingPunct="1">
        <a:spcBef>
          <a:spcPct val="20000"/>
        </a:spcBef>
        <a:buClr>
          <a:srgbClr val="00B0F0"/>
        </a:buClr>
        <a:buFont typeface="Wingdings" panose="05000000000000000000" pitchFamily="2" charset="2"/>
        <a:buChar char="v"/>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8.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6.xml"/><Relationship Id="rId1" Type="http://schemas.openxmlformats.org/officeDocument/2006/relationships/slideLayout" Target="../slideLayouts/slideLayout9.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8.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8.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40.xml"/><Relationship Id="rId1" Type="http://schemas.openxmlformats.org/officeDocument/2006/relationships/slideLayout" Target="../slideLayouts/slideLayout9.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1.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8.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47.xml"/><Relationship Id="rId1" Type="http://schemas.openxmlformats.org/officeDocument/2006/relationships/slideLayout" Target="../slideLayouts/slideLayout9.xml"/><Relationship Id="rId4" Type="http://schemas.openxmlformats.org/officeDocument/2006/relationships/slide" Target="slide26.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slide" Target="slide27.xml"/><Relationship Id="rId2" Type="http://schemas.openxmlformats.org/officeDocument/2006/relationships/notesSlide" Target="../notesSlides/notesSlide48.xml"/><Relationship Id="rId1" Type="http://schemas.openxmlformats.org/officeDocument/2006/relationships/slideLayout" Target="../slideLayouts/slideLayout14.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14.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9.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9.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slide" Target="slide28.xml"/><Relationship Id="rId2" Type="http://schemas.openxmlformats.org/officeDocument/2006/relationships/notesSlide" Target="../notesSlides/notesSlide55.xml"/><Relationship Id="rId1" Type="http://schemas.openxmlformats.org/officeDocument/2006/relationships/slideLayout" Target="../slideLayouts/slideLayout13.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75.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57.xml"/><Relationship Id="rId1" Type="http://schemas.openxmlformats.org/officeDocument/2006/relationships/slideLayout" Target="../slideLayouts/slideLayout13.xml"/><Relationship Id="rId4" Type="http://schemas.openxmlformats.org/officeDocument/2006/relationships/image" Target="../media/image18.png"/></Relationships>
</file>

<file path=ppt/slides/_rels/slide77.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9.xml"/></Relationships>
</file>

<file path=ppt/slides/_rels/slide79.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9.xml"/></Relationships>
</file>

<file path=ppt/slides/_rels/slide80.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ooter Placeholder 4"/>
          <p:cNvSpPr>
            <a:spLocks noGrp="1"/>
          </p:cNvSpPr>
          <p:nvPr>
            <p:ph type="ftr" sz="quarter" idx="3"/>
          </p:nvPr>
        </p:nvSpPr>
        <p:spPr/>
        <p:txBody>
          <a:bodyPr/>
          <a:lstStyle/>
          <a:p>
            <a:r>
              <a:rPr lang="en-IN"/>
              <a:t>Copyright ©2017 Pearson Education, Limited</a:t>
            </a:r>
            <a:endParaRPr lang="en-US" dirty="0"/>
          </a:p>
        </p:txBody>
      </p:sp>
      <p:sp>
        <p:nvSpPr>
          <p:cNvPr id="3" name="Title 2"/>
          <p:cNvSpPr>
            <a:spLocks noGrp="1"/>
          </p:cNvSpPr>
          <p:nvPr>
            <p:ph type="title"/>
          </p:nvPr>
        </p:nvSpPr>
        <p:spPr/>
        <p:txBody>
          <a:bodyPr/>
          <a:lstStyle/>
          <a:p>
            <a:r>
              <a:rPr lang="en-US" dirty="0">
                <a:effectLst>
                  <a:outerShdw blurRad="38100" dist="38100" dir="2700000" algn="tl">
                    <a:srgbClr val="000000">
                      <a:alpha val="43137"/>
                    </a:srgbClr>
                  </a:outerShdw>
                </a:effectLst>
              </a:rPr>
              <a:t>Types of Strategies (I) </a:t>
            </a:r>
            <a:endParaRPr lang="en-IN" dirty="0">
              <a:effectLst>
                <a:outerShdw blurRad="38100" dist="38100" dir="2700000" algn="tl">
                  <a:srgbClr val="000000">
                    <a:alpha val="43137"/>
                  </a:srgbClr>
                </a:outerShdw>
              </a:effectLst>
            </a:endParaRPr>
          </a:p>
        </p:txBody>
      </p:sp>
      <p:sp>
        <p:nvSpPr>
          <p:cNvPr id="9" name="Content Placeholder 2"/>
          <p:cNvSpPr txBox="1">
            <a:spLocks/>
          </p:cNvSpPr>
          <p:nvPr/>
        </p:nvSpPr>
        <p:spPr>
          <a:xfrm>
            <a:off x="3299691" y="800100"/>
            <a:ext cx="5130800" cy="4800600"/>
          </a:xfrm>
          <a:prstGeom prst="rect">
            <a:avLst/>
          </a:prstGeom>
        </p:spPr>
        <p:txBody>
          <a:bodyPr vert="horz" lIns="91440" tIns="45720" rIns="91440" bIns="45720" rtlCol="0">
            <a:normAutofit/>
          </a:bodyPr>
          <a:lstStyle>
            <a:lvl1pPr marL="0" indent="0" algn="ctr" defTabSz="914400" rtl="0" eaLnBrk="1" latinLnBrk="0" hangingPunct="1">
              <a:spcBef>
                <a:spcPct val="20000"/>
              </a:spcBef>
              <a:buClr>
                <a:srgbClr val="00B0F0"/>
              </a:buClr>
              <a:buFont typeface="Wingdings" panose="05000000000000000000" pitchFamily="2" charset="2"/>
              <a:buNone/>
              <a:defRPr sz="3200" kern="1200">
                <a:solidFill>
                  <a:srgbClr val="00B0F0"/>
                </a:solidFill>
                <a:latin typeface="+mn-lt"/>
                <a:ea typeface="+mn-ea"/>
                <a:cs typeface="+mn-cs"/>
              </a:defRPr>
            </a:lvl1pPr>
            <a:lvl2pPr marL="457200" indent="0" algn="ctr" defTabSz="914400" rtl="0" eaLnBrk="1" latinLnBrk="0" hangingPunct="1">
              <a:spcBef>
                <a:spcPct val="20000"/>
              </a:spcBef>
              <a:buClr>
                <a:srgbClr val="00B0F0"/>
              </a:buClr>
              <a:buFont typeface="Wingdings" panose="05000000000000000000" pitchFamily="2" charset="2"/>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Clr>
                <a:srgbClr val="00B0F0"/>
              </a:buClr>
              <a:buFont typeface="Wingdings" panose="05000000000000000000" pitchFamily="2" charset="2"/>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Clr>
                <a:srgbClr val="00B0F0"/>
              </a:buClr>
              <a:buFont typeface="Wingdings" panose="05000000000000000000" pitchFamily="2" charset="2"/>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Clr>
                <a:srgbClr val="00B0F0"/>
              </a:buClr>
              <a:buFont typeface="Wingdings" panose="05000000000000000000" pitchFamily="2" charset="2"/>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pPr fontAlgn="auto">
              <a:spcAft>
                <a:spcPts val="0"/>
              </a:spcAft>
              <a:buFont typeface="Franklin Gothic Book" charset="0"/>
              <a:buChar char="►"/>
              <a:defRPr/>
            </a:pPr>
            <a:endParaRPr lang="en-US" b="1" dirty="0">
              <a:solidFill>
                <a:srgbClr val="404040"/>
              </a:solidFill>
              <a:latin typeface="Arial" charset="0"/>
              <a:ea typeface="ＭＳ Ｐゴシック" charset="0"/>
              <a:cs typeface="Arial" charset="0"/>
            </a:endParaRPr>
          </a:p>
          <a:p>
            <a:pPr fontAlgn="auto">
              <a:spcAft>
                <a:spcPts val="0"/>
              </a:spcAft>
              <a:buFont typeface="Franklin Gothic Book" charset="0"/>
              <a:buNone/>
              <a:defRPr/>
            </a:pPr>
            <a:endParaRPr lang="en-US" b="1" dirty="0">
              <a:solidFill>
                <a:srgbClr val="404040"/>
              </a:solidFill>
              <a:latin typeface="Arial" charset="0"/>
              <a:ea typeface="ＭＳ Ｐゴシック" charset="0"/>
              <a:cs typeface="Arial" charset="0"/>
            </a:endParaRPr>
          </a:p>
          <a:p>
            <a:pPr fontAlgn="auto">
              <a:spcAft>
                <a:spcPts val="0"/>
              </a:spcAft>
              <a:buFont typeface="Franklin Gothic Book" charset="0"/>
              <a:buChar char="►"/>
              <a:defRPr/>
            </a:pPr>
            <a:endParaRPr lang="en-US" b="1" dirty="0">
              <a:solidFill>
                <a:srgbClr val="404040"/>
              </a:solidFill>
              <a:latin typeface="Arial" charset="0"/>
              <a:ea typeface="ＭＳ Ｐゴシック" charset="0"/>
              <a:cs typeface="Arial" charset="0"/>
            </a:endParaRPr>
          </a:p>
          <a:p>
            <a:pPr fontAlgn="auto">
              <a:spcAft>
                <a:spcPts val="0"/>
              </a:spcAft>
              <a:buFont typeface="Franklin Gothic Book" charset="0"/>
              <a:buChar char="►"/>
              <a:defRPr/>
            </a:pPr>
            <a:r>
              <a:rPr lang="en-US" b="1" dirty="0">
                <a:solidFill>
                  <a:srgbClr val="404040"/>
                </a:solidFill>
                <a:latin typeface="Arial" charset="0"/>
                <a:ea typeface="ＭＳ Ｐゴシック" charset="0"/>
                <a:cs typeface="Arial" charset="0"/>
              </a:rPr>
              <a:t> </a:t>
            </a:r>
          </a:p>
          <a:p>
            <a:pPr fontAlgn="auto">
              <a:spcAft>
                <a:spcPts val="0"/>
              </a:spcAft>
              <a:buFont typeface="Franklin Gothic Book" charset="0"/>
              <a:buChar char="►"/>
              <a:defRPr/>
            </a:pPr>
            <a:endParaRPr lang="en-US" b="1" dirty="0">
              <a:solidFill>
                <a:srgbClr val="404040"/>
              </a:solidFill>
              <a:latin typeface="Arial" charset="0"/>
              <a:ea typeface="ＭＳ Ｐゴシック" charset="0"/>
              <a:cs typeface="Arial" charset="0"/>
            </a:endParaRPr>
          </a:p>
          <a:p>
            <a:pPr fontAlgn="auto">
              <a:spcAft>
                <a:spcPts val="0"/>
              </a:spcAft>
              <a:buFont typeface="Franklin Gothic Book" charset="0"/>
              <a:buChar char="►"/>
              <a:defRPr/>
            </a:pPr>
            <a:endParaRPr lang="en-US" b="1" dirty="0">
              <a:solidFill>
                <a:srgbClr val="404040"/>
              </a:solidFill>
              <a:latin typeface="Arial" charset="0"/>
              <a:ea typeface="ＭＳ Ｐゴシック" charset="0"/>
              <a:cs typeface="Arial" charset="0"/>
            </a:endParaRPr>
          </a:p>
          <a:p>
            <a:pPr fontAlgn="auto">
              <a:spcAft>
                <a:spcPts val="0"/>
              </a:spcAft>
              <a:buFont typeface="Franklin Gothic Book" charset="0"/>
              <a:buNone/>
              <a:defRPr/>
            </a:pPr>
            <a:r>
              <a:rPr lang="en-US" b="1" dirty="0">
                <a:solidFill>
                  <a:srgbClr val="404040"/>
                </a:solidFill>
                <a:latin typeface="Arial" charset="0"/>
                <a:ea typeface="ＭＳ Ｐゴシック" charset="0"/>
                <a:cs typeface="Arial" charset="0"/>
              </a:rPr>
              <a:t>    </a:t>
            </a:r>
          </a:p>
          <a:p>
            <a:pPr fontAlgn="auto">
              <a:spcAft>
                <a:spcPts val="0"/>
              </a:spcAft>
              <a:buFont typeface="Franklin Gothic Book" charset="0"/>
              <a:buNone/>
              <a:defRPr/>
            </a:pPr>
            <a:r>
              <a:rPr lang="en-US" b="1" dirty="0">
                <a:solidFill>
                  <a:srgbClr val="0099FF"/>
                </a:solidFill>
                <a:latin typeface="Arial" charset="0"/>
                <a:ea typeface="ＭＳ Ｐゴシック" charset="0"/>
                <a:cs typeface="Arial" charset="0"/>
              </a:rPr>
              <a:t>             </a:t>
            </a:r>
            <a:r>
              <a:rPr lang="en-US" dirty="0">
                <a:solidFill>
                  <a:srgbClr val="0099FF"/>
                </a:solidFill>
                <a:latin typeface="Arial" charset="0"/>
                <a:ea typeface="ＭＳ Ｐゴシック" charset="0"/>
                <a:cs typeface="Arial" charset="0"/>
              </a:rPr>
              <a:t>Chapter Four</a:t>
            </a:r>
            <a:endParaRPr lang="en-US" b="1" dirty="0">
              <a:solidFill>
                <a:srgbClr val="0099FF"/>
              </a:solidFill>
              <a:latin typeface="Arial" charset="0"/>
              <a:ea typeface="ＭＳ Ｐゴシック" charset="0"/>
              <a:cs typeface="Arial" charset="0"/>
            </a:endParaRPr>
          </a:p>
        </p:txBody>
      </p:sp>
      <p:sp>
        <p:nvSpPr>
          <p:cNvPr id="7" name="Slide Number Placeholder 6"/>
          <p:cNvSpPr>
            <a:spLocks noGrp="1"/>
          </p:cNvSpPr>
          <p:nvPr>
            <p:ph type="sldNum" sz="quarter" idx="12"/>
          </p:nvPr>
        </p:nvSpPr>
        <p:spPr/>
        <p:txBody>
          <a:bodyPr/>
          <a:lstStyle/>
          <a:p>
            <a:r>
              <a:rPr lang="en-US" altLang="en-US"/>
              <a:t>4-</a:t>
            </a:r>
            <a:fld id="{A3F695D3-AE91-47D7-B82F-EBD6D906C5D0}" type="slidenum">
              <a:rPr lang="en-US" altLang="en-US" smtClean="0"/>
              <a:pPr/>
              <a:t>1</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pPr eaLnBrk="1" hangingPunct="1">
              <a:defRPr/>
            </a:pPr>
            <a:r>
              <a:rPr lang="en-US" dirty="0">
                <a:latin typeface="Arial" charset="0"/>
                <a:ea typeface="+mj-ea"/>
                <a:cs typeface="Arial" charset="0"/>
              </a:rPr>
              <a:t>Learning Objectives</a:t>
            </a:r>
          </a:p>
        </p:txBody>
      </p:sp>
      <p:sp>
        <p:nvSpPr>
          <p:cNvPr id="21507" name="Content Placeholder 2"/>
          <p:cNvSpPr>
            <a:spLocks noGrp="1"/>
          </p:cNvSpPr>
          <p:nvPr>
            <p:ph idx="1"/>
          </p:nvPr>
        </p:nvSpPr>
        <p:spPr/>
        <p:txBody>
          <a:bodyPr>
            <a:normAutofit/>
          </a:bodyPr>
          <a:lstStyle/>
          <a:p>
            <a:pPr marL="457200" indent="-457200">
              <a:buFont typeface="+mj-lt"/>
              <a:buAutoNum type="arabicPeriod"/>
              <a:defRPr/>
            </a:pPr>
            <a:r>
              <a:rPr lang="en-US" sz="2400" dirty="0">
                <a:latin typeface="Arial" pitchFamily="42" charset="0"/>
                <a:ea typeface="Arial" pitchFamily="42" charset="0"/>
                <a:cs typeface="Arial" pitchFamily="42" charset="0"/>
              </a:rPr>
              <a:t>Identify and discuss eight characteristics of objectives and ten benefits of having clear objectives.</a:t>
            </a:r>
          </a:p>
          <a:p>
            <a:pPr marL="457200" indent="-457200">
              <a:buFont typeface="+mj-lt"/>
              <a:buAutoNum type="arabicPeriod"/>
              <a:defRPr/>
            </a:pPr>
            <a:r>
              <a:rPr lang="en-US" sz="2400" dirty="0">
                <a:latin typeface="Arial" pitchFamily="42" charset="0"/>
                <a:ea typeface="Arial" pitchFamily="42" charset="0"/>
                <a:cs typeface="Arial" pitchFamily="42" charset="0"/>
              </a:rPr>
              <a:t>Define and give an example of eleven types of strategies.</a:t>
            </a:r>
          </a:p>
          <a:p>
            <a:pPr marL="457200" indent="-457200">
              <a:buFont typeface="+mj-lt"/>
              <a:buAutoNum type="arabicPeriod"/>
              <a:defRPr/>
            </a:pPr>
            <a:r>
              <a:rPr lang="en-US" sz="2400" dirty="0">
                <a:latin typeface="Arial" pitchFamily="42" charset="0"/>
                <a:ea typeface="Arial" pitchFamily="42" charset="0"/>
                <a:cs typeface="Arial" pitchFamily="42" charset="0"/>
              </a:rPr>
              <a:t>Identify and discuss the three types of “Integration Strategies.”</a:t>
            </a:r>
          </a:p>
          <a:p>
            <a:pPr marL="457200" indent="-457200">
              <a:buFont typeface="+mj-lt"/>
              <a:buAutoNum type="arabicPeriod"/>
              <a:defRPr/>
            </a:pPr>
            <a:r>
              <a:rPr lang="en-US" sz="2400" dirty="0">
                <a:latin typeface="Arial" pitchFamily="42" charset="0"/>
                <a:ea typeface="Arial" pitchFamily="42" charset="0"/>
                <a:cs typeface="Arial" pitchFamily="42" charset="0"/>
              </a:rPr>
              <a:t>Give specific guidelines when market penetration, market development, and product development are especially effective strategies.</a:t>
            </a:r>
          </a:p>
          <a:p>
            <a:pPr marL="457200" indent="-457200">
              <a:buFont typeface="+mj-lt"/>
              <a:buAutoNum type="arabicPeriod"/>
              <a:defRPr/>
            </a:pPr>
            <a:r>
              <a:rPr lang="en-US" sz="2400" dirty="0">
                <a:latin typeface="Arial" pitchFamily="42" charset="0"/>
                <a:ea typeface="Arial" pitchFamily="42" charset="0"/>
                <a:cs typeface="Arial" pitchFamily="42" charset="0"/>
              </a:rPr>
              <a:t>Explain when diversification is an effective business strategy.</a:t>
            </a:r>
            <a:endParaRPr lang="en-US" sz="2400" dirty="0">
              <a:solidFill>
                <a:schemeClr val="tx1"/>
              </a:solidFill>
              <a:latin typeface="Arial" pitchFamily="42" charset="0"/>
              <a:ea typeface="Arial" pitchFamily="42" charset="0"/>
              <a:cs typeface="Arial" pitchFamily="42" charset="0"/>
            </a:endParaRPr>
          </a:p>
        </p:txBody>
      </p:sp>
      <p:sp>
        <p:nvSpPr>
          <p:cNvPr id="3" name="Footer Placeholder 2"/>
          <p:cNvSpPr>
            <a:spLocks noGrp="1"/>
          </p:cNvSpPr>
          <p:nvPr>
            <p:ph type="ftr" sz="quarter" idx="11"/>
          </p:nvPr>
        </p:nvSpPr>
        <p:spPr/>
        <p:txBody>
          <a:bodyPr/>
          <a:lstStyle/>
          <a:p>
            <a:r>
              <a:rPr lang="en-IN" altLang="en-US"/>
              <a:t>Copyright ©2017 Pearson Education, Limited</a:t>
            </a:r>
            <a:endParaRPr lang="en-US" altLang="en-US" dirty="0"/>
          </a:p>
        </p:txBody>
      </p:sp>
      <p:sp>
        <p:nvSpPr>
          <p:cNvPr id="6" name="Slide Number Placeholder 5"/>
          <p:cNvSpPr>
            <a:spLocks noGrp="1"/>
          </p:cNvSpPr>
          <p:nvPr>
            <p:ph type="sldNum" sz="quarter" idx="12"/>
          </p:nvPr>
        </p:nvSpPr>
        <p:spPr/>
        <p:txBody>
          <a:bodyPr/>
          <a:lstStyle/>
          <a:p>
            <a:r>
              <a:rPr lang="en-US" altLang="en-US"/>
              <a:t>4-</a:t>
            </a:r>
            <a:fld id="{AF8761B6-DA32-4F47-9FFA-503C52D107AE}" type="slidenum">
              <a:rPr lang="en-US" altLang="en-US" smtClean="0"/>
              <a:pPr/>
              <a:t>2</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pPr>
              <a:defRPr/>
            </a:pPr>
            <a:r>
              <a:rPr lang="en-US" dirty="0">
                <a:latin typeface="Arial" charset="0"/>
                <a:cs typeface="Arial" charset="0"/>
              </a:rPr>
              <a:t>Learning</a:t>
            </a:r>
            <a:r>
              <a:rPr lang="en-US" dirty="0">
                <a:solidFill>
                  <a:schemeClr val="tx1"/>
                </a:solidFill>
                <a:latin typeface="Arial" charset="0"/>
                <a:ea typeface="+mj-ea"/>
                <a:cs typeface="Arial" charset="0"/>
              </a:rPr>
              <a:t> Objectives (cont.)</a:t>
            </a:r>
          </a:p>
        </p:txBody>
      </p:sp>
      <p:sp>
        <p:nvSpPr>
          <p:cNvPr id="22530" name="Content Placeholder 2"/>
          <p:cNvSpPr>
            <a:spLocks noGrp="1"/>
          </p:cNvSpPr>
          <p:nvPr>
            <p:ph idx="1"/>
          </p:nvPr>
        </p:nvSpPr>
        <p:spPr>
          <a:xfrm>
            <a:off x="304800" y="1219200"/>
            <a:ext cx="8686800" cy="4860925"/>
          </a:xfrm>
        </p:spPr>
        <p:txBody>
          <a:bodyPr>
            <a:normAutofit/>
          </a:bodyPr>
          <a:lstStyle/>
          <a:p>
            <a:pPr marL="0" indent="0">
              <a:spcBef>
                <a:spcPct val="0"/>
              </a:spcBef>
              <a:buClr>
                <a:srgbClr val="376092"/>
              </a:buClr>
              <a:buFont typeface="Franklin Gothic Book" pitchFamily="-84" charset="0"/>
              <a:buNone/>
            </a:pPr>
            <a:r>
              <a:rPr lang="en-US" altLang="en-US" sz="2400" b="1" dirty="0">
                <a:solidFill>
                  <a:schemeClr val="tx1"/>
                </a:solidFill>
                <a:latin typeface="Arial" pitchFamily="34" charset="0"/>
                <a:cs typeface="Arial" pitchFamily="34" charset="0"/>
              </a:rPr>
              <a:t> </a:t>
            </a:r>
          </a:p>
          <a:p>
            <a:pPr marL="457200" indent="-457200">
              <a:buFont typeface="+mj-lt"/>
              <a:buAutoNum type="arabicPeriod" startAt="6"/>
            </a:pPr>
            <a:r>
              <a:rPr lang="en-US" sz="2400" dirty="0"/>
              <a:t>List guidelines for when retrenchment, divestiture, and liquidation are especially effective strategies.</a:t>
            </a:r>
          </a:p>
          <a:p>
            <a:pPr marL="457200" indent="-457200">
              <a:buFont typeface="+mj-lt"/>
              <a:buAutoNum type="arabicPeriod" startAt="6"/>
            </a:pPr>
            <a:r>
              <a:rPr lang="en-US" sz="2400" dirty="0"/>
              <a:t>Identify and discuss Porter’s five generic strategies.</a:t>
            </a:r>
          </a:p>
          <a:p>
            <a:pPr marL="457200" indent="-457200">
              <a:buFont typeface="+mj-lt"/>
              <a:buAutoNum type="arabicPeriod" startAt="6"/>
            </a:pPr>
            <a:r>
              <a:rPr lang="en-US" sz="2400" dirty="0"/>
              <a:t>Compare (a) cooperation among competitors, (b) joint venture and partnering, and (c) merger/acquisition as key means for achieving strategies.</a:t>
            </a:r>
          </a:p>
          <a:p>
            <a:pPr marL="457200" indent="-457200">
              <a:buFont typeface="+mj-lt"/>
              <a:buAutoNum type="arabicPeriod" startAt="6"/>
            </a:pPr>
            <a:r>
              <a:rPr lang="en-US" sz="2400" dirty="0"/>
              <a:t>Discuss tactics to facilitate strategies, such as (a) being a first mover, (b) outsourcing, and (c) reshoring.</a:t>
            </a:r>
          </a:p>
          <a:p>
            <a:pPr marL="457200" indent="-457200">
              <a:buFont typeface="+mj-lt"/>
              <a:buAutoNum type="arabicPeriod" startAt="6"/>
            </a:pPr>
            <a:r>
              <a:rPr lang="en-US" sz="2400" dirty="0"/>
              <a:t>Explain how strategic planning differs in for-profit, not-for-profit, and small firms.</a:t>
            </a:r>
            <a:endParaRPr lang="en-US" altLang="en-US" sz="2400" dirty="0">
              <a:solidFill>
                <a:schemeClr val="tx1"/>
              </a:solidFill>
              <a:latin typeface="Arial" pitchFamily="34" charset="0"/>
              <a:cs typeface="Arial" pitchFamily="34" charset="0"/>
            </a:endParaRPr>
          </a:p>
        </p:txBody>
      </p:sp>
      <p:sp>
        <p:nvSpPr>
          <p:cNvPr id="3" name="Footer Placeholder 2"/>
          <p:cNvSpPr>
            <a:spLocks noGrp="1"/>
          </p:cNvSpPr>
          <p:nvPr>
            <p:ph type="ftr" sz="quarter" idx="11"/>
          </p:nvPr>
        </p:nvSpPr>
        <p:spPr/>
        <p:txBody>
          <a:bodyPr/>
          <a:lstStyle/>
          <a:p>
            <a:r>
              <a:rPr lang="en-IN" altLang="en-US"/>
              <a:t>Copyright ©2017 Pearson Education, Limited</a:t>
            </a:r>
            <a:endParaRPr lang="en-US" altLang="en-US" dirty="0"/>
          </a:p>
        </p:txBody>
      </p:sp>
      <p:sp>
        <p:nvSpPr>
          <p:cNvPr id="6" name="Slide Number Placeholder 5"/>
          <p:cNvSpPr>
            <a:spLocks noGrp="1"/>
          </p:cNvSpPr>
          <p:nvPr>
            <p:ph type="sldNum" sz="quarter" idx="12"/>
          </p:nvPr>
        </p:nvSpPr>
        <p:spPr/>
        <p:txBody>
          <a:bodyPr/>
          <a:lstStyle/>
          <a:p>
            <a:r>
              <a:rPr lang="en-US" altLang="en-US"/>
              <a:t>4-</a:t>
            </a:r>
            <a:fld id="{AF8761B6-DA32-4F47-9FFA-503C52D107AE}" type="slidenum">
              <a:rPr lang="en-US" altLang="en-US" smtClean="0"/>
              <a:pPr/>
              <a:t>3</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Long-Term Objectives</a:t>
            </a:r>
          </a:p>
        </p:txBody>
      </p:sp>
      <p:sp>
        <p:nvSpPr>
          <p:cNvPr id="3" name="Content Placeholder 2"/>
          <p:cNvSpPr>
            <a:spLocks noGrp="1"/>
          </p:cNvSpPr>
          <p:nvPr>
            <p:ph idx="1"/>
          </p:nvPr>
        </p:nvSpPr>
        <p:spPr/>
        <p:txBody>
          <a:bodyPr>
            <a:normAutofit/>
          </a:bodyPr>
          <a:lstStyle/>
          <a:p>
            <a:pPr marL="571500" indent="-571500"/>
            <a:r>
              <a:rPr lang="en-US" sz="4400" dirty="0"/>
              <a:t>The results expected from  pursuing certain strategies</a:t>
            </a:r>
          </a:p>
          <a:p>
            <a:pPr marL="571500" indent="-571500"/>
            <a:r>
              <a:rPr lang="en-US" sz="4400" dirty="0"/>
              <a:t>2-to-5 year timeframe</a:t>
            </a:r>
          </a:p>
        </p:txBody>
      </p:sp>
      <p:sp>
        <p:nvSpPr>
          <p:cNvPr id="4" name="Footer Placeholder 3"/>
          <p:cNvSpPr>
            <a:spLocks noGrp="1"/>
          </p:cNvSpPr>
          <p:nvPr>
            <p:ph type="ftr" sz="quarter" idx="11"/>
          </p:nvPr>
        </p:nvSpPr>
        <p:spPr/>
        <p:txBody>
          <a:bodyPr/>
          <a:lstStyle/>
          <a:p>
            <a:r>
              <a:rPr lang="en-IN" altLang="en-US"/>
              <a:t>Copyright ©2017 Pearson Education, Limited</a:t>
            </a:r>
            <a:endParaRPr lang="en-US" altLang="en-US" dirty="0"/>
          </a:p>
        </p:txBody>
      </p:sp>
      <p:sp>
        <p:nvSpPr>
          <p:cNvPr id="8" name="Slide Number Placeholder 7"/>
          <p:cNvSpPr>
            <a:spLocks noGrp="1"/>
          </p:cNvSpPr>
          <p:nvPr>
            <p:ph type="sldNum" sz="quarter" idx="12"/>
          </p:nvPr>
        </p:nvSpPr>
        <p:spPr/>
        <p:txBody>
          <a:bodyPr/>
          <a:lstStyle/>
          <a:p>
            <a:r>
              <a:rPr lang="en-US" altLang="en-US"/>
              <a:t>4-</a:t>
            </a:r>
            <a:fld id="{AF8761B6-DA32-4F47-9FFA-503C52D107AE}" type="slidenum">
              <a:rPr lang="en-US" altLang="en-US" smtClean="0"/>
              <a:pPr/>
              <a:t>4</a:t>
            </a:fld>
            <a:endParaRPr lang="en-US" altLang="en-US" dirty="0"/>
          </a:p>
        </p:txBody>
      </p:sp>
    </p:spTree>
    <p:extLst>
      <p:ext uri="{BB962C8B-B14F-4D97-AF65-F5344CB8AC3E}">
        <p14:creationId xmlns:p14="http://schemas.microsoft.com/office/powerpoint/2010/main" val="77327237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normAutofit fontScale="90000"/>
          </a:bodyPr>
          <a:lstStyle/>
          <a:p>
            <a:pPr>
              <a:defRPr/>
            </a:pPr>
            <a:r>
              <a:rPr lang="en-US" dirty="0">
                <a:solidFill>
                  <a:schemeClr val="tx1"/>
                </a:solidFill>
                <a:latin typeface="Arial" charset="0"/>
                <a:ea typeface="+mj-ea"/>
                <a:cs typeface="Arial" charset="0"/>
              </a:rPr>
              <a:t>The Desired Characteristics</a:t>
            </a:r>
            <a:br>
              <a:rPr lang="en-US" dirty="0">
                <a:solidFill>
                  <a:schemeClr val="tx1"/>
                </a:solidFill>
                <a:latin typeface="Arial" charset="0"/>
                <a:ea typeface="+mj-ea"/>
                <a:cs typeface="Arial" charset="0"/>
              </a:rPr>
            </a:br>
            <a:r>
              <a:rPr lang="en-US" dirty="0">
                <a:solidFill>
                  <a:schemeClr val="tx1"/>
                </a:solidFill>
                <a:latin typeface="Arial" charset="0"/>
                <a:ea typeface="+mj-ea"/>
                <a:cs typeface="Arial" charset="0"/>
              </a:rPr>
              <a:t>of Objectives</a:t>
            </a:r>
          </a:p>
        </p:txBody>
      </p:sp>
      <p:sp>
        <p:nvSpPr>
          <p:cNvPr id="3" name="Footer Placeholder 2"/>
          <p:cNvSpPr>
            <a:spLocks noGrp="1"/>
          </p:cNvSpPr>
          <p:nvPr>
            <p:ph type="ftr" sz="quarter" idx="11"/>
          </p:nvPr>
        </p:nvSpPr>
        <p:spPr/>
        <p:txBody>
          <a:bodyPr/>
          <a:lstStyle/>
          <a:p>
            <a:r>
              <a:rPr lang="en-IN" altLang="en-US"/>
              <a:t>Copyright ©2017 Pearson Education, Limited</a:t>
            </a:r>
            <a:endParaRPr lang="en-US" altLang="en-US" dirty="0"/>
          </a:p>
        </p:txBody>
      </p:sp>
      <p:sp>
        <p:nvSpPr>
          <p:cNvPr id="6" name="Slide Number Placeholder 5"/>
          <p:cNvSpPr>
            <a:spLocks noGrp="1"/>
          </p:cNvSpPr>
          <p:nvPr>
            <p:ph type="sldNum" sz="quarter" idx="12"/>
          </p:nvPr>
        </p:nvSpPr>
        <p:spPr/>
        <p:txBody>
          <a:bodyPr/>
          <a:lstStyle/>
          <a:p>
            <a:r>
              <a:rPr lang="en-US" altLang="en-US"/>
              <a:t>4-</a:t>
            </a:r>
            <a:fld id="{AF8761B6-DA32-4F47-9FFA-503C52D107AE}" type="slidenum">
              <a:rPr lang="en-US" altLang="en-US" smtClean="0"/>
              <a:pPr/>
              <a:t>5</a:t>
            </a:fld>
            <a:endParaRPr lang="en-US" altLang="en-US" dirty="0"/>
          </a:p>
        </p:txBody>
      </p:sp>
      <p:pic>
        <p:nvPicPr>
          <p:cNvPr id="1026" name="Picture 2" descr="Image result for smart goal setting">
            <a:extLst>
              <a:ext uri="{FF2B5EF4-FFF2-40B4-BE49-F238E27FC236}">
                <a16:creationId xmlns:a16="http://schemas.microsoft.com/office/drawing/2014/main" id="{FED6859D-5E1E-4C63-86EF-92C54B39B24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3900" y="1600200"/>
            <a:ext cx="7696200" cy="460569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normAutofit fontScale="90000"/>
          </a:bodyPr>
          <a:lstStyle/>
          <a:p>
            <a:pPr>
              <a:defRPr/>
            </a:pPr>
            <a:r>
              <a:rPr lang="en-US" dirty="0">
                <a:solidFill>
                  <a:schemeClr val="tx1"/>
                </a:solidFill>
                <a:latin typeface="Arial" charset="0"/>
                <a:ea typeface="+mj-ea"/>
                <a:cs typeface="Arial" charset="0"/>
              </a:rPr>
              <a:t>The Nature of Long-Term Objectives</a:t>
            </a:r>
          </a:p>
        </p:txBody>
      </p:sp>
      <p:sp>
        <p:nvSpPr>
          <p:cNvPr id="24578" name="Content Placeholder 2"/>
          <p:cNvSpPr>
            <a:spLocks noGrp="1"/>
          </p:cNvSpPr>
          <p:nvPr>
            <p:ph idx="1"/>
          </p:nvPr>
        </p:nvSpPr>
        <p:spPr/>
        <p:txBody>
          <a:bodyPr>
            <a:normAutofit fontScale="92500" lnSpcReduction="10000"/>
          </a:bodyPr>
          <a:lstStyle/>
          <a:p>
            <a:pPr marL="342900" indent="-342900"/>
            <a:r>
              <a:rPr lang="en-US" altLang="en-US" b="1" dirty="0">
                <a:solidFill>
                  <a:schemeClr val="tx1"/>
                </a:solidFill>
                <a:latin typeface="Arial" pitchFamily="34" charset="0"/>
                <a:cs typeface="Arial" pitchFamily="34" charset="0"/>
              </a:rPr>
              <a:t>Objectives</a:t>
            </a:r>
          </a:p>
          <a:p>
            <a:pPr marL="742950" lvl="1" indent="-285750"/>
            <a:r>
              <a:rPr lang="en-US" altLang="en-US" dirty="0">
                <a:solidFill>
                  <a:schemeClr val="tx1"/>
                </a:solidFill>
                <a:latin typeface="Arial" pitchFamily="34" charset="0"/>
                <a:cs typeface="Arial" pitchFamily="34" charset="0"/>
              </a:rPr>
              <a:t>provide direction</a:t>
            </a:r>
          </a:p>
          <a:p>
            <a:pPr marL="742950" lvl="1" indent="-285750"/>
            <a:r>
              <a:rPr lang="en-US" altLang="en-US" dirty="0">
                <a:solidFill>
                  <a:schemeClr val="tx1"/>
                </a:solidFill>
                <a:latin typeface="Arial" pitchFamily="34" charset="0"/>
                <a:cs typeface="Arial" pitchFamily="34" charset="0"/>
              </a:rPr>
              <a:t>allow synergy</a:t>
            </a:r>
          </a:p>
          <a:p>
            <a:pPr marL="742950" lvl="1" indent="-285750"/>
            <a:r>
              <a:rPr lang="en-US" altLang="en-US" dirty="0">
                <a:solidFill>
                  <a:schemeClr val="tx1"/>
                </a:solidFill>
                <a:latin typeface="Arial" pitchFamily="34" charset="0"/>
                <a:cs typeface="Arial" pitchFamily="34" charset="0"/>
              </a:rPr>
              <a:t>assist in evaluation</a:t>
            </a:r>
          </a:p>
          <a:p>
            <a:pPr marL="742950" lvl="1" indent="-285750"/>
            <a:r>
              <a:rPr lang="en-US" altLang="en-US" dirty="0">
                <a:solidFill>
                  <a:schemeClr val="tx1"/>
                </a:solidFill>
                <a:latin typeface="Arial" pitchFamily="34" charset="0"/>
                <a:cs typeface="Arial" pitchFamily="34" charset="0"/>
              </a:rPr>
              <a:t>establish priorities</a:t>
            </a:r>
          </a:p>
          <a:p>
            <a:pPr marL="742950" lvl="1" indent="-285750"/>
            <a:r>
              <a:rPr lang="en-US" altLang="en-US" dirty="0">
                <a:solidFill>
                  <a:schemeClr val="tx1"/>
                </a:solidFill>
                <a:latin typeface="Arial" pitchFamily="34" charset="0"/>
                <a:cs typeface="Arial" pitchFamily="34" charset="0"/>
              </a:rPr>
              <a:t>reduce uncertainty</a:t>
            </a:r>
          </a:p>
          <a:p>
            <a:pPr marL="742950" lvl="1" indent="-285750"/>
            <a:r>
              <a:rPr lang="en-US" altLang="en-US" dirty="0">
                <a:solidFill>
                  <a:schemeClr val="tx1"/>
                </a:solidFill>
                <a:latin typeface="Arial" pitchFamily="34" charset="0"/>
                <a:cs typeface="Arial" pitchFamily="34" charset="0"/>
              </a:rPr>
              <a:t>minimize conflicts</a:t>
            </a:r>
          </a:p>
          <a:p>
            <a:pPr marL="742950" lvl="1" indent="-285750"/>
            <a:r>
              <a:rPr lang="en-US" altLang="en-US" dirty="0"/>
              <a:t>stimulate exertion</a:t>
            </a:r>
            <a:endParaRPr lang="en-US" altLang="en-US" dirty="0">
              <a:solidFill>
                <a:schemeClr val="tx1"/>
              </a:solidFill>
              <a:latin typeface="Arial" pitchFamily="34" charset="0"/>
              <a:cs typeface="Arial" pitchFamily="34" charset="0"/>
            </a:endParaRPr>
          </a:p>
          <a:p>
            <a:pPr marL="742950" lvl="1" indent="-285750"/>
            <a:r>
              <a:rPr lang="en-US" altLang="en-US" dirty="0">
                <a:solidFill>
                  <a:schemeClr val="tx1"/>
                </a:solidFill>
                <a:latin typeface="Arial" pitchFamily="34" charset="0"/>
                <a:cs typeface="Arial" pitchFamily="34" charset="0"/>
              </a:rPr>
              <a:t>aid in both the allocation of resources and the design of jobs</a:t>
            </a:r>
          </a:p>
        </p:txBody>
      </p:sp>
      <p:sp>
        <p:nvSpPr>
          <p:cNvPr id="3" name="Footer Placeholder 2"/>
          <p:cNvSpPr>
            <a:spLocks noGrp="1"/>
          </p:cNvSpPr>
          <p:nvPr>
            <p:ph type="ftr" sz="quarter" idx="11"/>
          </p:nvPr>
        </p:nvSpPr>
        <p:spPr/>
        <p:txBody>
          <a:bodyPr/>
          <a:lstStyle/>
          <a:p>
            <a:r>
              <a:rPr lang="en-IN" altLang="en-US"/>
              <a:t>Copyright ©2017 Pearson Education, Limited</a:t>
            </a:r>
            <a:endParaRPr lang="en-US" altLang="en-US" dirty="0"/>
          </a:p>
        </p:txBody>
      </p:sp>
      <p:sp>
        <p:nvSpPr>
          <p:cNvPr id="6" name="Slide Number Placeholder 5"/>
          <p:cNvSpPr>
            <a:spLocks noGrp="1"/>
          </p:cNvSpPr>
          <p:nvPr>
            <p:ph type="sldNum" sz="quarter" idx="12"/>
          </p:nvPr>
        </p:nvSpPr>
        <p:spPr/>
        <p:txBody>
          <a:bodyPr/>
          <a:lstStyle/>
          <a:p>
            <a:r>
              <a:rPr lang="en-US" altLang="en-US"/>
              <a:t>4-</a:t>
            </a:r>
            <a:fld id="{AF8761B6-DA32-4F47-9FFA-503C52D107AE}" type="slidenum">
              <a:rPr lang="en-US" altLang="en-US" smtClean="0"/>
              <a:pPr/>
              <a:t>6</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Financial versus Strategic Objectives</a:t>
            </a:r>
          </a:p>
        </p:txBody>
      </p:sp>
      <p:sp>
        <p:nvSpPr>
          <p:cNvPr id="3" name="Content Placeholder 2"/>
          <p:cNvSpPr>
            <a:spLocks noGrp="1"/>
          </p:cNvSpPr>
          <p:nvPr>
            <p:ph idx="1"/>
          </p:nvPr>
        </p:nvSpPr>
        <p:spPr/>
        <p:txBody>
          <a:bodyPr>
            <a:normAutofit fontScale="85000" lnSpcReduction="20000"/>
          </a:bodyPr>
          <a:lstStyle/>
          <a:p>
            <a:r>
              <a:rPr lang="en-US" b="1" dirty="0"/>
              <a:t>Financial objectives </a:t>
            </a:r>
            <a:r>
              <a:rPr lang="en-US" dirty="0"/>
              <a:t>include growth in revenues, growth in earnings, higher dividends, larger profit margins, greater return on investment, higher earnings per share, a rising stock price, improved cash flow, and so on.</a:t>
            </a:r>
          </a:p>
          <a:p>
            <a:r>
              <a:rPr lang="en-US" b="1" dirty="0"/>
              <a:t>Strategic objectives </a:t>
            </a:r>
            <a:r>
              <a:rPr lang="en-US" dirty="0"/>
              <a:t>include a larger market share, quicker on-time delivery than rivals, shorter design-to-market times than rivals, lower costs than rivals, higher product quality than rivals, wider geographic coverage than rivals, achieving technological leadership, consistently getting new or improved products to market ahead of rivals, and so on.</a:t>
            </a:r>
          </a:p>
        </p:txBody>
      </p:sp>
      <p:sp>
        <p:nvSpPr>
          <p:cNvPr id="4" name="Footer Placeholder 3"/>
          <p:cNvSpPr>
            <a:spLocks noGrp="1"/>
          </p:cNvSpPr>
          <p:nvPr>
            <p:ph type="ftr" sz="quarter" idx="11"/>
          </p:nvPr>
        </p:nvSpPr>
        <p:spPr/>
        <p:txBody>
          <a:bodyPr/>
          <a:lstStyle/>
          <a:p>
            <a:r>
              <a:rPr lang="en-IN" altLang="en-US"/>
              <a:t>Copyright ©2017 Pearson Education, Limited</a:t>
            </a:r>
            <a:endParaRPr lang="en-US" altLang="en-US" dirty="0"/>
          </a:p>
        </p:txBody>
      </p:sp>
      <p:sp>
        <p:nvSpPr>
          <p:cNvPr id="8" name="Slide Number Placeholder 7"/>
          <p:cNvSpPr>
            <a:spLocks noGrp="1"/>
          </p:cNvSpPr>
          <p:nvPr>
            <p:ph type="sldNum" sz="quarter" idx="12"/>
          </p:nvPr>
        </p:nvSpPr>
        <p:spPr/>
        <p:txBody>
          <a:bodyPr/>
          <a:lstStyle/>
          <a:p>
            <a:r>
              <a:rPr lang="en-US" altLang="en-US"/>
              <a:t>4-</a:t>
            </a:r>
            <a:fld id="{AF8761B6-DA32-4F47-9FFA-503C52D107AE}" type="slidenum">
              <a:rPr lang="en-US" altLang="en-US" smtClean="0"/>
              <a:pPr/>
              <a:t>7</a:t>
            </a:fld>
            <a:endParaRPr lang="en-US" altLang="en-US" dirty="0"/>
          </a:p>
        </p:txBody>
      </p:sp>
    </p:spTree>
    <p:extLst>
      <p:ext uri="{BB962C8B-B14F-4D97-AF65-F5344CB8AC3E}">
        <p14:creationId xmlns:p14="http://schemas.microsoft.com/office/powerpoint/2010/main" val="330304696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US" dirty="0">
                <a:latin typeface="Arial" charset="0"/>
                <a:cs typeface="Arial" charset="0"/>
              </a:rPr>
              <a:t>A Comprehensive Strategic-Management Model</a:t>
            </a:r>
            <a:endParaRPr lang="en-US" dirty="0">
              <a:solidFill>
                <a:schemeClr val="tx1"/>
              </a:solidFill>
            </a:endParaRPr>
          </a:p>
        </p:txBody>
      </p:sp>
      <p:sp>
        <p:nvSpPr>
          <p:cNvPr id="3" name="Footer Placeholder 2"/>
          <p:cNvSpPr>
            <a:spLocks noGrp="1"/>
          </p:cNvSpPr>
          <p:nvPr>
            <p:ph type="ftr" sz="quarter" idx="11"/>
          </p:nvPr>
        </p:nvSpPr>
        <p:spPr/>
        <p:txBody>
          <a:bodyPr/>
          <a:lstStyle/>
          <a:p>
            <a:r>
              <a:rPr lang="en-IN" altLang="en-US"/>
              <a:t>Copyright ©2017 Pearson Education, Limited</a:t>
            </a:r>
            <a:endParaRPr lang="en-US" altLang="en-US"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572570" y="1524000"/>
            <a:ext cx="5770258" cy="48767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Slide Number Placeholder 6"/>
          <p:cNvSpPr>
            <a:spLocks noGrp="1"/>
          </p:cNvSpPr>
          <p:nvPr>
            <p:ph type="sldNum" sz="quarter" idx="12"/>
          </p:nvPr>
        </p:nvSpPr>
        <p:spPr/>
        <p:txBody>
          <a:bodyPr/>
          <a:lstStyle/>
          <a:p>
            <a:r>
              <a:rPr lang="en-US" altLang="en-US"/>
              <a:t>4-</a:t>
            </a:r>
            <a:fld id="{AF8761B6-DA32-4F47-9FFA-503C52D107AE}" type="slidenum">
              <a:rPr lang="en-US" altLang="en-US" smtClean="0"/>
              <a:pPr/>
              <a:t>8</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lstStyle/>
          <a:p>
            <a:pPr>
              <a:defRPr/>
            </a:pPr>
            <a:r>
              <a:rPr lang="en-US" dirty="0">
                <a:solidFill>
                  <a:schemeClr val="tx1"/>
                </a:solidFill>
                <a:latin typeface="Arial" charset="0"/>
                <a:ea typeface="+mj-ea"/>
                <a:cs typeface="Arial" charset="0"/>
              </a:rPr>
              <a:t>Types of Strategies</a:t>
            </a:r>
          </a:p>
        </p:txBody>
      </p:sp>
      <p:sp>
        <p:nvSpPr>
          <p:cNvPr id="22531" name="Content Placeholder 2"/>
          <p:cNvSpPr>
            <a:spLocks noGrp="1"/>
          </p:cNvSpPr>
          <p:nvPr>
            <p:ph idx="1"/>
          </p:nvPr>
        </p:nvSpPr>
        <p:spPr/>
        <p:txBody>
          <a:bodyPr/>
          <a:lstStyle/>
          <a:p>
            <a:pPr>
              <a:defRPr/>
            </a:pPr>
            <a:r>
              <a:rPr lang="en-US" sz="3000" dirty="0">
                <a:solidFill>
                  <a:schemeClr val="tx1"/>
                </a:solidFill>
                <a:latin typeface="Arial" charset="0"/>
                <a:ea typeface="+mn-ea"/>
                <a:cs typeface="Arial" charset="0"/>
              </a:rPr>
              <a:t>Most organizations simultaneously pursue a combination of two or more strategies, but a </a:t>
            </a:r>
            <a:r>
              <a:rPr lang="en-US" sz="3000" i="1" dirty="0">
                <a:solidFill>
                  <a:schemeClr val="tx1"/>
                </a:solidFill>
                <a:latin typeface="Arial" charset="0"/>
                <a:ea typeface="+mn-ea"/>
                <a:cs typeface="Arial" charset="0"/>
              </a:rPr>
              <a:t>combination strategy </a:t>
            </a:r>
            <a:r>
              <a:rPr lang="en-US" sz="3000" dirty="0">
                <a:solidFill>
                  <a:schemeClr val="tx1"/>
                </a:solidFill>
                <a:latin typeface="Arial" charset="0"/>
                <a:ea typeface="+mn-ea"/>
                <a:cs typeface="Arial" charset="0"/>
              </a:rPr>
              <a:t>can be exceptionally risky if carried too far. </a:t>
            </a:r>
          </a:p>
          <a:p>
            <a:pPr>
              <a:defRPr/>
            </a:pPr>
            <a:r>
              <a:rPr lang="en-US" sz="3000" dirty="0">
                <a:solidFill>
                  <a:schemeClr val="tx1"/>
                </a:solidFill>
                <a:latin typeface="Arial" charset="0"/>
                <a:ea typeface="+mn-ea"/>
                <a:cs typeface="Arial" charset="0"/>
              </a:rPr>
              <a:t>No organization can afford to pursue all the strategies that might benefit the firm. </a:t>
            </a:r>
          </a:p>
          <a:p>
            <a:pPr>
              <a:defRPr/>
            </a:pPr>
            <a:r>
              <a:rPr lang="en-US" sz="3000" dirty="0">
                <a:solidFill>
                  <a:schemeClr val="tx1"/>
                </a:solidFill>
                <a:latin typeface="Arial" charset="0"/>
                <a:ea typeface="+mn-ea"/>
                <a:cs typeface="Arial" charset="0"/>
              </a:rPr>
              <a:t>Difficult decisions must be made and priorities must be established.</a:t>
            </a:r>
          </a:p>
        </p:txBody>
      </p:sp>
      <p:sp>
        <p:nvSpPr>
          <p:cNvPr id="3" name="Footer Placeholder 2"/>
          <p:cNvSpPr>
            <a:spLocks noGrp="1"/>
          </p:cNvSpPr>
          <p:nvPr>
            <p:ph type="ftr" sz="quarter" idx="11"/>
          </p:nvPr>
        </p:nvSpPr>
        <p:spPr/>
        <p:txBody>
          <a:bodyPr/>
          <a:lstStyle/>
          <a:p>
            <a:r>
              <a:rPr lang="en-IN" altLang="en-US"/>
              <a:t>Copyright ©2017 Pearson Education, Limited</a:t>
            </a:r>
            <a:endParaRPr lang="en-US" altLang="en-US" dirty="0"/>
          </a:p>
        </p:txBody>
      </p:sp>
      <p:sp>
        <p:nvSpPr>
          <p:cNvPr id="6" name="Slide Number Placeholder 5"/>
          <p:cNvSpPr>
            <a:spLocks noGrp="1"/>
          </p:cNvSpPr>
          <p:nvPr>
            <p:ph type="sldNum" sz="quarter" idx="12"/>
          </p:nvPr>
        </p:nvSpPr>
        <p:spPr/>
        <p:txBody>
          <a:bodyPr/>
          <a:lstStyle/>
          <a:p>
            <a:r>
              <a:rPr lang="en-US" altLang="en-US"/>
              <a:t>4-</a:t>
            </a:r>
            <a:fld id="{AF8761B6-DA32-4F47-9FFA-503C52D107AE}" type="slidenum">
              <a:rPr lang="en-US" altLang="en-US" smtClean="0"/>
              <a:pPr/>
              <a:t>9</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normAutofit fontScale="90000"/>
          </a:bodyPr>
          <a:lstStyle/>
          <a:p>
            <a:pPr>
              <a:defRPr/>
            </a:pPr>
            <a:r>
              <a:rPr lang="en-US" dirty="0">
                <a:solidFill>
                  <a:schemeClr val="tx1"/>
                </a:solidFill>
                <a:latin typeface="Arial" charset="0"/>
                <a:ea typeface="+mj-ea"/>
                <a:cs typeface="Arial" charset="0"/>
              </a:rPr>
              <a:t>Alternative Strategies Defined and Exemplified</a:t>
            </a:r>
          </a:p>
        </p:txBody>
      </p:sp>
      <p:sp>
        <p:nvSpPr>
          <p:cNvPr id="3" name="Footer Placeholder 2"/>
          <p:cNvSpPr>
            <a:spLocks noGrp="1"/>
          </p:cNvSpPr>
          <p:nvPr>
            <p:ph type="ftr" sz="quarter" idx="11"/>
          </p:nvPr>
        </p:nvSpPr>
        <p:spPr/>
        <p:txBody>
          <a:bodyPr/>
          <a:lstStyle/>
          <a:p>
            <a:r>
              <a:rPr lang="en-IN" altLang="en-US"/>
              <a:t>Copyright ©2017 Pearson Education, Limited</a:t>
            </a:r>
            <a:endParaRPr lang="en-US" altLang="en-US"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52400" y="1533524"/>
            <a:ext cx="8839200" cy="47148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Slide Number Placeholder 5"/>
          <p:cNvSpPr>
            <a:spLocks noGrp="1"/>
          </p:cNvSpPr>
          <p:nvPr>
            <p:ph type="sldNum" sz="quarter" idx="12"/>
          </p:nvPr>
        </p:nvSpPr>
        <p:spPr/>
        <p:txBody>
          <a:bodyPr/>
          <a:lstStyle/>
          <a:p>
            <a:r>
              <a:rPr lang="en-US" altLang="en-US"/>
              <a:t>4-</a:t>
            </a:r>
            <a:fld id="{AF8761B6-DA32-4F47-9FFA-503C52D107AE}" type="slidenum">
              <a:rPr lang="en-US" altLang="en-US" smtClean="0"/>
              <a:pPr/>
              <a:t>10</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normAutofit fontScale="90000"/>
          </a:bodyPr>
          <a:lstStyle/>
          <a:p>
            <a:pPr>
              <a:defRPr/>
            </a:pPr>
            <a:r>
              <a:rPr lang="en-US" dirty="0">
                <a:solidFill>
                  <a:schemeClr val="tx1"/>
                </a:solidFill>
                <a:latin typeface="Arial" charset="0"/>
                <a:ea typeface="+mj-ea"/>
                <a:cs typeface="Arial" charset="0"/>
              </a:rPr>
              <a:t>Alternative Strategies Defined and Exemplified</a:t>
            </a:r>
          </a:p>
        </p:txBody>
      </p:sp>
      <p:sp>
        <p:nvSpPr>
          <p:cNvPr id="3" name="Footer Placeholder 2"/>
          <p:cNvSpPr>
            <a:spLocks noGrp="1"/>
          </p:cNvSpPr>
          <p:nvPr>
            <p:ph type="ftr" sz="quarter" idx="11"/>
          </p:nvPr>
        </p:nvSpPr>
        <p:spPr/>
        <p:txBody>
          <a:bodyPr/>
          <a:lstStyle/>
          <a:p>
            <a:r>
              <a:rPr lang="en-IN" altLang="en-US"/>
              <a:t>Copyright ©2017 Pearson Education, Limited</a:t>
            </a:r>
            <a:endParaRPr lang="en-US" altLang="en-US" dirty="0"/>
          </a:p>
        </p:txBody>
      </p:sp>
      <p:pic>
        <p:nvPicPr>
          <p:cNvPr id="8"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t="59556"/>
          <a:stretch/>
        </p:blipFill>
        <p:spPr bwMode="auto">
          <a:xfrm>
            <a:off x="152400" y="2819401"/>
            <a:ext cx="8915400" cy="3429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2400" y="1578221"/>
            <a:ext cx="8915400" cy="11334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Slide Number Placeholder 5"/>
          <p:cNvSpPr>
            <a:spLocks noGrp="1"/>
          </p:cNvSpPr>
          <p:nvPr>
            <p:ph type="sldNum" sz="quarter" idx="12"/>
          </p:nvPr>
        </p:nvSpPr>
        <p:spPr/>
        <p:txBody>
          <a:bodyPr/>
          <a:lstStyle/>
          <a:p>
            <a:r>
              <a:rPr lang="en-US" altLang="en-US"/>
              <a:t>4-</a:t>
            </a:r>
            <a:fld id="{AF8761B6-DA32-4F47-9FFA-503C52D107AE}" type="slidenum">
              <a:rPr lang="en-US" altLang="en-US" smtClean="0"/>
              <a:pPr/>
              <a:t>11</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normAutofit fontScale="90000"/>
          </a:bodyPr>
          <a:lstStyle/>
          <a:p>
            <a:pPr>
              <a:defRPr/>
            </a:pPr>
            <a:r>
              <a:rPr lang="en-US" dirty="0">
                <a:solidFill>
                  <a:schemeClr val="tx1"/>
                </a:solidFill>
                <a:latin typeface="Arial" charset="0"/>
                <a:ea typeface="+mj-ea"/>
                <a:cs typeface="Arial" charset="0"/>
              </a:rPr>
              <a:t>Levels of Strategies with Persons Most Responsible</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677865"/>
            <a:ext cx="9144000" cy="4492869"/>
          </a:xfrm>
          <a:prstGeom prst="rect">
            <a:avLst/>
          </a:prstGeom>
        </p:spPr>
      </p:pic>
      <p:sp>
        <p:nvSpPr>
          <p:cNvPr id="3" name="Footer Placeholder 2"/>
          <p:cNvSpPr>
            <a:spLocks noGrp="1"/>
          </p:cNvSpPr>
          <p:nvPr>
            <p:ph type="ftr" sz="quarter" idx="11"/>
          </p:nvPr>
        </p:nvSpPr>
        <p:spPr/>
        <p:txBody>
          <a:bodyPr/>
          <a:lstStyle/>
          <a:p>
            <a:r>
              <a:rPr lang="en-IN"/>
              <a:t>Copyright ©2017 Pearson Education, Limited</a:t>
            </a:r>
            <a:endParaRPr lang="en-US" dirty="0"/>
          </a:p>
        </p:txBody>
      </p:sp>
      <p:sp>
        <p:nvSpPr>
          <p:cNvPr id="7" name="Slide Number Placeholder 6"/>
          <p:cNvSpPr>
            <a:spLocks noGrp="1"/>
          </p:cNvSpPr>
          <p:nvPr>
            <p:ph type="sldNum" sz="quarter" idx="12"/>
          </p:nvPr>
        </p:nvSpPr>
        <p:spPr/>
        <p:txBody>
          <a:bodyPr/>
          <a:lstStyle/>
          <a:p>
            <a:r>
              <a:rPr lang="en-US" altLang="en-US"/>
              <a:t>4-</a:t>
            </a:r>
            <a:fld id="{AF8761B6-DA32-4F47-9FFA-503C52D107AE}" type="slidenum">
              <a:rPr lang="en-US" altLang="en-US" smtClean="0"/>
              <a:pPr/>
              <a:t>12</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lstStyle/>
          <a:p>
            <a:pPr>
              <a:defRPr/>
            </a:pPr>
            <a:r>
              <a:rPr lang="en-US" dirty="0">
                <a:solidFill>
                  <a:schemeClr val="tx1"/>
                </a:solidFill>
                <a:latin typeface="Arial" charset="0"/>
                <a:ea typeface="+mj-ea"/>
                <a:cs typeface="Arial" charset="0"/>
              </a:rPr>
              <a:t>Integration Strategies</a:t>
            </a:r>
          </a:p>
        </p:txBody>
      </p:sp>
      <p:sp>
        <p:nvSpPr>
          <p:cNvPr id="34818" name="Content Placeholder 2"/>
          <p:cNvSpPr>
            <a:spLocks noGrp="1"/>
          </p:cNvSpPr>
          <p:nvPr>
            <p:ph idx="1"/>
          </p:nvPr>
        </p:nvSpPr>
        <p:spPr/>
        <p:txBody>
          <a:bodyPr/>
          <a:lstStyle/>
          <a:p>
            <a:pPr marL="342900" indent="-342900"/>
            <a:r>
              <a:rPr lang="en-US" altLang="en-US" sz="3000" b="1" dirty="0">
                <a:solidFill>
                  <a:schemeClr val="tx1"/>
                </a:solidFill>
                <a:latin typeface="Arial" pitchFamily="34" charset="0"/>
                <a:cs typeface="Arial" pitchFamily="34" charset="0"/>
              </a:rPr>
              <a:t>Forward Integration </a:t>
            </a:r>
          </a:p>
          <a:p>
            <a:pPr marL="742950" lvl="1" indent="-285750"/>
            <a:r>
              <a:rPr lang="en-US" altLang="en-US" sz="2700" dirty="0">
                <a:solidFill>
                  <a:schemeClr val="tx1"/>
                </a:solidFill>
                <a:latin typeface="Arial" pitchFamily="34" charset="0"/>
                <a:cs typeface="Arial" pitchFamily="34" charset="0"/>
              </a:rPr>
              <a:t>involves gaining ownership or increased control over distributors or retailers</a:t>
            </a:r>
          </a:p>
          <a:p>
            <a:pPr marL="342900" indent="-342900"/>
            <a:r>
              <a:rPr lang="en-US" altLang="en-US" sz="3000" b="1" dirty="0">
                <a:solidFill>
                  <a:schemeClr val="tx1"/>
                </a:solidFill>
                <a:latin typeface="Arial" pitchFamily="34" charset="0"/>
                <a:cs typeface="Arial" pitchFamily="34" charset="0"/>
              </a:rPr>
              <a:t>Backward Integration</a:t>
            </a:r>
          </a:p>
          <a:p>
            <a:pPr marL="742950" lvl="1" indent="-285750"/>
            <a:r>
              <a:rPr lang="en-US" altLang="en-US" sz="2700" dirty="0">
                <a:solidFill>
                  <a:schemeClr val="tx1"/>
                </a:solidFill>
                <a:latin typeface="Arial" pitchFamily="34" charset="0"/>
                <a:cs typeface="Arial" pitchFamily="34" charset="0"/>
              </a:rPr>
              <a:t>strategy of seeking ownership or increased control of a firm</a:t>
            </a:r>
            <a:r>
              <a:rPr lang="en-US" altLang="ja-JP" sz="2700" dirty="0">
                <a:solidFill>
                  <a:schemeClr val="tx1"/>
                </a:solidFill>
                <a:latin typeface="Arial" pitchFamily="34" charset="0"/>
                <a:cs typeface="Arial" pitchFamily="34" charset="0"/>
              </a:rPr>
              <a:t>'s suppliers</a:t>
            </a:r>
          </a:p>
          <a:p>
            <a:pPr marL="342900" indent="-342900"/>
            <a:r>
              <a:rPr lang="en-US" altLang="en-US" sz="3000" b="1" dirty="0">
                <a:solidFill>
                  <a:schemeClr val="tx1"/>
                </a:solidFill>
                <a:latin typeface="Arial" pitchFamily="34" charset="0"/>
                <a:cs typeface="Arial" pitchFamily="34" charset="0"/>
              </a:rPr>
              <a:t>Horizontal Integration </a:t>
            </a:r>
          </a:p>
          <a:p>
            <a:pPr marL="742950" lvl="1" indent="-285750"/>
            <a:r>
              <a:rPr lang="en-US" altLang="en-US" sz="2700" dirty="0">
                <a:solidFill>
                  <a:schemeClr val="tx1"/>
                </a:solidFill>
                <a:latin typeface="Arial" pitchFamily="34" charset="0"/>
                <a:cs typeface="Arial" pitchFamily="34" charset="0"/>
              </a:rPr>
              <a:t>a strategy of seeking ownership of or increased control over a firm</a:t>
            </a:r>
            <a:r>
              <a:rPr lang="en-US" altLang="ja-JP" sz="2700" dirty="0">
                <a:solidFill>
                  <a:schemeClr val="tx1"/>
                </a:solidFill>
                <a:latin typeface="Arial" pitchFamily="34" charset="0"/>
                <a:cs typeface="Arial" pitchFamily="34" charset="0"/>
              </a:rPr>
              <a:t>'s competitors</a:t>
            </a:r>
            <a:endParaRPr lang="en-US" altLang="en-US" sz="2700" dirty="0">
              <a:solidFill>
                <a:schemeClr val="tx1"/>
              </a:solidFill>
              <a:latin typeface="Arial" pitchFamily="34" charset="0"/>
              <a:cs typeface="Arial" pitchFamily="34" charset="0"/>
            </a:endParaRPr>
          </a:p>
        </p:txBody>
      </p:sp>
      <p:sp>
        <p:nvSpPr>
          <p:cNvPr id="3" name="Footer Placeholder 2"/>
          <p:cNvSpPr>
            <a:spLocks noGrp="1"/>
          </p:cNvSpPr>
          <p:nvPr>
            <p:ph type="ftr" sz="quarter" idx="11"/>
          </p:nvPr>
        </p:nvSpPr>
        <p:spPr/>
        <p:txBody>
          <a:bodyPr/>
          <a:lstStyle/>
          <a:p>
            <a:r>
              <a:rPr lang="en-IN" altLang="en-US"/>
              <a:t>Copyright ©2017 Pearson Education, Limited</a:t>
            </a:r>
            <a:endParaRPr lang="en-US" altLang="en-US" dirty="0"/>
          </a:p>
        </p:txBody>
      </p:sp>
      <p:sp>
        <p:nvSpPr>
          <p:cNvPr id="6" name="Slide Number Placeholder 5"/>
          <p:cNvSpPr>
            <a:spLocks noGrp="1"/>
          </p:cNvSpPr>
          <p:nvPr>
            <p:ph type="sldNum" sz="quarter" idx="12"/>
          </p:nvPr>
        </p:nvSpPr>
        <p:spPr/>
        <p:txBody>
          <a:bodyPr/>
          <a:lstStyle/>
          <a:p>
            <a:r>
              <a:rPr lang="en-US" altLang="en-US"/>
              <a:t>4-</a:t>
            </a:r>
            <a:fld id="{AF8761B6-DA32-4F47-9FFA-503C52D107AE}" type="slidenum">
              <a:rPr lang="en-US" altLang="en-US" smtClean="0"/>
              <a:pPr/>
              <a:t>13</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lstStyle/>
          <a:p>
            <a:pPr>
              <a:defRPr/>
            </a:pPr>
            <a:r>
              <a:rPr lang="en-US" dirty="0">
                <a:solidFill>
                  <a:schemeClr val="tx1"/>
                </a:solidFill>
                <a:latin typeface="Arial" charset="0"/>
                <a:ea typeface="+mj-ea"/>
                <a:cs typeface="Arial" charset="0"/>
              </a:rPr>
              <a:t>Integration Strategies</a:t>
            </a:r>
          </a:p>
        </p:txBody>
      </p:sp>
      <p:sp>
        <p:nvSpPr>
          <p:cNvPr id="3" name="Footer Placeholder 2"/>
          <p:cNvSpPr>
            <a:spLocks noGrp="1"/>
          </p:cNvSpPr>
          <p:nvPr>
            <p:ph type="ftr" sz="quarter" idx="11"/>
          </p:nvPr>
        </p:nvSpPr>
        <p:spPr/>
        <p:txBody>
          <a:bodyPr/>
          <a:lstStyle/>
          <a:p>
            <a:r>
              <a:rPr lang="en-IN" altLang="en-US"/>
              <a:t>Copyright ©2017 Pearson Education, Limited</a:t>
            </a:r>
            <a:endParaRPr lang="en-US" altLang="en-US" dirty="0"/>
          </a:p>
        </p:txBody>
      </p:sp>
      <p:sp>
        <p:nvSpPr>
          <p:cNvPr id="6" name="Slide Number Placeholder 5"/>
          <p:cNvSpPr>
            <a:spLocks noGrp="1"/>
          </p:cNvSpPr>
          <p:nvPr>
            <p:ph type="sldNum" sz="quarter" idx="12"/>
          </p:nvPr>
        </p:nvSpPr>
        <p:spPr/>
        <p:txBody>
          <a:bodyPr/>
          <a:lstStyle/>
          <a:p>
            <a:r>
              <a:rPr lang="en-US" altLang="en-US"/>
              <a:t>4-</a:t>
            </a:r>
            <a:fld id="{AF8761B6-DA32-4F47-9FFA-503C52D107AE}" type="slidenum">
              <a:rPr lang="en-US" altLang="en-US" smtClean="0"/>
              <a:pPr/>
              <a:t>14</a:t>
            </a:fld>
            <a:endParaRPr lang="en-US" altLang="en-US" dirty="0"/>
          </a:p>
        </p:txBody>
      </p:sp>
      <p:pic>
        <p:nvPicPr>
          <p:cNvPr id="5" name="圖片 4">
            <a:extLst>
              <a:ext uri="{FF2B5EF4-FFF2-40B4-BE49-F238E27FC236}">
                <a16:creationId xmlns:a16="http://schemas.microsoft.com/office/drawing/2014/main" id="{8A5310F3-3FD2-417A-9A2B-5CA1A78B3856}"/>
              </a:ext>
            </a:extLst>
          </p:cNvPr>
          <p:cNvPicPr>
            <a:picLocks noChangeAspect="1"/>
          </p:cNvPicPr>
          <p:nvPr/>
        </p:nvPicPr>
        <p:blipFill rotWithShape="1">
          <a:blip r:embed="rId3"/>
          <a:srcRect l="26666" t="27767" r="16667" b="8498"/>
          <a:stretch/>
        </p:blipFill>
        <p:spPr>
          <a:xfrm>
            <a:off x="1066800" y="1601502"/>
            <a:ext cx="7162800" cy="4529419"/>
          </a:xfrm>
          <a:prstGeom prst="rect">
            <a:avLst/>
          </a:prstGeom>
        </p:spPr>
      </p:pic>
    </p:spTree>
    <p:extLst>
      <p:ext uri="{BB962C8B-B14F-4D97-AF65-F5344CB8AC3E}">
        <p14:creationId xmlns:p14="http://schemas.microsoft.com/office/powerpoint/2010/main" val="342212412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normAutofit/>
          </a:bodyPr>
          <a:lstStyle/>
          <a:p>
            <a:pPr>
              <a:defRPr/>
            </a:pPr>
            <a:r>
              <a:rPr lang="en-US" dirty="0">
                <a:solidFill>
                  <a:schemeClr val="tx1"/>
                </a:solidFill>
                <a:latin typeface="Arial" charset="0"/>
                <a:ea typeface="+mj-ea"/>
                <a:cs typeface="Arial" charset="0"/>
              </a:rPr>
              <a:t>Forward Integration Guidelines</a:t>
            </a:r>
          </a:p>
        </p:txBody>
      </p:sp>
      <p:sp>
        <p:nvSpPr>
          <p:cNvPr id="35842" name="Content Placeholder 2"/>
          <p:cNvSpPr>
            <a:spLocks noGrp="1"/>
          </p:cNvSpPr>
          <p:nvPr>
            <p:ph idx="1"/>
          </p:nvPr>
        </p:nvSpPr>
        <p:spPr>
          <a:xfrm>
            <a:off x="304800" y="1828800"/>
            <a:ext cx="8686800" cy="4419600"/>
          </a:xfrm>
        </p:spPr>
        <p:txBody>
          <a:bodyPr>
            <a:normAutofit fontScale="92500" lnSpcReduction="20000"/>
          </a:bodyPr>
          <a:lstStyle/>
          <a:p>
            <a:pPr marL="342900" indent="-342900"/>
            <a:r>
              <a:rPr lang="en-US" altLang="en-US" sz="2800" dirty="0">
                <a:solidFill>
                  <a:schemeClr val="tx1"/>
                </a:solidFill>
                <a:latin typeface="Arial" pitchFamily="34" charset="0"/>
                <a:cs typeface="Arial" pitchFamily="34" charset="0"/>
              </a:rPr>
              <a:t>When an organization</a:t>
            </a:r>
            <a:r>
              <a:rPr lang="en-US" altLang="ja-JP" sz="2800" dirty="0">
                <a:solidFill>
                  <a:schemeClr val="tx1"/>
                </a:solidFill>
                <a:latin typeface="Arial" pitchFamily="34" charset="0"/>
                <a:cs typeface="Arial" pitchFamily="34" charset="0"/>
              </a:rPr>
              <a:t>'s present distributors are especially expensive</a:t>
            </a:r>
          </a:p>
          <a:p>
            <a:pPr marL="342900" indent="-342900"/>
            <a:r>
              <a:rPr lang="en-US" altLang="en-US" sz="2800" dirty="0">
                <a:solidFill>
                  <a:schemeClr val="tx1"/>
                </a:solidFill>
                <a:latin typeface="Arial" pitchFamily="34" charset="0"/>
                <a:cs typeface="Arial" pitchFamily="34" charset="0"/>
              </a:rPr>
              <a:t>When the availability of quality distributors is so limited as to offer a competitive advantage</a:t>
            </a:r>
          </a:p>
          <a:p>
            <a:pPr marL="342900" indent="-342900"/>
            <a:r>
              <a:rPr lang="en-US" altLang="en-US" sz="2800" dirty="0">
                <a:solidFill>
                  <a:schemeClr val="tx1"/>
                </a:solidFill>
                <a:latin typeface="Arial" pitchFamily="34" charset="0"/>
                <a:cs typeface="Arial" pitchFamily="34" charset="0"/>
              </a:rPr>
              <a:t>When an organization competes in an industry that is growing</a:t>
            </a:r>
          </a:p>
          <a:p>
            <a:pPr marL="342900" indent="-342900"/>
            <a:r>
              <a:rPr lang="en-US" altLang="en-US" sz="2800" dirty="0"/>
              <a:t>When an organization has both capital and human resources to manage distributing their own products</a:t>
            </a:r>
            <a:endParaRPr lang="en-US" altLang="en-US" sz="2800" dirty="0">
              <a:solidFill>
                <a:schemeClr val="tx1"/>
              </a:solidFill>
              <a:latin typeface="Arial" pitchFamily="34" charset="0"/>
              <a:cs typeface="Arial" pitchFamily="34" charset="0"/>
            </a:endParaRPr>
          </a:p>
          <a:p>
            <a:pPr marL="342900" indent="-342900"/>
            <a:r>
              <a:rPr lang="en-US" altLang="en-US" sz="2800" dirty="0">
                <a:solidFill>
                  <a:schemeClr val="tx1"/>
                </a:solidFill>
                <a:latin typeface="Arial" pitchFamily="34" charset="0"/>
                <a:cs typeface="Arial" pitchFamily="34" charset="0"/>
              </a:rPr>
              <a:t>When the advantages of stable production are particularly high</a:t>
            </a:r>
          </a:p>
          <a:p>
            <a:pPr marL="342900" indent="-342900"/>
            <a:r>
              <a:rPr lang="en-US" altLang="en-US" sz="2800" dirty="0">
                <a:solidFill>
                  <a:schemeClr val="tx1"/>
                </a:solidFill>
                <a:latin typeface="Arial" pitchFamily="34" charset="0"/>
                <a:cs typeface="Arial" pitchFamily="34" charset="0"/>
              </a:rPr>
              <a:t>When present distributors or retailers have high profit margins</a:t>
            </a:r>
          </a:p>
        </p:txBody>
      </p:sp>
      <p:sp>
        <p:nvSpPr>
          <p:cNvPr id="3" name="Footer Placeholder 2"/>
          <p:cNvSpPr>
            <a:spLocks noGrp="1"/>
          </p:cNvSpPr>
          <p:nvPr>
            <p:ph type="ftr" sz="quarter" idx="11"/>
          </p:nvPr>
        </p:nvSpPr>
        <p:spPr/>
        <p:txBody>
          <a:bodyPr/>
          <a:lstStyle/>
          <a:p>
            <a:r>
              <a:rPr lang="en-IN" altLang="en-US"/>
              <a:t>Copyright ©2017 Pearson Education, Limited</a:t>
            </a:r>
            <a:endParaRPr lang="en-US" altLang="en-US" dirty="0"/>
          </a:p>
        </p:txBody>
      </p:sp>
      <p:sp>
        <p:nvSpPr>
          <p:cNvPr id="6" name="Slide Number Placeholder 5"/>
          <p:cNvSpPr>
            <a:spLocks noGrp="1"/>
          </p:cNvSpPr>
          <p:nvPr>
            <p:ph type="sldNum" sz="quarter" idx="12"/>
          </p:nvPr>
        </p:nvSpPr>
        <p:spPr/>
        <p:txBody>
          <a:bodyPr/>
          <a:lstStyle/>
          <a:p>
            <a:r>
              <a:rPr lang="en-US" altLang="en-US"/>
              <a:t>4-</a:t>
            </a:r>
            <a:fld id="{AF8761B6-DA32-4F47-9FFA-503C52D107AE}" type="slidenum">
              <a:rPr lang="en-US" altLang="en-US" smtClean="0"/>
              <a:pPr/>
              <a:t>15</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lstStyle/>
          <a:p>
            <a:pPr>
              <a:defRPr/>
            </a:pPr>
            <a:r>
              <a:rPr lang="en-US" dirty="0">
                <a:solidFill>
                  <a:schemeClr val="tx1"/>
                </a:solidFill>
                <a:latin typeface="Arial" charset="0"/>
                <a:ea typeface="+mj-ea"/>
                <a:cs typeface="Arial" charset="0"/>
              </a:rPr>
              <a:t>Integration Strategies</a:t>
            </a:r>
          </a:p>
        </p:txBody>
      </p:sp>
      <p:sp>
        <p:nvSpPr>
          <p:cNvPr id="3" name="Footer Placeholder 2"/>
          <p:cNvSpPr>
            <a:spLocks noGrp="1"/>
          </p:cNvSpPr>
          <p:nvPr>
            <p:ph type="ftr" sz="quarter" idx="11"/>
          </p:nvPr>
        </p:nvSpPr>
        <p:spPr/>
        <p:txBody>
          <a:bodyPr/>
          <a:lstStyle/>
          <a:p>
            <a:r>
              <a:rPr lang="en-IN" altLang="en-US"/>
              <a:t>Copyright ©2017 Pearson Education, Limited</a:t>
            </a:r>
            <a:endParaRPr lang="en-US" altLang="en-US" dirty="0"/>
          </a:p>
        </p:txBody>
      </p:sp>
      <p:sp>
        <p:nvSpPr>
          <p:cNvPr id="6" name="Slide Number Placeholder 5"/>
          <p:cNvSpPr>
            <a:spLocks noGrp="1"/>
          </p:cNvSpPr>
          <p:nvPr>
            <p:ph type="sldNum" sz="quarter" idx="12"/>
          </p:nvPr>
        </p:nvSpPr>
        <p:spPr/>
        <p:txBody>
          <a:bodyPr/>
          <a:lstStyle/>
          <a:p>
            <a:r>
              <a:rPr lang="en-US" altLang="en-US"/>
              <a:t>4-</a:t>
            </a:r>
            <a:fld id="{AF8761B6-DA32-4F47-9FFA-503C52D107AE}" type="slidenum">
              <a:rPr lang="en-US" altLang="en-US" smtClean="0"/>
              <a:pPr/>
              <a:t>16</a:t>
            </a:fld>
            <a:endParaRPr lang="en-US" altLang="en-US" dirty="0"/>
          </a:p>
        </p:txBody>
      </p:sp>
      <p:pic>
        <p:nvPicPr>
          <p:cNvPr id="2" name="圖片 1">
            <a:extLst>
              <a:ext uri="{FF2B5EF4-FFF2-40B4-BE49-F238E27FC236}">
                <a16:creationId xmlns:a16="http://schemas.microsoft.com/office/drawing/2014/main" id="{011D473B-A22C-40B5-918C-E452B0663D4B}"/>
              </a:ext>
            </a:extLst>
          </p:cNvPr>
          <p:cNvPicPr>
            <a:picLocks noChangeAspect="1"/>
          </p:cNvPicPr>
          <p:nvPr/>
        </p:nvPicPr>
        <p:blipFill rotWithShape="1">
          <a:blip r:embed="rId3"/>
          <a:srcRect l="21667" t="44071" r="25000" b="32214"/>
          <a:stretch/>
        </p:blipFill>
        <p:spPr>
          <a:xfrm>
            <a:off x="609601" y="3886200"/>
            <a:ext cx="7924798" cy="1981201"/>
          </a:xfrm>
          <a:prstGeom prst="rect">
            <a:avLst/>
          </a:prstGeom>
        </p:spPr>
      </p:pic>
      <p:pic>
        <p:nvPicPr>
          <p:cNvPr id="4" name="圖片 3">
            <a:extLst>
              <a:ext uri="{FF2B5EF4-FFF2-40B4-BE49-F238E27FC236}">
                <a16:creationId xmlns:a16="http://schemas.microsoft.com/office/drawing/2014/main" id="{75E08C9F-7CBD-46C0-A039-9D470C29CE3D}"/>
              </a:ext>
            </a:extLst>
          </p:cNvPr>
          <p:cNvPicPr>
            <a:picLocks noChangeAspect="1"/>
          </p:cNvPicPr>
          <p:nvPr/>
        </p:nvPicPr>
        <p:blipFill rotWithShape="1">
          <a:blip r:embed="rId4"/>
          <a:srcRect l="21667" t="30731" r="24166" b="38143"/>
          <a:stretch/>
        </p:blipFill>
        <p:spPr>
          <a:xfrm>
            <a:off x="2095500" y="2041524"/>
            <a:ext cx="4953000" cy="1600201"/>
          </a:xfrm>
          <a:prstGeom prst="rect">
            <a:avLst/>
          </a:prstGeom>
        </p:spPr>
      </p:pic>
    </p:spTree>
    <p:extLst>
      <p:ext uri="{BB962C8B-B14F-4D97-AF65-F5344CB8AC3E}">
        <p14:creationId xmlns:p14="http://schemas.microsoft.com/office/powerpoint/2010/main" val="174943567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p:txBody>
          <a:bodyPr>
            <a:normAutofit fontScale="90000"/>
          </a:bodyPr>
          <a:lstStyle/>
          <a:p>
            <a:pPr>
              <a:defRPr/>
            </a:pPr>
            <a:r>
              <a:rPr lang="en-US" dirty="0">
                <a:solidFill>
                  <a:schemeClr val="tx1"/>
                </a:solidFill>
                <a:latin typeface="Arial" charset="0"/>
                <a:ea typeface="+mj-ea"/>
                <a:cs typeface="Arial" charset="0"/>
              </a:rPr>
              <a:t>Backward Integration Guidelines</a:t>
            </a:r>
          </a:p>
        </p:txBody>
      </p:sp>
      <p:sp>
        <p:nvSpPr>
          <p:cNvPr id="37890" name="Content Placeholder 2"/>
          <p:cNvSpPr>
            <a:spLocks noGrp="1"/>
          </p:cNvSpPr>
          <p:nvPr>
            <p:ph idx="1"/>
          </p:nvPr>
        </p:nvSpPr>
        <p:spPr>
          <a:xfrm>
            <a:off x="304800" y="1676400"/>
            <a:ext cx="8686800" cy="4648200"/>
          </a:xfrm>
        </p:spPr>
        <p:txBody>
          <a:bodyPr>
            <a:normAutofit fontScale="92500" lnSpcReduction="20000"/>
          </a:bodyPr>
          <a:lstStyle/>
          <a:p>
            <a:pPr marL="342900" indent="-342900"/>
            <a:r>
              <a:rPr lang="en-US" altLang="en-US" sz="2800" dirty="0">
                <a:solidFill>
                  <a:schemeClr val="tx1"/>
                </a:solidFill>
                <a:latin typeface="Arial" pitchFamily="34" charset="0"/>
                <a:cs typeface="Arial" pitchFamily="34" charset="0"/>
              </a:rPr>
              <a:t>When an organization</a:t>
            </a:r>
            <a:r>
              <a:rPr lang="en-US" altLang="ja-JP" sz="2800" dirty="0">
                <a:solidFill>
                  <a:schemeClr val="tx1"/>
                </a:solidFill>
                <a:latin typeface="Arial" pitchFamily="34" charset="0"/>
                <a:cs typeface="Arial" pitchFamily="34" charset="0"/>
              </a:rPr>
              <a:t>'s present suppliers are especially expensive or unreliable</a:t>
            </a:r>
          </a:p>
          <a:p>
            <a:pPr marL="342900" indent="-342900"/>
            <a:r>
              <a:rPr lang="en-US" altLang="en-US" sz="2800" dirty="0">
                <a:solidFill>
                  <a:schemeClr val="tx1"/>
                </a:solidFill>
                <a:latin typeface="Arial" pitchFamily="34" charset="0"/>
                <a:cs typeface="Arial" pitchFamily="34" charset="0"/>
              </a:rPr>
              <a:t>When the number of suppliers is small and the number of competitors is large</a:t>
            </a:r>
          </a:p>
          <a:p>
            <a:pPr marL="342900" indent="-342900"/>
            <a:r>
              <a:rPr lang="en-US" altLang="en-US" sz="2800" dirty="0"/>
              <a:t>When the organization competes in a growing industry</a:t>
            </a:r>
          </a:p>
          <a:p>
            <a:pPr marL="342900" indent="-342900"/>
            <a:r>
              <a:rPr lang="en-US" altLang="en-US" sz="2800" dirty="0">
                <a:solidFill>
                  <a:schemeClr val="tx1"/>
                </a:solidFill>
                <a:latin typeface="Arial" pitchFamily="34" charset="0"/>
                <a:cs typeface="Arial" pitchFamily="34" charset="0"/>
              </a:rPr>
              <a:t>When an organization has both capital and human resources</a:t>
            </a:r>
          </a:p>
          <a:p>
            <a:pPr marL="342900" indent="-342900"/>
            <a:r>
              <a:rPr lang="en-US" altLang="en-US" sz="2800" dirty="0">
                <a:solidFill>
                  <a:schemeClr val="tx1"/>
                </a:solidFill>
                <a:latin typeface="Arial" pitchFamily="34" charset="0"/>
                <a:cs typeface="Arial" pitchFamily="34" charset="0"/>
              </a:rPr>
              <a:t>When the advantages of stable prices are particularly important</a:t>
            </a:r>
          </a:p>
          <a:p>
            <a:pPr marL="342900" indent="-342900"/>
            <a:r>
              <a:rPr lang="en-US" altLang="en-US" sz="2800" dirty="0"/>
              <a:t>When present suppliers have high profit margins</a:t>
            </a:r>
            <a:endParaRPr lang="en-US" altLang="en-US" sz="2800" dirty="0">
              <a:solidFill>
                <a:schemeClr val="tx1"/>
              </a:solidFill>
              <a:latin typeface="Arial" pitchFamily="34" charset="0"/>
              <a:cs typeface="Arial" pitchFamily="34" charset="0"/>
            </a:endParaRPr>
          </a:p>
          <a:p>
            <a:pPr marL="342900" indent="-342900"/>
            <a:r>
              <a:rPr lang="en-US" altLang="en-US" sz="2800" dirty="0">
                <a:solidFill>
                  <a:schemeClr val="tx1"/>
                </a:solidFill>
                <a:latin typeface="Arial" pitchFamily="34" charset="0"/>
                <a:cs typeface="Arial" pitchFamily="34" charset="0"/>
              </a:rPr>
              <a:t>When an organization needs to quickly acquire a needed resource</a:t>
            </a:r>
          </a:p>
        </p:txBody>
      </p:sp>
      <p:sp>
        <p:nvSpPr>
          <p:cNvPr id="3" name="Footer Placeholder 2"/>
          <p:cNvSpPr>
            <a:spLocks noGrp="1"/>
          </p:cNvSpPr>
          <p:nvPr>
            <p:ph type="ftr" sz="quarter" idx="11"/>
          </p:nvPr>
        </p:nvSpPr>
        <p:spPr/>
        <p:txBody>
          <a:bodyPr/>
          <a:lstStyle/>
          <a:p>
            <a:r>
              <a:rPr lang="en-IN" altLang="en-US"/>
              <a:t>Copyright ©2017 Pearson Education, Limited</a:t>
            </a:r>
            <a:endParaRPr lang="en-US" altLang="en-US" dirty="0"/>
          </a:p>
        </p:txBody>
      </p:sp>
      <p:sp>
        <p:nvSpPr>
          <p:cNvPr id="6" name="Slide Number Placeholder 5"/>
          <p:cNvSpPr>
            <a:spLocks noGrp="1"/>
          </p:cNvSpPr>
          <p:nvPr>
            <p:ph type="sldNum" sz="quarter" idx="12"/>
          </p:nvPr>
        </p:nvSpPr>
        <p:spPr/>
        <p:txBody>
          <a:bodyPr/>
          <a:lstStyle/>
          <a:p>
            <a:r>
              <a:rPr lang="en-US" altLang="en-US"/>
              <a:t>4-</a:t>
            </a:r>
            <a:fld id="{AF8761B6-DA32-4F47-9FFA-503C52D107AE}" type="slidenum">
              <a:rPr lang="en-US" altLang="en-US" smtClean="0"/>
              <a:pPr/>
              <a:t>17</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p:txBody>
          <a:bodyPr>
            <a:normAutofit fontScale="90000"/>
          </a:bodyPr>
          <a:lstStyle/>
          <a:p>
            <a:pPr>
              <a:defRPr/>
            </a:pPr>
            <a:r>
              <a:rPr lang="en-US" dirty="0">
                <a:solidFill>
                  <a:schemeClr val="tx1"/>
                </a:solidFill>
                <a:latin typeface="Arial" charset="0"/>
                <a:ea typeface="+mj-ea"/>
                <a:cs typeface="Arial" charset="0"/>
              </a:rPr>
              <a:t>Horizontal Integration Guidelines</a:t>
            </a:r>
          </a:p>
        </p:txBody>
      </p:sp>
      <p:sp>
        <p:nvSpPr>
          <p:cNvPr id="39938" name="Content Placeholder 2"/>
          <p:cNvSpPr>
            <a:spLocks noGrp="1"/>
          </p:cNvSpPr>
          <p:nvPr>
            <p:ph idx="1"/>
          </p:nvPr>
        </p:nvSpPr>
        <p:spPr/>
        <p:txBody>
          <a:bodyPr>
            <a:normAutofit fontScale="92500" lnSpcReduction="10000"/>
          </a:bodyPr>
          <a:lstStyle/>
          <a:p>
            <a:pPr marL="342900" indent="-342900"/>
            <a:r>
              <a:rPr lang="en-US" altLang="en-US" sz="2800" dirty="0">
                <a:solidFill>
                  <a:schemeClr val="tx1"/>
                </a:solidFill>
                <a:latin typeface="Arial" pitchFamily="34" charset="0"/>
                <a:cs typeface="Arial" pitchFamily="34" charset="0"/>
              </a:rPr>
              <a:t>When an organization can gain monopolistic characteristics in a particular area or region without being challenged by the federal government</a:t>
            </a:r>
          </a:p>
          <a:p>
            <a:pPr marL="342900" indent="-342900"/>
            <a:r>
              <a:rPr lang="en-US" altLang="en-US" sz="2800" dirty="0">
                <a:solidFill>
                  <a:schemeClr val="tx1"/>
                </a:solidFill>
                <a:latin typeface="Arial" pitchFamily="34" charset="0"/>
                <a:cs typeface="Arial" pitchFamily="34" charset="0"/>
              </a:rPr>
              <a:t>When an organization competes in a growing industry</a:t>
            </a:r>
          </a:p>
          <a:p>
            <a:pPr marL="342900" indent="-342900"/>
            <a:r>
              <a:rPr lang="en-US" altLang="en-US" sz="2800" dirty="0">
                <a:solidFill>
                  <a:schemeClr val="tx1"/>
                </a:solidFill>
                <a:latin typeface="Arial" pitchFamily="34" charset="0"/>
                <a:cs typeface="Arial" pitchFamily="34" charset="0"/>
              </a:rPr>
              <a:t>When increased economies of scale provide major competitive advantages</a:t>
            </a:r>
          </a:p>
          <a:p>
            <a:pPr marL="342900" indent="-342900"/>
            <a:r>
              <a:rPr lang="en-US" sz="2800" dirty="0"/>
              <a:t>When an organization has both the capital and human talent needed</a:t>
            </a:r>
            <a:endParaRPr lang="en-US" altLang="en-US" sz="2800" dirty="0">
              <a:solidFill>
                <a:schemeClr val="tx1"/>
              </a:solidFill>
              <a:latin typeface="Arial" pitchFamily="34" charset="0"/>
              <a:cs typeface="Arial" pitchFamily="34" charset="0"/>
            </a:endParaRPr>
          </a:p>
          <a:p>
            <a:pPr marL="342900" indent="-342900"/>
            <a:r>
              <a:rPr lang="en-US" altLang="en-US" sz="2800" dirty="0">
                <a:solidFill>
                  <a:schemeClr val="tx1"/>
                </a:solidFill>
                <a:latin typeface="Arial" pitchFamily="34" charset="0"/>
                <a:cs typeface="Arial" pitchFamily="34" charset="0"/>
              </a:rPr>
              <a:t>When competitors are faltering due to a lack of managerial expertise</a:t>
            </a:r>
          </a:p>
          <a:p>
            <a:pPr>
              <a:buFont typeface="Franklin Gothic Book" pitchFamily="-84" charset="0"/>
              <a:buChar char="►"/>
            </a:pPr>
            <a:endParaRPr lang="en-US" altLang="en-US" dirty="0">
              <a:solidFill>
                <a:schemeClr val="tx1"/>
              </a:solidFill>
              <a:latin typeface="Arial" pitchFamily="34" charset="0"/>
              <a:cs typeface="Arial" pitchFamily="34" charset="0"/>
            </a:endParaRPr>
          </a:p>
        </p:txBody>
      </p:sp>
      <p:sp>
        <p:nvSpPr>
          <p:cNvPr id="3" name="Footer Placeholder 2"/>
          <p:cNvSpPr>
            <a:spLocks noGrp="1"/>
          </p:cNvSpPr>
          <p:nvPr>
            <p:ph type="ftr" sz="quarter" idx="11"/>
          </p:nvPr>
        </p:nvSpPr>
        <p:spPr/>
        <p:txBody>
          <a:bodyPr/>
          <a:lstStyle/>
          <a:p>
            <a:r>
              <a:rPr lang="en-IN" altLang="en-US"/>
              <a:t>Copyright ©2017 Pearson Education, Limited</a:t>
            </a:r>
            <a:endParaRPr lang="en-US" altLang="en-US" dirty="0"/>
          </a:p>
        </p:txBody>
      </p:sp>
      <p:sp>
        <p:nvSpPr>
          <p:cNvPr id="6" name="Slide Number Placeholder 5"/>
          <p:cNvSpPr>
            <a:spLocks noGrp="1"/>
          </p:cNvSpPr>
          <p:nvPr>
            <p:ph type="sldNum" sz="quarter" idx="12"/>
          </p:nvPr>
        </p:nvSpPr>
        <p:spPr/>
        <p:txBody>
          <a:bodyPr/>
          <a:lstStyle/>
          <a:p>
            <a:r>
              <a:rPr lang="en-US" altLang="en-US"/>
              <a:t>4-</a:t>
            </a:r>
            <a:fld id="{AF8761B6-DA32-4F47-9FFA-503C52D107AE}" type="slidenum">
              <a:rPr lang="en-US" altLang="en-US" smtClean="0"/>
              <a:pPr/>
              <a:t>18</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p:txBody>
          <a:bodyPr/>
          <a:lstStyle/>
          <a:p>
            <a:pPr>
              <a:defRPr/>
            </a:pPr>
            <a:r>
              <a:rPr lang="en-US" dirty="0">
                <a:solidFill>
                  <a:schemeClr val="tx1"/>
                </a:solidFill>
                <a:latin typeface="Arial" charset="0"/>
                <a:ea typeface="+mj-ea"/>
                <a:cs typeface="Arial" charset="0"/>
              </a:rPr>
              <a:t>Discussion</a:t>
            </a:r>
          </a:p>
        </p:txBody>
      </p:sp>
      <p:sp>
        <p:nvSpPr>
          <p:cNvPr id="35843" name="Content Placeholder 2"/>
          <p:cNvSpPr>
            <a:spLocks noGrp="1"/>
          </p:cNvSpPr>
          <p:nvPr>
            <p:ph idx="1"/>
          </p:nvPr>
        </p:nvSpPr>
        <p:spPr>
          <a:xfrm>
            <a:off x="304800" y="1524000"/>
            <a:ext cx="8686800" cy="4800600"/>
          </a:xfrm>
        </p:spPr>
        <p:txBody>
          <a:bodyPr>
            <a:normAutofit/>
          </a:bodyPr>
          <a:lstStyle/>
          <a:p>
            <a:pPr>
              <a:defRPr/>
            </a:pPr>
            <a:r>
              <a:rPr lang="en-US" sz="3000" b="1" dirty="0">
                <a:latin typeface="Arial" charset="0"/>
                <a:cs typeface="Arial" charset="0"/>
              </a:rPr>
              <a:t>What are the competitive advantages to the companies practiced Horizontal Integration to grow the business?</a:t>
            </a:r>
            <a:endParaRPr lang="en-US" sz="2700" dirty="0">
              <a:solidFill>
                <a:schemeClr val="tx1"/>
              </a:solidFill>
              <a:latin typeface="Arial" charset="0"/>
              <a:ea typeface="+mn-ea"/>
              <a:cs typeface="Arial" charset="0"/>
            </a:endParaRPr>
          </a:p>
        </p:txBody>
      </p:sp>
      <p:sp>
        <p:nvSpPr>
          <p:cNvPr id="3" name="Footer Placeholder 2"/>
          <p:cNvSpPr>
            <a:spLocks noGrp="1"/>
          </p:cNvSpPr>
          <p:nvPr>
            <p:ph type="ftr" sz="quarter" idx="11"/>
          </p:nvPr>
        </p:nvSpPr>
        <p:spPr/>
        <p:txBody>
          <a:bodyPr/>
          <a:lstStyle/>
          <a:p>
            <a:r>
              <a:rPr lang="en-IN" altLang="en-US"/>
              <a:t>Copyright ©2017 Pearson Education, Limited</a:t>
            </a:r>
            <a:endParaRPr lang="en-US" altLang="en-US" dirty="0"/>
          </a:p>
        </p:txBody>
      </p:sp>
      <p:sp>
        <p:nvSpPr>
          <p:cNvPr id="6" name="Slide Number Placeholder 5"/>
          <p:cNvSpPr>
            <a:spLocks noGrp="1"/>
          </p:cNvSpPr>
          <p:nvPr>
            <p:ph type="sldNum" sz="quarter" idx="12"/>
          </p:nvPr>
        </p:nvSpPr>
        <p:spPr/>
        <p:txBody>
          <a:bodyPr/>
          <a:lstStyle/>
          <a:p>
            <a:r>
              <a:rPr lang="en-US" altLang="en-US"/>
              <a:t>4-</a:t>
            </a:r>
            <a:fld id="{AF8761B6-DA32-4F47-9FFA-503C52D107AE}" type="slidenum">
              <a:rPr lang="en-US" altLang="en-US" smtClean="0"/>
              <a:pPr/>
              <a:t>19</a:t>
            </a:fld>
            <a:endParaRPr lang="en-US" altLang="en-US" dirty="0"/>
          </a:p>
        </p:txBody>
      </p:sp>
    </p:spTree>
    <p:extLst>
      <p:ext uri="{BB962C8B-B14F-4D97-AF65-F5344CB8AC3E}">
        <p14:creationId xmlns:p14="http://schemas.microsoft.com/office/powerpoint/2010/main" val="419584957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p:txBody>
          <a:bodyPr/>
          <a:lstStyle/>
          <a:p>
            <a:pPr>
              <a:defRPr/>
            </a:pPr>
            <a:r>
              <a:rPr lang="en-US" dirty="0">
                <a:solidFill>
                  <a:schemeClr val="tx1"/>
                </a:solidFill>
                <a:latin typeface="Arial" charset="0"/>
                <a:ea typeface="+mj-ea"/>
                <a:cs typeface="Arial" charset="0"/>
              </a:rPr>
              <a:t>Intensive Strategies</a:t>
            </a:r>
          </a:p>
        </p:txBody>
      </p:sp>
      <p:sp>
        <p:nvSpPr>
          <p:cNvPr id="35843" name="Content Placeholder 2"/>
          <p:cNvSpPr>
            <a:spLocks noGrp="1"/>
          </p:cNvSpPr>
          <p:nvPr>
            <p:ph idx="1"/>
          </p:nvPr>
        </p:nvSpPr>
        <p:spPr>
          <a:xfrm>
            <a:off x="304800" y="1524000"/>
            <a:ext cx="8686800" cy="4800600"/>
          </a:xfrm>
        </p:spPr>
        <p:txBody>
          <a:bodyPr>
            <a:normAutofit/>
          </a:bodyPr>
          <a:lstStyle/>
          <a:p>
            <a:pPr>
              <a:defRPr/>
            </a:pPr>
            <a:r>
              <a:rPr lang="en-US" sz="3000" b="1" dirty="0">
                <a:solidFill>
                  <a:schemeClr val="tx1"/>
                </a:solidFill>
                <a:latin typeface="Arial" charset="0"/>
                <a:ea typeface="+mn-ea"/>
                <a:cs typeface="Arial" charset="0"/>
              </a:rPr>
              <a:t>Market Penetration Strategy </a:t>
            </a:r>
          </a:p>
          <a:p>
            <a:pPr lvl="1">
              <a:defRPr/>
            </a:pPr>
            <a:r>
              <a:rPr lang="en-US" sz="2700" dirty="0">
                <a:solidFill>
                  <a:schemeClr val="tx1"/>
                </a:solidFill>
                <a:latin typeface="Arial" charset="0"/>
                <a:ea typeface="+mn-ea"/>
                <a:cs typeface="Arial" charset="0"/>
              </a:rPr>
              <a:t>seeks to increase market share for present products or services in present markets through greater marketing efforts</a:t>
            </a:r>
          </a:p>
          <a:p>
            <a:pPr>
              <a:defRPr/>
            </a:pPr>
            <a:r>
              <a:rPr lang="en-US" sz="3000" b="1" dirty="0">
                <a:solidFill>
                  <a:schemeClr val="tx1"/>
                </a:solidFill>
                <a:latin typeface="Arial" charset="0"/>
                <a:ea typeface="+mn-ea"/>
                <a:cs typeface="Arial" charset="0"/>
              </a:rPr>
              <a:t>Market Development </a:t>
            </a:r>
          </a:p>
          <a:p>
            <a:pPr lvl="1">
              <a:defRPr/>
            </a:pPr>
            <a:r>
              <a:rPr lang="en-US" sz="2700" dirty="0">
                <a:solidFill>
                  <a:schemeClr val="tx1"/>
                </a:solidFill>
                <a:latin typeface="Arial" charset="0"/>
                <a:ea typeface="+mn-ea"/>
                <a:cs typeface="Arial" charset="0"/>
              </a:rPr>
              <a:t>involves introducing present products or services into new geographic areas</a:t>
            </a:r>
          </a:p>
          <a:p>
            <a:pPr>
              <a:defRPr/>
            </a:pPr>
            <a:r>
              <a:rPr lang="en-US" sz="3000" b="1" dirty="0">
                <a:solidFill>
                  <a:schemeClr val="tx1"/>
                </a:solidFill>
                <a:latin typeface="Arial" charset="0"/>
                <a:ea typeface="+mn-ea"/>
                <a:cs typeface="Arial" charset="0"/>
              </a:rPr>
              <a:t>Product Development Strategy </a:t>
            </a:r>
          </a:p>
          <a:p>
            <a:pPr lvl="1">
              <a:defRPr/>
            </a:pPr>
            <a:r>
              <a:rPr lang="en-US" sz="2700" dirty="0">
                <a:solidFill>
                  <a:schemeClr val="tx1"/>
                </a:solidFill>
                <a:latin typeface="Arial" charset="0"/>
                <a:ea typeface="+mn-ea"/>
                <a:cs typeface="Arial" charset="0"/>
              </a:rPr>
              <a:t>seeks increased sales by improving or modifying present products or services</a:t>
            </a:r>
          </a:p>
        </p:txBody>
      </p:sp>
      <p:sp>
        <p:nvSpPr>
          <p:cNvPr id="3" name="Footer Placeholder 2"/>
          <p:cNvSpPr>
            <a:spLocks noGrp="1"/>
          </p:cNvSpPr>
          <p:nvPr>
            <p:ph type="ftr" sz="quarter" idx="11"/>
          </p:nvPr>
        </p:nvSpPr>
        <p:spPr/>
        <p:txBody>
          <a:bodyPr/>
          <a:lstStyle/>
          <a:p>
            <a:r>
              <a:rPr lang="en-IN" altLang="en-US"/>
              <a:t>Copyright ©2017 Pearson Education, Limited</a:t>
            </a:r>
            <a:endParaRPr lang="en-US" altLang="en-US" dirty="0"/>
          </a:p>
        </p:txBody>
      </p:sp>
      <p:sp>
        <p:nvSpPr>
          <p:cNvPr id="6" name="Slide Number Placeholder 5"/>
          <p:cNvSpPr>
            <a:spLocks noGrp="1"/>
          </p:cNvSpPr>
          <p:nvPr>
            <p:ph type="sldNum" sz="quarter" idx="12"/>
          </p:nvPr>
        </p:nvSpPr>
        <p:spPr/>
        <p:txBody>
          <a:bodyPr/>
          <a:lstStyle/>
          <a:p>
            <a:r>
              <a:rPr lang="en-US" altLang="en-US"/>
              <a:t>4-</a:t>
            </a:r>
            <a:fld id="{AF8761B6-DA32-4F47-9FFA-503C52D107AE}" type="slidenum">
              <a:rPr lang="en-US" altLang="en-US" smtClean="0"/>
              <a:pPr/>
              <a:t>20</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p:txBody>
          <a:bodyPr>
            <a:normAutofit/>
          </a:bodyPr>
          <a:lstStyle/>
          <a:p>
            <a:pPr>
              <a:defRPr/>
            </a:pPr>
            <a:r>
              <a:rPr lang="en-US" dirty="0">
                <a:solidFill>
                  <a:schemeClr val="tx1"/>
                </a:solidFill>
                <a:latin typeface="Arial" charset="0"/>
                <a:ea typeface="+mj-ea"/>
                <a:cs typeface="Arial" charset="0"/>
              </a:rPr>
              <a:t>Market Penetration Guidelines</a:t>
            </a:r>
          </a:p>
        </p:txBody>
      </p:sp>
      <p:sp>
        <p:nvSpPr>
          <p:cNvPr id="36867" name="Content Placeholder 6"/>
          <p:cNvSpPr>
            <a:spLocks noGrp="1"/>
          </p:cNvSpPr>
          <p:nvPr>
            <p:ph idx="1"/>
          </p:nvPr>
        </p:nvSpPr>
        <p:spPr/>
        <p:txBody>
          <a:bodyPr>
            <a:normAutofit fontScale="92500" lnSpcReduction="10000"/>
          </a:bodyPr>
          <a:lstStyle/>
          <a:p>
            <a:pPr>
              <a:defRPr/>
            </a:pPr>
            <a:r>
              <a:rPr lang="en-US" sz="2800" dirty="0">
                <a:solidFill>
                  <a:schemeClr val="tx1"/>
                </a:solidFill>
                <a:latin typeface="Arial" charset="0"/>
                <a:ea typeface="+mn-ea"/>
                <a:cs typeface="Arial" charset="0"/>
              </a:rPr>
              <a:t>When current markets are not saturated with a particular product or service</a:t>
            </a:r>
          </a:p>
          <a:p>
            <a:pPr>
              <a:defRPr/>
            </a:pPr>
            <a:r>
              <a:rPr lang="en-US" sz="2800" dirty="0">
                <a:solidFill>
                  <a:schemeClr val="tx1"/>
                </a:solidFill>
                <a:latin typeface="Arial" charset="0"/>
                <a:ea typeface="+mn-ea"/>
                <a:cs typeface="Arial" charset="0"/>
              </a:rPr>
              <a:t>When the usage rate of present customers could be increased significantly</a:t>
            </a:r>
          </a:p>
          <a:p>
            <a:pPr>
              <a:defRPr/>
            </a:pPr>
            <a:r>
              <a:rPr lang="en-US" sz="2800" dirty="0">
                <a:solidFill>
                  <a:schemeClr val="tx1"/>
                </a:solidFill>
                <a:latin typeface="Arial" charset="0"/>
                <a:ea typeface="+mn-ea"/>
                <a:cs typeface="Arial" charset="0"/>
              </a:rPr>
              <a:t>When the market shares of major competitors have been declining while total industry sales have been increasing</a:t>
            </a:r>
          </a:p>
          <a:p>
            <a:r>
              <a:rPr lang="en-US" sz="2800" dirty="0"/>
              <a:t>When the correlation between dollar sales and dollar marketing expenditures historically has been high</a:t>
            </a:r>
            <a:endParaRPr lang="en-US" sz="2800" dirty="0">
              <a:solidFill>
                <a:schemeClr val="tx1"/>
              </a:solidFill>
              <a:latin typeface="Arial" charset="0"/>
              <a:ea typeface="+mn-ea"/>
              <a:cs typeface="Arial" charset="0"/>
            </a:endParaRPr>
          </a:p>
          <a:p>
            <a:pPr>
              <a:defRPr/>
            </a:pPr>
            <a:r>
              <a:rPr lang="en-US" sz="2800" dirty="0">
                <a:solidFill>
                  <a:schemeClr val="tx1"/>
                </a:solidFill>
                <a:latin typeface="Arial" charset="0"/>
                <a:ea typeface="+mn-ea"/>
                <a:cs typeface="Arial" charset="0"/>
              </a:rPr>
              <a:t>When increased economies of scale provide major competitive advantages</a:t>
            </a:r>
          </a:p>
        </p:txBody>
      </p:sp>
      <p:sp>
        <p:nvSpPr>
          <p:cNvPr id="3" name="Footer Placeholder 2"/>
          <p:cNvSpPr>
            <a:spLocks noGrp="1"/>
          </p:cNvSpPr>
          <p:nvPr>
            <p:ph type="ftr" sz="quarter" idx="11"/>
          </p:nvPr>
        </p:nvSpPr>
        <p:spPr/>
        <p:txBody>
          <a:bodyPr/>
          <a:lstStyle/>
          <a:p>
            <a:r>
              <a:rPr lang="en-IN" altLang="en-US"/>
              <a:t>Copyright ©2017 Pearson Education, Limited</a:t>
            </a:r>
            <a:endParaRPr lang="en-US" altLang="en-US" dirty="0"/>
          </a:p>
        </p:txBody>
      </p:sp>
      <p:sp>
        <p:nvSpPr>
          <p:cNvPr id="6" name="Slide Number Placeholder 5"/>
          <p:cNvSpPr>
            <a:spLocks noGrp="1"/>
          </p:cNvSpPr>
          <p:nvPr>
            <p:ph type="sldNum" sz="quarter" idx="12"/>
          </p:nvPr>
        </p:nvSpPr>
        <p:spPr/>
        <p:txBody>
          <a:bodyPr/>
          <a:lstStyle/>
          <a:p>
            <a:r>
              <a:rPr lang="en-US" altLang="en-US"/>
              <a:t>4-</a:t>
            </a:r>
            <a:fld id="{AF8761B6-DA32-4F47-9FFA-503C52D107AE}" type="slidenum">
              <a:rPr lang="en-US" altLang="en-US" smtClean="0"/>
              <a:pPr/>
              <a:t>21</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p:txBody>
          <a:bodyPr>
            <a:normAutofit/>
          </a:bodyPr>
          <a:lstStyle/>
          <a:p>
            <a:pPr>
              <a:defRPr/>
            </a:pPr>
            <a:r>
              <a:rPr lang="en-US" dirty="0">
                <a:solidFill>
                  <a:schemeClr val="tx1"/>
                </a:solidFill>
                <a:latin typeface="Arial" charset="0"/>
                <a:ea typeface="+mj-ea"/>
                <a:cs typeface="Arial" charset="0"/>
              </a:rPr>
              <a:t>Market Development Guidelines</a:t>
            </a:r>
          </a:p>
        </p:txBody>
      </p:sp>
      <p:sp>
        <p:nvSpPr>
          <p:cNvPr id="46082" name="Content Placeholder 2"/>
          <p:cNvSpPr>
            <a:spLocks noGrp="1"/>
          </p:cNvSpPr>
          <p:nvPr>
            <p:ph idx="1"/>
          </p:nvPr>
        </p:nvSpPr>
        <p:spPr/>
        <p:txBody>
          <a:bodyPr>
            <a:normAutofit fontScale="92500" lnSpcReduction="10000"/>
          </a:bodyPr>
          <a:lstStyle/>
          <a:p>
            <a:pPr marL="342900" indent="-342900"/>
            <a:r>
              <a:rPr lang="en-US" altLang="en-US" sz="2800" dirty="0">
                <a:solidFill>
                  <a:schemeClr val="tx1"/>
                </a:solidFill>
                <a:latin typeface="Arial" pitchFamily="34" charset="0"/>
                <a:cs typeface="Arial" pitchFamily="34" charset="0"/>
              </a:rPr>
              <a:t>When new channels of distribution are available that are reliable, inexpensive, and of good quality</a:t>
            </a:r>
          </a:p>
          <a:p>
            <a:pPr marL="342900" indent="-342900"/>
            <a:r>
              <a:rPr lang="en-US" altLang="en-US" sz="2800" dirty="0">
                <a:solidFill>
                  <a:schemeClr val="tx1"/>
                </a:solidFill>
                <a:latin typeface="Arial" pitchFamily="34" charset="0"/>
                <a:cs typeface="Arial" pitchFamily="34" charset="0"/>
              </a:rPr>
              <a:t>When an organization is very successful at what it does</a:t>
            </a:r>
          </a:p>
          <a:p>
            <a:pPr marL="342900" indent="-342900"/>
            <a:r>
              <a:rPr lang="en-US" altLang="en-US" sz="2800" dirty="0">
                <a:solidFill>
                  <a:schemeClr val="tx1"/>
                </a:solidFill>
                <a:latin typeface="Arial" pitchFamily="34" charset="0"/>
                <a:cs typeface="Arial" pitchFamily="34" charset="0"/>
              </a:rPr>
              <a:t>When new untapped or unsaturated markets exist</a:t>
            </a:r>
          </a:p>
          <a:p>
            <a:r>
              <a:rPr lang="en-US" sz="2800" dirty="0"/>
              <a:t>When an organization has the needed capital and human resources to manage expanded operations </a:t>
            </a:r>
            <a:endParaRPr lang="en-US" altLang="en-US" sz="2800" dirty="0">
              <a:solidFill>
                <a:schemeClr val="tx1"/>
              </a:solidFill>
              <a:latin typeface="Arial" pitchFamily="34" charset="0"/>
              <a:cs typeface="Arial" pitchFamily="34" charset="0"/>
            </a:endParaRPr>
          </a:p>
          <a:p>
            <a:pPr marL="342900" indent="-342900"/>
            <a:r>
              <a:rPr lang="en-US" altLang="en-US" sz="2800" dirty="0">
                <a:solidFill>
                  <a:schemeClr val="tx1"/>
                </a:solidFill>
                <a:latin typeface="Arial" pitchFamily="34" charset="0"/>
                <a:cs typeface="Arial" pitchFamily="34" charset="0"/>
              </a:rPr>
              <a:t>When an organization has excess production capacity</a:t>
            </a:r>
          </a:p>
          <a:p>
            <a:pPr marL="342900" indent="-342900"/>
            <a:r>
              <a:rPr lang="en-US" altLang="en-US" sz="2800" dirty="0">
                <a:solidFill>
                  <a:schemeClr val="tx1"/>
                </a:solidFill>
                <a:latin typeface="Arial" pitchFamily="34" charset="0"/>
                <a:cs typeface="Arial" pitchFamily="34" charset="0"/>
              </a:rPr>
              <a:t>When an organization</a:t>
            </a:r>
            <a:r>
              <a:rPr lang="en-US" altLang="ja-JP" sz="2800" dirty="0">
                <a:solidFill>
                  <a:schemeClr val="tx1"/>
                </a:solidFill>
                <a:latin typeface="Arial" pitchFamily="34" charset="0"/>
                <a:cs typeface="Arial" pitchFamily="34" charset="0"/>
              </a:rPr>
              <a:t>'s basic industry is rapidly becoming global in scope</a:t>
            </a:r>
          </a:p>
          <a:p>
            <a:pPr>
              <a:buFont typeface="Wingdings" pitchFamily="2" charset="2"/>
              <a:buNone/>
            </a:pPr>
            <a:endParaRPr lang="en-US" altLang="en-US" dirty="0">
              <a:solidFill>
                <a:schemeClr val="tx1"/>
              </a:solidFill>
              <a:latin typeface="Arial" pitchFamily="34" charset="0"/>
              <a:cs typeface="Arial" pitchFamily="34" charset="0"/>
            </a:endParaRPr>
          </a:p>
        </p:txBody>
      </p:sp>
      <p:sp>
        <p:nvSpPr>
          <p:cNvPr id="3" name="Footer Placeholder 2"/>
          <p:cNvSpPr>
            <a:spLocks noGrp="1"/>
          </p:cNvSpPr>
          <p:nvPr>
            <p:ph type="ftr" sz="quarter" idx="11"/>
          </p:nvPr>
        </p:nvSpPr>
        <p:spPr/>
        <p:txBody>
          <a:bodyPr/>
          <a:lstStyle/>
          <a:p>
            <a:r>
              <a:rPr lang="en-IN" altLang="en-US"/>
              <a:t>Copyright ©2017 Pearson Education, Limited</a:t>
            </a:r>
            <a:endParaRPr lang="en-US" altLang="en-US" dirty="0"/>
          </a:p>
        </p:txBody>
      </p:sp>
      <p:sp>
        <p:nvSpPr>
          <p:cNvPr id="6" name="Slide Number Placeholder 5"/>
          <p:cNvSpPr>
            <a:spLocks noGrp="1"/>
          </p:cNvSpPr>
          <p:nvPr>
            <p:ph type="sldNum" sz="quarter" idx="12"/>
          </p:nvPr>
        </p:nvSpPr>
        <p:spPr/>
        <p:txBody>
          <a:bodyPr/>
          <a:lstStyle/>
          <a:p>
            <a:r>
              <a:rPr lang="en-US" altLang="en-US"/>
              <a:t>4-</a:t>
            </a:r>
            <a:fld id="{AF8761B6-DA32-4F47-9FFA-503C52D107AE}" type="slidenum">
              <a:rPr lang="en-US" altLang="en-US" smtClean="0"/>
              <a:pPr/>
              <a:t>22</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p:txBody>
          <a:bodyPr>
            <a:normAutofit fontScale="90000"/>
          </a:bodyPr>
          <a:lstStyle/>
          <a:p>
            <a:pPr>
              <a:defRPr/>
            </a:pPr>
            <a:r>
              <a:rPr lang="en-US" dirty="0">
                <a:solidFill>
                  <a:schemeClr val="tx1"/>
                </a:solidFill>
                <a:latin typeface="Arial" charset="0"/>
                <a:ea typeface="+mj-ea"/>
                <a:cs typeface="Arial" charset="0"/>
              </a:rPr>
              <a:t>Product Development Guidelines</a:t>
            </a:r>
          </a:p>
        </p:txBody>
      </p:sp>
      <p:sp>
        <p:nvSpPr>
          <p:cNvPr id="48130" name="Content Placeholder 2"/>
          <p:cNvSpPr>
            <a:spLocks noGrp="1"/>
          </p:cNvSpPr>
          <p:nvPr>
            <p:ph idx="1"/>
          </p:nvPr>
        </p:nvSpPr>
        <p:spPr>
          <a:xfrm>
            <a:off x="304800" y="1447800"/>
            <a:ext cx="8686800" cy="4800600"/>
          </a:xfrm>
        </p:spPr>
        <p:txBody>
          <a:bodyPr>
            <a:normAutofit/>
          </a:bodyPr>
          <a:lstStyle/>
          <a:p>
            <a:pPr marL="342900" indent="-342900"/>
            <a:r>
              <a:rPr lang="en-US" altLang="en-US" sz="2800" dirty="0">
                <a:solidFill>
                  <a:schemeClr val="tx1"/>
                </a:solidFill>
                <a:latin typeface="Arial" pitchFamily="34" charset="0"/>
                <a:cs typeface="Arial" pitchFamily="34" charset="0"/>
              </a:rPr>
              <a:t>When an organization has successful products that are in the maturity stage of the product life cycle</a:t>
            </a:r>
          </a:p>
          <a:p>
            <a:pPr marL="342900" indent="-342900"/>
            <a:r>
              <a:rPr lang="en-US" altLang="en-US" sz="2800" dirty="0">
                <a:solidFill>
                  <a:schemeClr val="tx1"/>
                </a:solidFill>
                <a:latin typeface="Arial" pitchFamily="34" charset="0"/>
                <a:cs typeface="Arial" pitchFamily="34" charset="0"/>
              </a:rPr>
              <a:t>When an organization competes in an industry characterized by rapid technological developments</a:t>
            </a:r>
          </a:p>
          <a:p>
            <a:pPr marL="342900" indent="-342900"/>
            <a:r>
              <a:rPr lang="en-US" altLang="en-US" sz="2800" dirty="0">
                <a:solidFill>
                  <a:schemeClr val="tx1"/>
                </a:solidFill>
                <a:latin typeface="Arial" pitchFamily="34" charset="0"/>
                <a:cs typeface="Arial" pitchFamily="34" charset="0"/>
              </a:rPr>
              <a:t>When major competitors offer better-quality products at comparable prices</a:t>
            </a:r>
          </a:p>
          <a:p>
            <a:pPr marL="342900" indent="-342900"/>
            <a:r>
              <a:rPr lang="en-US" altLang="en-US" sz="2800" dirty="0">
                <a:solidFill>
                  <a:schemeClr val="tx1"/>
                </a:solidFill>
                <a:latin typeface="Arial" pitchFamily="34" charset="0"/>
                <a:cs typeface="Arial" pitchFamily="34" charset="0"/>
              </a:rPr>
              <a:t>When an organization competes in a high-growth industry</a:t>
            </a:r>
          </a:p>
          <a:p>
            <a:pPr marL="342900" indent="-342900"/>
            <a:r>
              <a:rPr lang="en-US" altLang="en-US" sz="2800" dirty="0">
                <a:solidFill>
                  <a:schemeClr val="tx1"/>
                </a:solidFill>
                <a:latin typeface="Arial" pitchFamily="34" charset="0"/>
                <a:cs typeface="Arial" pitchFamily="34" charset="0"/>
              </a:rPr>
              <a:t>When an organization has strong research and development capabilities</a:t>
            </a:r>
          </a:p>
        </p:txBody>
      </p:sp>
      <p:sp>
        <p:nvSpPr>
          <p:cNvPr id="3" name="Footer Placeholder 2"/>
          <p:cNvSpPr>
            <a:spLocks noGrp="1"/>
          </p:cNvSpPr>
          <p:nvPr>
            <p:ph type="ftr" sz="quarter" idx="11"/>
          </p:nvPr>
        </p:nvSpPr>
        <p:spPr/>
        <p:txBody>
          <a:bodyPr/>
          <a:lstStyle/>
          <a:p>
            <a:r>
              <a:rPr lang="en-IN" altLang="en-US"/>
              <a:t>Copyright ©2017 Pearson Education, Limited</a:t>
            </a:r>
            <a:endParaRPr lang="en-US" altLang="en-US" dirty="0"/>
          </a:p>
        </p:txBody>
      </p:sp>
      <p:sp>
        <p:nvSpPr>
          <p:cNvPr id="6" name="Slide Number Placeholder 5"/>
          <p:cNvSpPr>
            <a:spLocks noGrp="1"/>
          </p:cNvSpPr>
          <p:nvPr>
            <p:ph type="sldNum" sz="quarter" idx="12"/>
          </p:nvPr>
        </p:nvSpPr>
        <p:spPr/>
        <p:txBody>
          <a:bodyPr/>
          <a:lstStyle/>
          <a:p>
            <a:r>
              <a:rPr lang="en-US" altLang="en-US"/>
              <a:t>4-</a:t>
            </a:r>
            <a:fld id="{AF8761B6-DA32-4F47-9FFA-503C52D107AE}" type="slidenum">
              <a:rPr lang="en-US" altLang="en-US" smtClean="0"/>
              <a:pPr/>
              <a:t>23</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p:cNvSpPr>
            <a:spLocks noGrp="1"/>
          </p:cNvSpPr>
          <p:nvPr>
            <p:ph type="title"/>
          </p:nvPr>
        </p:nvSpPr>
        <p:spPr/>
        <p:txBody>
          <a:bodyPr/>
          <a:lstStyle/>
          <a:p>
            <a:pPr>
              <a:defRPr/>
            </a:pPr>
            <a:r>
              <a:rPr lang="en-US" dirty="0">
                <a:solidFill>
                  <a:schemeClr val="tx1"/>
                </a:solidFill>
                <a:latin typeface="Arial" charset="0"/>
                <a:ea typeface="+mj-ea"/>
                <a:cs typeface="Arial" charset="0"/>
              </a:rPr>
              <a:t>Diversification Strategies</a:t>
            </a:r>
          </a:p>
        </p:txBody>
      </p:sp>
      <p:sp>
        <p:nvSpPr>
          <p:cNvPr id="43011" name="Content Placeholder 4"/>
          <p:cNvSpPr>
            <a:spLocks noGrp="1"/>
          </p:cNvSpPr>
          <p:nvPr>
            <p:ph idx="1"/>
          </p:nvPr>
        </p:nvSpPr>
        <p:spPr/>
        <p:txBody>
          <a:bodyPr/>
          <a:lstStyle/>
          <a:p>
            <a:pPr>
              <a:defRPr/>
            </a:pPr>
            <a:r>
              <a:rPr lang="en-US" b="1" dirty="0">
                <a:solidFill>
                  <a:schemeClr val="tx1"/>
                </a:solidFill>
                <a:latin typeface="Arial" charset="0"/>
                <a:ea typeface="+mn-ea"/>
                <a:cs typeface="Arial" charset="0"/>
              </a:rPr>
              <a:t>Related Diversification</a:t>
            </a:r>
          </a:p>
          <a:p>
            <a:pPr lvl="1">
              <a:defRPr/>
            </a:pPr>
            <a:r>
              <a:rPr lang="en-US" dirty="0">
                <a:solidFill>
                  <a:schemeClr val="tx1"/>
                </a:solidFill>
                <a:latin typeface="Arial" charset="0"/>
                <a:ea typeface="+mn-ea"/>
                <a:cs typeface="Arial" charset="0"/>
              </a:rPr>
              <a:t>value chains possess competitively valuable cross-business strategic fits</a:t>
            </a:r>
          </a:p>
          <a:p>
            <a:pPr>
              <a:defRPr/>
            </a:pPr>
            <a:r>
              <a:rPr lang="en-US" b="1" dirty="0">
                <a:latin typeface="Arial" charset="0"/>
                <a:cs typeface="Arial" charset="0"/>
              </a:rPr>
              <a:t>Unrelated Diversification</a:t>
            </a:r>
          </a:p>
          <a:p>
            <a:pPr lvl="1">
              <a:defRPr/>
            </a:pPr>
            <a:r>
              <a:rPr lang="en-US" dirty="0">
                <a:latin typeface="Arial" charset="0"/>
                <a:cs typeface="Arial" charset="0"/>
              </a:rPr>
              <a:t>v</a:t>
            </a:r>
            <a:r>
              <a:rPr lang="en-US" dirty="0">
                <a:solidFill>
                  <a:schemeClr val="tx1"/>
                </a:solidFill>
                <a:latin typeface="Arial" charset="0"/>
                <a:ea typeface="+mn-ea"/>
                <a:cs typeface="Arial" charset="0"/>
              </a:rPr>
              <a:t>alue chains are so dissimilar that no competitively valuable cross-business relationships exist</a:t>
            </a:r>
          </a:p>
        </p:txBody>
      </p:sp>
      <p:sp>
        <p:nvSpPr>
          <p:cNvPr id="3" name="Footer Placeholder 2"/>
          <p:cNvSpPr>
            <a:spLocks noGrp="1"/>
          </p:cNvSpPr>
          <p:nvPr>
            <p:ph type="ftr" sz="quarter" idx="11"/>
          </p:nvPr>
        </p:nvSpPr>
        <p:spPr/>
        <p:txBody>
          <a:bodyPr/>
          <a:lstStyle/>
          <a:p>
            <a:r>
              <a:rPr lang="en-IN" altLang="en-US"/>
              <a:t>Copyright ©2017 Pearson Education, Limited</a:t>
            </a:r>
            <a:endParaRPr lang="en-US" altLang="en-US" dirty="0"/>
          </a:p>
        </p:txBody>
      </p:sp>
      <p:sp>
        <p:nvSpPr>
          <p:cNvPr id="6" name="Slide Number Placeholder 5"/>
          <p:cNvSpPr>
            <a:spLocks noGrp="1"/>
          </p:cNvSpPr>
          <p:nvPr>
            <p:ph type="sldNum" sz="quarter" idx="12"/>
          </p:nvPr>
        </p:nvSpPr>
        <p:spPr/>
        <p:txBody>
          <a:bodyPr/>
          <a:lstStyle/>
          <a:p>
            <a:r>
              <a:rPr lang="en-US" altLang="en-US"/>
              <a:t>4-</a:t>
            </a:r>
            <a:fld id="{AF8761B6-DA32-4F47-9FFA-503C52D107AE}" type="slidenum">
              <a:rPr lang="en-US" altLang="en-US" smtClean="0"/>
              <a:pPr/>
              <a:t>24</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p:txBody>
          <a:bodyPr>
            <a:normAutofit fontScale="90000"/>
          </a:bodyPr>
          <a:lstStyle/>
          <a:p>
            <a:pPr>
              <a:defRPr/>
            </a:pPr>
            <a:r>
              <a:rPr lang="en-US" dirty="0">
                <a:solidFill>
                  <a:schemeClr val="tx1"/>
                </a:solidFill>
                <a:latin typeface="Arial" charset="0"/>
                <a:ea typeface="+mj-ea"/>
                <a:cs typeface="Arial" charset="0"/>
              </a:rPr>
              <a:t>Synergies of Related Diversification</a:t>
            </a:r>
          </a:p>
        </p:txBody>
      </p:sp>
      <p:sp>
        <p:nvSpPr>
          <p:cNvPr id="51202" name="Content Placeholder 2"/>
          <p:cNvSpPr>
            <a:spLocks noGrp="1"/>
          </p:cNvSpPr>
          <p:nvPr>
            <p:ph idx="1"/>
          </p:nvPr>
        </p:nvSpPr>
        <p:spPr>
          <a:xfrm>
            <a:off x="304800" y="1524000"/>
            <a:ext cx="8686800" cy="4525963"/>
          </a:xfrm>
        </p:spPr>
        <p:txBody>
          <a:bodyPr>
            <a:noAutofit/>
          </a:bodyPr>
          <a:lstStyle/>
          <a:p>
            <a:pPr marL="342900" indent="-342900"/>
            <a:r>
              <a:rPr lang="en-US" altLang="en-US" sz="2800" dirty="0">
                <a:solidFill>
                  <a:schemeClr val="tx1"/>
                </a:solidFill>
                <a:latin typeface="Arial" pitchFamily="34" charset="0"/>
                <a:cs typeface="Arial" pitchFamily="34" charset="0"/>
              </a:rPr>
              <a:t>Transferring competitively valuable expertise, technological know-how, or other capabilities from one business to another</a:t>
            </a:r>
          </a:p>
          <a:p>
            <a:pPr marL="342900" indent="-342900"/>
            <a:r>
              <a:rPr lang="en-US" altLang="en-US" sz="2800" dirty="0">
                <a:solidFill>
                  <a:schemeClr val="tx1"/>
                </a:solidFill>
                <a:latin typeface="Arial" pitchFamily="34" charset="0"/>
                <a:cs typeface="Arial" pitchFamily="34" charset="0"/>
              </a:rPr>
              <a:t>Combining the related activities of separate businesses into a single operation to achieve lower costs</a:t>
            </a:r>
          </a:p>
          <a:p>
            <a:pPr marL="342900" indent="-342900"/>
            <a:r>
              <a:rPr lang="en-US" altLang="en-US" sz="2800" dirty="0">
                <a:solidFill>
                  <a:schemeClr val="tx1"/>
                </a:solidFill>
                <a:latin typeface="Arial" pitchFamily="34" charset="0"/>
                <a:cs typeface="Arial" pitchFamily="34" charset="0"/>
              </a:rPr>
              <a:t>Exploiting common use of a known brand name</a:t>
            </a:r>
          </a:p>
          <a:p>
            <a:pPr marL="342900" indent="-342900"/>
            <a:r>
              <a:rPr lang="en-US" altLang="en-US" sz="2800" dirty="0">
                <a:solidFill>
                  <a:schemeClr val="tx1"/>
                </a:solidFill>
                <a:latin typeface="Arial" pitchFamily="34" charset="0"/>
                <a:cs typeface="Arial" pitchFamily="34" charset="0"/>
              </a:rPr>
              <a:t>Using cross-business collaboration to create strengths</a:t>
            </a:r>
          </a:p>
        </p:txBody>
      </p:sp>
      <p:sp>
        <p:nvSpPr>
          <p:cNvPr id="3" name="Footer Placeholder 2"/>
          <p:cNvSpPr>
            <a:spLocks noGrp="1"/>
          </p:cNvSpPr>
          <p:nvPr>
            <p:ph type="ftr" sz="quarter" idx="11"/>
          </p:nvPr>
        </p:nvSpPr>
        <p:spPr/>
        <p:txBody>
          <a:bodyPr/>
          <a:lstStyle/>
          <a:p>
            <a:r>
              <a:rPr lang="en-IN" altLang="en-US"/>
              <a:t>Copyright ©2017 Pearson Education, Limited</a:t>
            </a:r>
            <a:endParaRPr lang="en-US" altLang="en-US" dirty="0"/>
          </a:p>
        </p:txBody>
      </p:sp>
      <p:sp>
        <p:nvSpPr>
          <p:cNvPr id="6" name="Slide Number Placeholder 5"/>
          <p:cNvSpPr>
            <a:spLocks noGrp="1"/>
          </p:cNvSpPr>
          <p:nvPr>
            <p:ph type="sldNum" sz="quarter" idx="12"/>
          </p:nvPr>
        </p:nvSpPr>
        <p:spPr/>
        <p:txBody>
          <a:bodyPr/>
          <a:lstStyle/>
          <a:p>
            <a:r>
              <a:rPr lang="en-US" altLang="en-US"/>
              <a:t>4-</a:t>
            </a:r>
            <a:fld id="{AF8761B6-DA32-4F47-9FFA-503C52D107AE}" type="slidenum">
              <a:rPr lang="en-US" altLang="en-US" smtClean="0"/>
              <a:pPr/>
              <a:t>25</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normAutofit fontScale="90000"/>
          </a:bodyPr>
          <a:lstStyle/>
          <a:p>
            <a:pPr>
              <a:defRPr/>
            </a:pPr>
            <a:r>
              <a:rPr lang="en-US" dirty="0">
                <a:solidFill>
                  <a:schemeClr val="tx1"/>
                </a:solidFill>
                <a:latin typeface="Arial" charset="0"/>
                <a:ea typeface="+mj-ea"/>
                <a:cs typeface="Arial" charset="0"/>
              </a:rPr>
              <a:t>Related Diversification Guidelines</a:t>
            </a:r>
          </a:p>
        </p:txBody>
      </p:sp>
      <p:sp>
        <p:nvSpPr>
          <p:cNvPr id="46083" name="Content Placeholder 2"/>
          <p:cNvSpPr>
            <a:spLocks noGrp="1"/>
          </p:cNvSpPr>
          <p:nvPr>
            <p:ph idx="1"/>
          </p:nvPr>
        </p:nvSpPr>
        <p:spPr/>
        <p:txBody>
          <a:bodyPr>
            <a:noAutofit/>
          </a:bodyPr>
          <a:lstStyle/>
          <a:p>
            <a:pPr>
              <a:defRPr/>
            </a:pPr>
            <a:r>
              <a:rPr lang="en-US" sz="2400" dirty="0">
                <a:solidFill>
                  <a:schemeClr val="tx1"/>
                </a:solidFill>
                <a:latin typeface="Arial" charset="0"/>
                <a:cs typeface="Arial" charset="0"/>
              </a:rPr>
              <a:t>When an organization competes in a no-growth or a slow-growth industry</a:t>
            </a:r>
          </a:p>
          <a:p>
            <a:pPr>
              <a:defRPr/>
            </a:pPr>
            <a:r>
              <a:rPr lang="en-US" sz="2400" dirty="0">
                <a:solidFill>
                  <a:schemeClr val="tx1"/>
                </a:solidFill>
                <a:latin typeface="Arial" charset="0"/>
                <a:cs typeface="Arial" charset="0"/>
              </a:rPr>
              <a:t>When adding new, but related, products would significantly enhance the sales of current products</a:t>
            </a:r>
          </a:p>
          <a:p>
            <a:pPr>
              <a:defRPr/>
            </a:pPr>
            <a:r>
              <a:rPr lang="en-US" sz="2400" dirty="0">
                <a:solidFill>
                  <a:schemeClr val="tx1"/>
                </a:solidFill>
                <a:latin typeface="Arial" charset="0"/>
                <a:cs typeface="Arial" charset="0"/>
              </a:rPr>
              <a:t>When new, but related, products could be offered at highly competitive prices</a:t>
            </a:r>
          </a:p>
          <a:p>
            <a:r>
              <a:rPr lang="en-US" sz="2400" dirty="0"/>
              <a:t>When new, but related, products have seasonal sales levels that counterbalance an organization’s existing peaks and valleys</a:t>
            </a:r>
          </a:p>
          <a:p>
            <a:r>
              <a:rPr lang="en-US" sz="2400" dirty="0"/>
              <a:t>When an organization’s products are currently in the declining stage of the product’s life cycle</a:t>
            </a:r>
            <a:endParaRPr lang="en-US" sz="2400" dirty="0">
              <a:solidFill>
                <a:schemeClr val="tx1"/>
              </a:solidFill>
              <a:latin typeface="Arial" charset="0"/>
              <a:cs typeface="Arial" charset="0"/>
            </a:endParaRPr>
          </a:p>
          <a:p>
            <a:pPr>
              <a:defRPr/>
            </a:pPr>
            <a:r>
              <a:rPr lang="en-US" sz="2400" dirty="0">
                <a:solidFill>
                  <a:schemeClr val="tx1"/>
                </a:solidFill>
                <a:latin typeface="Arial" charset="0"/>
                <a:cs typeface="Arial" charset="0"/>
              </a:rPr>
              <a:t>When an organization has a strong management team</a:t>
            </a:r>
          </a:p>
        </p:txBody>
      </p:sp>
      <p:sp>
        <p:nvSpPr>
          <p:cNvPr id="3" name="Footer Placeholder 2"/>
          <p:cNvSpPr>
            <a:spLocks noGrp="1"/>
          </p:cNvSpPr>
          <p:nvPr>
            <p:ph type="ftr" sz="quarter" idx="11"/>
          </p:nvPr>
        </p:nvSpPr>
        <p:spPr/>
        <p:txBody>
          <a:bodyPr/>
          <a:lstStyle/>
          <a:p>
            <a:r>
              <a:rPr lang="en-IN" altLang="en-US"/>
              <a:t>Copyright ©2017 Pearson Education, Limited</a:t>
            </a:r>
            <a:endParaRPr lang="en-US" altLang="en-US" dirty="0"/>
          </a:p>
        </p:txBody>
      </p:sp>
      <p:sp>
        <p:nvSpPr>
          <p:cNvPr id="6" name="Slide Number Placeholder 5"/>
          <p:cNvSpPr>
            <a:spLocks noGrp="1"/>
          </p:cNvSpPr>
          <p:nvPr>
            <p:ph type="sldNum" sz="quarter" idx="12"/>
          </p:nvPr>
        </p:nvSpPr>
        <p:spPr/>
        <p:txBody>
          <a:bodyPr/>
          <a:lstStyle/>
          <a:p>
            <a:r>
              <a:rPr lang="en-US" altLang="en-US"/>
              <a:t>4-</a:t>
            </a:r>
            <a:fld id="{AF8761B6-DA32-4F47-9FFA-503C52D107AE}" type="slidenum">
              <a:rPr lang="en-US" altLang="en-US" smtClean="0"/>
              <a:pPr/>
              <a:t>26</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p:cNvSpPr>
            <a:spLocks noGrp="1"/>
          </p:cNvSpPr>
          <p:nvPr>
            <p:ph type="title"/>
          </p:nvPr>
        </p:nvSpPr>
        <p:spPr/>
        <p:txBody>
          <a:bodyPr>
            <a:normAutofit fontScale="90000"/>
          </a:bodyPr>
          <a:lstStyle/>
          <a:p>
            <a:pPr>
              <a:defRPr/>
            </a:pPr>
            <a:r>
              <a:rPr lang="en-US" dirty="0">
                <a:solidFill>
                  <a:schemeClr val="tx1"/>
                </a:solidFill>
                <a:latin typeface="Arial" charset="0"/>
                <a:ea typeface="+mj-ea"/>
                <a:cs typeface="Arial" charset="0"/>
              </a:rPr>
              <a:t>Unrelated Diversification Guidelines</a:t>
            </a:r>
          </a:p>
        </p:txBody>
      </p:sp>
      <p:sp>
        <p:nvSpPr>
          <p:cNvPr id="55298" name="Content Placeholder 2"/>
          <p:cNvSpPr>
            <a:spLocks noGrp="1"/>
          </p:cNvSpPr>
          <p:nvPr>
            <p:ph idx="1"/>
          </p:nvPr>
        </p:nvSpPr>
        <p:spPr>
          <a:xfrm>
            <a:off x="304800" y="1447800"/>
            <a:ext cx="8686800" cy="4632325"/>
          </a:xfrm>
        </p:spPr>
        <p:txBody>
          <a:bodyPr>
            <a:normAutofit fontScale="92500" lnSpcReduction="20000"/>
          </a:bodyPr>
          <a:lstStyle/>
          <a:p>
            <a:pPr marL="342900" indent="-342900"/>
            <a:r>
              <a:rPr lang="en-US" altLang="en-US" sz="2800" dirty="0">
                <a:solidFill>
                  <a:schemeClr val="tx1"/>
                </a:solidFill>
                <a:latin typeface="Arial" pitchFamily="34" charset="0"/>
                <a:cs typeface="Arial" pitchFamily="34" charset="0"/>
              </a:rPr>
              <a:t>When revenues derived from an organization</a:t>
            </a:r>
            <a:r>
              <a:rPr lang="en-US" altLang="ja-JP" sz="2800" dirty="0">
                <a:solidFill>
                  <a:schemeClr val="tx1"/>
                </a:solidFill>
                <a:latin typeface="Arial" pitchFamily="34" charset="0"/>
                <a:cs typeface="Arial" pitchFamily="34" charset="0"/>
              </a:rPr>
              <a:t>'s current products would increase significantly by adding the new, unrelated products</a:t>
            </a:r>
          </a:p>
          <a:p>
            <a:r>
              <a:rPr lang="en-US" sz="2800" dirty="0"/>
              <a:t>When an organization competes in a highly competitive or a no-growth industry, as indicated by low industry profit margins and returns</a:t>
            </a:r>
          </a:p>
          <a:p>
            <a:r>
              <a:rPr lang="en-US" altLang="en-US" sz="2800" dirty="0">
                <a:solidFill>
                  <a:schemeClr val="tx1"/>
                </a:solidFill>
                <a:latin typeface="Arial" pitchFamily="34" charset="0"/>
                <a:cs typeface="Arial" pitchFamily="34" charset="0"/>
              </a:rPr>
              <a:t>When an organization</a:t>
            </a:r>
            <a:r>
              <a:rPr lang="en-US" altLang="ja-JP" sz="2800" dirty="0">
                <a:solidFill>
                  <a:schemeClr val="tx1"/>
                </a:solidFill>
                <a:latin typeface="Arial" pitchFamily="34" charset="0"/>
                <a:cs typeface="Arial" pitchFamily="34" charset="0"/>
              </a:rPr>
              <a:t>'s present channels of distribution can be used to market the new products to current customers</a:t>
            </a:r>
          </a:p>
          <a:p>
            <a:pPr marL="342900" indent="-342900"/>
            <a:r>
              <a:rPr lang="en-US" altLang="en-US" sz="2800" dirty="0">
                <a:solidFill>
                  <a:schemeClr val="tx1"/>
                </a:solidFill>
                <a:latin typeface="Arial" pitchFamily="34" charset="0"/>
                <a:cs typeface="Arial" pitchFamily="34" charset="0"/>
              </a:rPr>
              <a:t>When the new products have countercyclical sales patterns compared to present products</a:t>
            </a:r>
          </a:p>
          <a:p>
            <a:pPr marL="342900" indent="-342900"/>
            <a:r>
              <a:rPr lang="en-US" altLang="en-US" sz="2800" dirty="0">
                <a:solidFill>
                  <a:schemeClr val="tx1"/>
                </a:solidFill>
                <a:latin typeface="Arial" pitchFamily="34" charset="0"/>
                <a:cs typeface="Arial" pitchFamily="34" charset="0"/>
              </a:rPr>
              <a:t>When an organization</a:t>
            </a:r>
            <a:r>
              <a:rPr lang="en-US" altLang="ja-JP" sz="2800" dirty="0">
                <a:solidFill>
                  <a:schemeClr val="tx1"/>
                </a:solidFill>
                <a:latin typeface="Arial" pitchFamily="34" charset="0"/>
                <a:cs typeface="Arial" pitchFamily="34" charset="0"/>
              </a:rPr>
              <a:t>'s basic industry is experiencing declining annual sales and profits</a:t>
            </a:r>
            <a:endParaRPr lang="en-US" altLang="en-US" sz="2800" dirty="0">
              <a:solidFill>
                <a:schemeClr val="tx1"/>
              </a:solidFill>
              <a:latin typeface="Arial" pitchFamily="34" charset="0"/>
              <a:cs typeface="Arial" pitchFamily="34" charset="0"/>
            </a:endParaRPr>
          </a:p>
        </p:txBody>
      </p:sp>
      <p:sp>
        <p:nvSpPr>
          <p:cNvPr id="3" name="Footer Placeholder 2"/>
          <p:cNvSpPr>
            <a:spLocks noGrp="1"/>
          </p:cNvSpPr>
          <p:nvPr>
            <p:ph type="ftr" sz="quarter" idx="11"/>
          </p:nvPr>
        </p:nvSpPr>
        <p:spPr/>
        <p:txBody>
          <a:bodyPr/>
          <a:lstStyle/>
          <a:p>
            <a:r>
              <a:rPr lang="en-IN" altLang="en-US"/>
              <a:t>Copyright ©2017 Pearson Education, Limited</a:t>
            </a:r>
            <a:endParaRPr lang="en-US" altLang="en-US" dirty="0"/>
          </a:p>
        </p:txBody>
      </p:sp>
      <p:sp>
        <p:nvSpPr>
          <p:cNvPr id="6" name="Slide Number Placeholder 5"/>
          <p:cNvSpPr>
            <a:spLocks noGrp="1"/>
          </p:cNvSpPr>
          <p:nvPr>
            <p:ph type="sldNum" sz="quarter" idx="12"/>
          </p:nvPr>
        </p:nvSpPr>
        <p:spPr/>
        <p:txBody>
          <a:bodyPr/>
          <a:lstStyle/>
          <a:p>
            <a:r>
              <a:rPr lang="en-US" altLang="en-US"/>
              <a:t>4-</a:t>
            </a:r>
            <a:fld id="{AF8761B6-DA32-4F47-9FFA-503C52D107AE}" type="slidenum">
              <a:rPr lang="en-US" altLang="en-US" smtClean="0"/>
              <a:pPr/>
              <a:t>27</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p:cNvSpPr>
            <a:spLocks noGrp="1"/>
          </p:cNvSpPr>
          <p:nvPr>
            <p:ph type="title"/>
          </p:nvPr>
        </p:nvSpPr>
        <p:spPr/>
        <p:txBody>
          <a:bodyPr>
            <a:normAutofit fontScale="90000"/>
          </a:bodyPr>
          <a:lstStyle/>
          <a:p>
            <a:pPr>
              <a:defRPr/>
            </a:pPr>
            <a:r>
              <a:rPr lang="en-US" dirty="0">
                <a:solidFill>
                  <a:schemeClr val="tx1"/>
                </a:solidFill>
                <a:latin typeface="Arial" charset="0"/>
                <a:ea typeface="+mj-ea"/>
                <a:cs typeface="Arial" charset="0"/>
              </a:rPr>
              <a:t>Unrelated Diversification Guidelines (cont.)</a:t>
            </a:r>
          </a:p>
        </p:txBody>
      </p:sp>
      <p:sp>
        <p:nvSpPr>
          <p:cNvPr id="57346" name="Content Placeholder 2"/>
          <p:cNvSpPr>
            <a:spLocks noGrp="1"/>
          </p:cNvSpPr>
          <p:nvPr>
            <p:ph idx="1"/>
          </p:nvPr>
        </p:nvSpPr>
        <p:spPr/>
        <p:txBody>
          <a:bodyPr>
            <a:normAutofit/>
          </a:bodyPr>
          <a:lstStyle/>
          <a:p>
            <a:pPr marL="350838" indent="-350838"/>
            <a:r>
              <a:rPr lang="en-US" sz="2400" dirty="0"/>
              <a:t>When an organization has the capital and managerial talent needed to compete successfully in a new industry</a:t>
            </a:r>
          </a:p>
          <a:p>
            <a:pPr marL="350838" indent="-350838"/>
            <a:r>
              <a:rPr lang="en-US" altLang="en-US" sz="2400" dirty="0">
                <a:solidFill>
                  <a:schemeClr val="tx1"/>
                </a:solidFill>
              </a:rPr>
              <a:t>When an organization has the opportunity to purchase an unrelated business that is an attractive investment opportunity</a:t>
            </a:r>
          </a:p>
          <a:p>
            <a:pPr marL="342900" indent="-342900"/>
            <a:r>
              <a:rPr lang="en-US" altLang="en-US" sz="2400" dirty="0"/>
              <a:t>When there exists financial synergy</a:t>
            </a:r>
          </a:p>
          <a:p>
            <a:pPr marL="342900" indent="-342900"/>
            <a:r>
              <a:rPr lang="en-US" altLang="en-US" sz="2400" dirty="0">
                <a:solidFill>
                  <a:schemeClr val="tx1"/>
                </a:solidFill>
              </a:rPr>
              <a:t>When existing markets for an organization</a:t>
            </a:r>
            <a:r>
              <a:rPr lang="en-US" altLang="ja-JP" sz="2400" dirty="0">
                <a:solidFill>
                  <a:schemeClr val="tx1"/>
                </a:solidFill>
              </a:rPr>
              <a:t>'s present products are saturated</a:t>
            </a:r>
          </a:p>
          <a:p>
            <a:pPr marL="342900" indent="-342900"/>
            <a:r>
              <a:rPr lang="en-US" altLang="en-US" sz="2400" dirty="0">
                <a:solidFill>
                  <a:schemeClr val="tx1"/>
                </a:solidFill>
              </a:rPr>
              <a:t>When antitrust action could be charged against an organization that historically has concentrated on a single industry</a:t>
            </a:r>
          </a:p>
        </p:txBody>
      </p:sp>
      <p:sp>
        <p:nvSpPr>
          <p:cNvPr id="3" name="Footer Placeholder 2"/>
          <p:cNvSpPr>
            <a:spLocks noGrp="1"/>
          </p:cNvSpPr>
          <p:nvPr>
            <p:ph type="ftr" sz="quarter" idx="11"/>
          </p:nvPr>
        </p:nvSpPr>
        <p:spPr/>
        <p:txBody>
          <a:bodyPr/>
          <a:lstStyle/>
          <a:p>
            <a:r>
              <a:rPr lang="en-IN" altLang="en-US"/>
              <a:t>Copyright ©2017 Pearson Education, Limited</a:t>
            </a:r>
            <a:endParaRPr lang="en-US" altLang="en-US" dirty="0"/>
          </a:p>
        </p:txBody>
      </p:sp>
      <p:sp>
        <p:nvSpPr>
          <p:cNvPr id="6" name="Slide Number Placeholder 5"/>
          <p:cNvSpPr>
            <a:spLocks noGrp="1"/>
          </p:cNvSpPr>
          <p:nvPr>
            <p:ph type="sldNum" sz="quarter" idx="12"/>
          </p:nvPr>
        </p:nvSpPr>
        <p:spPr/>
        <p:txBody>
          <a:bodyPr/>
          <a:lstStyle/>
          <a:p>
            <a:r>
              <a:rPr lang="en-US" altLang="en-US"/>
              <a:t>4-</a:t>
            </a:r>
            <a:fld id="{AF8761B6-DA32-4F47-9FFA-503C52D107AE}" type="slidenum">
              <a:rPr lang="en-US" altLang="en-US" smtClean="0"/>
              <a:pPr/>
              <a:t>28</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p:cNvSpPr>
            <a:spLocks noGrp="1"/>
          </p:cNvSpPr>
          <p:nvPr>
            <p:ph type="title"/>
          </p:nvPr>
        </p:nvSpPr>
        <p:spPr/>
        <p:txBody>
          <a:bodyPr/>
          <a:lstStyle/>
          <a:p>
            <a:pPr>
              <a:defRPr/>
            </a:pPr>
            <a:r>
              <a:rPr lang="en-US" dirty="0">
                <a:solidFill>
                  <a:schemeClr val="tx1"/>
                </a:solidFill>
                <a:latin typeface="Arial" charset="0"/>
                <a:ea typeface="+mj-ea"/>
                <a:cs typeface="Arial" charset="0"/>
              </a:rPr>
              <a:t>Defensive Strategies</a:t>
            </a:r>
          </a:p>
        </p:txBody>
      </p:sp>
      <p:sp>
        <p:nvSpPr>
          <p:cNvPr id="55299" name="Content Placeholder 2"/>
          <p:cNvSpPr>
            <a:spLocks noGrp="1"/>
          </p:cNvSpPr>
          <p:nvPr>
            <p:ph idx="1"/>
          </p:nvPr>
        </p:nvSpPr>
        <p:spPr/>
        <p:txBody>
          <a:bodyPr>
            <a:normAutofit fontScale="85000" lnSpcReduction="20000"/>
          </a:bodyPr>
          <a:lstStyle/>
          <a:p>
            <a:pPr>
              <a:defRPr/>
            </a:pPr>
            <a:r>
              <a:rPr lang="en-US" b="1" dirty="0">
                <a:latin typeface="Arial" charset="0"/>
                <a:cs typeface="Arial" charset="0"/>
              </a:rPr>
              <a:t>Retrenchment</a:t>
            </a:r>
          </a:p>
          <a:p>
            <a:pPr lvl="1"/>
            <a:r>
              <a:rPr lang="en-US" dirty="0"/>
              <a:t>Regroups through cost and asset reduction to reverse declining sales and profits</a:t>
            </a:r>
            <a:endParaRPr lang="en-US" dirty="0">
              <a:latin typeface="Arial" charset="0"/>
              <a:cs typeface="Arial" charset="0"/>
            </a:endParaRPr>
          </a:p>
          <a:p>
            <a:pPr lvl="1"/>
            <a:endParaRPr lang="en-US" dirty="0"/>
          </a:p>
          <a:p>
            <a:r>
              <a:rPr lang="en-US" b="1" dirty="0">
                <a:solidFill>
                  <a:schemeClr val="tx1"/>
                </a:solidFill>
                <a:latin typeface="Arial" charset="0"/>
                <a:ea typeface="+mn-ea"/>
                <a:cs typeface="Arial" charset="0"/>
              </a:rPr>
              <a:t>Divestiture</a:t>
            </a:r>
          </a:p>
          <a:p>
            <a:pPr lvl="1">
              <a:defRPr/>
            </a:pPr>
            <a:r>
              <a:rPr lang="en-US" dirty="0">
                <a:solidFill>
                  <a:schemeClr val="tx1"/>
                </a:solidFill>
                <a:latin typeface="Arial" charset="0"/>
                <a:ea typeface="+mn-ea"/>
                <a:cs typeface="Arial" charset="0"/>
              </a:rPr>
              <a:t>Selling a division or part of an organization</a:t>
            </a:r>
          </a:p>
          <a:p>
            <a:pPr lvl="1">
              <a:defRPr/>
            </a:pPr>
            <a:r>
              <a:rPr lang="en-US" dirty="0">
                <a:latin typeface="Arial" charset="0"/>
                <a:cs typeface="Arial" charset="0"/>
              </a:rPr>
              <a:t>O</a:t>
            </a:r>
            <a:r>
              <a:rPr lang="en-US" dirty="0">
                <a:solidFill>
                  <a:schemeClr val="tx1"/>
                </a:solidFill>
                <a:latin typeface="Arial" charset="0"/>
                <a:ea typeface="+mn-ea"/>
                <a:cs typeface="Arial" charset="0"/>
              </a:rPr>
              <a:t>ften used to raise capital for further strategic acquisitions or investments</a:t>
            </a:r>
          </a:p>
          <a:p>
            <a:pPr marL="457200" lvl="1" indent="0">
              <a:buNone/>
              <a:defRPr/>
            </a:pPr>
            <a:endParaRPr lang="en-US" dirty="0">
              <a:solidFill>
                <a:schemeClr val="tx1"/>
              </a:solidFill>
              <a:latin typeface="Arial" charset="0"/>
              <a:ea typeface="+mn-ea"/>
              <a:cs typeface="Arial" charset="0"/>
            </a:endParaRPr>
          </a:p>
          <a:p>
            <a:pPr>
              <a:defRPr/>
            </a:pPr>
            <a:r>
              <a:rPr lang="en-US" b="1" dirty="0">
                <a:latin typeface="Arial" charset="0"/>
                <a:cs typeface="Arial" charset="0"/>
              </a:rPr>
              <a:t>Liquidation</a:t>
            </a:r>
          </a:p>
          <a:p>
            <a:pPr lvl="1"/>
            <a:r>
              <a:rPr lang="en-US" dirty="0"/>
              <a:t>Selling all of a company’s assets, in parts, for their tangible worth</a:t>
            </a:r>
            <a:endParaRPr lang="en-US" dirty="0">
              <a:solidFill>
                <a:schemeClr val="tx1"/>
              </a:solidFill>
              <a:latin typeface="Arial" charset="0"/>
              <a:ea typeface="+mn-ea"/>
              <a:cs typeface="Arial" charset="0"/>
            </a:endParaRPr>
          </a:p>
        </p:txBody>
      </p:sp>
      <p:sp>
        <p:nvSpPr>
          <p:cNvPr id="3" name="Footer Placeholder 2"/>
          <p:cNvSpPr>
            <a:spLocks noGrp="1"/>
          </p:cNvSpPr>
          <p:nvPr>
            <p:ph type="ftr" sz="quarter" idx="11"/>
          </p:nvPr>
        </p:nvSpPr>
        <p:spPr/>
        <p:txBody>
          <a:bodyPr/>
          <a:lstStyle/>
          <a:p>
            <a:r>
              <a:rPr lang="en-IN" altLang="en-US"/>
              <a:t>Copyright ©2017 Pearson Education, Limited</a:t>
            </a:r>
            <a:endParaRPr lang="en-US" altLang="en-US" dirty="0"/>
          </a:p>
        </p:txBody>
      </p:sp>
      <p:sp>
        <p:nvSpPr>
          <p:cNvPr id="6" name="Slide Number Placeholder 5"/>
          <p:cNvSpPr>
            <a:spLocks noGrp="1"/>
          </p:cNvSpPr>
          <p:nvPr>
            <p:ph type="sldNum" sz="quarter" idx="12"/>
          </p:nvPr>
        </p:nvSpPr>
        <p:spPr/>
        <p:txBody>
          <a:bodyPr/>
          <a:lstStyle/>
          <a:p>
            <a:r>
              <a:rPr lang="en-US" altLang="en-US"/>
              <a:t>4-</a:t>
            </a:r>
            <a:fld id="{AF8761B6-DA32-4F47-9FFA-503C52D107AE}" type="slidenum">
              <a:rPr lang="en-US" altLang="en-US" smtClean="0"/>
              <a:pPr/>
              <a:t>29</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p:cNvSpPr>
            <a:spLocks noGrp="1"/>
          </p:cNvSpPr>
          <p:nvPr>
            <p:ph type="title"/>
          </p:nvPr>
        </p:nvSpPr>
        <p:spPr/>
        <p:txBody>
          <a:bodyPr/>
          <a:lstStyle/>
          <a:p>
            <a:pPr>
              <a:defRPr/>
            </a:pPr>
            <a:r>
              <a:rPr lang="en-US" dirty="0">
                <a:solidFill>
                  <a:schemeClr val="tx1"/>
                </a:solidFill>
                <a:latin typeface="Arial" charset="0"/>
                <a:ea typeface="+mj-ea"/>
                <a:cs typeface="Arial" charset="0"/>
              </a:rPr>
              <a:t>Defensive Strategies</a:t>
            </a:r>
          </a:p>
        </p:txBody>
      </p:sp>
      <p:sp>
        <p:nvSpPr>
          <p:cNvPr id="59394" name="Content Placeholder 2"/>
          <p:cNvSpPr>
            <a:spLocks noGrp="1"/>
          </p:cNvSpPr>
          <p:nvPr>
            <p:ph idx="1"/>
          </p:nvPr>
        </p:nvSpPr>
        <p:spPr/>
        <p:txBody>
          <a:bodyPr/>
          <a:lstStyle/>
          <a:p>
            <a:pPr marL="342900" indent="-342900"/>
            <a:r>
              <a:rPr lang="en-US" altLang="en-US" b="1" dirty="0">
                <a:solidFill>
                  <a:schemeClr val="tx1"/>
                </a:solidFill>
                <a:latin typeface="Arial" pitchFamily="34" charset="0"/>
                <a:cs typeface="Arial" pitchFamily="34" charset="0"/>
              </a:rPr>
              <a:t>Retrenchment </a:t>
            </a:r>
          </a:p>
          <a:p>
            <a:pPr marL="742950" lvl="1" indent="-285750"/>
            <a:r>
              <a:rPr lang="en-US" altLang="en-US" dirty="0">
                <a:solidFill>
                  <a:schemeClr val="tx1"/>
                </a:solidFill>
                <a:latin typeface="Arial" pitchFamily="34" charset="0"/>
                <a:cs typeface="Arial" pitchFamily="34" charset="0"/>
              </a:rPr>
              <a:t>occurs when an organization regroups through cost and asset reduction to reverse declining sales and profits</a:t>
            </a:r>
          </a:p>
          <a:p>
            <a:pPr marL="742950" lvl="1" indent="-285750"/>
            <a:r>
              <a:rPr lang="en-US" altLang="en-US" dirty="0">
                <a:solidFill>
                  <a:schemeClr val="tx1"/>
                </a:solidFill>
                <a:latin typeface="Arial" pitchFamily="34" charset="0"/>
                <a:cs typeface="Arial" pitchFamily="34" charset="0"/>
              </a:rPr>
              <a:t>also called a turnaround or reorganizational strategy</a:t>
            </a:r>
          </a:p>
          <a:p>
            <a:pPr marL="742950" lvl="1" indent="-285750"/>
            <a:r>
              <a:rPr lang="en-US" altLang="en-US" dirty="0">
                <a:solidFill>
                  <a:schemeClr val="tx1"/>
                </a:solidFill>
                <a:latin typeface="Arial" pitchFamily="34" charset="0"/>
                <a:cs typeface="Arial" pitchFamily="34" charset="0"/>
              </a:rPr>
              <a:t>designed to fortify an organization’</a:t>
            </a:r>
            <a:r>
              <a:rPr lang="en-US" altLang="ja-JP" dirty="0">
                <a:solidFill>
                  <a:schemeClr val="tx1"/>
                </a:solidFill>
                <a:latin typeface="Arial" pitchFamily="34" charset="0"/>
                <a:cs typeface="Arial" pitchFamily="34" charset="0"/>
              </a:rPr>
              <a:t>s basic distinctive competence</a:t>
            </a:r>
            <a:endParaRPr lang="en-US" altLang="en-US" dirty="0">
              <a:solidFill>
                <a:schemeClr val="tx1"/>
              </a:solidFill>
              <a:latin typeface="Arial" pitchFamily="34" charset="0"/>
              <a:cs typeface="Arial" pitchFamily="34" charset="0"/>
            </a:endParaRPr>
          </a:p>
        </p:txBody>
      </p:sp>
      <p:sp>
        <p:nvSpPr>
          <p:cNvPr id="3" name="Footer Placeholder 2"/>
          <p:cNvSpPr>
            <a:spLocks noGrp="1"/>
          </p:cNvSpPr>
          <p:nvPr>
            <p:ph type="ftr" sz="quarter" idx="11"/>
          </p:nvPr>
        </p:nvSpPr>
        <p:spPr/>
        <p:txBody>
          <a:bodyPr/>
          <a:lstStyle/>
          <a:p>
            <a:r>
              <a:rPr lang="en-IN" altLang="en-US"/>
              <a:t>Copyright ©2017 Pearson Education, Limited</a:t>
            </a:r>
            <a:endParaRPr lang="en-US" altLang="en-US" dirty="0"/>
          </a:p>
        </p:txBody>
      </p:sp>
      <p:sp>
        <p:nvSpPr>
          <p:cNvPr id="6" name="Slide Number Placeholder 5"/>
          <p:cNvSpPr>
            <a:spLocks noGrp="1"/>
          </p:cNvSpPr>
          <p:nvPr>
            <p:ph type="sldNum" sz="quarter" idx="12"/>
          </p:nvPr>
        </p:nvSpPr>
        <p:spPr/>
        <p:txBody>
          <a:bodyPr/>
          <a:lstStyle/>
          <a:p>
            <a:r>
              <a:rPr lang="en-US" altLang="en-US"/>
              <a:t>4-</a:t>
            </a:r>
            <a:fld id="{AF8761B6-DA32-4F47-9FFA-503C52D107AE}" type="slidenum">
              <a:rPr lang="en-US" altLang="en-US" smtClean="0"/>
              <a:pPr/>
              <a:t>30</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p:cNvSpPr>
            <a:spLocks noGrp="1"/>
          </p:cNvSpPr>
          <p:nvPr>
            <p:ph type="title"/>
          </p:nvPr>
        </p:nvSpPr>
        <p:spPr/>
        <p:txBody>
          <a:bodyPr/>
          <a:lstStyle/>
          <a:p>
            <a:pPr>
              <a:defRPr/>
            </a:pPr>
            <a:r>
              <a:rPr lang="en-US" dirty="0">
                <a:solidFill>
                  <a:schemeClr val="tx1"/>
                </a:solidFill>
                <a:latin typeface="Arial" charset="0"/>
                <a:ea typeface="+mj-ea"/>
                <a:cs typeface="Arial" charset="0"/>
              </a:rPr>
              <a:t>Retrenchment Guidelines</a:t>
            </a:r>
          </a:p>
        </p:txBody>
      </p:sp>
      <p:sp>
        <p:nvSpPr>
          <p:cNvPr id="60418" name="Content Placeholder 2"/>
          <p:cNvSpPr>
            <a:spLocks noGrp="1"/>
          </p:cNvSpPr>
          <p:nvPr>
            <p:ph idx="1"/>
          </p:nvPr>
        </p:nvSpPr>
        <p:spPr>
          <a:xfrm>
            <a:off x="304800" y="1447800"/>
            <a:ext cx="8686800" cy="4632325"/>
          </a:xfrm>
        </p:spPr>
        <p:txBody>
          <a:bodyPr>
            <a:normAutofit lnSpcReduction="10000"/>
          </a:bodyPr>
          <a:lstStyle/>
          <a:p>
            <a:pPr marL="342900" indent="-342900"/>
            <a:r>
              <a:rPr lang="en-US" altLang="en-US" sz="2800" dirty="0">
                <a:solidFill>
                  <a:schemeClr val="tx1"/>
                </a:solidFill>
                <a:latin typeface="Arial" pitchFamily="34" charset="0"/>
                <a:cs typeface="Arial" pitchFamily="34" charset="0"/>
              </a:rPr>
              <a:t>When an organization has a distinctive competence but has failed consistently to meet its goals</a:t>
            </a:r>
          </a:p>
          <a:p>
            <a:pPr marL="342900" indent="-342900"/>
            <a:r>
              <a:rPr lang="en-US" altLang="en-US" sz="2800" dirty="0">
                <a:solidFill>
                  <a:schemeClr val="tx1"/>
                </a:solidFill>
                <a:latin typeface="Arial" pitchFamily="34" charset="0"/>
                <a:cs typeface="Arial" pitchFamily="34" charset="0"/>
              </a:rPr>
              <a:t>When an organization is one of the weaker competitors in a given industry</a:t>
            </a:r>
          </a:p>
          <a:p>
            <a:pPr marL="342900" indent="-342900"/>
            <a:r>
              <a:rPr lang="en-US" altLang="en-US" sz="2800" dirty="0">
                <a:solidFill>
                  <a:schemeClr val="tx1"/>
                </a:solidFill>
                <a:latin typeface="Arial" pitchFamily="34" charset="0"/>
                <a:cs typeface="Arial" pitchFamily="34" charset="0"/>
              </a:rPr>
              <a:t>When an organization is plagued by inefficiency, low profitability, and poor employee morale</a:t>
            </a:r>
          </a:p>
          <a:p>
            <a:pPr marL="342900" indent="-342900"/>
            <a:r>
              <a:rPr lang="en-US" altLang="en-US" sz="2800" dirty="0">
                <a:solidFill>
                  <a:schemeClr val="tx1"/>
                </a:solidFill>
                <a:latin typeface="Arial" pitchFamily="34" charset="0"/>
                <a:cs typeface="Arial" pitchFamily="34" charset="0"/>
              </a:rPr>
              <a:t>When an organization fails to capitalize on external opportunities and minimize external threats</a:t>
            </a:r>
          </a:p>
          <a:p>
            <a:pPr marL="342900" indent="-342900"/>
            <a:r>
              <a:rPr lang="en-US" altLang="en-US" sz="2800" dirty="0">
                <a:solidFill>
                  <a:schemeClr val="tx1"/>
                </a:solidFill>
                <a:latin typeface="Arial" pitchFamily="34" charset="0"/>
                <a:cs typeface="Arial" pitchFamily="34" charset="0"/>
              </a:rPr>
              <a:t>When an organization has grown so large so quickly that major internal reorganization is needed</a:t>
            </a:r>
          </a:p>
        </p:txBody>
      </p:sp>
      <p:sp>
        <p:nvSpPr>
          <p:cNvPr id="3" name="Footer Placeholder 2"/>
          <p:cNvSpPr>
            <a:spLocks noGrp="1"/>
          </p:cNvSpPr>
          <p:nvPr>
            <p:ph type="ftr" sz="quarter" idx="11"/>
          </p:nvPr>
        </p:nvSpPr>
        <p:spPr/>
        <p:txBody>
          <a:bodyPr/>
          <a:lstStyle/>
          <a:p>
            <a:r>
              <a:rPr lang="en-IN" altLang="en-US"/>
              <a:t>Copyright ©2017 Pearson Education, Limited</a:t>
            </a:r>
            <a:endParaRPr lang="en-US" altLang="en-US" dirty="0"/>
          </a:p>
        </p:txBody>
      </p:sp>
      <p:sp>
        <p:nvSpPr>
          <p:cNvPr id="6" name="Slide Number Placeholder 5"/>
          <p:cNvSpPr>
            <a:spLocks noGrp="1"/>
          </p:cNvSpPr>
          <p:nvPr>
            <p:ph type="sldNum" sz="quarter" idx="12"/>
          </p:nvPr>
        </p:nvSpPr>
        <p:spPr/>
        <p:txBody>
          <a:bodyPr/>
          <a:lstStyle/>
          <a:p>
            <a:r>
              <a:rPr lang="en-US" altLang="en-US"/>
              <a:t>4-</a:t>
            </a:r>
            <a:fld id="{AF8761B6-DA32-4F47-9FFA-503C52D107AE}" type="slidenum">
              <a:rPr lang="en-US" altLang="en-US" smtClean="0"/>
              <a:pPr/>
              <a:t>31</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p:cNvSpPr>
            <a:spLocks noGrp="1"/>
          </p:cNvSpPr>
          <p:nvPr>
            <p:ph type="title"/>
          </p:nvPr>
        </p:nvSpPr>
        <p:spPr/>
        <p:txBody>
          <a:bodyPr/>
          <a:lstStyle/>
          <a:p>
            <a:pPr>
              <a:defRPr/>
            </a:pPr>
            <a:r>
              <a:rPr lang="en-US" dirty="0">
                <a:solidFill>
                  <a:schemeClr val="tx1"/>
                </a:solidFill>
                <a:latin typeface="Arial" charset="0"/>
                <a:ea typeface="+mj-ea"/>
                <a:cs typeface="Arial" charset="0"/>
              </a:rPr>
              <a:t>Divestiture Guidelines</a:t>
            </a:r>
          </a:p>
        </p:txBody>
      </p:sp>
      <p:sp>
        <p:nvSpPr>
          <p:cNvPr id="63490" name="Content Placeholder 2"/>
          <p:cNvSpPr>
            <a:spLocks noGrp="1"/>
          </p:cNvSpPr>
          <p:nvPr>
            <p:ph idx="1"/>
          </p:nvPr>
        </p:nvSpPr>
        <p:spPr/>
        <p:txBody>
          <a:bodyPr>
            <a:normAutofit fontScale="92500"/>
          </a:bodyPr>
          <a:lstStyle/>
          <a:p>
            <a:pPr marL="342900" indent="-342900"/>
            <a:r>
              <a:rPr lang="en-US" altLang="en-US" sz="2800" dirty="0">
                <a:solidFill>
                  <a:schemeClr val="tx1"/>
                </a:solidFill>
                <a:latin typeface="Arial" pitchFamily="34" charset="0"/>
                <a:cs typeface="Arial" pitchFamily="34" charset="0"/>
              </a:rPr>
              <a:t>When an organization has pursued a retrenchment strategy and failed to accomplish improvements</a:t>
            </a:r>
          </a:p>
          <a:p>
            <a:pPr marL="342900" indent="-342900"/>
            <a:r>
              <a:rPr lang="en-US" altLang="en-US" sz="2800" dirty="0">
                <a:solidFill>
                  <a:schemeClr val="tx1"/>
                </a:solidFill>
                <a:latin typeface="Arial" pitchFamily="34" charset="0"/>
                <a:cs typeface="Arial" pitchFamily="34" charset="0"/>
              </a:rPr>
              <a:t>When a division needs more resources to be competitive than the company can provide</a:t>
            </a:r>
          </a:p>
          <a:p>
            <a:pPr marL="342900" indent="-342900"/>
            <a:r>
              <a:rPr lang="en-US" altLang="en-US" sz="2800" dirty="0">
                <a:solidFill>
                  <a:schemeClr val="tx1"/>
                </a:solidFill>
                <a:latin typeface="Arial" pitchFamily="34" charset="0"/>
                <a:cs typeface="Arial" pitchFamily="34" charset="0"/>
              </a:rPr>
              <a:t>When a division is responsible for an organization</a:t>
            </a:r>
            <a:r>
              <a:rPr lang="en-US" altLang="ja-JP" sz="2800" dirty="0">
                <a:solidFill>
                  <a:schemeClr val="tx1"/>
                </a:solidFill>
                <a:latin typeface="Arial" pitchFamily="34" charset="0"/>
                <a:cs typeface="Arial" pitchFamily="34" charset="0"/>
              </a:rPr>
              <a:t>'s overall poor performance</a:t>
            </a:r>
          </a:p>
          <a:p>
            <a:pPr marL="342900" indent="-342900"/>
            <a:r>
              <a:rPr lang="en-US" altLang="en-US" sz="2800" dirty="0">
                <a:solidFill>
                  <a:schemeClr val="tx1"/>
                </a:solidFill>
                <a:latin typeface="Arial" pitchFamily="34" charset="0"/>
                <a:cs typeface="Arial" pitchFamily="34" charset="0"/>
              </a:rPr>
              <a:t>When a division is a misfit with the rest of an organization</a:t>
            </a:r>
          </a:p>
          <a:p>
            <a:pPr marL="342900" indent="-342900"/>
            <a:r>
              <a:rPr lang="en-US" altLang="en-US" sz="2800" dirty="0"/>
              <a:t>When a large amount of cash is needed quickly</a:t>
            </a:r>
            <a:endParaRPr lang="en-US" altLang="en-US" sz="2800" dirty="0">
              <a:solidFill>
                <a:schemeClr val="tx1"/>
              </a:solidFill>
              <a:latin typeface="Arial" pitchFamily="34" charset="0"/>
              <a:cs typeface="Arial" pitchFamily="34" charset="0"/>
            </a:endParaRPr>
          </a:p>
          <a:p>
            <a:pPr marL="342900" indent="-342900"/>
            <a:r>
              <a:rPr lang="en-US" altLang="en-US" sz="2800" dirty="0">
                <a:solidFill>
                  <a:schemeClr val="tx1"/>
                </a:solidFill>
                <a:latin typeface="Arial" pitchFamily="34" charset="0"/>
                <a:cs typeface="Arial" pitchFamily="34" charset="0"/>
              </a:rPr>
              <a:t>When government antitrust action threatens a firm</a:t>
            </a:r>
          </a:p>
          <a:p>
            <a:pPr>
              <a:buFont typeface="Franklin Gothic Book" pitchFamily="-84" charset="0"/>
              <a:buChar char="►"/>
            </a:pPr>
            <a:endParaRPr lang="en-US" altLang="en-US" sz="2800" dirty="0">
              <a:solidFill>
                <a:schemeClr val="tx1"/>
              </a:solidFill>
              <a:latin typeface="Arial" pitchFamily="34" charset="0"/>
              <a:cs typeface="Arial" pitchFamily="34" charset="0"/>
            </a:endParaRPr>
          </a:p>
        </p:txBody>
      </p:sp>
      <p:sp>
        <p:nvSpPr>
          <p:cNvPr id="3" name="Footer Placeholder 2"/>
          <p:cNvSpPr>
            <a:spLocks noGrp="1"/>
          </p:cNvSpPr>
          <p:nvPr>
            <p:ph type="ftr" sz="quarter" idx="11"/>
          </p:nvPr>
        </p:nvSpPr>
        <p:spPr/>
        <p:txBody>
          <a:bodyPr/>
          <a:lstStyle/>
          <a:p>
            <a:r>
              <a:rPr lang="en-IN" altLang="en-US"/>
              <a:t>Copyright ©2017 Pearson Education, Limited</a:t>
            </a:r>
            <a:endParaRPr lang="en-US" altLang="en-US" dirty="0"/>
          </a:p>
        </p:txBody>
      </p:sp>
      <p:sp>
        <p:nvSpPr>
          <p:cNvPr id="6" name="Slide Number Placeholder 5"/>
          <p:cNvSpPr>
            <a:spLocks noGrp="1"/>
          </p:cNvSpPr>
          <p:nvPr>
            <p:ph type="sldNum" sz="quarter" idx="12"/>
          </p:nvPr>
        </p:nvSpPr>
        <p:spPr/>
        <p:txBody>
          <a:bodyPr/>
          <a:lstStyle/>
          <a:p>
            <a:r>
              <a:rPr lang="en-US" altLang="en-US"/>
              <a:t>4-</a:t>
            </a:r>
            <a:fld id="{AF8761B6-DA32-4F47-9FFA-503C52D107AE}" type="slidenum">
              <a:rPr lang="en-US" altLang="en-US" smtClean="0"/>
              <a:pPr/>
              <a:t>32</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1"/>
          <p:cNvSpPr>
            <a:spLocks noGrp="1"/>
          </p:cNvSpPr>
          <p:nvPr>
            <p:ph type="title"/>
          </p:nvPr>
        </p:nvSpPr>
        <p:spPr/>
        <p:txBody>
          <a:bodyPr/>
          <a:lstStyle/>
          <a:p>
            <a:pPr>
              <a:defRPr/>
            </a:pPr>
            <a:r>
              <a:rPr lang="en-US" dirty="0">
                <a:solidFill>
                  <a:schemeClr val="tx1"/>
                </a:solidFill>
                <a:latin typeface="Arial" charset="0"/>
                <a:ea typeface="+mj-ea"/>
                <a:cs typeface="Arial" charset="0"/>
              </a:rPr>
              <a:t>Defensive Strategies </a:t>
            </a:r>
          </a:p>
        </p:txBody>
      </p:sp>
      <p:sp>
        <p:nvSpPr>
          <p:cNvPr id="65538" name="Content Placeholder 2"/>
          <p:cNvSpPr>
            <a:spLocks noGrp="1"/>
          </p:cNvSpPr>
          <p:nvPr>
            <p:ph idx="1"/>
          </p:nvPr>
        </p:nvSpPr>
        <p:spPr/>
        <p:txBody>
          <a:bodyPr/>
          <a:lstStyle/>
          <a:p>
            <a:pPr marL="342900" indent="-342900"/>
            <a:r>
              <a:rPr lang="en-US" altLang="en-US" b="1" dirty="0">
                <a:solidFill>
                  <a:schemeClr val="tx1"/>
                </a:solidFill>
                <a:latin typeface="Arial" pitchFamily="34" charset="0"/>
                <a:cs typeface="Arial" pitchFamily="34" charset="0"/>
              </a:rPr>
              <a:t>Liquidation</a:t>
            </a:r>
          </a:p>
          <a:p>
            <a:pPr marL="742950" lvl="1" indent="-285750"/>
            <a:r>
              <a:rPr lang="en-US" altLang="en-US" dirty="0">
                <a:solidFill>
                  <a:schemeClr val="tx1"/>
                </a:solidFill>
                <a:latin typeface="Arial" pitchFamily="34" charset="0"/>
                <a:cs typeface="Arial" pitchFamily="34" charset="0"/>
              </a:rPr>
              <a:t>selling all of a company</a:t>
            </a:r>
            <a:r>
              <a:rPr lang="en-US" altLang="en-US" dirty="0"/>
              <a:t>’</a:t>
            </a:r>
            <a:r>
              <a:rPr lang="en-US" altLang="ja-JP" dirty="0">
                <a:solidFill>
                  <a:schemeClr val="tx1"/>
                </a:solidFill>
                <a:latin typeface="Arial" pitchFamily="34" charset="0"/>
                <a:cs typeface="Arial" pitchFamily="34" charset="0"/>
              </a:rPr>
              <a:t>s assets, in parts, for their tangible worth</a:t>
            </a:r>
          </a:p>
          <a:p>
            <a:pPr marL="742950" lvl="1" indent="-285750"/>
            <a:r>
              <a:rPr lang="en-US" altLang="en-US" dirty="0">
                <a:solidFill>
                  <a:schemeClr val="tx1"/>
                </a:solidFill>
                <a:latin typeface="Arial" pitchFamily="34" charset="0"/>
                <a:cs typeface="Arial" pitchFamily="34" charset="0"/>
              </a:rPr>
              <a:t>can be an emotionally difficult strategy</a:t>
            </a:r>
          </a:p>
        </p:txBody>
      </p:sp>
      <p:sp>
        <p:nvSpPr>
          <p:cNvPr id="3" name="Footer Placeholder 2"/>
          <p:cNvSpPr>
            <a:spLocks noGrp="1"/>
          </p:cNvSpPr>
          <p:nvPr>
            <p:ph type="ftr" sz="quarter" idx="11"/>
          </p:nvPr>
        </p:nvSpPr>
        <p:spPr/>
        <p:txBody>
          <a:bodyPr/>
          <a:lstStyle/>
          <a:p>
            <a:r>
              <a:rPr lang="en-IN" altLang="en-US"/>
              <a:t>Copyright ©2017 Pearson Education, Limited</a:t>
            </a:r>
            <a:endParaRPr lang="en-US" altLang="en-US" dirty="0"/>
          </a:p>
        </p:txBody>
      </p:sp>
      <p:sp>
        <p:nvSpPr>
          <p:cNvPr id="6" name="Slide Number Placeholder 5"/>
          <p:cNvSpPr>
            <a:spLocks noGrp="1"/>
          </p:cNvSpPr>
          <p:nvPr>
            <p:ph type="sldNum" sz="quarter" idx="12"/>
          </p:nvPr>
        </p:nvSpPr>
        <p:spPr/>
        <p:txBody>
          <a:bodyPr/>
          <a:lstStyle/>
          <a:p>
            <a:r>
              <a:rPr lang="en-US" altLang="en-US"/>
              <a:t>4-</a:t>
            </a:r>
            <a:fld id="{AF8761B6-DA32-4F47-9FFA-503C52D107AE}" type="slidenum">
              <a:rPr lang="en-US" altLang="en-US" smtClean="0"/>
              <a:pPr/>
              <a:t>33</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1"/>
          <p:cNvSpPr>
            <a:spLocks noGrp="1"/>
          </p:cNvSpPr>
          <p:nvPr>
            <p:ph type="title"/>
          </p:nvPr>
        </p:nvSpPr>
        <p:spPr/>
        <p:txBody>
          <a:bodyPr/>
          <a:lstStyle/>
          <a:p>
            <a:pPr>
              <a:defRPr/>
            </a:pPr>
            <a:r>
              <a:rPr lang="en-US" dirty="0">
                <a:solidFill>
                  <a:schemeClr val="tx1"/>
                </a:solidFill>
                <a:latin typeface="Arial" charset="0"/>
                <a:ea typeface="+mj-ea"/>
                <a:cs typeface="Arial" charset="0"/>
              </a:rPr>
              <a:t>Liquidation Guidelines</a:t>
            </a:r>
          </a:p>
        </p:txBody>
      </p:sp>
      <p:sp>
        <p:nvSpPr>
          <p:cNvPr id="66562" name="Content Placeholder 6"/>
          <p:cNvSpPr>
            <a:spLocks noGrp="1"/>
          </p:cNvSpPr>
          <p:nvPr>
            <p:ph idx="1"/>
          </p:nvPr>
        </p:nvSpPr>
        <p:spPr/>
        <p:txBody>
          <a:bodyPr/>
          <a:lstStyle/>
          <a:p>
            <a:pPr marL="342900" indent="-342900"/>
            <a:r>
              <a:rPr lang="en-US" altLang="en-US" sz="3000" dirty="0">
                <a:solidFill>
                  <a:schemeClr val="tx1"/>
                </a:solidFill>
                <a:latin typeface="Arial" pitchFamily="34" charset="0"/>
                <a:cs typeface="Arial" pitchFamily="34" charset="0"/>
              </a:rPr>
              <a:t>When an organization has pursued both a retrenchment strategy and a divestiture strategy, and neither has been successful</a:t>
            </a:r>
          </a:p>
          <a:p>
            <a:pPr marL="342900" indent="-342900"/>
            <a:r>
              <a:rPr lang="en-US" altLang="en-US" sz="3000" dirty="0">
                <a:solidFill>
                  <a:schemeClr val="tx1"/>
                </a:solidFill>
                <a:latin typeface="Arial" pitchFamily="34" charset="0"/>
                <a:cs typeface="Arial" pitchFamily="34" charset="0"/>
              </a:rPr>
              <a:t>When an organization</a:t>
            </a:r>
            <a:r>
              <a:rPr lang="en-US" altLang="ja-JP" sz="3000" dirty="0">
                <a:solidFill>
                  <a:schemeClr val="tx1"/>
                </a:solidFill>
                <a:latin typeface="Arial" pitchFamily="34" charset="0"/>
                <a:cs typeface="Arial" pitchFamily="34" charset="0"/>
              </a:rPr>
              <a:t>'s only alternative is bankruptcy</a:t>
            </a:r>
          </a:p>
          <a:p>
            <a:pPr marL="342900" indent="-342900"/>
            <a:r>
              <a:rPr lang="en-US" altLang="en-US" sz="3000" dirty="0">
                <a:solidFill>
                  <a:schemeClr val="tx1"/>
                </a:solidFill>
                <a:latin typeface="Arial" pitchFamily="34" charset="0"/>
                <a:cs typeface="Arial" pitchFamily="34" charset="0"/>
              </a:rPr>
              <a:t>When the stockholders of a firm can minimize their losses by selling the organization</a:t>
            </a:r>
            <a:r>
              <a:rPr lang="en-US" altLang="ja-JP" sz="3000" dirty="0">
                <a:solidFill>
                  <a:schemeClr val="tx1"/>
                </a:solidFill>
                <a:latin typeface="Arial" pitchFamily="34" charset="0"/>
                <a:cs typeface="Arial" pitchFamily="34" charset="0"/>
              </a:rPr>
              <a:t>'s assets</a:t>
            </a:r>
            <a:endParaRPr lang="en-US" altLang="en-US" sz="3000" dirty="0">
              <a:solidFill>
                <a:schemeClr val="tx1"/>
              </a:solidFill>
              <a:latin typeface="Arial" pitchFamily="34" charset="0"/>
              <a:cs typeface="Arial" pitchFamily="34" charset="0"/>
            </a:endParaRPr>
          </a:p>
        </p:txBody>
      </p:sp>
      <p:sp>
        <p:nvSpPr>
          <p:cNvPr id="3" name="Footer Placeholder 2"/>
          <p:cNvSpPr>
            <a:spLocks noGrp="1"/>
          </p:cNvSpPr>
          <p:nvPr>
            <p:ph type="ftr" sz="quarter" idx="11"/>
          </p:nvPr>
        </p:nvSpPr>
        <p:spPr/>
        <p:txBody>
          <a:bodyPr/>
          <a:lstStyle/>
          <a:p>
            <a:r>
              <a:rPr lang="en-IN" altLang="en-US"/>
              <a:t>Copyright ©2017 Pearson Education, Limited</a:t>
            </a:r>
            <a:endParaRPr lang="en-US" altLang="en-US" dirty="0"/>
          </a:p>
        </p:txBody>
      </p:sp>
      <p:sp>
        <p:nvSpPr>
          <p:cNvPr id="6" name="Slide Number Placeholder 5"/>
          <p:cNvSpPr>
            <a:spLocks noGrp="1"/>
          </p:cNvSpPr>
          <p:nvPr>
            <p:ph type="sldNum" sz="quarter" idx="12"/>
          </p:nvPr>
        </p:nvSpPr>
        <p:spPr/>
        <p:txBody>
          <a:bodyPr/>
          <a:lstStyle/>
          <a:p>
            <a:r>
              <a:rPr lang="en-US" altLang="en-US"/>
              <a:t>4-</a:t>
            </a:r>
            <a:fld id="{AF8761B6-DA32-4F47-9FFA-503C52D107AE}" type="slidenum">
              <a:rPr lang="en-US" altLang="en-US" smtClean="0"/>
              <a:pPr/>
              <a:t>34</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Title 1"/>
          <p:cNvSpPr>
            <a:spLocks noGrp="1"/>
          </p:cNvSpPr>
          <p:nvPr>
            <p:ph type="title"/>
          </p:nvPr>
        </p:nvSpPr>
        <p:spPr/>
        <p:txBody>
          <a:bodyPr>
            <a:normAutofit fontScale="90000"/>
          </a:bodyPr>
          <a:lstStyle/>
          <a:p>
            <a:pPr>
              <a:defRPr/>
            </a:pPr>
            <a:r>
              <a:rPr lang="en-US" dirty="0">
                <a:solidFill>
                  <a:schemeClr val="tx1"/>
                </a:solidFill>
                <a:latin typeface="Arial" charset="0"/>
                <a:ea typeface="+mj-ea"/>
                <a:cs typeface="Arial" charset="0"/>
              </a:rPr>
              <a:t>Benefits of a Firm Being </a:t>
            </a:r>
            <a:br>
              <a:rPr lang="en-US" dirty="0">
                <a:solidFill>
                  <a:schemeClr val="tx1"/>
                </a:solidFill>
                <a:latin typeface="Arial" charset="0"/>
                <a:ea typeface="+mj-ea"/>
                <a:cs typeface="Arial" charset="0"/>
              </a:rPr>
            </a:br>
            <a:r>
              <a:rPr lang="en-US" dirty="0">
                <a:solidFill>
                  <a:schemeClr val="tx1"/>
                </a:solidFill>
                <a:latin typeface="Arial" charset="0"/>
                <a:ea typeface="+mj-ea"/>
                <a:cs typeface="Arial" charset="0"/>
              </a:rPr>
              <a:t>the First Mover</a:t>
            </a:r>
          </a:p>
        </p:txBody>
      </p:sp>
      <p:sp>
        <p:nvSpPr>
          <p:cNvPr id="3" name="Footer Placeholder 2"/>
          <p:cNvSpPr>
            <a:spLocks noGrp="1"/>
          </p:cNvSpPr>
          <p:nvPr>
            <p:ph type="ftr" sz="quarter" idx="11"/>
          </p:nvPr>
        </p:nvSpPr>
        <p:spPr/>
        <p:txBody>
          <a:bodyPr/>
          <a:lstStyle/>
          <a:p>
            <a:r>
              <a:rPr lang="en-IN" altLang="en-US"/>
              <a:t>Copyright ©2017 Pearson Education, Limited</a:t>
            </a:r>
            <a:endParaRPr lang="en-US" altLang="en-US" dirty="0"/>
          </a:p>
        </p:txBody>
      </p:sp>
      <p:pic>
        <p:nvPicPr>
          <p:cNvPr id="87043" name="Picture 2"/>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74625" y="2476571"/>
            <a:ext cx="8816975" cy="27430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Slide Number Placeholder 5"/>
          <p:cNvSpPr>
            <a:spLocks noGrp="1"/>
          </p:cNvSpPr>
          <p:nvPr>
            <p:ph type="sldNum" sz="quarter" idx="12"/>
          </p:nvPr>
        </p:nvSpPr>
        <p:spPr/>
        <p:txBody>
          <a:bodyPr/>
          <a:lstStyle/>
          <a:p>
            <a:r>
              <a:rPr lang="en-US" altLang="en-US"/>
              <a:t>4-</a:t>
            </a:r>
            <a:fld id="{AF8761B6-DA32-4F47-9FFA-503C52D107AE}" type="slidenum">
              <a:rPr lang="en-US" altLang="en-US" smtClean="0"/>
              <a:pPr/>
              <a:t>35</a:t>
            </a:fld>
            <a:endParaRPr lang="en-US" altLang="en-US" dirty="0"/>
          </a:p>
        </p:txBody>
      </p:sp>
    </p:spTree>
    <p:extLst>
      <p:ext uri="{BB962C8B-B14F-4D97-AF65-F5344CB8AC3E}">
        <p14:creationId xmlns:p14="http://schemas.microsoft.com/office/powerpoint/2010/main" val="213170569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9"/>
          <p:cNvSpPr>
            <a:spLocks noGrp="1" noChangeArrowheads="1"/>
          </p:cNvSpPr>
          <p:nvPr>
            <p:ph type="title"/>
          </p:nvPr>
        </p:nvSpPr>
        <p:spPr/>
        <p:txBody>
          <a:bodyPr>
            <a:normAutofit/>
          </a:bodyPr>
          <a:lstStyle/>
          <a:p>
            <a:pPr>
              <a:defRPr/>
            </a:pPr>
            <a:r>
              <a:rPr sz="3600" dirty="0"/>
              <a:t>WHY DO STRATEGIES DIFFER?</a:t>
            </a:r>
          </a:p>
        </p:txBody>
      </p:sp>
      <p:sp>
        <p:nvSpPr>
          <p:cNvPr id="7" name="Content Placeholder 6"/>
          <p:cNvSpPr>
            <a:spLocks noGrp="1"/>
          </p:cNvSpPr>
          <p:nvPr>
            <p:ph idx="1"/>
          </p:nvPr>
        </p:nvSpPr>
        <p:spPr/>
        <p:txBody>
          <a:bodyPr/>
          <a:lstStyle/>
          <a:p>
            <a:pPr marL="0" indent="0">
              <a:buNone/>
            </a:pPr>
            <a:r>
              <a:rPr lang="en-US" sz="2400" dirty="0"/>
              <a:t>A firm’s </a:t>
            </a:r>
            <a:r>
              <a:rPr lang="en-US" sz="2400" dirty="0">
                <a:solidFill>
                  <a:srgbClr val="FF0000"/>
                </a:solidFill>
              </a:rPr>
              <a:t>competitive strategy </a:t>
            </a:r>
            <a:r>
              <a:rPr lang="en-US" sz="2400" dirty="0"/>
              <a:t>deals exclusively with the specifics of its efforts to </a:t>
            </a:r>
            <a:r>
              <a:rPr lang="en-US" sz="2400" dirty="0">
                <a:solidFill>
                  <a:srgbClr val="FF0000"/>
                </a:solidFill>
              </a:rPr>
              <a:t>position itself in the market-place</a:t>
            </a:r>
            <a:r>
              <a:rPr lang="en-US" sz="2400" dirty="0"/>
              <a:t>, </a:t>
            </a:r>
            <a:r>
              <a:rPr lang="en-US" sz="2400" dirty="0">
                <a:solidFill>
                  <a:srgbClr val="FF0000"/>
                </a:solidFill>
              </a:rPr>
              <a:t>please customers</a:t>
            </a:r>
            <a:r>
              <a:rPr lang="en-US" sz="2400" dirty="0"/>
              <a:t>, </a:t>
            </a:r>
            <a:r>
              <a:rPr lang="en-US" sz="2400" dirty="0">
                <a:solidFill>
                  <a:srgbClr val="FF0000"/>
                </a:solidFill>
              </a:rPr>
              <a:t>ward off competitive threats</a:t>
            </a:r>
            <a:r>
              <a:rPr lang="en-US" sz="2400" dirty="0"/>
              <a:t>, and achieve a particular kind of </a:t>
            </a:r>
            <a:r>
              <a:rPr lang="en-US" sz="2400" dirty="0">
                <a:solidFill>
                  <a:srgbClr val="FF0000"/>
                </a:solidFill>
              </a:rPr>
              <a:t>competitive advantage</a:t>
            </a:r>
            <a:r>
              <a:rPr lang="en-US" sz="2400" dirty="0"/>
              <a:t>.</a:t>
            </a:r>
          </a:p>
        </p:txBody>
      </p:sp>
      <p:grpSp>
        <p:nvGrpSpPr>
          <p:cNvPr id="4" name="Group 3" descr="A graphic denotes the two key factors that distinguish one strategy from another."/>
          <p:cNvGrpSpPr/>
          <p:nvPr/>
        </p:nvGrpSpPr>
        <p:grpSpPr>
          <a:xfrm>
            <a:off x="647698" y="2816453"/>
            <a:ext cx="7848600" cy="2822575"/>
            <a:chOff x="476250" y="3102202"/>
            <a:chExt cx="7848600" cy="2822575"/>
          </a:xfrm>
        </p:grpSpPr>
        <p:sp>
          <p:nvSpPr>
            <p:cNvPr id="103429" name="Text Box 5" descr="Graphic showing the key factors of how to distinguish one strategy from another"/>
            <p:cNvSpPr txBox="1">
              <a:spLocks noChangeArrowheads="1"/>
            </p:cNvSpPr>
            <p:nvPr/>
          </p:nvSpPr>
          <p:spPr bwMode="blackWhite">
            <a:xfrm>
              <a:off x="4395446" y="4819877"/>
              <a:ext cx="3926229" cy="1104900"/>
            </a:xfrm>
            <a:prstGeom prst="roundRect">
              <a:avLst/>
            </a:prstGeom>
            <a:solidFill>
              <a:schemeClr val="bg1"/>
            </a:solidFill>
            <a:ln w="3175">
              <a:noFill/>
              <a:miter lim="800000"/>
              <a:headEnd/>
              <a:tailEnd/>
            </a:ln>
            <a:scene3d>
              <a:camera prst="orthographicFront"/>
              <a:lightRig rig="threePt" dir="t"/>
            </a:scene3d>
            <a:sp3d>
              <a:bevelT w="165100" prst="coolSlant"/>
            </a:sp3d>
          </p:spPr>
          <p:txBody>
            <a:bodyPr anchor="ctr" anchorCtr="1"/>
            <a:lstStyle/>
            <a:p>
              <a:pPr algn="ctr">
                <a:spcBef>
                  <a:spcPct val="50000"/>
                </a:spcBef>
                <a:defRPr/>
              </a:pPr>
              <a:r>
                <a:rPr lang="en-US" b="1" dirty="0"/>
                <a:t>Is the competitive advantage</a:t>
              </a:r>
              <a:br>
                <a:rPr lang="en-US" b="1" dirty="0"/>
              </a:br>
              <a:r>
                <a:rPr lang="en-US" b="1" dirty="0"/>
                <a:t>pursued linked to low costs </a:t>
              </a:r>
              <a:br>
                <a:rPr lang="en-US" b="1" dirty="0"/>
              </a:br>
              <a:r>
                <a:rPr lang="en-US" b="1" dirty="0"/>
                <a:t>or product differentiation?</a:t>
              </a:r>
            </a:p>
          </p:txBody>
        </p:sp>
        <p:sp>
          <p:nvSpPr>
            <p:cNvPr id="103430" name="Text Box 6"/>
            <p:cNvSpPr txBox="1">
              <a:spLocks noChangeArrowheads="1"/>
            </p:cNvSpPr>
            <p:nvPr/>
          </p:nvSpPr>
          <p:spPr bwMode="blackWhite">
            <a:xfrm>
              <a:off x="4408714" y="3102202"/>
              <a:ext cx="3916136" cy="1104900"/>
            </a:xfrm>
            <a:prstGeom prst="roundRect">
              <a:avLst/>
            </a:prstGeom>
            <a:solidFill>
              <a:schemeClr val="bg1"/>
            </a:solidFill>
            <a:ln w="3175">
              <a:noFill/>
              <a:miter lim="800000"/>
              <a:headEnd/>
              <a:tailEnd/>
            </a:ln>
            <a:scene3d>
              <a:camera prst="orthographicFront"/>
              <a:lightRig rig="threePt" dir="t"/>
            </a:scene3d>
            <a:sp3d>
              <a:bevelT w="165100" prst="coolSlant"/>
            </a:sp3d>
          </p:spPr>
          <p:txBody>
            <a:bodyPr anchor="ctr" anchorCtr="1"/>
            <a:lstStyle/>
            <a:p>
              <a:pPr algn="ctr">
                <a:spcBef>
                  <a:spcPct val="50000"/>
                </a:spcBef>
                <a:defRPr/>
              </a:pPr>
              <a:r>
                <a:rPr lang="en-US" b="1" dirty="0"/>
                <a:t>Is the firm’s market target </a:t>
              </a:r>
              <a:br>
                <a:rPr lang="en-US" b="1" dirty="0"/>
              </a:br>
              <a:r>
                <a:rPr lang="en-US" b="1" dirty="0"/>
                <a:t>broad or narrow?</a:t>
              </a:r>
            </a:p>
          </p:txBody>
        </p:sp>
        <p:cxnSp>
          <p:nvCxnSpPr>
            <p:cNvPr id="23560" name="AutoShape 7"/>
            <p:cNvCxnSpPr>
              <a:cxnSpLocks noChangeShapeType="1"/>
            </p:cNvCxnSpPr>
            <p:nvPr/>
          </p:nvCxnSpPr>
          <p:spPr bwMode="auto">
            <a:xfrm flipH="1">
              <a:off x="476250" y="3654652"/>
              <a:ext cx="3932464" cy="835025"/>
            </a:xfrm>
            <a:prstGeom prst="straightConnector1">
              <a:avLst/>
            </a:prstGeom>
            <a:noFill/>
            <a:ln w="31750">
              <a:solidFill>
                <a:schemeClr val="tx1"/>
              </a:solidFill>
              <a:round/>
              <a:headEnd type="none" w="med" len="med"/>
              <a:tailEnd type="none" w="med" len="med"/>
            </a:ln>
          </p:spPr>
        </p:cxnSp>
        <p:cxnSp>
          <p:nvCxnSpPr>
            <p:cNvPr id="23561" name="AutoShape 8"/>
            <p:cNvCxnSpPr>
              <a:cxnSpLocks noChangeShapeType="1"/>
            </p:cNvCxnSpPr>
            <p:nvPr/>
          </p:nvCxnSpPr>
          <p:spPr bwMode="auto">
            <a:xfrm flipH="1" flipV="1">
              <a:off x="476250" y="4489678"/>
              <a:ext cx="3919196" cy="882649"/>
            </a:xfrm>
            <a:prstGeom prst="straightConnector1">
              <a:avLst/>
            </a:prstGeom>
            <a:noFill/>
            <a:ln w="31750">
              <a:solidFill>
                <a:schemeClr val="tx1"/>
              </a:solidFill>
              <a:round/>
              <a:headEnd type="none" w="med" len="med"/>
              <a:tailEnd type="none" w="med" len="med"/>
            </a:ln>
          </p:spPr>
        </p:cxnSp>
        <p:sp>
          <p:nvSpPr>
            <p:cNvPr id="103433" name="Oval 9"/>
            <p:cNvSpPr>
              <a:spLocks noChangeArrowheads="1"/>
            </p:cNvSpPr>
            <p:nvPr/>
          </p:nvSpPr>
          <p:spPr bwMode="auto">
            <a:xfrm>
              <a:off x="476250" y="3672114"/>
              <a:ext cx="3468688" cy="1635125"/>
            </a:xfrm>
            <a:prstGeom prst="ellipse">
              <a:avLst/>
            </a:prstGeom>
            <a:solidFill>
              <a:schemeClr val="bg2">
                <a:lumMod val="60000"/>
                <a:lumOff val="40000"/>
              </a:schemeClr>
            </a:solidFill>
            <a:ln w="9525">
              <a:solidFill>
                <a:schemeClr val="bg2"/>
              </a:solidFill>
              <a:round/>
              <a:headEnd/>
              <a:tailEnd/>
            </a:ln>
            <a:scene3d>
              <a:camera prst="orthographicFront"/>
              <a:lightRig rig="threePt" dir="t"/>
            </a:scene3d>
            <a:sp3d>
              <a:bevelT w="165100" prst="coolSlant"/>
            </a:sp3d>
          </p:spPr>
          <p:txBody>
            <a:bodyPr wrap="none" lIns="0" tIns="0" rIns="0" bIns="0" anchor="ctr" anchorCtr="1"/>
            <a:lstStyle/>
            <a:p>
              <a:pPr algn="ctr">
                <a:defRPr/>
              </a:pPr>
              <a:r>
                <a:rPr lang="en-US" b="1" dirty="0"/>
                <a:t>Key factors that </a:t>
              </a:r>
              <a:br>
                <a:rPr lang="en-US" b="1" dirty="0"/>
              </a:br>
              <a:r>
                <a:rPr lang="en-US" b="1" dirty="0"/>
                <a:t>distinguish one strategy </a:t>
              </a:r>
              <a:br>
                <a:rPr lang="en-US" b="1" dirty="0"/>
              </a:br>
              <a:r>
                <a:rPr lang="en-US" b="1" dirty="0"/>
                <a:t>from another</a:t>
              </a:r>
            </a:p>
          </p:txBody>
        </p:sp>
      </p:grpSp>
      <p:sp>
        <p:nvSpPr>
          <p:cNvPr id="6" name="Text Placeholder 5"/>
          <p:cNvSpPr>
            <a:spLocks noGrp="1"/>
          </p:cNvSpPr>
          <p:nvPr>
            <p:ph type="body" sz="quarter" idx="4294967295"/>
          </p:nvPr>
        </p:nvSpPr>
        <p:spPr>
          <a:xfrm>
            <a:off x="2514600" y="6324487"/>
            <a:ext cx="4131128" cy="304800"/>
          </a:xfrm>
        </p:spPr>
        <p:txBody>
          <a:bodyPr anchor="b"/>
          <a:lstStyle/>
          <a:p>
            <a:pPr marL="0" indent="0" algn="ctr">
              <a:buNone/>
            </a:pPr>
            <a:r>
              <a:rPr lang="en-US" sz="800" dirty="0">
                <a:hlinkClick r:id="" action="ppaction://noaction"/>
              </a:rPr>
              <a:t>Jump to Appendix 1 long image description</a:t>
            </a:r>
          </a:p>
        </p:txBody>
      </p:sp>
    </p:spTree>
    <p:extLst>
      <p:ext uri="{BB962C8B-B14F-4D97-AF65-F5344CB8AC3E}">
        <p14:creationId xmlns:p14="http://schemas.microsoft.com/office/powerpoint/2010/main" val="1533033844"/>
      </p:ext>
    </p:extLst>
  </p:cSld>
  <p:clrMapOvr>
    <a:masterClrMapping/>
  </p:clrMapOvr>
  <p:transition spd="med"/>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9"/>
          <p:cNvSpPr>
            <a:spLocks noGrp="1" noChangeArrowheads="1"/>
          </p:cNvSpPr>
          <p:nvPr>
            <p:ph type="title"/>
          </p:nvPr>
        </p:nvSpPr>
        <p:spPr>
          <a:xfrm>
            <a:off x="0" y="3964"/>
            <a:ext cx="9140332" cy="663693"/>
          </a:xfrm>
        </p:spPr>
        <p:txBody>
          <a:bodyPr/>
          <a:lstStyle/>
          <a:p>
            <a:pPr>
              <a:defRPr/>
            </a:pPr>
            <a:r>
              <a:rPr sz="2800" dirty="0"/>
              <a:t>THE FIVE GENERIC COMPETITIVE STRATEGIES</a:t>
            </a:r>
          </a:p>
        </p:txBody>
      </p:sp>
      <p:graphicFrame>
        <p:nvGraphicFramePr>
          <p:cNvPr id="2" name="Table 1"/>
          <p:cNvGraphicFramePr>
            <a:graphicFrameLocks noGrp="1"/>
          </p:cNvGraphicFramePr>
          <p:nvPr/>
        </p:nvGraphicFramePr>
        <p:xfrm>
          <a:off x="205883" y="1004206"/>
          <a:ext cx="8746435" cy="4392390"/>
        </p:xfrm>
        <a:graphic>
          <a:graphicData uri="http://schemas.openxmlformats.org/drawingml/2006/table">
            <a:tbl>
              <a:tblPr bandRow="1">
                <a:tableStyleId>{5202B0CA-FC54-4496-8BCA-5EF66A818D29}</a:tableStyleId>
              </a:tblPr>
              <a:tblGrid>
                <a:gridCol w="1887477">
                  <a:extLst>
                    <a:ext uri="{9D8B030D-6E8A-4147-A177-3AD203B41FA5}">
                      <a16:colId xmlns:a16="http://schemas.microsoft.com/office/drawing/2014/main" val="20000"/>
                    </a:ext>
                  </a:extLst>
                </a:gridCol>
                <a:gridCol w="6858958">
                  <a:extLst>
                    <a:ext uri="{9D8B030D-6E8A-4147-A177-3AD203B41FA5}">
                      <a16:colId xmlns:a16="http://schemas.microsoft.com/office/drawing/2014/main" val="20001"/>
                    </a:ext>
                  </a:extLst>
                </a:gridCol>
              </a:tblGrid>
              <a:tr h="878478">
                <a:tc>
                  <a:txBody>
                    <a:bodyPr/>
                    <a:lstStyle/>
                    <a:p>
                      <a:r>
                        <a:rPr lang="en-US" sz="2000" dirty="0"/>
                        <a:t>Low-cost</a:t>
                      </a:r>
                      <a:r>
                        <a:rPr lang="en-US" sz="2000" baseline="0" dirty="0"/>
                        <a:t> provider</a:t>
                      </a:r>
                      <a:endParaRPr lang="en-US" sz="20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Striving to achieve </a:t>
                      </a:r>
                      <a:r>
                        <a:rPr lang="en-US" sz="2000" dirty="0">
                          <a:solidFill>
                            <a:srgbClr val="FF0000"/>
                          </a:solidFill>
                        </a:rPr>
                        <a:t>lower overall costs </a:t>
                      </a:r>
                      <a:r>
                        <a:rPr lang="en-US" sz="2000" dirty="0"/>
                        <a:t>than rivals on products that attract a broad spectrum of buyers</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878478">
                <a:tc>
                  <a:txBody>
                    <a:bodyPr/>
                    <a:lstStyle/>
                    <a:p>
                      <a:r>
                        <a:rPr lang="en-US" sz="2000" dirty="0"/>
                        <a:t>Broad</a:t>
                      </a:r>
                      <a:r>
                        <a:rPr lang="en-US" sz="2000" baseline="0" dirty="0"/>
                        <a:t> differentiation</a:t>
                      </a:r>
                      <a:endParaRPr lang="en-US" sz="20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Differentiating the firm’s product offering from rivals’ with </a:t>
                      </a:r>
                      <a:r>
                        <a:rPr lang="en-US" sz="2000" dirty="0">
                          <a:solidFill>
                            <a:srgbClr val="FF0000"/>
                          </a:solidFill>
                        </a:rPr>
                        <a:t>attributes that appeal to a broad spectrum of buyers</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1"/>
                  </a:ext>
                </a:extLst>
              </a:tr>
              <a:tr h="878478">
                <a:tc>
                  <a:txBody>
                    <a:bodyPr/>
                    <a:lstStyle/>
                    <a:p>
                      <a:r>
                        <a:rPr lang="en-US" sz="2000" dirty="0"/>
                        <a:t>Focused low-cost</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Concentrating on a </a:t>
                      </a:r>
                      <a:r>
                        <a:rPr lang="en-US" sz="2000" dirty="0">
                          <a:solidFill>
                            <a:srgbClr val="FF0000"/>
                          </a:solidFill>
                        </a:rPr>
                        <a:t>narrow price-sensitive buyer segment </a:t>
                      </a:r>
                      <a:r>
                        <a:rPr lang="en-US" sz="2000" dirty="0"/>
                        <a:t>and on costs to offer a lower-priced product</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2"/>
                  </a:ext>
                </a:extLst>
              </a:tr>
              <a:tr h="878478">
                <a:tc>
                  <a:txBody>
                    <a:bodyPr/>
                    <a:lstStyle/>
                    <a:p>
                      <a:r>
                        <a:rPr lang="en-US" sz="2000" dirty="0"/>
                        <a:t>Focused differentiation</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Concentrating on a </a:t>
                      </a:r>
                      <a:r>
                        <a:rPr lang="en-US" sz="2000" dirty="0">
                          <a:solidFill>
                            <a:srgbClr val="FF0000"/>
                          </a:solidFill>
                        </a:rPr>
                        <a:t>narrow buyer segment by meeting specific tastes and requirements </a:t>
                      </a:r>
                      <a:r>
                        <a:rPr lang="en-US" sz="2000" dirty="0"/>
                        <a:t>of niche members</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3"/>
                  </a:ext>
                </a:extLst>
              </a:tr>
              <a:tr h="878478">
                <a:tc>
                  <a:txBody>
                    <a:bodyPr/>
                    <a:lstStyle/>
                    <a:p>
                      <a:r>
                        <a:rPr lang="en-US" sz="2000" dirty="0"/>
                        <a:t>Best-cost</a:t>
                      </a:r>
                      <a:r>
                        <a:rPr lang="en-US" sz="2000" baseline="0" dirty="0"/>
                        <a:t> provider</a:t>
                      </a:r>
                      <a:endParaRPr lang="en-US" sz="20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Giving customers more </a:t>
                      </a:r>
                      <a:r>
                        <a:rPr lang="en-US" sz="2000" dirty="0">
                          <a:solidFill>
                            <a:srgbClr val="FF0000"/>
                          </a:solidFill>
                        </a:rPr>
                        <a:t>value for the money by offering upscale product attributes at a lower cost than rivals</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236197260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descr="Graphic displaying the five generic competitive strategies"/>
          <p:cNvPicPr>
            <a:picLocks noGrp="1" noChangeAspect="1"/>
          </p:cNvPicPr>
          <p:nvPr>
            <p:ph idx="4294967295"/>
          </p:nvPr>
        </p:nvPicPr>
        <p:blipFill>
          <a:blip r:embed="rId3">
            <a:extLst>
              <a:ext uri="{28A0092B-C50C-407E-A947-70E740481C1C}">
                <a14:useLocalDpi xmlns:a14="http://schemas.microsoft.com/office/drawing/2010/main" val="0"/>
              </a:ext>
            </a:extLst>
          </a:blip>
          <a:stretch>
            <a:fillRect/>
          </a:stretch>
        </p:blipFill>
        <p:spPr>
          <a:xfrm>
            <a:off x="773723" y="1305902"/>
            <a:ext cx="7751763" cy="4984750"/>
          </a:xfrm>
        </p:spPr>
      </p:pic>
      <p:sp>
        <p:nvSpPr>
          <p:cNvPr id="8" name="Text Placeholder 6"/>
          <p:cNvSpPr>
            <a:spLocks noGrp="1"/>
          </p:cNvSpPr>
          <p:nvPr>
            <p:ph type="body" sz="quarter" idx="4294967295"/>
          </p:nvPr>
        </p:nvSpPr>
        <p:spPr>
          <a:xfrm>
            <a:off x="0" y="6335713"/>
            <a:ext cx="9144000" cy="293687"/>
          </a:xfrm>
        </p:spPr>
        <p:txBody>
          <a:bodyPr anchor="b" anchorCtr="1"/>
          <a:lstStyle/>
          <a:p>
            <a:pPr marL="0" indent="0" algn="ctr">
              <a:buNone/>
            </a:pPr>
            <a:r>
              <a:rPr lang="en-US" sz="800" dirty="0">
                <a:hlinkClick r:id="" action="ppaction://noaction"/>
              </a:rPr>
              <a:t>Jump to Appendix 2 long image description</a:t>
            </a:r>
          </a:p>
        </p:txBody>
      </p:sp>
    </p:spTree>
    <p:extLst>
      <p:ext uri="{BB962C8B-B14F-4D97-AF65-F5344CB8AC3E}">
        <p14:creationId xmlns:p14="http://schemas.microsoft.com/office/powerpoint/2010/main" val="404698968"/>
      </p:ext>
    </p:extLst>
  </p:cSld>
  <p:clrMapOvr>
    <a:masterClrMapping/>
  </p:clrMapOvr>
  <p:transition spd="med"/>
</p:sld>
</file>

<file path=ppt/slides/slide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7890" name="Rectangle 9"/>
          <p:cNvSpPr>
            <a:spLocks noGrp="1" noChangeArrowheads="1"/>
          </p:cNvSpPr>
          <p:nvPr>
            <p:ph type="title"/>
          </p:nvPr>
        </p:nvSpPr>
        <p:spPr/>
        <p:txBody>
          <a:bodyPr>
            <a:normAutofit/>
          </a:bodyPr>
          <a:lstStyle/>
          <a:p>
            <a:pPr>
              <a:defRPr/>
            </a:pPr>
            <a:r>
              <a:rPr sz="3600" dirty="0"/>
              <a:t>LOW-COST PROVIDER STRATEGIES</a:t>
            </a:r>
          </a:p>
        </p:txBody>
      </p:sp>
      <p:sp>
        <p:nvSpPr>
          <p:cNvPr id="37891" name="Rectangle 10"/>
          <p:cNvSpPr>
            <a:spLocks noGrp="1" noChangeArrowheads="1"/>
          </p:cNvSpPr>
          <p:nvPr>
            <p:ph idx="1"/>
          </p:nvPr>
        </p:nvSpPr>
        <p:spPr/>
        <p:txBody>
          <a:bodyPr/>
          <a:lstStyle/>
          <a:p>
            <a:pPr>
              <a:spcBef>
                <a:spcPts val="900"/>
              </a:spcBef>
              <a:defRPr/>
            </a:pPr>
            <a:r>
              <a:rPr lang="en-US" dirty="0"/>
              <a:t>Effective low-cost approaches</a:t>
            </a:r>
          </a:p>
          <a:p>
            <a:pPr lvl="1">
              <a:spcBef>
                <a:spcPts val="900"/>
              </a:spcBef>
              <a:defRPr/>
            </a:pPr>
            <a:r>
              <a:rPr dirty="0"/>
              <a:t>Pursue </a:t>
            </a:r>
            <a:r>
              <a:rPr dirty="0">
                <a:solidFill>
                  <a:srgbClr val="FF0000"/>
                </a:solidFill>
              </a:rPr>
              <a:t>cost savings that are difficult to imitate</a:t>
            </a:r>
          </a:p>
          <a:p>
            <a:pPr lvl="1">
              <a:spcBef>
                <a:spcPts val="900"/>
              </a:spcBef>
              <a:defRPr/>
            </a:pPr>
            <a:r>
              <a:rPr dirty="0">
                <a:solidFill>
                  <a:srgbClr val="FF0000"/>
                </a:solidFill>
              </a:rPr>
              <a:t>Avoid reducing product quality to unacceptable </a:t>
            </a:r>
            <a:r>
              <a:rPr dirty="0"/>
              <a:t>levels</a:t>
            </a:r>
          </a:p>
          <a:p>
            <a:pPr>
              <a:spcBef>
                <a:spcPts val="900"/>
              </a:spcBef>
              <a:defRPr/>
            </a:pPr>
            <a:r>
              <a:rPr dirty="0"/>
              <a:t> </a:t>
            </a:r>
            <a:r>
              <a:rPr lang="en-US" dirty="0"/>
              <a:t>Competitive advantages and risks</a:t>
            </a:r>
          </a:p>
          <a:p>
            <a:pPr lvl="1">
              <a:spcBef>
                <a:spcPts val="900"/>
              </a:spcBef>
              <a:defRPr/>
            </a:pPr>
            <a:r>
              <a:rPr dirty="0"/>
              <a:t>Greater </a:t>
            </a:r>
            <a:r>
              <a:rPr dirty="0">
                <a:solidFill>
                  <a:srgbClr val="FF0000"/>
                </a:solidFill>
              </a:rPr>
              <a:t>total profits and increased market share </a:t>
            </a:r>
            <a:r>
              <a:rPr dirty="0"/>
              <a:t>gained from underpricing competitors</a:t>
            </a:r>
          </a:p>
          <a:p>
            <a:pPr lvl="1">
              <a:spcBef>
                <a:spcPts val="900"/>
              </a:spcBef>
              <a:defRPr/>
            </a:pPr>
            <a:r>
              <a:rPr dirty="0"/>
              <a:t>Larger profit margins </a:t>
            </a:r>
            <a:r>
              <a:rPr dirty="0">
                <a:solidFill>
                  <a:srgbClr val="FF0000"/>
                </a:solidFill>
              </a:rPr>
              <a:t>when selling products at prices comparable</a:t>
            </a:r>
            <a:r>
              <a:rPr dirty="0"/>
              <a:t> to and competitive with rivals</a:t>
            </a:r>
          </a:p>
          <a:p>
            <a:pPr lvl="1">
              <a:spcBef>
                <a:spcPts val="900"/>
              </a:spcBef>
              <a:defRPr/>
            </a:pPr>
            <a:r>
              <a:rPr dirty="0">
                <a:solidFill>
                  <a:srgbClr val="FF0000"/>
                </a:solidFill>
              </a:rPr>
              <a:t>Low pricing does not attract enough new buyers</a:t>
            </a:r>
          </a:p>
          <a:p>
            <a:pPr lvl="1">
              <a:spcBef>
                <a:spcPts val="900"/>
              </a:spcBef>
              <a:defRPr/>
            </a:pPr>
            <a:r>
              <a:rPr dirty="0"/>
              <a:t>Rival’s retaliatory price-cutting sets off a </a:t>
            </a:r>
            <a:r>
              <a:rPr dirty="0">
                <a:solidFill>
                  <a:srgbClr val="FF0000"/>
                </a:solidFill>
              </a:rPr>
              <a:t>price war</a:t>
            </a:r>
          </a:p>
        </p:txBody>
      </p:sp>
    </p:spTree>
    <p:extLst>
      <p:ext uri="{BB962C8B-B14F-4D97-AF65-F5344CB8AC3E}">
        <p14:creationId xmlns:p14="http://schemas.microsoft.com/office/powerpoint/2010/main" val="2977955021"/>
      </p:ext>
    </p:extLst>
  </p:cSld>
  <p:clrMapOvr>
    <a:masterClrMapping/>
  </p:clrMapOvr>
  <p:transition spd="med"/>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cap="all" dirty="0"/>
              <a:t>Core CONCEPTS</a:t>
            </a:r>
            <a:endParaRPr lang="en-US" sz="2000" cap="all" dirty="0"/>
          </a:p>
        </p:txBody>
      </p:sp>
      <p:sp>
        <p:nvSpPr>
          <p:cNvPr id="6" name="Content Placeholder 5"/>
          <p:cNvSpPr>
            <a:spLocks noGrp="1"/>
          </p:cNvSpPr>
          <p:nvPr>
            <p:ph idx="1"/>
          </p:nvPr>
        </p:nvSpPr>
        <p:spPr/>
        <p:txBody>
          <a:bodyPr/>
          <a:lstStyle/>
          <a:p>
            <a:pPr>
              <a:defRPr/>
            </a:pPr>
            <a:r>
              <a:rPr lang="en-US" dirty="0">
                <a:solidFill>
                  <a:srgbClr val="FF0000"/>
                </a:solidFill>
              </a:rPr>
              <a:t>A </a:t>
            </a:r>
            <a:r>
              <a:rPr lang="en-US" b="1" dirty="0">
                <a:solidFill>
                  <a:srgbClr val="FF0000"/>
                </a:solidFill>
              </a:rPr>
              <a:t>low-cost provider’s </a:t>
            </a:r>
            <a:r>
              <a:rPr lang="en-US" dirty="0">
                <a:solidFill>
                  <a:srgbClr val="FF0000"/>
                </a:solidFill>
              </a:rPr>
              <a:t>basis for competitive advantage is lower overall costs than competitors. </a:t>
            </a:r>
          </a:p>
          <a:p>
            <a:pPr>
              <a:defRPr/>
            </a:pPr>
            <a:r>
              <a:rPr lang="en-US" dirty="0"/>
              <a:t>Successful </a:t>
            </a:r>
            <a:r>
              <a:rPr lang="en-US" b="1" dirty="0"/>
              <a:t>low-cost leaders</a:t>
            </a:r>
            <a:r>
              <a:rPr lang="en-US" dirty="0"/>
              <a:t>, who have the lowest industry costs, are exceptionally good at finding ways to drive costs out of their businesses and still provide a product or service that buyers find acceptable.</a:t>
            </a:r>
          </a:p>
          <a:p>
            <a:pPr>
              <a:defRPr/>
            </a:pPr>
            <a:r>
              <a:rPr lang="en-US" dirty="0"/>
              <a:t>A </a:t>
            </a:r>
            <a:r>
              <a:rPr lang="en-US" b="1" dirty="0"/>
              <a:t>cost driver </a:t>
            </a:r>
            <a:r>
              <a:rPr lang="en-US" dirty="0"/>
              <a:t>is a factor that has a strong influence on a firm’s costs.</a:t>
            </a:r>
          </a:p>
        </p:txBody>
      </p:sp>
    </p:spTree>
    <p:extLst>
      <p:ext uri="{BB962C8B-B14F-4D97-AF65-F5344CB8AC3E}">
        <p14:creationId xmlns:p14="http://schemas.microsoft.com/office/powerpoint/2010/main" val="2384327018"/>
      </p:ext>
    </p:extLst>
  </p:cSld>
  <p:clrMapOvr>
    <a:masterClrMapping/>
  </p:clrMapOvr>
  <p:transition spd="med"/>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US" dirty="0"/>
              <a:t>STRATEGIC MANAGEMENT PRINCIPLE</a:t>
            </a:r>
            <a:endParaRPr lang="en-US" sz="2200" dirty="0"/>
          </a:p>
        </p:txBody>
      </p:sp>
      <p:sp>
        <p:nvSpPr>
          <p:cNvPr id="6" name="Content Placeholder 5"/>
          <p:cNvSpPr>
            <a:spLocks noGrp="1"/>
          </p:cNvSpPr>
          <p:nvPr>
            <p:ph idx="1"/>
          </p:nvPr>
        </p:nvSpPr>
        <p:spPr/>
        <p:txBody>
          <a:bodyPr/>
          <a:lstStyle/>
          <a:p>
            <a:pPr marL="0" indent="0">
              <a:buNone/>
            </a:pPr>
            <a:r>
              <a:rPr lang="en-US" dirty="0"/>
              <a:t>A low-cost advantage over rivals can translate into better profitability than rivals attain.</a:t>
            </a:r>
          </a:p>
        </p:txBody>
      </p:sp>
      <p:pic>
        <p:nvPicPr>
          <p:cNvPr id="1028" name="Picture 4" descr="ç¸éåç"/>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3301" y="2233779"/>
            <a:ext cx="3619500" cy="2371726"/>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priceçåçæå°çµæ"/>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60085" y="2727158"/>
            <a:ext cx="4214037" cy="29498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0593639"/>
      </p:ext>
    </p:extLst>
  </p:cSld>
  <p:clrMapOvr>
    <a:masterClrMapping/>
  </p:clrMapOvr>
  <p:transition spd="med"/>
</p:sld>
</file>

<file path=ppt/slides/slide4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lIns="1097280" rIns="1097280">
            <a:noAutofit/>
          </a:bodyPr>
          <a:lstStyle/>
          <a:p>
            <a:pPr>
              <a:defRPr/>
            </a:pPr>
            <a:r>
              <a:rPr sz="3600" dirty="0"/>
              <a:t>MAJOR AVENUES FOR</a:t>
            </a:r>
            <a:r>
              <a:rPr lang="en-HK" sz="3600" dirty="0"/>
              <a:t> A</a:t>
            </a:r>
            <a:r>
              <a:rPr sz="3600" dirty="0"/>
              <a:t>CHIEVING A COST ADVANTAGE</a:t>
            </a:r>
          </a:p>
        </p:txBody>
      </p:sp>
      <p:sp>
        <p:nvSpPr>
          <p:cNvPr id="39939" name="Rectangle 3"/>
          <p:cNvSpPr>
            <a:spLocks noGrp="1" noChangeArrowheads="1"/>
          </p:cNvSpPr>
          <p:nvPr>
            <p:ph idx="1"/>
          </p:nvPr>
        </p:nvSpPr>
        <p:spPr/>
        <p:txBody>
          <a:bodyPr/>
          <a:lstStyle/>
          <a:p>
            <a:pPr>
              <a:defRPr/>
            </a:pPr>
            <a:r>
              <a:rPr lang="en-US" dirty="0"/>
              <a:t>Low-cost advantage</a:t>
            </a:r>
          </a:p>
          <a:p>
            <a:pPr lvl="1">
              <a:defRPr/>
            </a:pPr>
            <a:r>
              <a:rPr dirty="0"/>
              <a:t>Cumulative costs across the overall value chain must be lower than competitors’ cumulative costs.</a:t>
            </a:r>
          </a:p>
          <a:p>
            <a:pPr>
              <a:defRPr/>
            </a:pPr>
            <a:r>
              <a:rPr lang="en-US" dirty="0"/>
              <a:t>How to gain a low-cost advantage</a:t>
            </a:r>
            <a:endParaRPr dirty="0"/>
          </a:p>
          <a:p>
            <a:pPr marL="863600" lvl="1" indent="-457200">
              <a:buSzPct val="100000"/>
              <a:defRPr/>
            </a:pPr>
            <a:r>
              <a:rPr dirty="0"/>
              <a:t>Perform </a:t>
            </a:r>
            <a:r>
              <a:rPr dirty="0">
                <a:solidFill>
                  <a:srgbClr val="FF0000"/>
                </a:solidFill>
              </a:rPr>
              <a:t>value-chain activities more cost-effectively than rivals</a:t>
            </a:r>
          </a:p>
          <a:p>
            <a:pPr marL="863600" lvl="1" indent="-457200">
              <a:buSzPct val="100000"/>
              <a:defRPr/>
            </a:pPr>
            <a:r>
              <a:rPr dirty="0"/>
              <a:t>Revamp the firm’s overall value chain to eliminate or bypass cost-producing activities</a:t>
            </a:r>
          </a:p>
        </p:txBody>
      </p:sp>
    </p:spTree>
    <p:extLst>
      <p:ext uri="{BB962C8B-B14F-4D97-AF65-F5344CB8AC3E}">
        <p14:creationId xmlns:p14="http://schemas.microsoft.com/office/powerpoint/2010/main" val="111170986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cap="all" dirty="0"/>
              <a:t>Core Concept</a:t>
            </a:r>
            <a:endParaRPr lang="en-US" sz="2000" cap="all" dirty="0"/>
          </a:p>
        </p:txBody>
      </p:sp>
      <p:sp>
        <p:nvSpPr>
          <p:cNvPr id="6" name="Content Placeholder 5"/>
          <p:cNvSpPr>
            <a:spLocks noGrp="1"/>
          </p:cNvSpPr>
          <p:nvPr>
            <p:ph idx="1"/>
          </p:nvPr>
        </p:nvSpPr>
        <p:spPr>
          <a:xfrm>
            <a:off x="976745" y="978725"/>
            <a:ext cx="7190509" cy="5562600"/>
          </a:xfrm>
        </p:spPr>
        <p:txBody>
          <a:bodyPr/>
          <a:lstStyle/>
          <a:p>
            <a:pPr marL="0" indent="0">
              <a:buNone/>
            </a:pPr>
            <a:r>
              <a:rPr lang="en-US" dirty="0"/>
              <a:t>A </a:t>
            </a:r>
            <a:r>
              <a:rPr lang="en-US" b="1" dirty="0"/>
              <a:t>cost driver </a:t>
            </a:r>
            <a:r>
              <a:rPr lang="en-US" dirty="0"/>
              <a:t>is a factor that has a strong influence on a company’s costs.</a:t>
            </a:r>
          </a:p>
        </p:txBody>
      </p:sp>
    </p:spTree>
    <p:extLst>
      <p:ext uri="{BB962C8B-B14F-4D97-AF65-F5344CB8AC3E}">
        <p14:creationId xmlns:p14="http://schemas.microsoft.com/office/powerpoint/2010/main" val="556050561"/>
      </p:ext>
    </p:extLst>
  </p:cSld>
  <p:clrMapOvr>
    <a:masterClrMapping/>
  </p:clrMapOvr>
  <p:transition spd="med"/>
</p:sld>
</file>

<file path=ppt/slides/slide4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lIns="1097280" rIns="1097280">
            <a:noAutofit/>
          </a:bodyPr>
          <a:lstStyle/>
          <a:p>
            <a:pPr>
              <a:defRPr/>
            </a:pPr>
            <a:r>
              <a:rPr sz="3600" dirty="0"/>
              <a:t>COST-EFFICIENT MANAGEMENT OF VALUE CHAIN ACTIVITIES</a:t>
            </a:r>
          </a:p>
        </p:txBody>
      </p:sp>
      <p:sp>
        <p:nvSpPr>
          <p:cNvPr id="41987" name="Rectangle 3"/>
          <p:cNvSpPr>
            <a:spLocks noGrp="1" noChangeArrowheads="1"/>
          </p:cNvSpPr>
          <p:nvPr>
            <p:ph idx="1"/>
          </p:nvPr>
        </p:nvSpPr>
        <p:spPr/>
        <p:txBody>
          <a:bodyPr>
            <a:normAutofit lnSpcReduction="10000"/>
          </a:bodyPr>
          <a:lstStyle/>
          <a:p>
            <a:pPr>
              <a:defRPr/>
            </a:pPr>
            <a:r>
              <a:rPr lang="en-US" dirty="0"/>
              <a:t>Cost driver</a:t>
            </a:r>
          </a:p>
          <a:p>
            <a:pPr lvl="1">
              <a:defRPr/>
            </a:pPr>
            <a:r>
              <a:rPr dirty="0"/>
              <a:t>A factor with a </a:t>
            </a:r>
            <a:r>
              <a:rPr dirty="0">
                <a:solidFill>
                  <a:srgbClr val="FF0000"/>
                </a:solidFill>
              </a:rPr>
              <a:t>strong influence on a firm’s costs</a:t>
            </a:r>
          </a:p>
          <a:p>
            <a:pPr lvl="1">
              <a:defRPr/>
            </a:pPr>
            <a:r>
              <a:rPr dirty="0"/>
              <a:t>Can be </a:t>
            </a:r>
            <a:r>
              <a:rPr dirty="0">
                <a:solidFill>
                  <a:srgbClr val="FF0000"/>
                </a:solidFill>
              </a:rPr>
              <a:t>asset-based or activity-based</a:t>
            </a:r>
          </a:p>
          <a:p>
            <a:pPr>
              <a:defRPr/>
            </a:pPr>
            <a:r>
              <a:rPr lang="en-US" dirty="0"/>
              <a:t>Securing a cost advantage</a:t>
            </a:r>
            <a:endParaRPr dirty="0"/>
          </a:p>
          <a:p>
            <a:pPr lvl="1">
              <a:defRPr/>
            </a:pPr>
            <a:r>
              <a:rPr dirty="0"/>
              <a:t>Use lower-cost inputs and hold minimal assets</a:t>
            </a:r>
          </a:p>
          <a:p>
            <a:pPr lvl="1">
              <a:defRPr/>
            </a:pPr>
            <a:r>
              <a:rPr dirty="0"/>
              <a:t>Offer only “essential” product features or services</a:t>
            </a:r>
          </a:p>
          <a:p>
            <a:pPr lvl="1">
              <a:defRPr/>
            </a:pPr>
            <a:r>
              <a:rPr dirty="0"/>
              <a:t>Offer only </a:t>
            </a:r>
            <a:r>
              <a:rPr dirty="0">
                <a:solidFill>
                  <a:srgbClr val="FF0000"/>
                </a:solidFill>
              </a:rPr>
              <a:t>limited product lines</a:t>
            </a:r>
          </a:p>
          <a:p>
            <a:pPr lvl="1">
              <a:defRPr/>
            </a:pPr>
            <a:r>
              <a:rPr dirty="0"/>
              <a:t>Use </a:t>
            </a:r>
            <a:r>
              <a:rPr dirty="0">
                <a:solidFill>
                  <a:srgbClr val="FF0000"/>
                </a:solidFill>
              </a:rPr>
              <a:t>low-cost distribution channels</a:t>
            </a:r>
          </a:p>
          <a:p>
            <a:pPr lvl="1">
              <a:defRPr/>
            </a:pPr>
            <a:r>
              <a:rPr dirty="0"/>
              <a:t>Use the most </a:t>
            </a:r>
            <a:r>
              <a:rPr dirty="0">
                <a:solidFill>
                  <a:srgbClr val="FF0000"/>
                </a:solidFill>
              </a:rPr>
              <a:t>economical delivery methods</a:t>
            </a:r>
          </a:p>
        </p:txBody>
      </p:sp>
    </p:spTree>
    <p:extLst>
      <p:ext uri="{BB962C8B-B14F-4D97-AF65-F5344CB8AC3E}">
        <p14:creationId xmlns:p14="http://schemas.microsoft.com/office/powerpoint/2010/main" val="118720785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lIns="731520" rIns="1645920">
            <a:noAutofit/>
          </a:bodyPr>
          <a:lstStyle/>
          <a:p>
            <a:r>
              <a:rPr lang="en-US" sz="2800" dirty="0"/>
              <a:t>Cost Drivers: The Keys to Driving Down Company Costs</a:t>
            </a:r>
          </a:p>
        </p:txBody>
      </p:sp>
      <p:pic>
        <p:nvPicPr>
          <p:cNvPr id="2" name="Content Placeholder 1" descr="Graphic show the keys to driving down company costs"/>
          <p:cNvPicPr>
            <a:picLocks noGrp="1" noChangeAspect="1"/>
          </p:cNvPicPr>
          <p:nvPr>
            <p:ph idx="4294967295"/>
          </p:nvPr>
        </p:nvPicPr>
        <p:blipFill>
          <a:blip r:embed="rId3">
            <a:extLst>
              <a:ext uri="{28A0092B-C50C-407E-A947-70E740481C1C}">
                <a14:useLocalDpi xmlns:a14="http://schemas.microsoft.com/office/drawing/2010/main" val="0"/>
              </a:ext>
            </a:extLst>
          </a:blip>
          <a:stretch>
            <a:fillRect/>
          </a:stretch>
        </p:blipFill>
        <p:spPr>
          <a:xfrm>
            <a:off x="457200" y="1360618"/>
            <a:ext cx="8229600" cy="4864100"/>
          </a:xfrm>
        </p:spPr>
      </p:pic>
      <p:sp>
        <p:nvSpPr>
          <p:cNvPr id="3" name="Text Placeholder 2"/>
          <p:cNvSpPr>
            <a:spLocks noGrp="1"/>
          </p:cNvSpPr>
          <p:nvPr>
            <p:ph type="body" sz="quarter" idx="4294967295"/>
          </p:nvPr>
        </p:nvSpPr>
        <p:spPr>
          <a:xfrm>
            <a:off x="0" y="6500813"/>
            <a:ext cx="9185031" cy="287337"/>
          </a:xfrm>
          <a:noFill/>
          <a:ln w="9525">
            <a:noFill/>
            <a:miter lim="800000"/>
            <a:headEnd/>
            <a:tailEnd/>
          </a:ln>
        </p:spPr>
        <p:txBody>
          <a:bodyPr vert="horz" wrap="square" lIns="91440" tIns="45720" rIns="91440" bIns="45720" numCol="1" anchor="b" anchorCtr="1" compatLnSpc="1">
            <a:prstTxWarp prst="textNoShape">
              <a:avLst/>
            </a:prstTxWarp>
          </a:bodyPr>
          <a:lstStyle/>
          <a:p>
            <a:pPr marL="0" indent="0" algn="ctr">
              <a:buNone/>
            </a:pPr>
            <a:r>
              <a:rPr lang="en-US" sz="800" kern="1200" dirty="0">
                <a:hlinkClick r:id="" action="ppaction://noaction"/>
              </a:rPr>
              <a:t>Jump to Appendix 3 long image description</a:t>
            </a:r>
            <a:endParaRPr lang="en-US" sz="800" kern="1200" dirty="0"/>
          </a:p>
        </p:txBody>
      </p:sp>
    </p:spTree>
    <p:extLst>
      <p:ext uri="{BB962C8B-B14F-4D97-AF65-F5344CB8AC3E}">
        <p14:creationId xmlns:p14="http://schemas.microsoft.com/office/powerpoint/2010/main" val="3351010574"/>
      </p:ext>
    </p:extLst>
  </p:cSld>
  <p:clrMapOvr>
    <a:masterClrMapping/>
  </p:clrMapOvr>
  <p:transition spd="med"/>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pPr>
            <a:r>
              <a:rPr sz="3600" dirty="0"/>
              <a:t>COST-CUTTING METHODS </a:t>
            </a:r>
            <a:r>
              <a:rPr sz="2000" dirty="0"/>
              <a:t>(1 of 2)</a:t>
            </a:r>
          </a:p>
        </p:txBody>
      </p:sp>
      <p:sp>
        <p:nvSpPr>
          <p:cNvPr id="3" name="Content Placeholder 2"/>
          <p:cNvSpPr>
            <a:spLocks noGrp="1"/>
          </p:cNvSpPr>
          <p:nvPr>
            <p:ph idx="1"/>
          </p:nvPr>
        </p:nvSpPr>
        <p:spPr/>
        <p:txBody>
          <a:bodyPr/>
          <a:lstStyle/>
          <a:p>
            <a:pPr marL="457200" indent="-457200">
              <a:spcBef>
                <a:spcPts val="0"/>
              </a:spcBef>
              <a:spcAft>
                <a:spcPts val="1200"/>
              </a:spcAft>
              <a:buSzPct val="100000"/>
              <a:buFont typeface="+mj-lt"/>
              <a:buAutoNum type="arabicPeriod"/>
              <a:defRPr/>
            </a:pPr>
            <a:r>
              <a:rPr sz="2400" dirty="0"/>
              <a:t>Capturing </a:t>
            </a:r>
            <a:r>
              <a:rPr sz="2400" dirty="0">
                <a:solidFill>
                  <a:srgbClr val="FF0000"/>
                </a:solidFill>
              </a:rPr>
              <a:t>all available economies of scale</a:t>
            </a:r>
          </a:p>
          <a:p>
            <a:pPr marL="457200" indent="-457200">
              <a:spcBef>
                <a:spcPts val="0"/>
              </a:spcBef>
              <a:spcAft>
                <a:spcPts val="1200"/>
              </a:spcAft>
              <a:buSzPct val="100000"/>
              <a:buFont typeface="+mj-lt"/>
              <a:buAutoNum type="arabicPeriod"/>
              <a:defRPr/>
            </a:pPr>
            <a:r>
              <a:rPr sz="2400" dirty="0"/>
              <a:t>Taking </a:t>
            </a:r>
            <a:r>
              <a:rPr sz="2400" dirty="0">
                <a:solidFill>
                  <a:srgbClr val="FF0000"/>
                </a:solidFill>
              </a:rPr>
              <a:t>full advantage of experience and learning-curve effects</a:t>
            </a:r>
          </a:p>
          <a:p>
            <a:pPr marL="457200" indent="-457200">
              <a:spcBef>
                <a:spcPts val="0"/>
              </a:spcBef>
              <a:spcAft>
                <a:spcPts val="1200"/>
              </a:spcAft>
              <a:buSzPct val="100000"/>
              <a:buFont typeface="+mj-lt"/>
              <a:buAutoNum type="arabicPeriod"/>
              <a:defRPr/>
            </a:pPr>
            <a:r>
              <a:rPr sz="2400" dirty="0"/>
              <a:t>Operating </a:t>
            </a:r>
            <a:r>
              <a:rPr sz="2400" dirty="0">
                <a:solidFill>
                  <a:srgbClr val="FF0000"/>
                </a:solidFill>
              </a:rPr>
              <a:t>facilities at full or near-full capacity</a:t>
            </a:r>
          </a:p>
          <a:p>
            <a:pPr marL="457200" indent="-457200">
              <a:spcBef>
                <a:spcPts val="0"/>
              </a:spcBef>
              <a:spcAft>
                <a:spcPts val="1200"/>
              </a:spcAft>
              <a:buSzPct val="100000"/>
              <a:buFont typeface="+mj-lt"/>
              <a:buAutoNum type="arabicPeriod"/>
              <a:defRPr/>
            </a:pPr>
            <a:r>
              <a:rPr sz="2400" dirty="0"/>
              <a:t>Improving </a:t>
            </a:r>
            <a:r>
              <a:rPr sz="2400" dirty="0">
                <a:solidFill>
                  <a:srgbClr val="FF0000"/>
                </a:solidFill>
              </a:rPr>
              <a:t>supply chain efficiency</a:t>
            </a:r>
          </a:p>
          <a:p>
            <a:pPr marL="457200" indent="-457200">
              <a:spcBef>
                <a:spcPts val="0"/>
              </a:spcBef>
              <a:spcAft>
                <a:spcPts val="1200"/>
              </a:spcAft>
              <a:buSzPct val="100000"/>
              <a:buFont typeface="+mj-lt"/>
              <a:buAutoNum type="arabicPeriod"/>
              <a:defRPr/>
            </a:pPr>
            <a:r>
              <a:rPr lang="en-US" sz="2400" dirty="0"/>
              <a:t>Substituting lower-cost inputs wherever there is little or no sacrifice in product quality or performance</a:t>
            </a:r>
            <a:endParaRPr sz="2400" dirty="0"/>
          </a:p>
          <a:p>
            <a:pPr marL="457200" indent="-457200">
              <a:spcBef>
                <a:spcPts val="0"/>
              </a:spcBef>
              <a:spcAft>
                <a:spcPts val="1200"/>
              </a:spcAft>
              <a:buSzPct val="100000"/>
              <a:buFont typeface="+mj-lt"/>
              <a:buAutoNum type="arabicPeriod"/>
              <a:defRPr/>
            </a:pPr>
            <a:r>
              <a:rPr sz="2400" dirty="0"/>
              <a:t>Using the firm’s </a:t>
            </a:r>
            <a:r>
              <a:rPr sz="2400" dirty="0">
                <a:solidFill>
                  <a:srgbClr val="FF0000"/>
                </a:solidFill>
              </a:rPr>
              <a:t>bargaining power </a:t>
            </a:r>
            <a:r>
              <a:rPr sz="2400" dirty="0"/>
              <a:t>vis-à-vis suppliers or others in the value chain system to gain concessions</a:t>
            </a:r>
          </a:p>
          <a:p>
            <a:pPr marL="457200" indent="-457200">
              <a:spcBef>
                <a:spcPts val="0"/>
              </a:spcBef>
              <a:spcAft>
                <a:spcPts val="1200"/>
              </a:spcAft>
              <a:buSzPct val="100000"/>
              <a:buFont typeface="+mj-lt"/>
              <a:buAutoNum type="arabicPeriod"/>
              <a:defRPr/>
            </a:pPr>
            <a:r>
              <a:rPr lang="en-US" sz="2400" dirty="0"/>
              <a:t>Using online systems and </a:t>
            </a:r>
            <a:r>
              <a:rPr lang="en-US" sz="2400" dirty="0">
                <a:solidFill>
                  <a:srgbClr val="FF0000"/>
                </a:solidFill>
              </a:rPr>
              <a:t>sophisticated software to achieve operating efficiencies</a:t>
            </a:r>
            <a:endParaRPr sz="2400" dirty="0">
              <a:solidFill>
                <a:srgbClr val="FF0000"/>
              </a:solidFill>
            </a:endParaRPr>
          </a:p>
        </p:txBody>
      </p:sp>
    </p:spTree>
    <p:extLst>
      <p:ext uri="{BB962C8B-B14F-4D97-AF65-F5344CB8AC3E}">
        <p14:creationId xmlns:p14="http://schemas.microsoft.com/office/powerpoint/2010/main" val="3718607594"/>
      </p:ext>
    </p:extLst>
  </p:cSld>
  <p:clrMapOvr>
    <a:masterClrMapping/>
  </p:clrMapOvr>
  <p:transition spd="med"/>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pPr>
            <a:r>
              <a:rPr sz="3600" dirty="0"/>
              <a:t>COST-CUTTING METHODS </a:t>
            </a:r>
            <a:r>
              <a:rPr sz="2000" dirty="0"/>
              <a:t>(2 of 2)</a:t>
            </a:r>
          </a:p>
        </p:txBody>
      </p:sp>
      <p:sp>
        <p:nvSpPr>
          <p:cNvPr id="3" name="Content Placeholder 2"/>
          <p:cNvSpPr>
            <a:spLocks noGrp="1"/>
          </p:cNvSpPr>
          <p:nvPr>
            <p:ph idx="1"/>
          </p:nvPr>
        </p:nvSpPr>
        <p:spPr/>
        <p:txBody>
          <a:bodyPr/>
          <a:lstStyle/>
          <a:p>
            <a:pPr marL="457200" indent="-457200">
              <a:spcAft>
                <a:spcPts val="0"/>
              </a:spcAft>
              <a:buSzPct val="100000"/>
              <a:buFont typeface="+mj-lt"/>
              <a:buAutoNum type="arabicPeriod" startAt="8"/>
              <a:defRPr/>
            </a:pPr>
            <a:r>
              <a:rPr lang="en-US" sz="2400" dirty="0"/>
              <a:t>Improving </a:t>
            </a:r>
            <a:r>
              <a:rPr lang="en-US" sz="2400" dirty="0">
                <a:solidFill>
                  <a:srgbClr val="FF0000"/>
                </a:solidFill>
              </a:rPr>
              <a:t>process design </a:t>
            </a:r>
            <a:r>
              <a:rPr lang="en-US" sz="2400" dirty="0"/>
              <a:t>and employing advanced production technology</a:t>
            </a:r>
            <a:endParaRPr sz="2400" dirty="0"/>
          </a:p>
          <a:p>
            <a:pPr marL="457200" indent="-457200">
              <a:spcAft>
                <a:spcPts val="0"/>
              </a:spcAft>
              <a:buSzPct val="100000"/>
              <a:buFont typeface="+mj-lt"/>
              <a:buAutoNum type="arabicPeriod" startAt="8"/>
              <a:defRPr/>
            </a:pPr>
            <a:r>
              <a:rPr sz="2400" dirty="0"/>
              <a:t>Being alert to the cost advantages of </a:t>
            </a:r>
            <a:r>
              <a:rPr sz="2400" dirty="0">
                <a:solidFill>
                  <a:srgbClr val="FF0000"/>
                </a:solidFill>
              </a:rPr>
              <a:t>outsourcing</a:t>
            </a:r>
            <a:r>
              <a:rPr sz="2400" dirty="0"/>
              <a:t> or vertical integration</a:t>
            </a:r>
          </a:p>
          <a:p>
            <a:pPr marL="457200" indent="-457200">
              <a:spcAft>
                <a:spcPts val="0"/>
              </a:spcAft>
              <a:buSzPct val="100000"/>
              <a:buFont typeface="+mj-lt"/>
              <a:buAutoNum type="arabicPeriod" startAt="8"/>
              <a:defRPr/>
            </a:pPr>
            <a:r>
              <a:rPr sz="2400" dirty="0"/>
              <a:t>Motivating employees through</a:t>
            </a:r>
            <a:r>
              <a:rPr sz="2400" dirty="0">
                <a:solidFill>
                  <a:srgbClr val="FF0000"/>
                </a:solidFill>
              </a:rPr>
              <a:t> incentives</a:t>
            </a:r>
            <a:r>
              <a:rPr sz="2400" dirty="0"/>
              <a:t> and company culture</a:t>
            </a:r>
          </a:p>
        </p:txBody>
      </p:sp>
    </p:spTree>
    <p:extLst>
      <p:ext uri="{BB962C8B-B14F-4D97-AF65-F5344CB8AC3E}">
        <p14:creationId xmlns:p14="http://schemas.microsoft.com/office/powerpoint/2010/main" val="2180503314"/>
      </p:ext>
    </p:extLst>
  </p:cSld>
  <p:clrMapOvr>
    <a:masterClrMapping/>
  </p:clrMapOvr>
  <p:transition spd="med"/>
</p:sld>
</file>

<file path=ppt/slides/slide4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lIns="457200" rIns="457200">
            <a:noAutofit/>
          </a:bodyPr>
          <a:lstStyle/>
          <a:p>
            <a:pPr>
              <a:defRPr/>
            </a:pPr>
            <a:r>
              <a:rPr sz="3600" dirty="0"/>
              <a:t>REVAMPING THE VALUE CHAIN SYSTEM TO LOWER COSTS</a:t>
            </a:r>
          </a:p>
        </p:txBody>
      </p:sp>
      <p:sp>
        <p:nvSpPr>
          <p:cNvPr id="46083" name="Rectangle 3"/>
          <p:cNvSpPr>
            <a:spLocks noGrp="1" noChangeArrowheads="1"/>
          </p:cNvSpPr>
          <p:nvPr>
            <p:ph idx="1"/>
          </p:nvPr>
        </p:nvSpPr>
        <p:spPr/>
        <p:txBody>
          <a:bodyPr>
            <a:normAutofit fontScale="92500"/>
          </a:bodyPr>
          <a:lstStyle/>
          <a:p>
            <a:pPr>
              <a:defRPr/>
            </a:pPr>
            <a:r>
              <a:rPr lang="en-US" dirty="0">
                <a:solidFill>
                  <a:srgbClr val="FF0000"/>
                </a:solidFill>
              </a:rPr>
              <a:t>Selling direct to consumers</a:t>
            </a:r>
            <a:r>
              <a:rPr lang="en-US" dirty="0"/>
              <a:t> and bypassing the activities and costs of distributors and dealers by using</a:t>
            </a:r>
            <a:r>
              <a:rPr dirty="0"/>
              <a:t> a direct sales force and a company website</a:t>
            </a:r>
          </a:p>
          <a:p>
            <a:pPr>
              <a:defRPr/>
            </a:pPr>
            <a:r>
              <a:rPr dirty="0">
                <a:solidFill>
                  <a:srgbClr val="FF0000"/>
                </a:solidFill>
              </a:rPr>
              <a:t>Streamlining operations </a:t>
            </a:r>
            <a:r>
              <a:rPr dirty="0"/>
              <a:t>to eliminate low value-added or unnecessary work steps and activities</a:t>
            </a:r>
          </a:p>
          <a:p>
            <a:pPr>
              <a:defRPr/>
            </a:pPr>
            <a:r>
              <a:rPr dirty="0">
                <a:solidFill>
                  <a:srgbClr val="FF0000"/>
                </a:solidFill>
              </a:rPr>
              <a:t>Reduce materials handling and shipping costs </a:t>
            </a:r>
            <a:r>
              <a:rPr dirty="0"/>
              <a:t>by having suppliers locate their plants or warehouses close to the firm’s own facilities</a:t>
            </a:r>
          </a:p>
        </p:txBody>
      </p:sp>
    </p:spTree>
    <p:extLst>
      <p:ext uri="{BB962C8B-B14F-4D97-AF65-F5344CB8AC3E}">
        <p14:creationId xmlns:p14="http://schemas.microsoft.com/office/powerpoint/2010/main" val="392059716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0" y="3964"/>
            <a:ext cx="9140332" cy="1162482"/>
          </a:xfrm>
        </p:spPr>
        <p:txBody>
          <a:bodyPr lIns="914400" rIns="914400">
            <a:noAutofit/>
          </a:bodyPr>
          <a:lstStyle/>
          <a:p>
            <a:r>
              <a:rPr lang="en-US" sz="3600" dirty="0">
                <a:solidFill>
                  <a:srgbClr val="FF0000"/>
                </a:solidFill>
              </a:rPr>
              <a:t>Amazon’s </a:t>
            </a:r>
            <a:r>
              <a:rPr lang="en-US" sz="3600" dirty="0"/>
              <a:t>Path to Becoming the Low-Cost Provider in E-Commerce</a:t>
            </a:r>
          </a:p>
        </p:txBody>
      </p:sp>
      <p:sp>
        <p:nvSpPr>
          <p:cNvPr id="2" name="Content Placeholder 1"/>
          <p:cNvSpPr>
            <a:spLocks noGrp="1"/>
          </p:cNvSpPr>
          <p:nvPr>
            <p:ph idx="4294967295"/>
          </p:nvPr>
        </p:nvSpPr>
        <p:spPr>
          <a:xfrm>
            <a:off x="679939" y="1433513"/>
            <a:ext cx="8126413" cy="4983162"/>
          </a:xfrm>
        </p:spPr>
        <p:txBody>
          <a:bodyPr/>
          <a:lstStyle/>
          <a:p>
            <a:r>
              <a:rPr lang="en-US" sz="2400" dirty="0"/>
              <a:t>Describe the business segment in which Amazon competes.</a:t>
            </a:r>
          </a:p>
          <a:p>
            <a:r>
              <a:rPr lang="en-US" sz="2400" dirty="0"/>
              <a:t>How well are Amazon’s competitive strengths matched to the five forces in its competitive environment?  </a:t>
            </a:r>
          </a:p>
          <a:p>
            <a:r>
              <a:rPr lang="en-US" sz="2400" dirty="0"/>
              <a:t>Which of Amazon’s value chain activities would be most easily overcome by rivals?</a:t>
            </a:r>
          </a:p>
          <a:p>
            <a:r>
              <a:rPr lang="en-US" sz="2400" dirty="0"/>
              <a:t>Which Amazon value chain activity would be the most difficult to overcome by rivals?</a:t>
            </a:r>
          </a:p>
          <a:p>
            <a:r>
              <a:rPr lang="en-US" sz="2400" dirty="0"/>
              <a:t>Assume you have been tasked to revamp a rival’s value chain activities to better compete with Amazon. In what order of expected payoff should you attempt to revamp its value chain activities?</a:t>
            </a:r>
          </a:p>
        </p:txBody>
      </p:sp>
    </p:spTree>
    <p:extLst>
      <p:ext uri="{BB962C8B-B14F-4D97-AF65-F5344CB8AC3E}">
        <p14:creationId xmlns:p14="http://schemas.microsoft.com/office/powerpoint/2010/main" val="1468347174"/>
      </p:ext>
    </p:extLst>
  </p:cSld>
  <p:clrMapOvr>
    <a:masterClrMapping/>
  </p:clrMapOvr>
  <p:transition spd="med"/>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lIns="457200" rIns="457200">
            <a:noAutofit/>
          </a:bodyPr>
          <a:lstStyle/>
          <a:p>
            <a:pPr>
              <a:defRPr/>
            </a:pPr>
            <a:r>
              <a:rPr sz="3600" dirty="0"/>
              <a:t>THE KEYS TO BEING A SUCCESSFUL LOW-COST PROVIDER</a:t>
            </a:r>
          </a:p>
        </p:txBody>
      </p:sp>
      <p:sp>
        <p:nvSpPr>
          <p:cNvPr id="3" name="Content Placeholder 2"/>
          <p:cNvSpPr>
            <a:spLocks noGrp="1"/>
          </p:cNvSpPr>
          <p:nvPr>
            <p:ph idx="1"/>
          </p:nvPr>
        </p:nvSpPr>
        <p:spPr/>
        <p:txBody>
          <a:bodyPr>
            <a:normAutofit fontScale="92500" lnSpcReduction="10000"/>
          </a:bodyPr>
          <a:lstStyle/>
          <a:p>
            <a:pPr marL="0" indent="0">
              <a:spcBef>
                <a:spcPts val="1200"/>
              </a:spcBef>
              <a:buNone/>
              <a:defRPr/>
            </a:pPr>
            <a:r>
              <a:rPr dirty="0"/>
              <a:t>Success in achieving </a:t>
            </a:r>
            <a:r>
              <a:rPr dirty="0">
                <a:solidFill>
                  <a:srgbClr val="FF0000"/>
                </a:solidFill>
              </a:rPr>
              <a:t>a low-cost edge over rivals </a:t>
            </a:r>
            <a:r>
              <a:rPr dirty="0"/>
              <a:t>comes from out-managing rivals in finding ways to perform value chain activities faster, more accurately, and more cost-effectively by:</a:t>
            </a:r>
          </a:p>
          <a:p>
            <a:pPr lvl="1">
              <a:spcBef>
                <a:spcPts val="1200"/>
              </a:spcBef>
              <a:defRPr/>
            </a:pPr>
            <a:r>
              <a:rPr dirty="0"/>
              <a:t>Spending </a:t>
            </a:r>
            <a:r>
              <a:rPr dirty="0">
                <a:solidFill>
                  <a:srgbClr val="FF0000"/>
                </a:solidFill>
              </a:rPr>
              <a:t>aggressively on resources and capabilities </a:t>
            </a:r>
            <a:r>
              <a:rPr dirty="0"/>
              <a:t>that promise to drive costs out of the business</a:t>
            </a:r>
          </a:p>
          <a:p>
            <a:pPr lvl="1">
              <a:spcBef>
                <a:spcPts val="1200"/>
              </a:spcBef>
              <a:defRPr/>
            </a:pPr>
            <a:r>
              <a:rPr dirty="0"/>
              <a:t>Carefully </a:t>
            </a:r>
            <a:r>
              <a:rPr dirty="0">
                <a:solidFill>
                  <a:srgbClr val="FF0000"/>
                </a:solidFill>
              </a:rPr>
              <a:t>estimating the cost savings </a:t>
            </a:r>
            <a:r>
              <a:rPr dirty="0"/>
              <a:t>of new technologies before investing in them</a:t>
            </a:r>
          </a:p>
          <a:p>
            <a:pPr lvl="1">
              <a:spcBef>
                <a:spcPts val="1200"/>
              </a:spcBef>
              <a:defRPr/>
            </a:pPr>
            <a:r>
              <a:rPr dirty="0"/>
              <a:t>Constantly </a:t>
            </a:r>
            <a:r>
              <a:rPr dirty="0">
                <a:solidFill>
                  <a:srgbClr val="FF0000"/>
                </a:solidFill>
              </a:rPr>
              <a:t>reviewing cost-saving resources to ensure they remain competitively superior</a:t>
            </a:r>
          </a:p>
        </p:txBody>
      </p:sp>
    </p:spTree>
    <p:extLst>
      <p:ext uri="{BB962C8B-B14F-4D97-AF65-F5344CB8AC3E}">
        <p14:creationId xmlns:p14="http://schemas.microsoft.com/office/powerpoint/2010/main" val="156931716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US" cap="all" dirty="0">
                <a:solidFill>
                  <a:schemeClr val="tx1"/>
                </a:solidFill>
              </a:rPr>
              <a:t>Strategic Management Principle</a:t>
            </a:r>
            <a:endParaRPr lang="en-US" sz="2200" cap="all" dirty="0"/>
          </a:p>
        </p:txBody>
      </p:sp>
      <p:sp>
        <p:nvSpPr>
          <p:cNvPr id="6" name="Content Placeholder 5"/>
          <p:cNvSpPr>
            <a:spLocks noGrp="1"/>
          </p:cNvSpPr>
          <p:nvPr>
            <p:ph idx="1"/>
          </p:nvPr>
        </p:nvSpPr>
        <p:spPr/>
        <p:txBody>
          <a:bodyPr/>
          <a:lstStyle/>
          <a:p>
            <a:pPr marL="0" indent="0">
              <a:buNone/>
            </a:pPr>
            <a:r>
              <a:rPr lang="en-US" dirty="0"/>
              <a:t>Success in achieving a low-cost edge over rivals comes from out-managing rivals in finding ways to perform value chain activities faster, more accurately, and more cost-effectively.</a:t>
            </a:r>
          </a:p>
        </p:txBody>
      </p:sp>
    </p:spTree>
    <p:extLst>
      <p:ext uri="{BB962C8B-B14F-4D97-AF65-F5344CB8AC3E}">
        <p14:creationId xmlns:p14="http://schemas.microsoft.com/office/powerpoint/2010/main" val="4006340456"/>
      </p:ext>
    </p:extLst>
  </p:cSld>
  <p:clrMapOvr>
    <a:masterClrMapping/>
  </p:clrMapOvr>
  <p:transition spd="med"/>
</p:sld>
</file>

<file path=ppt/slides/slide5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normAutofit fontScale="90000"/>
          </a:bodyPr>
          <a:lstStyle/>
          <a:p>
            <a:pPr>
              <a:defRPr/>
            </a:pPr>
            <a:r>
              <a:rPr dirty="0"/>
              <a:t>WHEN A LOW-COST PROVIDER STRATEGY</a:t>
            </a:r>
            <a:r>
              <a:rPr lang="en-US" dirty="0"/>
              <a:t> </a:t>
            </a:r>
            <a:r>
              <a:rPr dirty="0">
                <a:solidFill>
                  <a:srgbClr val="FF0000"/>
                </a:solidFill>
              </a:rPr>
              <a:t>WORKS BEST</a:t>
            </a:r>
          </a:p>
        </p:txBody>
      </p:sp>
      <p:sp>
        <p:nvSpPr>
          <p:cNvPr id="48131" name="Rectangle 3"/>
          <p:cNvSpPr>
            <a:spLocks noGrp="1" noChangeArrowheads="1"/>
          </p:cNvSpPr>
          <p:nvPr>
            <p:ph idx="1"/>
          </p:nvPr>
        </p:nvSpPr>
        <p:spPr>
          <a:xfrm>
            <a:off x="290286" y="1432801"/>
            <a:ext cx="8556171" cy="4983874"/>
          </a:xfrm>
        </p:spPr>
        <p:txBody>
          <a:bodyPr/>
          <a:lstStyle/>
          <a:p>
            <a:pPr marL="457200" indent="-457200">
              <a:buSzPct val="100000"/>
              <a:buFont typeface="+mj-lt"/>
              <a:buAutoNum type="arabicPeriod"/>
              <a:defRPr/>
            </a:pPr>
            <a:r>
              <a:rPr sz="2800" dirty="0">
                <a:solidFill>
                  <a:srgbClr val="FF0000"/>
                </a:solidFill>
              </a:rPr>
              <a:t>Price competition </a:t>
            </a:r>
            <a:r>
              <a:rPr sz="2800" dirty="0"/>
              <a:t>among rival sellers is vigorous.</a:t>
            </a:r>
          </a:p>
          <a:p>
            <a:pPr marL="457200" indent="-457200">
              <a:buSzPct val="100000"/>
              <a:buFont typeface="+mj-lt"/>
              <a:buAutoNum type="arabicPeriod"/>
              <a:defRPr/>
            </a:pPr>
            <a:r>
              <a:rPr sz="2800" dirty="0">
                <a:solidFill>
                  <a:srgbClr val="FF0000"/>
                </a:solidFill>
              </a:rPr>
              <a:t>Identical products are available from many sellers.</a:t>
            </a:r>
          </a:p>
          <a:p>
            <a:pPr marL="457200" indent="-457200">
              <a:buSzPct val="100000"/>
              <a:buFont typeface="+mj-lt"/>
              <a:buAutoNum type="arabicPeriod"/>
              <a:defRPr/>
            </a:pPr>
            <a:r>
              <a:rPr sz="2800" dirty="0"/>
              <a:t>There are few ways to differentiate industry products.</a:t>
            </a:r>
          </a:p>
          <a:p>
            <a:pPr marL="457200" indent="-457200">
              <a:buSzPct val="100000"/>
              <a:buFont typeface="+mj-lt"/>
              <a:buAutoNum type="arabicPeriod"/>
              <a:defRPr/>
            </a:pPr>
            <a:r>
              <a:rPr sz="2800" dirty="0"/>
              <a:t>Most buyers </a:t>
            </a:r>
            <a:r>
              <a:rPr sz="2800" dirty="0">
                <a:solidFill>
                  <a:srgbClr val="FF0000"/>
                </a:solidFill>
              </a:rPr>
              <a:t>use the product in the same ways</a:t>
            </a:r>
            <a:r>
              <a:rPr sz="2800" dirty="0"/>
              <a:t>.</a:t>
            </a:r>
          </a:p>
          <a:p>
            <a:pPr marL="457200" indent="-457200">
              <a:buSzPct val="100000"/>
              <a:buFont typeface="+mj-lt"/>
              <a:buAutoNum type="arabicPeriod"/>
              <a:defRPr/>
            </a:pPr>
            <a:r>
              <a:rPr sz="2800" dirty="0"/>
              <a:t>Buyers incur low costs in switching among sellers.</a:t>
            </a:r>
          </a:p>
        </p:txBody>
      </p:sp>
    </p:spTree>
    <p:extLst>
      <p:ext uri="{BB962C8B-B14F-4D97-AF65-F5344CB8AC3E}">
        <p14:creationId xmlns:p14="http://schemas.microsoft.com/office/powerpoint/2010/main" val="1699516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lIns="914400" rIns="914400">
            <a:noAutofit/>
          </a:bodyPr>
          <a:lstStyle/>
          <a:p>
            <a:pPr>
              <a:defRPr/>
            </a:pPr>
            <a:r>
              <a:rPr sz="3600" dirty="0">
                <a:solidFill>
                  <a:srgbClr val="FF0000"/>
                </a:solidFill>
              </a:rPr>
              <a:t>PITFALLS </a:t>
            </a:r>
            <a:r>
              <a:rPr sz="3600" dirty="0"/>
              <a:t>TO AVOID IN PURSUING A LOW-COST PROVIDER STRATEGY</a:t>
            </a:r>
          </a:p>
        </p:txBody>
      </p:sp>
      <p:sp>
        <p:nvSpPr>
          <p:cNvPr id="50179" name="Rectangle 3"/>
          <p:cNvSpPr>
            <a:spLocks noGrp="1" noChangeArrowheads="1"/>
          </p:cNvSpPr>
          <p:nvPr>
            <p:ph idx="1"/>
          </p:nvPr>
        </p:nvSpPr>
        <p:spPr/>
        <p:txBody>
          <a:bodyPr/>
          <a:lstStyle/>
          <a:p>
            <a:pPr>
              <a:defRPr/>
            </a:pPr>
            <a:r>
              <a:rPr sz="2400" dirty="0"/>
              <a:t>Engaging in overly </a:t>
            </a:r>
            <a:r>
              <a:rPr sz="2400" dirty="0">
                <a:solidFill>
                  <a:srgbClr val="FF0000"/>
                </a:solidFill>
              </a:rPr>
              <a:t>aggressive price cutting that does not result in unit sales gains large enough </a:t>
            </a:r>
            <a:r>
              <a:rPr sz="2400" dirty="0"/>
              <a:t>to recoup forgone profits</a:t>
            </a:r>
          </a:p>
          <a:p>
            <a:pPr>
              <a:defRPr/>
            </a:pPr>
            <a:r>
              <a:rPr sz="2400" dirty="0">
                <a:solidFill>
                  <a:srgbClr val="FF0000"/>
                </a:solidFill>
              </a:rPr>
              <a:t>Relying on a cost advantage that is not sustainable </a:t>
            </a:r>
            <a:r>
              <a:rPr sz="2400" dirty="0"/>
              <a:t>because rival firms can easily copy or overcome it</a:t>
            </a:r>
          </a:p>
          <a:p>
            <a:pPr>
              <a:defRPr/>
            </a:pPr>
            <a:r>
              <a:rPr sz="2400" dirty="0"/>
              <a:t>Becoming too fixated on cost reduction such that the firm’s offering is too features-poor to gain the interest of buyers</a:t>
            </a:r>
          </a:p>
          <a:p>
            <a:pPr>
              <a:defRPr/>
            </a:pPr>
            <a:r>
              <a:rPr sz="2400" dirty="0"/>
              <a:t>Having a rival discover a new lower-cost value chain approach or develop a cost-saving technological breakthrough</a:t>
            </a:r>
          </a:p>
        </p:txBody>
      </p:sp>
    </p:spTree>
    <p:extLst>
      <p:ext uri="{BB962C8B-B14F-4D97-AF65-F5344CB8AC3E}">
        <p14:creationId xmlns:p14="http://schemas.microsoft.com/office/powerpoint/2010/main" val="283210661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Autofit/>
          </a:bodyPr>
          <a:lstStyle/>
          <a:p>
            <a:r>
              <a:rPr lang="en-US" dirty="0">
                <a:solidFill>
                  <a:schemeClr val="tx1"/>
                </a:solidFill>
              </a:rPr>
              <a:t/>
            </a:r>
            <a:br>
              <a:rPr lang="en-US" dirty="0">
                <a:solidFill>
                  <a:schemeClr val="tx1"/>
                </a:solidFill>
              </a:rPr>
            </a:br>
            <a:r>
              <a:rPr lang="en-US" dirty="0">
                <a:solidFill>
                  <a:schemeClr val="tx1"/>
                </a:solidFill>
              </a:rPr>
              <a:t>STRATEGIC MANAGEMENT PRINCIPLE </a:t>
            </a:r>
            <a:r>
              <a:rPr lang="en-US" sz="3600" dirty="0"/>
              <a:t/>
            </a:r>
            <a:br>
              <a:rPr lang="en-US" sz="3600" dirty="0"/>
            </a:br>
            <a:endParaRPr lang="en-US" sz="2000" dirty="0"/>
          </a:p>
        </p:txBody>
      </p:sp>
      <p:sp>
        <p:nvSpPr>
          <p:cNvPr id="6" name="Content Placeholder 5"/>
          <p:cNvSpPr>
            <a:spLocks noGrp="1"/>
          </p:cNvSpPr>
          <p:nvPr>
            <p:ph idx="1"/>
          </p:nvPr>
        </p:nvSpPr>
        <p:spPr/>
        <p:txBody>
          <a:bodyPr/>
          <a:lstStyle/>
          <a:p>
            <a:pPr marL="0" indent="0">
              <a:buNone/>
            </a:pPr>
            <a:r>
              <a:rPr lang="en-US" dirty="0">
                <a:solidFill>
                  <a:srgbClr val="FF0000"/>
                </a:solidFill>
              </a:rPr>
              <a:t>A low-cost provider is in the best position to win the business of price-sensitive buyers, set the floor on market price, and still earn a profit.</a:t>
            </a:r>
          </a:p>
        </p:txBody>
      </p:sp>
    </p:spTree>
    <p:extLst>
      <p:ext uri="{BB962C8B-B14F-4D97-AF65-F5344CB8AC3E}">
        <p14:creationId xmlns:p14="http://schemas.microsoft.com/office/powerpoint/2010/main" val="1385043694"/>
      </p:ext>
    </p:extLst>
  </p:cSld>
  <p:clrMapOvr>
    <a:masterClrMapping/>
  </p:clrMapOvr>
  <p:transition spd="med"/>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US" sz="3600" cap="all" dirty="0"/>
              <a:t>Strategic Management Principle</a:t>
            </a:r>
            <a:endParaRPr lang="en-US" sz="2200" cap="all" dirty="0"/>
          </a:p>
        </p:txBody>
      </p:sp>
      <p:sp>
        <p:nvSpPr>
          <p:cNvPr id="6" name="Content Placeholder 5"/>
          <p:cNvSpPr>
            <a:spLocks noGrp="1"/>
          </p:cNvSpPr>
          <p:nvPr>
            <p:ph idx="1"/>
          </p:nvPr>
        </p:nvSpPr>
        <p:spPr/>
        <p:txBody>
          <a:bodyPr/>
          <a:lstStyle/>
          <a:p>
            <a:pPr marL="0" indent="0">
              <a:buNone/>
            </a:pPr>
            <a:r>
              <a:rPr lang="en-US" dirty="0"/>
              <a:t>Reducing price does not lead to higher total profits unless the added gains in unit sales are large enough to bring in a bigger total profit despite lower margins per unit sold.</a:t>
            </a:r>
          </a:p>
        </p:txBody>
      </p:sp>
    </p:spTree>
    <p:extLst>
      <p:ext uri="{BB962C8B-B14F-4D97-AF65-F5344CB8AC3E}">
        <p14:creationId xmlns:p14="http://schemas.microsoft.com/office/powerpoint/2010/main" val="1013075807"/>
      </p:ext>
    </p:extLst>
  </p:cSld>
  <p:clrMapOvr>
    <a:masterClrMapping/>
  </p:clrMapOvr>
  <p:transition spd="med"/>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pPr marL="0"/>
            <a:r>
              <a:rPr lang="en-US" cap="all" dirty="0"/>
              <a:t>Strategic Management Principle </a:t>
            </a:r>
            <a:r>
              <a:rPr lang="en-US" sz="2200" dirty="0"/>
              <a:t> </a:t>
            </a:r>
            <a:endParaRPr lang="en-US" sz="2200" cap="all" dirty="0"/>
          </a:p>
        </p:txBody>
      </p:sp>
      <p:sp>
        <p:nvSpPr>
          <p:cNvPr id="6" name="Content Placeholder 5"/>
          <p:cNvSpPr>
            <a:spLocks noGrp="1"/>
          </p:cNvSpPr>
          <p:nvPr>
            <p:ph idx="1"/>
          </p:nvPr>
        </p:nvSpPr>
        <p:spPr/>
        <p:txBody>
          <a:bodyPr/>
          <a:lstStyle/>
          <a:p>
            <a:pPr marL="0" indent="0">
              <a:buNone/>
            </a:pPr>
            <a:r>
              <a:rPr lang="en-US" dirty="0">
                <a:solidFill>
                  <a:srgbClr val="FF0000"/>
                </a:solidFill>
              </a:rPr>
              <a:t>A low-cost provider’s product offering must always contain enough attributes to be attractive to prospective buyers.</a:t>
            </a:r>
            <a:r>
              <a:rPr lang="en-US" dirty="0"/>
              <a:t> Low price, by itself, is not always appealing to buyers.</a:t>
            </a:r>
          </a:p>
        </p:txBody>
      </p:sp>
    </p:spTree>
    <p:extLst>
      <p:ext uri="{BB962C8B-B14F-4D97-AF65-F5344CB8AC3E}">
        <p14:creationId xmlns:p14="http://schemas.microsoft.com/office/powerpoint/2010/main" val="3792404177"/>
      </p:ext>
    </p:extLst>
  </p:cSld>
  <p:clrMapOvr>
    <a:masterClrMapping/>
  </p:clrMapOvr>
  <p:transition spd="med"/>
</p:sld>
</file>

<file path=ppt/slides/slide5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2226" name="Rectangle 9"/>
          <p:cNvSpPr>
            <a:spLocks noGrp="1" noChangeArrowheads="1"/>
          </p:cNvSpPr>
          <p:nvPr>
            <p:ph type="title"/>
          </p:nvPr>
        </p:nvSpPr>
        <p:spPr/>
        <p:txBody>
          <a:bodyPr>
            <a:normAutofit/>
          </a:bodyPr>
          <a:lstStyle/>
          <a:p>
            <a:pPr>
              <a:defRPr/>
            </a:pPr>
            <a:r>
              <a:rPr sz="3600" dirty="0"/>
              <a:t>BROAD DIFFERENTIATION STRATEGIES</a:t>
            </a:r>
          </a:p>
        </p:txBody>
      </p:sp>
      <p:sp>
        <p:nvSpPr>
          <p:cNvPr id="52227" name="Rectangle 10"/>
          <p:cNvSpPr>
            <a:spLocks noGrp="1" noChangeArrowheads="1"/>
          </p:cNvSpPr>
          <p:nvPr>
            <p:ph idx="1"/>
          </p:nvPr>
        </p:nvSpPr>
        <p:spPr>
          <a:xfrm>
            <a:off x="457200" y="835478"/>
            <a:ext cx="8229600" cy="5562600"/>
          </a:xfrm>
        </p:spPr>
        <p:txBody>
          <a:bodyPr/>
          <a:lstStyle/>
          <a:p>
            <a:pPr>
              <a:spcAft>
                <a:spcPts val="0"/>
              </a:spcAft>
              <a:defRPr/>
            </a:pPr>
            <a:r>
              <a:rPr dirty="0">
                <a:solidFill>
                  <a:srgbClr val="FF0000"/>
                </a:solidFill>
              </a:rPr>
              <a:t>Effective Differentiation Approaches</a:t>
            </a:r>
          </a:p>
          <a:p>
            <a:pPr lvl="1">
              <a:spcAft>
                <a:spcPts val="0"/>
              </a:spcAft>
              <a:defRPr/>
            </a:pPr>
            <a:r>
              <a:rPr dirty="0"/>
              <a:t>Carefully study </a:t>
            </a:r>
            <a:r>
              <a:rPr dirty="0">
                <a:solidFill>
                  <a:srgbClr val="FF0000"/>
                </a:solidFill>
              </a:rPr>
              <a:t>buyer needs and behaviors</a:t>
            </a:r>
            <a:r>
              <a:rPr dirty="0"/>
              <a:t>, values, and willingness to pay for a </a:t>
            </a:r>
            <a:r>
              <a:rPr i="1" dirty="0"/>
              <a:t>unique</a:t>
            </a:r>
            <a:r>
              <a:rPr dirty="0"/>
              <a:t> product or service</a:t>
            </a:r>
          </a:p>
          <a:p>
            <a:pPr lvl="1">
              <a:spcAft>
                <a:spcPts val="0"/>
              </a:spcAft>
              <a:defRPr/>
            </a:pPr>
            <a:r>
              <a:rPr dirty="0"/>
              <a:t>Incorporate features that both appeal to buyers and create a sustainably distinctive product offering</a:t>
            </a:r>
          </a:p>
          <a:p>
            <a:pPr lvl="1">
              <a:spcAft>
                <a:spcPts val="0"/>
              </a:spcAft>
              <a:defRPr/>
            </a:pPr>
            <a:r>
              <a:rPr dirty="0"/>
              <a:t>Use higher prices to recoup differentiation costs</a:t>
            </a:r>
          </a:p>
          <a:p>
            <a:pPr>
              <a:spcAft>
                <a:spcPts val="0"/>
              </a:spcAft>
              <a:defRPr/>
            </a:pPr>
            <a:r>
              <a:rPr dirty="0"/>
              <a:t>Advantages of Differentiation</a:t>
            </a:r>
          </a:p>
          <a:p>
            <a:pPr lvl="1">
              <a:spcAft>
                <a:spcPts val="0"/>
              </a:spcAft>
              <a:defRPr/>
            </a:pPr>
            <a:r>
              <a:rPr dirty="0"/>
              <a:t>Command </a:t>
            </a:r>
            <a:r>
              <a:rPr dirty="0">
                <a:solidFill>
                  <a:srgbClr val="FF0000"/>
                </a:solidFill>
              </a:rPr>
              <a:t>premium prices </a:t>
            </a:r>
            <a:r>
              <a:rPr dirty="0"/>
              <a:t>for the firm’s products</a:t>
            </a:r>
          </a:p>
          <a:p>
            <a:pPr lvl="1">
              <a:spcAft>
                <a:spcPts val="0"/>
              </a:spcAft>
              <a:defRPr/>
            </a:pPr>
            <a:r>
              <a:rPr dirty="0"/>
              <a:t>Increased unit sales due to attractive differentiation</a:t>
            </a:r>
          </a:p>
          <a:p>
            <a:pPr lvl="1">
              <a:spcAft>
                <a:spcPts val="0"/>
              </a:spcAft>
              <a:defRPr/>
            </a:pPr>
            <a:r>
              <a:rPr dirty="0">
                <a:solidFill>
                  <a:srgbClr val="FF0000"/>
                </a:solidFill>
              </a:rPr>
              <a:t>Brand loyalty </a:t>
            </a:r>
            <a:r>
              <a:rPr dirty="0"/>
              <a:t>that bonds buyers to the differentiating features of the firm’s products</a:t>
            </a:r>
          </a:p>
        </p:txBody>
      </p:sp>
    </p:spTree>
    <p:extLst>
      <p:ext uri="{BB962C8B-B14F-4D97-AF65-F5344CB8AC3E}">
        <p14:creationId xmlns:p14="http://schemas.microsoft.com/office/powerpoint/2010/main" val="1903630704"/>
      </p:ext>
    </p:extLst>
  </p:cSld>
  <p:clrMapOvr>
    <a:masterClrMapping/>
  </p:clrMapOvr>
  <p:transition spd="med"/>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US" cap="all" dirty="0"/>
              <a:t>Core Concept</a:t>
            </a:r>
            <a:endParaRPr lang="en-US" sz="2000" cap="all" dirty="0"/>
          </a:p>
        </p:txBody>
      </p:sp>
      <p:sp>
        <p:nvSpPr>
          <p:cNvPr id="8" name="Content Placeholder 7"/>
          <p:cNvSpPr>
            <a:spLocks noGrp="1"/>
          </p:cNvSpPr>
          <p:nvPr>
            <p:ph idx="1"/>
          </p:nvPr>
        </p:nvSpPr>
        <p:spPr/>
        <p:txBody>
          <a:bodyPr/>
          <a:lstStyle/>
          <a:p>
            <a:pPr marL="0" indent="0">
              <a:buNone/>
            </a:pPr>
            <a:r>
              <a:rPr lang="en-US" b="1" dirty="0">
                <a:solidFill>
                  <a:srgbClr val="FF0000"/>
                </a:solidFill>
              </a:rPr>
              <a:t>Differentiation</a:t>
            </a:r>
            <a:r>
              <a:rPr lang="en-US" dirty="0">
                <a:solidFill>
                  <a:srgbClr val="FF0000"/>
                </a:solidFill>
              </a:rPr>
              <a:t> enhances profitability whenever a company’s product can command a sufficiently higher price </a:t>
            </a:r>
            <a:r>
              <a:rPr lang="en-US" dirty="0"/>
              <a:t>or produce sufficiently greater unit sales to more than cover</a:t>
            </a:r>
            <a:r>
              <a:rPr lang="en-US" b="1" dirty="0"/>
              <a:t> </a:t>
            </a:r>
            <a:r>
              <a:rPr lang="en-US" dirty="0"/>
              <a:t>the added costs of achieving the differentiation.</a:t>
            </a:r>
          </a:p>
        </p:txBody>
      </p:sp>
    </p:spTree>
    <p:extLst>
      <p:ext uri="{BB962C8B-B14F-4D97-AF65-F5344CB8AC3E}">
        <p14:creationId xmlns:p14="http://schemas.microsoft.com/office/powerpoint/2010/main" val="4438606"/>
      </p:ext>
    </p:extLst>
  </p:cSld>
  <p:clrMapOvr>
    <a:masterClrMapping/>
  </p:clrMapOvr>
  <p:transition spd="med"/>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cap="all" dirty="0"/>
              <a:t>Core Concepts</a:t>
            </a:r>
            <a:endParaRPr lang="en-US" sz="2000" cap="all" dirty="0"/>
          </a:p>
        </p:txBody>
      </p:sp>
      <p:sp>
        <p:nvSpPr>
          <p:cNvPr id="6" name="Content Placeholder 5"/>
          <p:cNvSpPr>
            <a:spLocks noGrp="1"/>
          </p:cNvSpPr>
          <p:nvPr>
            <p:ph idx="1"/>
          </p:nvPr>
        </p:nvSpPr>
        <p:spPr>
          <a:xfrm>
            <a:off x="457200" y="899160"/>
            <a:ext cx="8229600" cy="5562600"/>
          </a:xfrm>
        </p:spPr>
        <p:txBody>
          <a:bodyPr/>
          <a:lstStyle/>
          <a:p>
            <a:pPr marL="0" indent="0">
              <a:buNone/>
              <a:defRPr/>
            </a:pPr>
            <a:r>
              <a:rPr lang="en-US" dirty="0"/>
              <a:t>The essence of a </a:t>
            </a:r>
            <a:r>
              <a:rPr lang="en-US" b="1" dirty="0">
                <a:solidFill>
                  <a:srgbClr val="FF0000"/>
                </a:solidFill>
              </a:rPr>
              <a:t>broad differentiation strategy </a:t>
            </a:r>
            <a:r>
              <a:rPr lang="en-US" dirty="0">
                <a:solidFill>
                  <a:srgbClr val="FF0000"/>
                </a:solidFill>
              </a:rPr>
              <a:t>is to offer unique product attributes </a:t>
            </a:r>
            <a:r>
              <a:rPr lang="en-US" dirty="0"/>
              <a:t>that a wide range of buyers find appealing and worth paying for.</a:t>
            </a:r>
          </a:p>
          <a:p>
            <a:pPr marL="0" indent="0">
              <a:buNone/>
              <a:defRPr/>
            </a:pPr>
            <a:r>
              <a:rPr lang="en-US" dirty="0"/>
              <a:t>A </a:t>
            </a:r>
            <a:r>
              <a:rPr lang="en-US" b="1" dirty="0">
                <a:solidFill>
                  <a:srgbClr val="FF0000"/>
                </a:solidFill>
              </a:rPr>
              <a:t>uniqueness driver </a:t>
            </a:r>
            <a:r>
              <a:rPr lang="en-US" dirty="0"/>
              <a:t>is a factor that can have a strong differentiating effect.</a:t>
            </a:r>
          </a:p>
        </p:txBody>
      </p:sp>
    </p:spTree>
    <p:extLst>
      <p:ext uri="{BB962C8B-B14F-4D97-AF65-F5344CB8AC3E}">
        <p14:creationId xmlns:p14="http://schemas.microsoft.com/office/powerpoint/2010/main" val="2329868226"/>
      </p:ext>
    </p:extLst>
  </p:cSld>
  <p:clrMapOvr>
    <a:masterClrMapping/>
  </p:clrMapOvr>
  <p:transition spd="med"/>
</p:sld>
</file>

<file path=ppt/slides/slide6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lIns="1097280" rIns="1097280">
            <a:noAutofit/>
          </a:bodyPr>
          <a:lstStyle/>
          <a:p>
            <a:r>
              <a:rPr lang="en-US" sz="3600" dirty="0"/>
              <a:t>COST-EFFICIENT MANAGEMENT OF VALUE CHAIN ACTIVITIES</a:t>
            </a:r>
          </a:p>
        </p:txBody>
      </p:sp>
      <p:sp>
        <p:nvSpPr>
          <p:cNvPr id="54275" name="Rectangle 3"/>
          <p:cNvSpPr>
            <a:spLocks noGrp="1" noChangeArrowheads="1"/>
          </p:cNvSpPr>
          <p:nvPr>
            <p:ph idx="1"/>
          </p:nvPr>
        </p:nvSpPr>
        <p:spPr/>
        <p:txBody>
          <a:bodyPr>
            <a:normAutofit lnSpcReduction="10000"/>
          </a:bodyPr>
          <a:lstStyle/>
          <a:p>
            <a:r>
              <a:rPr lang="en-US" dirty="0"/>
              <a:t>A </a:t>
            </a:r>
            <a:r>
              <a:rPr lang="en-US" dirty="0">
                <a:solidFill>
                  <a:srgbClr val="FF0000"/>
                </a:solidFill>
              </a:rPr>
              <a:t>uniqueness driver can</a:t>
            </a:r>
          </a:p>
          <a:p>
            <a:pPr lvl="1"/>
            <a:r>
              <a:rPr lang="en-US" dirty="0"/>
              <a:t>Have a strong differentiating effect</a:t>
            </a:r>
          </a:p>
          <a:p>
            <a:pPr lvl="1"/>
            <a:r>
              <a:rPr lang="en-US" dirty="0"/>
              <a:t>Be based on </a:t>
            </a:r>
            <a:r>
              <a:rPr lang="en-US" dirty="0">
                <a:solidFill>
                  <a:srgbClr val="FF0000"/>
                </a:solidFill>
              </a:rPr>
              <a:t>physical as well as functional attributes of a firm’s products</a:t>
            </a:r>
          </a:p>
          <a:p>
            <a:pPr lvl="1"/>
            <a:r>
              <a:rPr lang="en-US" dirty="0"/>
              <a:t>Be the result of </a:t>
            </a:r>
            <a:r>
              <a:rPr lang="en-US" dirty="0">
                <a:solidFill>
                  <a:srgbClr val="FF0000"/>
                </a:solidFill>
              </a:rPr>
              <a:t>superior performance capabilities of the firm’s human capital</a:t>
            </a:r>
          </a:p>
          <a:p>
            <a:pPr lvl="1"/>
            <a:r>
              <a:rPr lang="en-US" dirty="0"/>
              <a:t>Have an effect on more than one of the firm’s value chain activities</a:t>
            </a:r>
          </a:p>
          <a:p>
            <a:pPr lvl="1"/>
            <a:r>
              <a:rPr lang="en-US" dirty="0"/>
              <a:t>Create a perception of value (</a:t>
            </a:r>
            <a:r>
              <a:rPr lang="en-US" dirty="0">
                <a:solidFill>
                  <a:srgbClr val="FF0000"/>
                </a:solidFill>
              </a:rPr>
              <a:t>brand loyalty</a:t>
            </a:r>
            <a:r>
              <a:rPr lang="en-US" dirty="0"/>
              <a:t>) in buyers where there is little reason for it to exist</a:t>
            </a:r>
          </a:p>
        </p:txBody>
      </p:sp>
    </p:spTree>
    <p:extLst>
      <p:ext uri="{BB962C8B-B14F-4D97-AF65-F5344CB8AC3E}">
        <p14:creationId xmlns:p14="http://schemas.microsoft.com/office/powerpoint/2010/main" val="313396013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US" sz="2800" dirty="0"/>
              <a:t>FIGURE 5.3 		Value Drivers: The Keys to Creating a Differentiation Advantage</a:t>
            </a:r>
          </a:p>
        </p:txBody>
      </p:sp>
      <p:pic>
        <p:nvPicPr>
          <p:cNvPr id="3" name="Content Placeholder 2" descr="Graphic showing the keys to creating a differentiation advantage"/>
          <p:cNvPicPr>
            <a:picLocks noGrp="1" noChangeAspect="1"/>
          </p:cNvPicPr>
          <p:nvPr>
            <p:ph idx="4294967295"/>
          </p:nvPr>
        </p:nvPicPr>
        <p:blipFill>
          <a:blip r:embed="rId3">
            <a:extLst>
              <a:ext uri="{28A0092B-C50C-407E-A947-70E740481C1C}">
                <a14:useLocalDpi xmlns:a14="http://schemas.microsoft.com/office/drawing/2010/main" val="0"/>
              </a:ext>
            </a:extLst>
          </a:blip>
          <a:stretch>
            <a:fillRect/>
          </a:stretch>
        </p:blipFill>
        <p:spPr>
          <a:xfrm>
            <a:off x="375144" y="1594469"/>
            <a:ext cx="8229600" cy="4295775"/>
          </a:xfrm>
        </p:spPr>
      </p:pic>
      <p:sp>
        <p:nvSpPr>
          <p:cNvPr id="7" name="Text Placeholder 6"/>
          <p:cNvSpPr>
            <a:spLocks noGrp="1"/>
          </p:cNvSpPr>
          <p:nvPr>
            <p:ph type="body" sz="quarter" idx="4294967295"/>
          </p:nvPr>
        </p:nvSpPr>
        <p:spPr>
          <a:xfrm>
            <a:off x="0" y="6411913"/>
            <a:ext cx="9144000" cy="382587"/>
          </a:xfrm>
          <a:noFill/>
          <a:ln w="9525">
            <a:noFill/>
            <a:miter lim="800000"/>
            <a:headEnd/>
            <a:tailEnd/>
          </a:ln>
        </p:spPr>
        <p:txBody>
          <a:bodyPr vert="horz" wrap="square" lIns="91440" tIns="45720" rIns="91440" bIns="45720" numCol="1" anchor="b" anchorCtr="1" compatLnSpc="1">
            <a:prstTxWarp prst="textNoShape">
              <a:avLst/>
            </a:prstTxWarp>
          </a:bodyPr>
          <a:lstStyle/>
          <a:p>
            <a:pPr marL="0" indent="0" algn="l">
              <a:buNone/>
            </a:pPr>
            <a:r>
              <a:rPr lang="en-US" sz="800" kern="1200" dirty="0">
                <a:hlinkClick r:id="rId4" action="ppaction://hlinksldjump"/>
              </a:rPr>
              <a:t>Jump to Appendix 4 long image description</a:t>
            </a:r>
            <a:endParaRPr lang="en-US" sz="800" kern="1200" dirty="0"/>
          </a:p>
        </p:txBody>
      </p:sp>
    </p:spTree>
    <p:extLst>
      <p:ext uri="{BB962C8B-B14F-4D97-AF65-F5344CB8AC3E}">
        <p14:creationId xmlns:p14="http://schemas.microsoft.com/office/powerpoint/2010/main" val="3232634472"/>
      </p:ext>
    </p:extLst>
  </p:cSld>
  <p:clrMapOvr>
    <a:masterClrMapping/>
  </p:clrMapOvr>
  <p:transition spd="med"/>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defRPr/>
            </a:pPr>
            <a:r>
              <a:rPr lang="en-US" dirty="0"/>
              <a:t>MANAGING THE VALUE CHAIN TO CREATE THE DIFFERENTIATING ATTRIBUTES</a:t>
            </a:r>
          </a:p>
        </p:txBody>
      </p:sp>
      <p:sp>
        <p:nvSpPr>
          <p:cNvPr id="3" name="Content Placeholder 2"/>
          <p:cNvSpPr>
            <a:spLocks noGrp="1"/>
          </p:cNvSpPr>
          <p:nvPr>
            <p:ph idx="1"/>
          </p:nvPr>
        </p:nvSpPr>
        <p:spPr>
          <a:xfrm>
            <a:off x="504825" y="1381183"/>
            <a:ext cx="8126413" cy="4983874"/>
          </a:xfrm>
        </p:spPr>
        <p:txBody>
          <a:bodyPr/>
          <a:lstStyle/>
          <a:p>
            <a:pPr marL="457200" indent="-457200">
              <a:spcBef>
                <a:spcPts val="900"/>
              </a:spcBef>
              <a:buSzPct val="100000"/>
              <a:buFont typeface="+mj-lt"/>
              <a:buAutoNum type="arabicPeriod"/>
              <a:defRPr/>
            </a:pPr>
            <a:r>
              <a:rPr lang="en-US" sz="2400" dirty="0"/>
              <a:t>Create </a:t>
            </a:r>
            <a:r>
              <a:rPr lang="en-US" sz="2400" dirty="0">
                <a:solidFill>
                  <a:srgbClr val="FF0000"/>
                </a:solidFill>
              </a:rPr>
              <a:t>product features and performance attributes that appeal to a wide range of buyers</a:t>
            </a:r>
            <a:r>
              <a:rPr lang="en-US" sz="2400" dirty="0"/>
              <a:t>.</a:t>
            </a:r>
            <a:endParaRPr sz="2400" dirty="0"/>
          </a:p>
          <a:p>
            <a:pPr marL="457200" indent="-457200">
              <a:spcBef>
                <a:spcPts val="900"/>
              </a:spcBef>
              <a:buSzPct val="100000"/>
              <a:buFont typeface="+mj-lt"/>
              <a:buAutoNum type="arabicPeriod"/>
              <a:defRPr/>
            </a:pPr>
            <a:r>
              <a:rPr sz="2400" dirty="0"/>
              <a:t>Improve </a:t>
            </a:r>
            <a:r>
              <a:rPr sz="2400" dirty="0">
                <a:solidFill>
                  <a:srgbClr val="FF0000"/>
                </a:solidFill>
              </a:rPr>
              <a:t>customer service or add extra services</a:t>
            </a:r>
            <a:r>
              <a:rPr sz="2400" dirty="0"/>
              <a:t>.</a:t>
            </a:r>
          </a:p>
          <a:p>
            <a:pPr marL="457200" indent="-457200">
              <a:spcBef>
                <a:spcPts val="900"/>
              </a:spcBef>
              <a:buSzPct val="100000"/>
              <a:buFont typeface="+mj-lt"/>
              <a:buAutoNum type="arabicPeriod"/>
              <a:defRPr/>
            </a:pPr>
            <a:r>
              <a:rPr sz="2400" dirty="0"/>
              <a:t>Invest in </a:t>
            </a:r>
            <a:r>
              <a:rPr sz="2400" dirty="0">
                <a:solidFill>
                  <a:srgbClr val="FF0000"/>
                </a:solidFill>
              </a:rPr>
              <a:t>production-related R&amp;D activities</a:t>
            </a:r>
            <a:r>
              <a:rPr sz="2400" dirty="0"/>
              <a:t>.</a:t>
            </a:r>
          </a:p>
          <a:p>
            <a:pPr marL="457200" indent="-457200">
              <a:spcBef>
                <a:spcPts val="900"/>
              </a:spcBef>
              <a:buSzPct val="100000"/>
              <a:buFont typeface="+mj-lt"/>
              <a:buAutoNum type="arabicPeriod"/>
              <a:defRPr/>
            </a:pPr>
            <a:r>
              <a:rPr sz="2400" dirty="0"/>
              <a:t>Strive for innovation and technological advances.</a:t>
            </a:r>
          </a:p>
          <a:p>
            <a:pPr marL="457200" indent="-457200">
              <a:spcBef>
                <a:spcPts val="900"/>
              </a:spcBef>
              <a:buSzPct val="100000"/>
              <a:buFont typeface="+mj-lt"/>
              <a:buAutoNum type="arabicPeriod"/>
              <a:defRPr/>
            </a:pPr>
            <a:r>
              <a:rPr sz="2400" dirty="0"/>
              <a:t>Pursue continuous quality improvement.</a:t>
            </a:r>
          </a:p>
          <a:p>
            <a:pPr marL="457200" indent="-457200">
              <a:spcBef>
                <a:spcPts val="900"/>
              </a:spcBef>
              <a:buSzPct val="100000"/>
              <a:buFont typeface="+mj-lt"/>
              <a:buAutoNum type="arabicPeriod"/>
              <a:defRPr/>
            </a:pPr>
            <a:r>
              <a:rPr sz="2400" dirty="0"/>
              <a:t>Increase </a:t>
            </a:r>
            <a:r>
              <a:rPr sz="2400" dirty="0">
                <a:solidFill>
                  <a:srgbClr val="FF0000"/>
                </a:solidFill>
              </a:rPr>
              <a:t>marketing and brand-building activities</a:t>
            </a:r>
            <a:r>
              <a:rPr sz="2400" dirty="0"/>
              <a:t>.</a:t>
            </a:r>
          </a:p>
          <a:p>
            <a:pPr marL="457200" indent="-457200">
              <a:spcBef>
                <a:spcPts val="900"/>
              </a:spcBef>
              <a:buSzPct val="100000"/>
              <a:buFont typeface="+mj-lt"/>
              <a:buAutoNum type="arabicPeriod"/>
              <a:defRPr/>
            </a:pPr>
            <a:r>
              <a:rPr sz="2400" dirty="0"/>
              <a:t>Seek out high-quality inputs.</a:t>
            </a:r>
          </a:p>
          <a:p>
            <a:pPr marL="457200" indent="-457200">
              <a:spcBef>
                <a:spcPts val="900"/>
              </a:spcBef>
              <a:buSzPct val="100000"/>
              <a:buFont typeface="+mj-lt"/>
              <a:buAutoNum type="arabicPeriod"/>
              <a:defRPr/>
            </a:pPr>
            <a:r>
              <a:rPr sz="2400" dirty="0"/>
              <a:t>Emphasize human resource management activities that improve the skills, expertise, and knowledge of company personnel.</a:t>
            </a:r>
          </a:p>
        </p:txBody>
      </p:sp>
    </p:spTree>
    <p:extLst>
      <p:ext uri="{BB962C8B-B14F-4D97-AF65-F5344CB8AC3E}">
        <p14:creationId xmlns:p14="http://schemas.microsoft.com/office/powerpoint/2010/main" val="251316209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lIns="274320" rIns="274320">
            <a:normAutofit/>
          </a:bodyPr>
          <a:lstStyle/>
          <a:p>
            <a:pPr indent="0" algn="ctr">
              <a:defRPr/>
            </a:pPr>
            <a:r>
              <a:rPr sz="3200" dirty="0"/>
              <a:t>REVAMPING THE VALUE CHAIN SYSTEM</a:t>
            </a:r>
            <a:r>
              <a:rPr lang="en-US" sz="3200" dirty="0"/>
              <a:t> </a:t>
            </a:r>
            <a:r>
              <a:rPr sz="3200" dirty="0"/>
              <a:t>TO INCREASE DIFFERENTIATION</a:t>
            </a:r>
          </a:p>
        </p:txBody>
      </p:sp>
      <p:grpSp>
        <p:nvGrpSpPr>
          <p:cNvPr id="4" name="Group 3" descr="An illustration lists two approaches to enhancing differentiation through changes in the value chain system. "/>
          <p:cNvGrpSpPr/>
          <p:nvPr/>
        </p:nvGrpSpPr>
        <p:grpSpPr>
          <a:xfrm>
            <a:off x="251791" y="1948071"/>
            <a:ext cx="8640418" cy="3500230"/>
            <a:chOff x="595313" y="2403475"/>
            <a:chExt cx="7559675" cy="3044825"/>
          </a:xfrm>
        </p:grpSpPr>
        <p:sp>
          <p:nvSpPr>
            <p:cNvPr id="103429" name="Text Box 5"/>
            <p:cNvSpPr txBox="1">
              <a:spLocks noChangeArrowheads="1"/>
            </p:cNvSpPr>
            <p:nvPr/>
          </p:nvSpPr>
          <p:spPr bwMode="blackWhite">
            <a:xfrm>
              <a:off x="4616450" y="4121150"/>
              <a:ext cx="3535363" cy="1327150"/>
            </a:xfrm>
            <a:prstGeom prst="roundRect">
              <a:avLst/>
            </a:prstGeom>
            <a:solidFill>
              <a:schemeClr val="bg1"/>
            </a:solidFill>
            <a:ln w="317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chor="ctr" anchorCtr="1"/>
            <a:lstStyle/>
            <a:p>
              <a:pPr>
                <a:spcBef>
                  <a:spcPct val="50000"/>
                </a:spcBef>
                <a:defRPr/>
              </a:pPr>
              <a:r>
                <a:rPr lang="en-US" b="1" dirty="0"/>
                <a:t>Coordinating with suppliers </a:t>
              </a:r>
              <a:br>
                <a:rPr lang="en-US" b="1" dirty="0"/>
              </a:br>
              <a:r>
                <a:rPr lang="en-US" b="1" dirty="0"/>
                <a:t>to better address customer needs</a:t>
              </a:r>
            </a:p>
          </p:txBody>
        </p:sp>
        <p:sp>
          <p:nvSpPr>
            <p:cNvPr id="103430" name="Text Box 6" descr="Graphic of the approaches to enhancing differentiation through changes in the value chain system"/>
            <p:cNvSpPr txBox="1">
              <a:spLocks noChangeArrowheads="1"/>
            </p:cNvSpPr>
            <p:nvPr/>
          </p:nvSpPr>
          <p:spPr bwMode="blackWhite">
            <a:xfrm>
              <a:off x="4629150" y="2403475"/>
              <a:ext cx="3525838" cy="1327150"/>
            </a:xfrm>
            <a:prstGeom prst="roundRect">
              <a:avLst/>
            </a:prstGeom>
            <a:solidFill>
              <a:schemeClr val="bg1"/>
            </a:solidFill>
            <a:ln w="317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chor="ctr" anchorCtr="1"/>
            <a:lstStyle/>
            <a:p>
              <a:pPr>
                <a:spcBef>
                  <a:spcPct val="50000"/>
                </a:spcBef>
                <a:defRPr/>
              </a:pPr>
              <a:r>
                <a:rPr lang="en-US" b="1" dirty="0"/>
                <a:t>Coordinating with channel </a:t>
              </a:r>
              <a:br>
                <a:rPr lang="en-US" b="1" dirty="0"/>
              </a:br>
              <a:r>
                <a:rPr lang="en-US" b="1" dirty="0"/>
                <a:t>allies to enhance customer perceptions of value</a:t>
              </a:r>
            </a:p>
          </p:txBody>
        </p:sp>
        <p:cxnSp>
          <p:nvCxnSpPr>
            <p:cNvPr id="103431" name="AutoShape 7"/>
            <p:cNvCxnSpPr>
              <a:cxnSpLocks noChangeShapeType="1"/>
              <a:endCxn id="65542" idx="2"/>
            </p:cNvCxnSpPr>
            <p:nvPr/>
          </p:nvCxnSpPr>
          <p:spPr bwMode="auto">
            <a:xfrm flipH="1">
              <a:off x="595313" y="3067050"/>
              <a:ext cx="4033837" cy="835025"/>
            </a:xfrm>
            <a:prstGeom prst="straightConnector1">
              <a:avLst/>
            </a:prstGeom>
            <a:noFill/>
            <a:ln w="38100">
              <a:solidFill>
                <a:schemeClr val="accent1">
                  <a:lumMod val="50000"/>
                </a:schemeClr>
              </a:solidFill>
              <a:round/>
              <a:headEnd type="none" w="med" len="med"/>
              <a:tailEnd type="none" w="med" len="med"/>
            </a:ln>
          </p:spPr>
        </p:cxnSp>
        <p:cxnSp>
          <p:nvCxnSpPr>
            <p:cNvPr id="103432" name="AutoShape 8"/>
            <p:cNvCxnSpPr>
              <a:cxnSpLocks noChangeShapeType="1"/>
              <a:endCxn id="65542" idx="2"/>
            </p:cNvCxnSpPr>
            <p:nvPr/>
          </p:nvCxnSpPr>
          <p:spPr bwMode="auto">
            <a:xfrm flipH="1" flipV="1">
              <a:off x="595313" y="3902075"/>
              <a:ext cx="4021137" cy="882650"/>
            </a:xfrm>
            <a:prstGeom prst="straightConnector1">
              <a:avLst/>
            </a:prstGeom>
            <a:noFill/>
            <a:ln w="38100">
              <a:solidFill>
                <a:schemeClr val="accent1">
                  <a:lumMod val="50000"/>
                </a:schemeClr>
              </a:solidFill>
              <a:round/>
              <a:headEnd type="none" w="med" len="med"/>
              <a:tailEnd type="none" w="med" len="med"/>
            </a:ln>
          </p:spPr>
        </p:cxnSp>
        <p:sp>
          <p:nvSpPr>
            <p:cNvPr id="65542" name="Oval 9"/>
            <p:cNvSpPr>
              <a:spLocks noChangeArrowheads="1"/>
            </p:cNvSpPr>
            <p:nvPr/>
          </p:nvSpPr>
          <p:spPr bwMode="auto">
            <a:xfrm>
              <a:off x="595313" y="2593975"/>
              <a:ext cx="3130550" cy="2614613"/>
            </a:xfrm>
            <a:prstGeom prst="ellipse">
              <a:avLst/>
            </a:prstGeom>
            <a:solidFill>
              <a:schemeClr val="bg1"/>
            </a:solidFill>
            <a:ln>
              <a:headEnd/>
              <a:tailEnd/>
            </a:ln>
          </p:spPr>
          <p:style>
            <a:lnRef idx="0">
              <a:schemeClr val="accent2"/>
            </a:lnRef>
            <a:fillRef idx="3">
              <a:schemeClr val="accent2"/>
            </a:fillRef>
            <a:effectRef idx="3">
              <a:schemeClr val="accent2"/>
            </a:effectRef>
            <a:fontRef idx="minor">
              <a:schemeClr val="lt1"/>
            </a:fontRef>
          </p:style>
          <p:txBody>
            <a:bodyPr lIns="0" tIns="0" rIns="0" bIns="0" anchor="ctr" anchorCtr="1"/>
            <a:lstStyle/>
            <a:p>
              <a:pPr algn="ctr"/>
              <a:r>
                <a:rPr lang="en-US" sz="2400" b="1" dirty="0">
                  <a:solidFill>
                    <a:schemeClr val="tx1"/>
                  </a:solidFill>
                </a:rPr>
                <a:t>Approaches</a:t>
              </a:r>
              <a:br>
                <a:rPr lang="en-US" sz="2400" b="1" dirty="0">
                  <a:solidFill>
                    <a:schemeClr val="tx1"/>
                  </a:solidFill>
                </a:rPr>
              </a:br>
              <a:r>
                <a:rPr lang="en-US" sz="2400" b="1" dirty="0">
                  <a:solidFill>
                    <a:schemeClr val="tx1"/>
                  </a:solidFill>
                </a:rPr>
                <a:t>to enhancing differentiation through changes in the value chain system</a:t>
              </a:r>
            </a:p>
          </p:txBody>
        </p:sp>
      </p:grpSp>
      <p:sp>
        <p:nvSpPr>
          <p:cNvPr id="7" name="Text Placeholder 6"/>
          <p:cNvSpPr>
            <a:spLocks noGrp="1"/>
          </p:cNvSpPr>
          <p:nvPr>
            <p:ph type="body" sz="quarter" idx="4294967295"/>
          </p:nvPr>
        </p:nvSpPr>
        <p:spPr>
          <a:xfrm>
            <a:off x="2492828" y="6379028"/>
            <a:ext cx="4172906" cy="315683"/>
          </a:xfrm>
          <a:noFill/>
          <a:ln w="9525">
            <a:noFill/>
            <a:miter lim="800000"/>
            <a:headEnd/>
            <a:tailEnd/>
          </a:ln>
        </p:spPr>
        <p:txBody>
          <a:bodyPr vert="horz" wrap="square" lIns="91440" tIns="45720" rIns="91440" bIns="45720" numCol="1" anchor="b" anchorCtr="1" compatLnSpc="1">
            <a:prstTxWarp prst="textNoShape">
              <a:avLst/>
            </a:prstTxWarp>
          </a:bodyPr>
          <a:lstStyle/>
          <a:p>
            <a:pPr marL="0" indent="0">
              <a:buNone/>
            </a:pPr>
            <a:r>
              <a:rPr lang="en-US" sz="800" dirty="0">
                <a:hlinkClick r:id="rId3" action="ppaction://hlinksldjump"/>
              </a:rPr>
              <a:t>Jump to Appendix 5 long image description</a:t>
            </a:r>
          </a:p>
        </p:txBody>
      </p:sp>
    </p:spTree>
    <p:extLst>
      <p:ext uri="{BB962C8B-B14F-4D97-AF65-F5344CB8AC3E}">
        <p14:creationId xmlns:p14="http://schemas.microsoft.com/office/powerpoint/2010/main" val="2878382897"/>
      </p:ext>
    </p:extLst>
  </p:cSld>
  <p:clrMapOvr>
    <a:masterClrMapping/>
  </p:clrMapOvr>
  <p:transition spd="med"/>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p:txBody>
          <a:bodyPr lIns="274320" rIns="274320">
            <a:noAutofit/>
          </a:bodyPr>
          <a:lstStyle/>
          <a:p>
            <a:pPr indent="0" algn="ctr">
              <a:defRPr/>
            </a:pPr>
            <a:r>
              <a:rPr lang="en-US" sz="3200" dirty="0"/>
              <a:t>DELIVERING SUPERIOR VALUE VIA A BROAD DIFFERENTIATION STRATEGY</a:t>
            </a:r>
          </a:p>
        </p:txBody>
      </p:sp>
      <p:graphicFrame>
        <p:nvGraphicFramePr>
          <p:cNvPr id="4" name="Table 3"/>
          <p:cNvGraphicFramePr>
            <a:graphicFrameLocks noGrp="1"/>
          </p:cNvGraphicFramePr>
          <p:nvPr/>
        </p:nvGraphicFramePr>
        <p:xfrm>
          <a:off x="159026" y="1338470"/>
          <a:ext cx="8840571" cy="4666678"/>
        </p:xfrm>
        <a:graphic>
          <a:graphicData uri="http://schemas.openxmlformats.org/drawingml/2006/table">
            <a:tbl>
              <a:tblPr firstRow="1" bandRow="1">
                <a:tableStyleId>{21E4AEA4-8DFA-4A89-87EB-49C32662AFE0}</a:tableStyleId>
              </a:tblPr>
              <a:tblGrid>
                <a:gridCol w="517181">
                  <a:extLst>
                    <a:ext uri="{9D8B030D-6E8A-4147-A177-3AD203B41FA5}">
                      <a16:colId xmlns:a16="http://schemas.microsoft.com/office/drawing/2014/main" val="20000"/>
                    </a:ext>
                  </a:extLst>
                </a:gridCol>
                <a:gridCol w="8323390">
                  <a:extLst>
                    <a:ext uri="{9D8B030D-6E8A-4147-A177-3AD203B41FA5}">
                      <a16:colId xmlns:a16="http://schemas.microsoft.com/office/drawing/2014/main" val="20001"/>
                    </a:ext>
                  </a:extLst>
                </a:gridCol>
              </a:tblGrid>
              <a:tr h="1049098">
                <a:tc gridSpan="2">
                  <a:txBody>
                    <a:bodyPr/>
                    <a:lstStyle/>
                    <a:p>
                      <a:pPr algn="ctr" eaLnBrk="0" hangingPunct="0">
                        <a:defRPr/>
                      </a:pPr>
                      <a:r>
                        <a:rPr lang="en-US" sz="2800" dirty="0"/>
                        <a:t>Broad Differentiation:</a:t>
                      </a:r>
                    </a:p>
                    <a:p>
                      <a:pPr algn="ctr" eaLnBrk="0" hangingPunct="0">
                        <a:defRPr/>
                      </a:pPr>
                      <a:r>
                        <a:rPr lang="en-US" sz="2400" dirty="0"/>
                        <a:t>Offering Customers Something That Rivals Cannot</a:t>
                      </a:r>
                      <a:endParaRPr lang="en-US" sz="2400" b="1" dirty="0">
                        <a:solidFill>
                          <a:schemeClr val="bg1"/>
                        </a:solidFill>
                      </a:endParaRPr>
                    </a:p>
                  </a:txBody>
                  <a:tcPr>
                    <a:lnL w="12700" cap="flat" cmpd="sng" algn="ctr">
                      <a:solidFill>
                        <a:srgbClr val="006666"/>
                      </a:solidFill>
                      <a:prstDash val="solid"/>
                      <a:round/>
                      <a:headEnd type="none" w="med" len="med"/>
                      <a:tailEnd type="none" w="med" len="med"/>
                    </a:lnL>
                    <a:lnR w="12700" cap="flat" cmpd="sng" algn="ctr">
                      <a:solidFill>
                        <a:srgbClr val="006666"/>
                      </a:solidFill>
                      <a:prstDash val="solid"/>
                      <a:round/>
                      <a:headEnd type="none" w="med" len="med"/>
                      <a:tailEnd type="none" w="med" len="med"/>
                    </a:lnR>
                    <a:lnT w="12700" cap="flat" cmpd="sng" algn="ctr">
                      <a:solidFill>
                        <a:srgbClr val="006666"/>
                      </a:solidFill>
                      <a:prstDash val="solid"/>
                      <a:round/>
                      <a:headEnd type="none" w="med" len="med"/>
                      <a:tailEnd type="none" w="med" len="med"/>
                    </a:lnT>
                    <a:lnB w="12700" cap="flat" cmpd="sng" algn="ctr">
                      <a:solidFill>
                        <a:srgbClr val="006666"/>
                      </a:solidFill>
                      <a:prstDash val="solid"/>
                      <a:round/>
                      <a:headEnd type="none" w="med" len="med"/>
                      <a:tailEnd type="none" w="med" len="med"/>
                    </a:lnB>
                  </a:tcPr>
                </a:tc>
                <a:tc hMerge="1">
                  <a:txBody>
                    <a:bodyPr/>
                    <a:lstStyle/>
                    <a:p>
                      <a:endParaRPr lang="en-US" dirty="0"/>
                    </a:p>
                  </a:txBody>
                  <a:tcPr/>
                </a:tc>
                <a:extLst>
                  <a:ext uri="{0D108BD9-81ED-4DB2-BD59-A6C34878D82A}">
                    <a16:rowId xmlns:a16="http://schemas.microsoft.com/office/drawing/2014/main" val="10000"/>
                  </a:ext>
                </a:extLst>
              </a:tr>
              <a:tr h="904395">
                <a:tc>
                  <a:txBody>
                    <a:bodyPr/>
                    <a:lstStyle/>
                    <a:p>
                      <a:pPr algn="ctr"/>
                      <a:r>
                        <a:rPr lang="en-US" sz="2200" dirty="0"/>
                        <a:t>1.</a:t>
                      </a:r>
                    </a:p>
                  </a:txBody>
                  <a:tcPr anchor="ctr">
                    <a:lnL w="12700" cap="flat" cmpd="sng" algn="ctr">
                      <a:solidFill>
                        <a:srgbClr val="006666"/>
                      </a:solidFill>
                      <a:prstDash val="solid"/>
                      <a:round/>
                      <a:headEnd type="none" w="med" len="med"/>
                      <a:tailEnd type="none" w="med" len="med"/>
                    </a:lnL>
                    <a:lnR w="12700" cap="flat" cmpd="sng" algn="ctr">
                      <a:solidFill>
                        <a:srgbClr val="006666"/>
                      </a:solidFill>
                      <a:prstDash val="solid"/>
                      <a:round/>
                      <a:headEnd type="none" w="med" len="med"/>
                      <a:tailEnd type="none" w="med" len="med"/>
                    </a:lnR>
                    <a:lnT w="12700" cap="flat" cmpd="sng" algn="ctr">
                      <a:solidFill>
                        <a:srgbClr val="006666"/>
                      </a:solidFill>
                      <a:prstDash val="solid"/>
                      <a:round/>
                      <a:headEnd type="none" w="med" len="med"/>
                      <a:tailEnd type="none" w="med" len="med"/>
                    </a:lnT>
                    <a:lnB w="12700" cap="flat" cmpd="sng" algn="ctr">
                      <a:solidFill>
                        <a:srgbClr val="006666"/>
                      </a:solidFill>
                      <a:prstDash val="solid"/>
                      <a:round/>
                      <a:headEnd type="none" w="med" len="med"/>
                      <a:tailEnd type="none" w="med" len="med"/>
                    </a:lnB>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200" dirty="0"/>
                        <a:t>Incorporate product attributes and user features that lower the buyer’s overall costs of using the firm’s product</a:t>
                      </a:r>
                    </a:p>
                  </a:txBody>
                  <a:tcPr>
                    <a:lnL w="12700" cap="flat" cmpd="sng" algn="ctr">
                      <a:solidFill>
                        <a:srgbClr val="006666"/>
                      </a:solidFill>
                      <a:prstDash val="solid"/>
                      <a:round/>
                      <a:headEnd type="none" w="med" len="med"/>
                      <a:tailEnd type="none" w="med" len="med"/>
                    </a:lnL>
                    <a:lnR w="12700" cap="flat" cmpd="sng" algn="ctr">
                      <a:solidFill>
                        <a:srgbClr val="006666"/>
                      </a:solidFill>
                      <a:prstDash val="solid"/>
                      <a:round/>
                      <a:headEnd type="none" w="med" len="med"/>
                      <a:tailEnd type="none" w="med" len="med"/>
                    </a:lnR>
                    <a:lnT w="12700" cap="flat" cmpd="sng" algn="ctr">
                      <a:solidFill>
                        <a:srgbClr val="006666"/>
                      </a:solidFill>
                      <a:prstDash val="solid"/>
                      <a:round/>
                      <a:headEnd type="none" w="med" len="med"/>
                      <a:tailEnd type="none" w="med" len="med"/>
                    </a:lnT>
                    <a:lnB w="12700" cap="flat" cmpd="sng" algn="ctr">
                      <a:solidFill>
                        <a:srgbClr val="006666"/>
                      </a:solidFill>
                      <a:prstDash val="solid"/>
                      <a:round/>
                      <a:headEnd type="none" w="med" len="med"/>
                      <a:tailEnd type="none" w="med" len="med"/>
                    </a:lnB>
                  </a:tcPr>
                </a:tc>
                <a:extLst>
                  <a:ext uri="{0D108BD9-81ED-4DB2-BD59-A6C34878D82A}">
                    <a16:rowId xmlns:a16="http://schemas.microsoft.com/office/drawing/2014/main" val="10001"/>
                  </a:ext>
                </a:extLst>
              </a:tr>
              <a:tr h="904395">
                <a:tc>
                  <a:txBody>
                    <a:bodyPr/>
                    <a:lstStyle/>
                    <a:p>
                      <a:pPr algn="ctr"/>
                      <a:r>
                        <a:rPr lang="en-US" sz="2200" dirty="0"/>
                        <a:t>2.</a:t>
                      </a:r>
                    </a:p>
                  </a:txBody>
                  <a:tcPr anchor="ctr">
                    <a:lnL w="12700" cap="flat" cmpd="sng" algn="ctr">
                      <a:solidFill>
                        <a:srgbClr val="006666"/>
                      </a:solidFill>
                      <a:prstDash val="solid"/>
                      <a:round/>
                      <a:headEnd type="none" w="med" len="med"/>
                      <a:tailEnd type="none" w="med" len="med"/>
                    </a:lnL>
                    <a:lnR w="12700" cap="flat" cmpd="sng" algn="ctr">
                      <a:solidFill>
                        <a:srgbClr val="006666"/>
                      </a:solidFill>
                      <a:prstDash val="solid"/>
                      <a:round/>
                      <a:headEnd type="none" w="med" len="med"/>
                      <a:tailEnd type="none" w="med" len="med"/>
                    </a:lnR>
                    <a:lnT w="12700" cap="flat" cmpd="sng" algn="ctr">
                      <a:solidFill>
                        <a:srgbClr val="006666"/>
                      </a:solidFill>
                      <a:prstDash val="solid"/>
                      <a:round/>
                      <a:headEnd type="none" w="med" len="med"/>
                      <a:tailEnd type="none" w="med" len="med"/>
                    </a:lnT>
                    <a:lnB w="12700" cap="flat" cmpd="sng" algn="ctr">
                      <a:solidFill>
                        <a:srgbClr val="006666"/>
                      </a:solidFill>
                      <a:prstDash val="solid"/>
                      <a:round/>
                      <a:headEnd type="none" w="med" len="med"/>
                      <a:tailEnd type="none" w="med" len="med"/>
                    </a:lnB>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200" dirty="0"/>
                        <a:t>Incorporate tangible features (e.g., styling) that increase customer satisfaction with the product</a:t>
                      </a:r>
                    </a:p>
                  </a:txBody>
                  <a:tcPr>
                    <a:lnL w="12700" cap="flat" cmpd="sng" algn="ctr">
                      <a:solidFill>
                        <a:srgbClr val="006666"/>
                      </a:solidFill>
                      <a:prstDash val="solid"/>
                      <a:round/>
                      <a:headEnd type="none" w="med" len="med"/>
                      <a:tailEnd type="none" w="med" len="med"/>
                    </a:lnL>
                    <a:lnR w="12700" cap="flat" cmpd="sng" algn="ctr">
                      <a:solidFill>
                        <a:srgbClr val="006666"/>
                      </a:solidFill>
                      <a:prstDash val="solid"/>
                      <a:round/>
                      <a:headEnd type="none" w="med" len="med"/>
                      <a:tailEnd type="none" w="med" len="med"/>
                    </a:lnR>
                    <a:lnT w="12700" cap="flat" cmpd="sng" algn="ctr">
                      <a:solidFill>
                        <a:srgbClr val="006666"/>
                      </a:solidFill>
                      <a:prstDash val="solid"/>
                      <a:round/>
                      <a:headEnd type="none" w="med" len="med"/>
                      <a:tailEnd type="none" w="med" len="med"/>
                    </a:lnT>
                    <a:lnB w="12700" cap="flat" cmpd="sng" algn="ctr">
                      <a:solidFill>
                        <a:srgbClr val="006666"/>
                      </a:solidFill>
                      <a:prstDash val="solid"/>
                      <a:round/>
                      <a:headEnd type="none" w="med" len="med"/>
                      <a:tailEnd type="none" w="med" len="med"/>
                    </a:lnB>
                  </a:tcPr>
                </a:tc>
                <a:extLst>
                  <a:ext uri="{0D108BD9-81ED-4DB2-BD59-A6C34878D82A}">
                    <a16:rowId xmlns:a16="http://schemas.microsoft.com/office/drawing/2014/main" val="10002"/>
                  </a:ext>
                </a:extLst>
              </a:tr>
              <a:tr h="904395">
                <a:tc>
                  <a:txBody>
                    <a:bodyPr/>
                    <a:lstStyle/>
                    <a:p>
                      <a:pPr algn="ctr"/>
                      <a:r>
                        <a:rPr lang="en-US" sz="2200" dirty="0"/>
                        <a:t>3.</a:t>
                      </a:r>
                    </a:p>
                  </a:txBody>
                  <a:tcPr anchor="ctr">
                    <a:lnL w="12700" cap="flat" cmpd="sng" algn="ctr">
                      <a:solidFill>
                        <a:srgbClr val="006666"/>
                      </a:solidFill>
                      <a:prstDash val="solid"/>
                      <a:round/>
                      <a:headEnd type="none" w="med" len="med"/>
                      <a:tailEnd type="none" w="med" len="med"/>
                    </a:lnL>
                    <a:lnR w="12700" cap="flat" cmpd="sng" algn="ctr">
                      <a:solidFill>
                        <a:srgbClr val="006666"/>
                      </a:solidFill>
                      <a:prstDash val="solid"/>
                      <a:round/>
                      <a:headEnd type="none" w="med" len="med"/>
                      <a:tailEnd type="none" w="med" len="med"/>
                    </a:lnR>
                    <a:lnT w="12700" cap="flat" cmpd="sng" algn="ctr">
                      <a:solidFill>
                        <a:srgbClr val="006666"/>
                      </a:solidFill>
                      <a:prstDash val="solid"/>
                      <a:round/>
                      <a:headEnd type="none" w="med" len="med"/>
                      <a:tailEnd type="none" w="med" len="med"/>
                    </a:lnT>
                    <a:lnB w="12700" cap="flat" cmpd="sng" algn="ctr">
                      <a:solidFill>
                        <a:srgbClr val="006666"/>
                      </a:solidFill>
                      <a:prstDash val="solid"/>
                      <a:round/>
                      <a:headEnd type="none" w="med" len="med"/>
                      <a:tailEnd type="none" w="med" len="med"/>
                    </a:lnB>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200" dirty="0"/>
                        <a:t>Incorporate intangible features (e.g., buyer image) that enhance buyer satisfaction in noneconomic ways</a:t>
                      </a:r>
                    </a:p>
                  </a:txBody>
                  <a:tcPr>
                    <a:lnL w="12700" cap="flat" cmpd="sng" algn="ctr">
                      <a:solidFill>
                        <a:srgbClr val="006666"/>
                      </a:solidFill>
                      <a:prstDash val="solid"/>
                      <a:round/>
                      <a:headEnd type="none" w="med" len="med"/>
                      <a:tailEnd type="none" w="med" len="med"/>
                    </a:lnL>
                    <a:lnR w="12700" cap="flat" cmpd="sng" algn="ctr">
                      <a:solidFill>
                        <a:srgbClr val="006666"/>
                      </a:solidFill>
                      <a:prstDash val="solid"/>
                      <a:round/>
                      <a:headEnd type="none" w="med" len="med"/>
                      <a:tailEnd type="none" w="med" len="med"/>
                    </a:lnR>
                    <a:lnT w="12700" cap="flat" cmpd="sng" algn="ctr">
                      <a:solidFill>
                        <a:srgbClr val="006666"/>
                      </a:solidFill>
                      <a:prstDash val="solid"/>
                      <a:round/>
                      <a:headEnd type="none" w="med" len="med"/>
                      <a:tailEnd type="none" w="med" len="med"/>
                    </a:lnT>
                    <a:lnB w="12700" cap="flat" cmpd="sng" algn="ctr">
                      <a:solidFill>
                        <a:srgbClr val="006666"/>
                      </a:solidFill>
                      <a:prstDash val="solid"/>
                      <a:round/>
                      <a:headEnd type="none" w="med" len="med"/>
                      <a:tailEnd type="none" w="med" len="med"/>
                    </a:lnB>
                  </a:tcPr>
                </a:tc>
                <a:extLst>
                  <a:ext uri="{0D108BD9-81ED-4DB2-BD59-A6C34878D82A}">
                    <a16:rowId xmlns:a16="http://schemas.microsoft.com/office/drawing/2014/main" val="10003"/>
                  </a:ext>
                </a:extLst>
              </a:tr>
              <a:tr h="904395">
                <a:tc>
                  <a:txBody>
                    <a:bodyPr/>
                    <a:lstStyle/>
                    <a:p>
                      <a:pPr algn="ctr"/>
                      <a:r>
                        <a:rPr lang="en-US" sz="2200" dirty="0"/>
                        <a:t>4.</a:t>
                      </a:r>
                    </a:p>
                  </a:txBody>
                  <a:tcPr anchor="ctr">
                    <a:lnL w="12700" cap="flat" cmpd="sng" algn="ctr">
                      <a:solidFill>
                        <a:srgbClr val="006666"/>
                      </a:solidFill>
                      <a:prstDash val="solid"/>
                      <a:round/>
                      <a:headEnd type="none" w="med" len="med"/>
                      <a:tailEnd type="none" w="med" len="med"/>
                    </a:lnL>
                    <a:lnR w="12700" cap="flat" cmpd="sng" algn="ctr">
                      <a:solidFill>
                        <a:srgbClr val="006666"/>
                      </a:solidFill>
                      <a:prstDash val="solid"/>
                      <a:round/>
                      <a:headEnd type="none" w="med" len="med"/>
                      <a:tailEnd type="none" w="med" len="med"/>
                    </a:lnR>
                    <a:lnT w="12700" cap="flat" cmpd="sng" algn="ctr">
                      <a:solidFill>
                        <a:srgbClr val="006666"/>
                      </a:solidFill>
                      <a:prstDash val="solid"/>
                      <a:round/>
                      <a:headEnd type="none" w="med" len="med"/>
                      <a:tailEnd type="none" w="med" len="med"/>
                    </a:lnT>
                    <a:lnB w="12700" cap="flat" cmpd="sng" algn="ctr">
                      <a:solidFill>
                        <a:srgbClr val="006666"/>
                      </a:solidFill>
                      <a:prstDash val="solid"/>
                      <a:round/>
                      <a:headEnd type="none" w="med" len="med"/>
                      <a:tailEnd type="none" w="med" len="med"/>
                    </a:lnB>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200" dirty="0"/>
                        <a:t>Signal the value of the firm’s product offering to buyers (e.g., price, packaging, placement, advertising)</a:t>
                      </a:r>
                    </a:p>
                  </a:txBody>
                  <a:tcPr>
                    <a:lnL w="12700" cap="flat" cmpd="sng" algn="ctr">
                      <a:solidFill>
                        <a:srgbClr val="006666"/>
                      </a:solidFill>
                      <a:prstDash val="solid"/>
                      <a:round/>
                      <a:headEnd type="none" w="med" len="med"/>
                      <a:tailEnd type="none" w="med" len="med"/>
                    </a:lnL>
                    <a:lnR w="12700" cap="flat" cmpd="sng" algn="ctr">
                      <a:solidFill>
                        <a:srgbClr val="006666"/>
                      </a:solidFill>
                      <a:prstDash val="solid"/>
                      <a:round/>
                      <a:headEnd type="none" w="med" len="med"/>
                      <a:tailEnd type="none" w="med" len="med"/>
                    </a:lnR>
                    <a:lnT w="12700" cap="flat" cmpd="sng" algn="ctr">
                      <a:solidFill>
                        <a:srgbClr val="006666"/>
                      </a:solidFill>
                      <a:prstDash val="solid"/>
                      <a:round/>
                      <a:headEnd type="none" w="med" len="med"/>
                      <a:tailEnd type="none" w="med" len="med"/>
                    </a:lnT>
                    <a:lnB w="12700" cap="flat" cmpd="sng" algn="ctr">
                      <a:solidFill>
                        <a:srgbClr val="006666"/>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4080537371"/>
      </p:ext>
    </p:extLst>
  </p:cSld>
  <p:clrMapOvr>
    <a:masterClrMapping/>
  </p:clrMapOvr>
  <p:transition spd="med"/>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DIFFERENTIATION: SIGNALING VALUE</a:t>
            </a:r>
          </a:p>
        </p:txBody>
      </p:sp>
      <p:sp>
        <p:nvSpPr>
          <p:cNvPr id="3" name="Content Placeholder 2"/>
          <p:cNvSpPr>
            <a:spLocks noGrp="1"/>
          </p:cNvSpPr>
          <p:nvPr>
            <p:ph idx="1"/>
          </p:nvPr>
        </p:nvSpPr>
        <p:spPr/>
        <p:txBody>
          <a:bodyPr/>
          <a:lstStyle/>
          <a:p>
            <a:pPr marL="0" indent="0">
              <a:buNone/>
            </a:pPr>
            <a:r>
              <a:rPr lang="en-US" sz="2800" dirty="0"/>
              <a:t>Signaling value is important when:</a:t>
            </a:r>
          </a:p>
          <a:p>
            <a:pPr lvl="1"/>
            <a:r>
              <a:rPr lang="en-US" dirty="0"/>
              <a:t>The nature of differentiation is based on </a:t>
            </a:r>
            <a:r>
              <a:rPr lang="en-US" sz="2800" dirty="0">
                <a:solidFill>
                  <a:srgbClr val="FF0000"/>
                </a:solidFill>
              </a:rPr>
              <a:t>intangible features and is therefore subjective or hard to quantify by the buyer.</a:t>
            </a:r>
          </a:p>
          <a:p>
            <a:pPr lvl="1"/>
            <a:r>
              <a:rPr lang="en-US" dirty="0"/>
              <a:t>Buyers are making a first-time purchase and are unsure what their experience will be with the product.</a:t>
            </a:r>
          </a:p>
          <a:p>
            <a:pPr lvl="1"/>
            <a:r>
              <a:rPr lang="en-US" dirty="0"/>
              <a:t>Product or service repurchase by buyers is infrequent.</a:t>
            </a:r>
          </a:p>
          <a:p>
            <a:pPr lvl="1"/>
            <a:r>
              <a:rPr lang="en-US" dirty="0"/>
              <a:t>Buyers are unsophisticated.</a:t>
            </a:r>
          </a:p>
        </p:txBody>
      </p:sp>
    </p:spTree>
    <p:extLst>
      <p:ext uri="{BB962C8B-B14F-4D97-AF65-F5344CB8AC3E}">
        <p14:creationId xmlns:p14="http://schemas.microsoft.com/office/powerpoint/2010/main" val="3214658422"/>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US" sz="3600" dirty="0"/>
              <a:t>STRATEGIC MANAGEMENT PRINCIPLES</a:t>
            </a:r>
            <a:endParaRPr lang="en-US" sz="2200" dirty="0"/>
          </a:p>
        </p:txBody>
      </p:sp>
      <p:sp>
        <p:nvSpPr>
          <p:cNvPr id="6" name="Content Placeholder 5"/>
          <p:cNvSpPr>
            <a:spLocks noGrp="1"/>
          </p:cNvSpPr>
          <p:nvPr>
            <p:ph idx="1"/>
          </p:nvPr>
        </p:nvSpPr>
        <p:spPr/>
        <p:txBody>
          <a:bodyPr/>
          <a:lstStyle/>
          <a:p>
            <a:pPr>
              <a:spcBef>
                <a:spcPts val="1200"/>
              </a:spcBef>
            </a:pPr>
            <a:r>
              <a:rPr lang="en-US" dirty="0"/>
              <a:t>Differentiation can be based </a:t>
            </a:r>
            <a:r>
              <a:rPr lang="en-US" dirty="0">
                <a:solidFill>
                  <a:srgbClr val="FF0000"/>
                </a:solidFill>
              </a:rPr>
              <a:t>on tangible or intangible attributes.</a:t>
            </a:r>
          </a:p>
          <a:p>
            <a:pPr>
              <a:spcBef>
                <a:spcPts val="1200"/>
              </a:spcBef>
            </a:pPr>
            <a:r>
              <a:rPr lang="en-US" dirty="0">
                <a:solidFill>
                  <a:srgbClr val="FF0000"/>
                </a:solidFill>
              </a:rPr>
              <a:t>Easy-to-copy differentiating features cannot produce</a:t>
            </a:r>
            <a:r>
              <a:rPr lang="en-US" dirty="0"/>
              <a:t> a sustainable competitive advantage.</a:t>
            </a:r>
          </a:p>
          <a:p>
            <a:pPr>
              <a:spcBef>
                <a:spcPts val="1200"/>
              </a:spcBef>
            </a:pPr>
            <a:r>
              <a:rPr lang="en-US" dirty="0"/>
              <a:t>Any differentiating feature that works well is a magnet for imitators.</a:t>
            </a:r>
          </a:p>
          <a:p>
            <a:pPr>
              <a:spcBef>
                <a:spcPts val="1200"/>
              </a:spcBef>
            </a:pPr>
            <a:r>
              <a:rPr lang="en-US" dirty="0">
                <a:solidFill>
                  <a:srgbClr val="FF0000"/>
                </a:solidFill>
              </a:rPr>
              <a:t>Overdifferentiating and overcharging are fatal strategy mistakes</a:t>
            </a:r>
            <a:r>
              <a:rPr lang="en-US" dirty="0"/>
              <a:t>.</a:t>
            </a:r>
          </a:p>
        </p:txBody>
      </p:sp>
    </p:spTree>
    <p:extLst>
      <p:ext uri="{BB962C8B-B14F-4D97-AF65-F5344CB8AC3E}">
        <p14:creationId xmlns:p14="http://schemas.microsoft.com/office/powerpoint/2010/main" val="3714298611"/>
      </p:ext>
    </p:extLst>
  </p:cSld>
  <p:clrMapOvr>
    <a:masterClrMapping/>
  </p:clrMapOvr>
  <p:transition spd="med"/>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3600" dirty="0"/>
              <a:t>SUCCESSFUL APPROACHES TO SUSTAINABLE DIFFERENTIATION</a:t>
            </a:r>
          </a:p>
        </p:txBody>
      </p:sp>
      <p:sp>
        <p:nvSpPr>
          <p:cNvPr id="5" name="Content Placeholder 4"/>
          <p:cNvSpPr>
            <a:spLocks noGrp="1"/>
          </p:cNvSpPr>
          <p:nvPr>
            <p:ph idx="1"/>
          </p:nvPr>
        </p:nvSpPr>
        <p:spPr/>
        <p:txBody>
          <a:bodyPr>
            <a:normAutofit lnSpcReduction="10000"/>
          </a:bodyPr>
          <a:lstStyle/>
          <a:p>
            <a:r>
              <a:rPr lang="en-US" dirty="0"/>
              <a:t>Differentiation that is </a:t>
            </a:r>
            <a:r>
              <a:rPr lang="en-US" dirty="0">
                <a:solidFill>
                  <a:srgbClr val="FF0000"/>
                </a:solidFill>
              </a:rPr>
              <a:t>difficult for rivals to duplicate or imitate</a:t>
            </a:r>
          </a:p>
          <a:p>
            <a:pPr lvl="1"/>
            <a:r>
              <a:rPr lang="en-US" dirty="0"/>
              <a:t>Company reputation</a:t>
            </a:r>
          </a:p>
          <a:p>
            <a:pPr lvl="1"/>
            <a:r>
              <a:rPr lang="en-US" dirty="0"/>
              <a:t>Long-standing relationships with buyers</a:t>
            </a:r>
          </a:p>
          <a:p>
            <a:pPr lvl="1"/>
            <a:r>
              <a:rPr lang="en-US" dirty="0"/>
              <a:t>A unique product or service image</a:t>
            </a:r>
          </a:p>
          <a:p>
            <a:r>
              <a:rPr lang="en-US" dirty="0"/>
              <a:t>Differentiation that creates substantial switching costs that lock in buyers</a:t>
            </a:r>
          </a:p>
          <a:p>
            <a:pPr lvl="1"/>
            <a:r>
              <a:rPr lang="en-US" dirty="0">
                <a:solidFill>
                  <a:srgbClr val="FF0000"/>
                </a:solidFill>
              </a:rPr>
              <a:t>Patent-protected product innovation</a:t>
            </a:r>
          </a:p>
          <a:p>
            <a:pPr lvl="1"/>
            <a:r>
              <a:rPr lang="en-US" dirty="0"/>
              <a:t>Relationship-based customer service</a:t>
            </a:r>
          </a:p>
        </p:txBody>
      </p:sp>
    </p:spTree>
    <p:extLst>
      <p:ext uri="{BB962C8B-B14F-4D97-AF65-F5344CB8AC3E}">
        <p14:creationId xmlns:p14="http://schemas.microsoft.com/office/powerpoint/2010/main" val="206506773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a:xfrm>
            <a:off x="0" y="0"/>
            <a:ext cx="9144000" cy="1170432"/>
          </a:xfrm>
        </p:spPr>
        <p:txBody>
          <a:bodyPr lIns="274320" rIns="182880" anchor="ctr" anchorCtr="1">
            <a:noAutofit/>
          </a:bodyPr>
          <a:lstStyle/>
          <a:p>
            <a:pPr>
              <a:defRPr/>
            </a:pPr>
            <a:r>
              <a:rPr dirty="0"/>
              <a:t>WHEN A DIFFERENTIATION STRATEGY</a:t>
            </a:r>
            <a:r>
              <a:rPr lang="en-US" dirty="0"/>
              <a:t> </a:t>
            </a:r>
            <a:r>
              <a:rPr dirty="0"/>
              <a:t>WORKS BEST</a:t>
            </a:r>
          </a:p>
        </p:txBody>
      </p:sp>
      <p:grpSp>
        <p:nvGrpSpPr>
          <p:cNvPr id="71682" name="Group 14" descr="A graphic lists four market circumstances favoring differentiation."/>
          <p:cNvGrpSpPr>
            <a:grpSpLocks/>
          </p:cNvGrpSpPr>
          <p:nvPr/>
        </p:nvGrpSpPr>
        <p:grpSpPr bwMode="auto">
          <a:xfrm>
            <a:off x="304800" y="1364974"/>
            <a:ext cx="8587409" cy="4303989"/>
            <a:chOff x="403" y="1081"/>
            <a:chExt cx="4896" cy="2349"/>
          </a:xfrm>
        </p:grpSpPr>
        <p:sp>
          <p:nvSpPr>
            <p:cNvPr id="71684" name="Text Box 5"/>
            <p:cNvSpPr txBox="1">
              <a:spLocks noChangeArrowheads="1"/>
            </p:cNvSpPr>
            <p:nvPr/>
          </p:nvSpPr>
          <p:spPr bwMode="blackWhite">
            <a:xfrm>
              <a:off x="403" y="2474"/>
              <a:ext cx="1094" cy="956"/>
            </a:xfrm>
            <a:prstGeom prst="roundRect">
              <a:avLst/>
            </a:prstGeom>
            <a:solidFill>
              <a:schemeClr val="bg1"/>
            </a:solidFill>
            <a:ln w="3175">
              <a:noFill/>
              <a:miter lim="800000"/>
              <a:headEnd/>
              <a:tailEnd/>
            </a:ln>
            <a:scene3d>
              <a:camera prst="orthographicFront"/>
              <a:lightRig rig="threePt" dir="t"/>
            </a:scene3d>
            <a:sp3d>
              <a:bevelT/>
            </a:sp3d>
          </p:spPr>
          <p:txBody>
            <a:bodyPr lIns="0" rIns="0" anchor="ctr" anchorCtr="1"/>
            <a:lstStyle/>
            <a:p>
              <a:pPr algn="ctr">
                <a:spcBef>
                  <a:spcPct val="50000"/>
                </a:spcBef>
              </a:pPr>
              <a:r>
                <a:rPr lang="en-US" sz="1600" b="1" dirty="0"/>
                <a:t>Buyer needs </a:t>
              </a:r>
              <a:br>
                <a:rPr lang="en-US" sz="1600" b="1" dirty="0"/>
              </a:br>
              <a:r>
                <a:rPr lang="en-US" sz="1600" b="1" dirty="0"/>
                <a:t>and uses for</a:t>
              </a:r>
              <a:br>
                <a:rPr lang="en-US" sz="1600" b="1" dirty="0"/>
              </a:br>
              <a:r>
                <a:rPr lang="en-US" sz="1600" b="1" dirty="0"/>
                <a:t>the product are diverse.</a:t>
              </a:r>
            </a:p>
          </p:txBody>
        </p:sp>
        <p:sp>
          <p:nvSpPr>
            <p:cNvPr id="71685" name="Text Box 6"/>
            <p:cNvSpPr txBox="1">
              <a:spLocks noChangeArrowheads="1"/>
            </p:cNvSpPr>
            <p:nvPr/>
          </p:nvSpPr>
          <p:spPr bwMode="blackWhite">
            <a:xfrm>
              <a:off x="1670" y="2474"/>
              <a:ext cx="1094" cy="956"/>
            </a:xfrm>
            <a:prstGeom prst="roundRect">
              <a:avLst/>
            </a:prstGeom>
            <a:solidFill>
              <a:schemeClr val="bg1"/>
            </a:solidFill>
            <a:ln w="3175">
              <a:noFill/>
              <a:miter lim="800000"/>
              <a:headEnd/>
              <a:tailEnd/>
            </a:ln>
            <a:scene3d>
              <a:camera prst="orthographicFront"/>
              <a:lightRig rig="threePt" dir="t"/>
            </a:scene3d>
            <a:sp3d>
              <a:bevelT/>
            </a:sp3d>
          </p:spPr>
          <p:txBody>
            <a:bodyPr lIns="0" rIns="0" anchor="ctr" anchorCtr="1"/>
            <a:lstStyle/>
            <a:p>
              <a:pPr algn="ctr">
                <a:spcBef>
                  <a:spcPct val="50000"/>
                </a:spcBef>
              </a:pPr>
              <a:r>
                <a:rPr lang="en-US" sz="1600" b="1" dirty="0"/>
                <a:t>There are many ways that differentiation </a:t>
              </a:r>
              <a:br>
                <a:rPr lang="en-US" sz="1600" b="1" dirty="0"/>
              </a:br>
              <a:r>
                <a:rPr lang="en-US" sz="1600" b="1" dirty="0"/>
                <a:t>can have value</a:t>
              </a:r>
              <a:br>
                <a:rPr lang="en-US" sz="1600" b="1" dirty="0"/>
              </a:br>
              <a:r>
                <a:rPr lang="en-US" sz="1600" b="1" dirty="0"/>
                <a:t>to buyers.</a:t>
              </a:r>
            </a:p>
          </p:txBody>
        </p:sp>
        <p:sp>
          <p:nvSpPr>
            <p:cNvPr id="71686" name="Text Box 7" descr="Chart showing when a differentiation strategy works best"/>
            <p:cNvSpPr txBox="1">
              <a:spLocks noChangeArrowheads="1"/>
            </p:cNvSpPr>
            <p:nvPr/>
          </p:nvSpPr>
          <p:spPr bwMode="blackWhite">
            <a:xfrm>
              <a:off x="2937" y="2474"/>
              <a:ext cx="1094" cy="953"/>
            </a:xfrm>
            <a:prstGeom prst="roundRect">
              <a:avLst/>
            </a:prstGeom>
            <a:solidFill>
              <a:schemeClr val="bg1"/>
            </a:solidFill>
            <a:ln w="3175">
              <a:noFill/>
              <a:miter lim="800000"/>
              <a:headEnd/>
              <a:tailEnd/>
            </a:ln>
            <a:scene3d>
              <a:camera prst="orthographicFront"/>
              <a:lightRig rig="threePt" dir="t"/>
            </a:scene3d>
            <a:sp3d>
              <a:bevelT/>
            </a:sp3d>
          </p:spPr>
          <p:txBody>
            <a:bodyPr lIns="0" rIns="0" anchor="ctr" anchorCtr="1"/>
            <a:lstStyle/>
            <a:p>
              <a:pPr algn="ctr">
                <a:spcBef>
                  <a:spcPct val="50000"/>
                </a:spcBef>
              </a:pPr>
              <a:r>
                <a:rPr lang="en-US" sz="1600" b="1" dirty="0"/>
                <a:t>Few rival firms are following </a:t>
              </a:r>
              <a:br>
                <a:rPr lang="en-US" sz="1600" b="1" dirty="0"/>
              </a:br>
              <a:r>
                <a:rPr lang="en-US" sz="1600" b="1" dirty="0"/>
                <a:t>a similar differentiation approach</a:t>
              </a:r>
            </a:p>
          </p:txBody>
        </p:sp>
        <p:sp>
          <p:nvSpPr>
            <p:cNvPr id="71687" name="Text Box 8"/>
            <p:cNvSpPr txBox="1">
              <a:spLocks noChangeArrowheads="1"/>
            </p:cNvSpPr>
            <p:nvPr/>
          </p:nvSpPr>
          <p:spPr bwMode="blackWhite">
            <a:xfrm>
              <a:off x="4205" y="2474"/>
              <a:ext cx="1094" cy="956"/>
            </a:xfrm>
            <a:prstGeom prst="roundRect">
              <a:avLst/>
            </a:prstGeom>
            <a:solidFill>
              <a:schemeClr val="bg1"/>
            </a:solidFill>
            <a:ln w="3175">
              <a:noFill/>
              <a:miter lim="800000"/>
              <a:headEnd/>
              <a:tailEnd/>
            </a:ln>
            <a:scene3d>
              <a:camera prst="orthographicFront"/>
              <a:lightRig rig="threePt" dir="t"/>
            </a:scene3d>
            <a:sp3d>
              <a:bevelT/>
            </a:sp3d>
          </p:spPr>
          <p:txBody>
            <a:bodyPr lIns="0" rIns="0" anchor="ctr" anchorCtr="1"/>
            <a:lstStyle/>
            <a:p>
              <a:pPr algn="ctr">
                <a:spcBef>
                  <a:spcPct val="50000"/>
                </a:spcBef>
              </a:pPr>
              <a:r>
                <a:rPr lang="en-US" sz="1600" b="1" dirty="0"/>
                <a:t>There is rapid change in the product’s technology and features</a:t>
              </a:r>
            </a:p>
          </p:txBody>
        </p:sp>
        <p:cxnSp>
          <p:nvCxnSpPr>
            <p:cNvPr id="71688" name="AutoShape 9"/>
            <p:cNvCxnSpPr>
              <a:cxnSpLocks noChangeShapeType="1"/>
              <a:stCxn id="71689" idx="4"/>
            </p:cNvCxnSpPr>
            <p:nvPr/>
          </p:nvCxnSpPr>
          <p:spPr bwMode="blackWhite">
            <a:xfrm rot="5400000">
              <a:off x="1585" y="1179"/>
              <a:ext cx="660" cy="1930"/>
            </a:xfrm>
            <a:prstGeom prst="bentConnector3">
              <a:avLst>
                <a:gd name="adj1" fmla="val 49847"/>
              </a:avLst>
            </a:prstGeom>
            <a:noFill/>
            <a:ln w="31750">
              <a:solidFill>
                <a:schemeClr val="tx1"/>
              </a:solidFill>
              <a:miter lim="800000"/>
              <a:headEnd/>
              <a:tailEnd type="none" w="lg" len="lg"/>
            </a:ln>
          </p:spPr>
        </p:cxnSp>
        <p:sp>
          <p:nvSpPr>
            <p:cNvPr id="71689" name="Oval 10"/>
            <p:cNvSpPr>
              <a:spLocks noChangeArrowheads="1"/>
            </p:cNvSpPr>
            <p:nvPr/>
          </p:nvSpPr>
          <p:spPr bwMode="blackWhite">
            <a:xfrm>
              <a:off x="1551" y="1081"/>
              <a:ext cx="2658" cy="733"/>
            </a:xfrm>
            <a:prstGeom prst="ellipse">
              <a:avLst/>
            </a:prstGeom>
            <a:solidFill>
              <a:schemeClr val="bg1"/>
            </a:solidFill>
            <a:ln>
              <a:headEnd/>
              <a:tailEnd/>
            </a:ln>
          </p:spPr>
          <p:style>
            <a:lnRef idx="0">
              <a:schemeClr val="accent2"/>
            </a:lnRef>
            <a:fillRef idx="3">
              <a:schemeClr val="accent2"/>
            </a:fillRef>
            <a:effectRef idx="3">
              <a:schemeClr val="accent2"/>
            </a:effectRef>
            <a:fontRef idx="minor">
              <a:schemeClr val="lt1"/>
            </a:fontRef>
          </p:style>
          <p:txBody>
            <a:bodyPr wrap="none" lIns="0" tIns="0" rIns="0" bIns="0" anchor="ctr" anchorCtr="1"/>
            <a:lstStyle/>
            <a:p>
              <a:pPr algn="ctr"/>
              <a:r>
                <a:rPr lang="en-US" sz="2400" b="1" dirty="0">
                  <a:solidFill>
                    <a:schemeClr val="tx1"/>
                  </a:solidFill>
                </a:rPr>
                <a:t>Market Circumstances </a:t>
              </a:r>
              <a:br>
                <a:rPr lang="en-US" sz="2400" b="1" dirty="0">
                  <a:solidFill>
                    <a:schemeClr val="tx1"/>
                  </a:solidFill>
                </a:rPr>
              </a:br>
              <a:r>
                <a:rPr lang="en-US" sz="2400" b="1" dirty="0">
                  <a:solidFill>
                    <a:schemeClr val="tx1"/>
                  </a:solidFill>
                </a:rPr>
                <a:t>Favoring Differentiation </a:t>
              </a:r>
            </a:p>
          </p:txBody>
        </p:sp>
        <p:cxnSp>
          <p:nvCxnSpPr>
            <p:cNvPr id="71690" name="AutoShape 11"/>
            <p:cNvCxnSpPr>
              <a:cxnSpLocks noChangeShapeType="1"/>
              <a:stCxn id="71689" idx="4"/>
            </p:cNvCxnSpPr>
            <p:nvPr/>
          </p:nvCxnSpPr>
          <p:spPr bwMode="blackWhite">
            <a:xfrm rot="16200000" flipH="1">
              <a:off x="3486" y="1208"/>
              <a:ext cx="660" cy="1872"/>
            </a:xfrm>
            <a:prstGeom prst="bentConnector3">
              <a:avLst>
                <a:gd name="adj1" fmla="val 49847"/>
              </a:avLst>
            </a:prstGeom>
            <a:noFill/>
            <a:ln w="31750">
              <a:solidFill>
                <a:schemeClr val="tx1"/>
              </a:solidFill>
              <a:miter lim="800000"/>
              <a:headEnd/>
              <a:tailEnd type="none" w="lg" len="lg"/>
            </a:ln>
          </p:spPr>
        </p:cxnSp>
        <p:cxnSp>
          <p:nvCxnSpPr>
            <p:cNvPr id="71691" name="AutoShape 12"/>
            <p:cNvCxnSpPr>
              <a:cxnSpLocks noChangeShapeType="1"/>
              <a:stCxn id="71689" idx="4"/>
            </p:cNvCxnSpPr>
            <p:nvPr/>
          </p:nvCxnSpPr>
          <p:spPr bwMode="blackWhite">
            <a:xfrm rot="5400000">
              <a:off x="2219" y="1812"/>
              <a:ext cx="660" cy="663"/>
            </a:xfrm>
            <a:prstGeom prst="bentConnector3">
              <a:avLst>
                <a:gd name="adj1" fmla="val 49847"/>
              </a:avLst>
            </a:prstGeom>
            <a:noFill/>
            <a:ln w="31750">
              <a:solidFill>
                <a:schemeClr val="tx1"/>
              </a:solidFill>
              <a:miter lim="800000"/>
              <a:headEnd/>
              <a:tailEnd type="none" w="lg" len="lg"/>
            </a:ln>
          </p:spPr>
        </p:cxnSp>
        <p:cxnSp>
          <p:nvCxnSpPr>
            <p:cNvPr id="71692" name="AutoShape 13"/>
            <p:cNvCxnSpPr>
              <a:cxnSpLocks noChangeShapeType="1"/>
              <a:stCxn id="71689" idx="4"/>
            </p:cNvCxnSpPr>
            <p:nvPr/>
          </p:nvCxnSpPr>
          <p:spPr bwMode="blackWhite">
            <a:xfrm rot="16200000" flipH="1">
              <a:off x="2852" y="1842"/>
              <a:ext cx="660" cy="604"/>
            </a:xfrm>
            <a:prstGeom prst="bentConnector3">
              <a:avLst>
                <a:gd name="adj1" fmla="val 49847"/>
              </a:avLst>
            </a:prstGeom>
            <a:noFill/>
            <a:ln w="31750">
              <a:solidFill>
                <a:schemeClr val="tx1"/>
              </a:solidFill>
              <a:miter lim="800000"/>
              <a:headEnd/>
              <a:tailEnd type="none" w="lg" len="lg"/>
            </a:ln>
          </p:spPr>
        </p:cxnSp>
      </p:grpSp>
      <p:sp>
        <p:nvSpPr>
          <p:cNvPr id="6" name="Text Placeholder 5"/>
          <p:cNvSpPr>
            <a:spLocks noGrp="1"/>
          </p:cNvSpPr>
          <p:nvPr>
            <p:ph type="body" sz="quarter" idx="4294967295"/>
          </p:nvPr>
        </p:nvSpPr>
        <p:spPr>
          <a:xfrm>
            <a:off x="2623455" y="6270171"/>
            <a:ext cx="3899424" cy="370119"/>
          </a:xfrm>
          <a:noFill/>
          <a:ln w="9525">
            <a:noFill/>
            <a:miter lim="800000"/>
            <a:headEnd/>
            <a:tailEnd/>
          </a:ln>
        </p:spPr>
        <p:txBody>
          <a:bodyPr vert="horz" wrap="square" lIns="91440" tIns="45720" rIns="91440" bIns="45720" numCol="1" anchor="b" anchorCtr="1" compatLnSpc="1">
            <a:prstTxWarp prst="textNoShape">
              <a:avLst/>
            </a:prstTxWarp>
          </a:bodyPr>
          <a:lstStyle/>
          <a:p>
            <a:pPr marL="0" indent="0">
              <a:buNone/>
            </a:pPr>
            <a:r>
              <a:rPr lang="en-US" sz="800" dirty="0">
                <a:hlinkClick r:id="" action="ppaction://noaction"/>
              </a:rPr>
              <a:t>Jump to Appendix 6 long image description</a:t>
            </a:r>
            <a:endParaRPr lang="en-US" sz="800" dirty="0"/>
          </a:p>
        </p:txBody>
      </p:sp>
    </p:spTree>
    <p:extLst>
      <p:ext uri="{BB962C8B-B14F-4D97-AF65-F5344CB8AC3E}">
        <p14:creationId xmlns:p14="http://schemas.microsoft.com/office/powerpoint/2010/main" val="2372307138"/>
      </p:ext>
    </p:extLst>
  </p:cSld>
  <p:clrMapOvr>
    <a:masterClrMapping/>
  </p:clrMapOvr>
  <p:transition spd="med"/>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p:txBody>
          <a:bodyPr>
            <a:noAutofit/>
          </a:bodyPr>
          <a:lstStyle/>
          <a:p>
            <a:pPr>
              <a:defRPr/>
            </a:pPr>
            <a:r>
              <a:rPr sz="4000" dirty="0">
                <a:solidFill>
                  <a:srgbClr val="FF0000"/>
                </a:solidFill>
              </a:rPr>
              <a:t>PITFALLS TO AVOID IN PURSUING </a:t>
            </a:r>
            <a:r>
              <a:rPr sz="4000" dirty="0"/>
              <a:t>A DIFFERENTIATION STRATEGY</a:t>
            </a:r>
          </a:p>
        </p:txBody>
      </p:sp>
      <p:sp>
        <p:nvSpPr>
          <p:cNvPr id="62467" name="Rectangle 3"/>
          <p:cNvSpPr>
            <a:spLocks noGrp="1" noChangeArrowheads="1"/>
          </p:cNvSpPr>
          <p:nvPr>
            <p:ph idx="1"/>
          </p:nvPr>
        </p:nvSpPr>
        <p:spPr/>
        <p:txBody>
          <a:bodyPr/>
          <a:lstStyle/>
          <a:p>
            <a:pPr>
              <a:spcBef>
                <a:spcPts val="1200"/>
              </a:spcBef>
              <a:defRPr/>
            </a:pPr>
            <a:r>
              <a:rPr sz="2400" dirty="0"/>
              <a:t>Relying on product attributes </a:t>
            </a:r>
            <a:r>
              <a:rPr sz="2400" dirty="0">
                <a:solidFill>
                  <a:srgbClr val="FF0000"/>
                </a:solidFill>
              </a:rPr>
              <a:t>easily copied by rivals</a:t>
            </a:r>
          </a:p>
          <a:p>
            <a:pPr>
              <a:spcBef>
                <a:spcPts val="1200"/>
              </a:spcBef>
              <a:defRPr/>
            </a:pPr>
            <a:r>
              <a:rPr sz="2400" dirty="0"/>
              <a:t>Introducing product attributes that </a:t>
            </a:r>
            <a:r>
              <a:rPr sz="2400" dirty="0">
                <a:solidFill>
                  <a:srgbClr val="FF0000"/>
                </a:solidFill>
              </a:rPr>
              <a:t>do not evoke an enthusiastic buyer response</a:t>
            </a:r>
          </a:p>
          <a:p>
            <a:pPr>
              <a:spcBef>
                <a:spcPts val="1200"/>
              </a:spcBef>
              <a:defRPr/>
            </a:pPr>
            <a:r>
              <a:rPr sz="2400" dirty="0"/>
              <a:t>Eroding profitability by overspending on efforts to differentiate the firm’s product offering</a:t>
            </a:r>
          </a:p>
          <a:p>
            <a:pPr>
              <a:spcBef>
                <a:spcPts val="1200"/>
              </a:spcBef>
              <a:defRPr/>
            </a:pPr>
            <a:r>
              <a:rPr lang="en-US" sz="2400" dirty="0"/>
              <a:t>Offering only trivial improvements in quality, service, or performance features vis-à-vis the products of rivals</a:t>
            </a:r>
          </a:p>
          <a:p>
            <a:pPr>
              <a:spcBef>
                <a:spcPts val="1200"/>
              </a:spcBef>
              <a:defRPr/>
            </a:pPr>
            <a:r>
              <a:rPr lang="en-US" sz="2400" dirty="0"/>
              <a:t>Over-differentiating the product quality, features, or service levels exceeds the needs of most buyers</a:t>
            </a:r>
          </a:p>
          <a:p>
            <a:pPr>
              <a:spcBef>
                <a:spcPts val="1200"/>
              </a:spcBef>
              <a:defRPr/>
            </a:pPr>
            <a:r>
              <a:rPr lang="en-US" sz="2400" dirty="0">
                <a:solidFill>
                  <a:srgbClr val="FF0000"/>
                </a:solidFill>
              </a:rPr>
              <a:t>Charging too high a price premium</a:t>
            </a:r>
          </a:p>
        </p:txBody>
      </p:sp>
    </p:spTree>
    <p:extLst>
      <p:ext uri="{BB962C8B-B14F-4D97-AF65-F5344CB8AC3E}">
        <p14:creationId xmlns:p14="http://schemas.microsoft.com/office/powerpoint/2010/main" val="226549058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9"/>
          <p:cNvSpPr>
            <a:spLocks noGrp="1" noChangeArrowheads="1"/>
          </p:cNvSpPr>
          <p:nvPr>
            <p:ph type="title"/>
          </p:nvPr>
        </p:nvSpPr>
        <p:spPr/>
        <p:txBody>
          <a:bodyPr>
            <a:normAutofit/>
          </a:bodyPr>
          <a:lstStyle/>
          <a:p>
            <a:pPr>
              <a:defRPr/>
            </a:pPr>
            <a:r>
              <a:rPr sz="3200" dirty="0"/>
              <a:t>FOCUSED (OR MARKET NICHE) STRATEGIES</a:t>
            </a:r>
          </a:p>
        </p:txBody>
      </p:sp>
      <p:grpSp>
        <p:nvGrpSpPr>
          <p:cNvPr id="4" name="Group 3" descr="Two focused strategy approaches are focused low-cost strategy and focused market niche strategy."/>
          <p:cNvGrpSpPr/>
          <p:nvPr/>
        </p:nvGrpSpPr>
        <p:grpSpPr>
          <a:xfrm>
            <a:off x="1652588" y="1772440"/>
            <a:ext cx="5845175" cy="3797297"/>
            <a:chOff x="1652588" y="1772440"/>
            <a:chExt cx="5845175" cy="3797297"/>
          </a:xfrm>
        </p:grpSpPr>
        <p:sp>
          <p:nvSpPr>
            <p:cNvPr id="75778" name="Text Box 5"/>
            <p:cNvSpPr txBox="1">
              <a:spLocks noChangeArrowheads="1"/>
            </p:cNvSpPr>
            <p:nvPr/>
          </p:nvSpPr>
          <p:spPr bwMode="blackWhite">
            <a:xfrm>
              <a:off x="5481638" y="4026687"/>
              <a:ext cx="2016125" cy="1543050"/>
            </a:xfrm>
            <a:prstGeom prst="roundRect">
              <a:avLst/>
            </a:prstGeom>
            <a:solidFill>
              <a:schemeClr val="bg1"/>
            </a:solidFill>
            <a:ln w="3175">
              <a:noFill/>
              <a:miter lim="800000"/>
              <a:headEnd/>
              <a:tailEnd/>
            </a:ln>
            <a:effectLst>
              <a:outerShdw blurRad="50800" dist="38100" dir="2700000" algn="tl" rotWithShape="0">
                <a:prstClr val="black">
                  <a:alpha val="40000"/>
                </a:prstClr>
              </a:outerShdw>
            </a:effectLst>
            <a:scene3d>
              <a:camera prst="orthographicFront"/>
              <a:lightRig rig="threePt" dir="t"/>
            </a:scene3d>
            <a:sp3d>
              <a:bevelT/>
            </a:sp3d>
          </p:spPr>
          <p:txBody>
            <a:bodyPr anchor="ctr" anchorCtr="1"/>
            <a:lstStyle/>
            <a:p>
              <a:pPr algn="ctr">
                <a:spcBef>
                  <a:spcPct val="50000"/>
                </a:spcBef>
              </a:pPr>
              <a:r>
                <a:rPr lang="en-US" b="1" dirty="0"/>
                <a:t>Focused Market Niche Strategy</a:t>
              </a:r>
            </a:p>
          </p:txBody>
        </p:sp>
        <p:sp>
          <p:nvSpPr>
            <p:cNvPr id="75779" name="Text Box 6"/>
            <p:cNvSpPr txBox="1">
              <a:spLocks noChangeArrowheads="1"/>
            </p:cNvSpPr>
            <p:nvPr/>
          </p:nvSpPr>
          <p:spPr bwMode="blackWhite">
            <a:xfrm>
              <a:off x="1652588" y="3999700"/>
              <a:ext cx="2011362" cy="1543050"/>
            </a:xfrm>
            <a:prstGeom prst="roundRect">
              <a:avLst/>
            </a:prstGeom>
            <a:solidFill>
              <a:schemeClr val="bg1"/>
            </a:solidFill>
            <a:ln w="3175" algn="ctr">
              <a:noFill/>
              <a:miter lim="800000"/>
              <a:headEnd/>
              <a:tailEnd/>
            </a:ln>
            <a:effectLst>
              <a:outerShdw blurRad="50800" dist="38100" dir="2700000" algn="tl" rotWithShape="0">
                <a:prstClr val="black">
                  <a:alpha val="40000"/>
                </a:prstClr>
              </a:outerShdw>
            </a:effectLst>
            <a:scene3d>
              <a:camera prst="orthographicFront"/>
              <a:lightRig rig="threePt" dir="t"/>
            </a:scene3d>
            <a:sp3d>
              <a:bevelT/>
            </a:sp3d>
          </p:spPr>
          <p:txBody>
            <a:bodyPr lIns="0" rIns="0" anchor="ctr" anchorCtr="1"/>
            <a:lstStyle/>
            <a:p>
              <a:pPr algn="ctr">
                <a:spcBef>
                  <a:spcPct val="50000"/>
                </a:spcBef>
              </a:pPr>
              <a:r>
                <a:rPr lang="en-US" b="1" dirty="0"/>
                <a:t>Focused </a:t>
              </a:r>
              <a:br>
                <a:rPr lang="en-US" b="1" dirty="0"/>
              </a:br>
              <a:r>
                <a:rPr lang="en-US" b="1" dirty="0"/>
                <a:t>Low-Cost </a:t>
              </a:r>
              <a:br>
                <a:rPr lang="en-US" b="1" dirty="0"/>
              </a:br>
              <a:r>
                <a:rPr lang="en-US" b="1" dirty="0"/>
                <a:t>Strategy</a:t>
              </a:r>
            </a:p>
          </p:txBody>
        </p:sp>
        <p:cxnSp>
          <p:nvCxnSpPr>
            <p:cNvPr id="75780" name="AutoShape 7"/>
            <p:cNvCxnSpPr>
              <a:cxnSpLocks noChangeShapeType="1"/>
              <a:endCxn id="75782" idx="0"/>
            </p:cNvCxnSpPr>
            <p:nvPr/>
          </p:nvCxnSpPr>
          <p:spPr bwMode="auto">
            <a:xfrm flipV="1">
              <a:off x="2658269" y="1772440"/>
              <a:ext cx="1902619" cy="2227260"/>
            </a:xfrm>
            <a:prstGeom prst="straightConnector1">
              <a:avLst/>
            </a:prstGeom>
            <a:noFill/>
            <a:ln w="28575">
              <a:solidFill>
                <a:schemeClr val="tx1"/>
              </a:solidFill>
              <a:round/>
              <a:headEnd type="none" w="med" len="med"/>
              <a:tailEnd type="none" w="med" len="med"/>
            </a:ln>
          </p:spPr>
        </p:cxnSp>
        <p:cxnSp>
          <p:nvCxnSpPr>
            <p:cNvPr id="75781" name="AutoShape 8"/>
            <p:cNvCxnSpPr>
              <a:cxnSpLocks noChangeShapeType="1"/>
              <a:endCxn id="75782" idx="0"/>
            </p:cNvCxnSpPr>
            <p:nvPr/>
          </p:nvCxnSpPr>
          <p:spPr bwMode="auto">
            <a:xfrm flipH="1" flipV="1">
              <a:off x="4560888" y="1772440"/>
              <a:ext cx="1928813" cy="2254247"/>
            </a:xfrm>
            <a:prstGeom prst="straightConnector1">
              <a:avLst/>
            </a:prstGeom>
            <a:noFill/>
            <a:ln w="28575">
              <a:solidFill>
                <a:schemeClr val="tx1"/>
              </a:solidFill>
              <a:round/>
              <a:headEnd type="none" w="med" len="med"/>
              <a:tailEnd type="none" w="med" len="med"/>
            </a:ln>
          </p:spPr>
        </p:cxnSp>
        <p:sp>
          <p:nvSpPr>
            <p:cNvPr id="75782" name="Oval 9"/>
            <p:cNvSpPr>
              <a:spLocks noChangeArrowheads="1"/>
            </p:cNvSpPr>
            <p:nvPr/>
          </p:nvSpPr>
          <p:spPr bwMode="auto">
            <a:xfrm>
              <a:off x="2179638" y="1772440"/>
              <a:ext cx="4762500" cy="1435100"/>
            </a:xfrm>
            <a:prstGeom prst="ellipse">
              <a:avLst/>
            </a:prstGeom>
            <a:solidFill>
              <a:schemeClr val="bg1"/>
            </a:solidFill>
            <a:ln>
              <a:headEnd/>
              <a:tailEnd/>
            </a:ln>
          </p:spPr>
          <p:style>
            <a:lnRef idx="0">
              <a:schemeClr val="accent6"/>
            </a:lnRef>
            <a:fillRef idx="3">
              <a:schemeClr val="accent6"/>
            </a:fillRef>
            <a:effectRef idx="3">
              <a:schemeClr val="accent6"/>
            </a:effectRef>
            <a:fontRef idx="minor">
              <a:schemeClr val="lt1"/>
            </a:fontRef>
          </p:style>
          <p:txBody>
            <a:bodyPr wrap="none" lIns="0" tIns="0" rIns="0" bIns="0" anchor="ctr" anchorCtr="1"/>
            <a:lstStyle/>
            <a:p>
              <a:pPr algn="ctr"/>
              <a:r>
                <a:rPr lang="en-US" sz="2400" b="1" dirty="0">
                  <a:solidFill>
                    <a:schemeClr val="tx1"/>
                  </a:solidFill>
                </a:rPr>
                <a:t>Focused Strategy </a:t>
              </a:r>
              <a:br>
                <a:rPr lang="en-US" sz="2400" b="1" dirty="0">
                  <a:solidFill>
                    <a:schemeClr val="tx1"/>
                  </a:solidFill>
                </a:rPr>
              </a:br>
              <a:r>
                <a:rPr lang="en-US" sz="2400" b="1" dirty="0">
                  <a:solidFill>
                    <a:schemeClr val="tx1"/>
                  </a:solidFill>
                </a:rPr>
                <a:t>Approaches</a:t>
              </a:r>
            </a:p>
          </p:txBody>
        </p:sp>
      </p:grpSp>
    </p:spTree>
    <p:extLst>
      <p:ext uri="{BB962C8B-B14F-4D97-AF65-F5344CB8AC3E}">
        <p14:creationId xmlns:p14="http://schemas.microsoft.com/office/powerpoint/2010/main" val="1008721637"/>
      </p:ext>
    </p:extLst>
  </p:cSld>
  <p:clrMapOvr>
    <a:masterClrMapping/>
  </p:clrMapOvr>
  <p:transition spd="med"/>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a:xfrm>
            <a:off x="0" y="-3183"/>
            <a:ext cx="9143999" cy="1799326"/>
          </a:xfrm>
        </p:spPr>
        <p:txBody>
          <a:bodyPr>
            <a:noAutofit/>
          </a:bodyPr>
          <a:lstStyle/>
          <a:p>
            <a:pPr>
              <a:defRPr/>
            </a:pPr>
            <a:r>
              <a:rPr sz="3600" dirty="0"/>
              <a:t>WHEN A FOCUSED LOW-COST OR FOCUSED</a:t>
            </a:r>
            <a:r>
              <a:rPr lang="en-US" sz="3600" dirty="0"/>
              <a:t> </a:t>
            </a:r>
            <a:r>
              <a:rPr sz="3600" dirty="0"/>
              <a:t>DIFFERENTIATION STRATEGY IS ATTRACTIVE</a:t>
            </a:r>
          </a:p>
        </p:txBody>
      </p:sp>
      <p:sp>
        <p:nvSpPr>
          <p:cNvPr id="66563" name="Rectangle 3"/>
          <p:cNvSpPr>
            <a:spLocks noGrp="1" noChangeArrowheads="1"/>
          </p:cNvSpPr>
          <p:nvPr>
            <p:ph idx="1"/>
          </p:nvPr>
        </p:nvSpPr>
        <p:spPr>
          <a:xfrm>
            <a:off x="504825" y="1948543"/>
            <a:ext cx="8126413" cy="4468132"/>
          </a:xfrm>
        </p:spPr>
        <p:txBody>
          <a:bodyPr/>
          <a:lstStyle/>
          <a:p>
            <a:pPr marL="457200">
              <a:spcBef>
                <a:spcPts val="1200"/>
              </a:spcBef>
              <a:defRPr/>
            </a:pPr>
            <a:r>
              <a:rPr sz="2400" dirty="0"/>
              <a:t>The target market niche is </a:t>
            </a:r>
            <a:r>
              <a:rPr sz="2400" dirty="0">
                <a:solidFill>
                  <a:srgbClr val="FF0000"/>
                </a:solidFill>
              </a:rPr>
              <a:t>big enough to be profitable and offers good growth potential.</a:t>
            </a:r>
          </a:p>
          <a:p>
            <a:pPr marL="457200">
              <a:spcBef>
                <a:spcPts val="1200"/>
              </a:spcBef>
              <a:defRPr/>
            </a:pPr>
            <a:r>
              <a:rPr sz="2400" dirty="0">
                <a:solidFill>
                  <a:srgbClr val="FF0000"/>
                </a:solidFill>
              </a:rPr>
              <a:t>Industry leaders chose not to compete in the niche</a:t>
            </a:r>
            <a:r>
              <a:rPr sz="2400" dirty="0"/>
              <a:t>; focusers avoid competing against strong competitors.</a:t>
            </a:r>
          </a:p>
          <a:p>
            <a:pPr marL="457200">
              <a:spcBef>
                <a:spcPts val="1200"/>
              </a:spcBef>
              <a:defRPr/>
            </a:pPr>
            <a:r>
              <a:rPr sz="2400" dirty="0"/>
              <a:t>It is costly or difficult for multi-segment competitors to meet the specialized needs of niche buyers.</a:t>
            </a:r>
          </a:p>
          <a:p>
            <a:pPr marL="457200">
              <a:spcBef>
                <a:spcPts val="1200"/>
              </a:spcBef>
              <a:defRPr/>
            </a:pPr>
            <a:r>
              <a:rPr sz="2400" dirty="0"/>
              <a:t>The industry has many </a:t>
            </a:r>
            <a:r>
              <a:rPr sz="2400" dirty="0">
                <a:solidFill>
                  <a:srgbClr val="FF0000"/>
                </a:solidFill>
              </a:rPr>
              <a:t>different niches and segments</a:t>
            </a:r>
            <a:r>
              <a:rPr sz="2400" dirty="0"/>
              <a:t>.</a:t>
            </a:r>
          </a:p>
          <a:p>
            <a:pPr marL="457200">
              <a:spcBef>
                <a:spcPts val="1200"/>
              </a:spcBef>
              <a:defRPr/>
            </a:pPr>
            <a:r>
              <a:rPr sz="2400" dirty="0"/>
              <a:t>Rivals have little or no entry interest in the target segment.</a:t>
            </a:r>
          </a:p>
        </p:txBody>
      </p:sp>
    </p:spTree>
    <p:extLst>
      <p:ext uri="{BB962C8B-B14F-4D97-AF65-F5344CB8AC3E}">
        <p14:creationId xmlns:p14="http://schemas.microsoft.com/office/powerpoint/2010/main" val="192790178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8610" name="Rectangle 4"/>
          <p:cNvSpPr>
            <a:spLocks noGrp="1" noChangeArrowheads="1"/>
          </p:cNvSpPr>
          <p:nvPr>
            <p:ph type="title"/>
          </p:nvPr>
        </p:nvSpPr>
        <p:spPr/>
        <p:txBody>
          <a:bodyPr>
            <a:noAutofit/>
          </a:bodyPr>
          <a:lstStyle/>
          <a:p>
            <a:pPr>
              <a:defRPr/>
            </a:pPr>
            <a:r>
              <a:rPr sz="3600" dirty="0"/>
              <a:t>THE </a:t>
            </a:r>
            <a:r>
              <a:rPr sz="3600" dirty="0">
                <a:solidFill>
                  <a:srgbClr val="FF0000"/>
                </a:solidFill>
              </a:rPr>
              <a:t>RISKS</a:t>
            </a:r>
            <a:r>
              <a:rPr sz="3600" dirty="0"/>
              <a:t> OF A FOCUSED LOW-COST OR FOCUSED DIFFERENTIATION STRATEGY</a:t>
            </a:r>
          </a:p>
        </p:txBody>
      </p:sp>
      <p:sp>
        <p:nvSpPr>
          <p:cNvPr id="68613" name="Rectangle 5"/>
          <p:cNvSpPr>
            <a:spLocks noGrp="1" noChangeArrowheads="1"/>
          </p:cNvSpPr>
          <p:nvPr>
            <p:ph idx="1"/>
          </p:nvPr>
        </p:nvSpPr>
        <p:spPr/>
        <p:txBody>
          <a:bodyPr>
            <a:normAutofit fontScale="92500"/>
          </a:bodyPr>
          <a:lstStyle/>
          <a:p>
            <a:pPr marL="404813" indent="-404813">
              <a:buSzPct val="100000"/>
              <a:buFont typeface="+mj-lt"/>
              <a:buAutoNum type="arabicPeriod"/>
              <a:defRPr/>
            </a:pPr>
            <a:r>
              <a:rPr dirty="0"/>
              <a:t>Competitors will find ways to match the </a:t>
            </a:r>
            <a:r>
              <a:rPr dirty="0">
                <a:solidFill>
                  <a:srgbClr val="FF0000"/>
                </a:solidFill>
              </a:rPr>
              <a:t>focused firm’s capabilities in serving the target niche.</a:t>
            </a:r>
          </a:p>
          <a:p>
            <a:pPr marL="404813" indent="-404813">
              <a:buSzPct val="100000"/>
              <a:buFont typeface="+mj-lt"/>
              <a:buAutoNum type="arabicPeriod"/>
              <a:defRPr/>
            </a:pPr>
            <a:r>
              <a:rPr dirty="0"/>
              <a:t>The specialized preferences and needs of </a:t>
            </a:r>
            <a:r>
              <a:rPr dirty="0">
                <a:solidFill>
                  <a:srgbClr val="FF0000"/>
                </a:solidFill>
              </a:rPr>
              <a:t>niche members shift over time </a:t>
            </a:r>
            <a:r>
              <a:rPr dirty="0"/>
              <a:t>toward the product attributes desired by the majority of buyers.</a:t>
            </a:r>
          </a:p>
          <a:p>
            <a:pPr marL="404813" indent="-404813">
              <a:buSzPct val="100000"/>
              <a:buFont typeface="+mj-lt"/>
              <a:buAutoNum type="arabicPeriod"/>
              <a:defRPr/>
            </a:pPr>
            <a:r>
              <a:rPr dirty="0"/>
              <a:t>As attractiveness of the segment increases, it draws in more competitors, </a:t>
            </a:r>
            <a:r>
              <a:rPr dirty="0">
                <a:solidFill>
                  <a:srgbClr val="FF0000"/>
                </a:solidFill>
              </a:rPr>
              <a:t>intensifying rivalry and splintering segment profits</a:t>
            </a:r>
            <a:r>
              <a:rPr dirty="0"/>
              <a:t>.</a:t>
            </a:r>
          </a:p>
        </p:txBody>
      </p:sp>
    </p:spTree>
    <p:extLst>
      <p:ext uri="{BB962C8B-B14F-4D97-AF65-F5344CB8AC3E}">
        <p14:creationId xmlns:p14="http://schemas.microsoft.com/office/powerpoint/2010/main" val="150582152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9" name="Rectangle 9"/>
          <p:cNvSpPr>
            <a:spLocks noGrp="1" noChangeArrowheads="1"/>
          </p:cNvSpPr>
          <p:nvPr>
            <p:ph type="title"/>
          </p:nvPr>
        </p:nvSpPr>
        <p:spPr/>
        <p:txBody>
          <a:bodyPr/>
          <a:lstStyle/>
          <a:p>
            <a:pPr>
              <a:defRPr/>
            </a:pPr>
            <a:r>
              <a:rPr sz="3200" dirty="0"/>
              <a:t>BEST-COST PROVIDER STRATEGIES</a:t>
            </a:r>
          </a:p>
        </p:txBody>
      </p:sp>
      <p:grpSp>
        <p:nvGrpSpPr>
          <p:cNvPr id="4" name="Group 3" descr="A graphic details the components of the best-cost provider hybrid approach, which connects with the value-conscious buyer."/>
          <p:cNvGrpSpPr/>
          <p:nvPr/>
        </p:nvGrpSpPr>
        <p:grpSpPr>
          <a:xfrm>
            <a:off x="693738" y="1270794"/>
            <a:ext cx="7764462" cy="4349750"/>
            <a:chOff x="693738" y="1524789"/>
            <a:chExt cx="7764462" cy="4349750"/>
          </a:xfrm>
        </p:grpSpPr>
        <p:sp>
          <p:nvSpPr>
            <p:cNvPr id="86017" name="AutoShape 2"/>
            <p:cNvSpPr>
              <a:spLocks noChangeArrowheads="1"/>
            </p:cNvSpPr>
            <p:nvPr/>
          </p:nvSpPr>
          <p:spPr bwMode="auto">
            <a:xfrm>
              <a:off x="2901950" y="5230014"/>
              <a:ext cx="3371850" cy="644525"/>
            </a:xfrm>
            <a:prstGeom prst="roundRect">
              <a:avLst/>
            </a:prstGeom>
            <a:solidFill>
              <a:schemeClr val="bg1"/>
            </a:solid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lgn="ctr"/>
              <a:r>
                <a:rPr lang="en-US" b="1" dirty="0"/>
                <a:t>Value-Conscious Buyer</a:t>
              </a:r>
            </a:p>
          </p:txBody>
        </p:sp>
        <p:cxnSp>
          <p:nvCxnSpPr>
            <p:cNvPr id="86019" name="AutoShape 7"/>
            <p:cNvCxnSpPr>
              <a:cxnSpLocks noChangeShapeType="1"/>
              <a:stCxn id="86021" idx="1"/>
            </p:cNvCxnSpPr>
            <p:nvPr/>
          </p:nvCxnSpPr>
          <p:spPr bwMode="auto">
            <a:xfrm flipH="1" flipV="1">
              <a:off x="2352675" y="1524789"/>
              <a:ext cx="855663" cy="2017712"/>
            </a:xfrm>
            <a:prstGeom prst="straightConnector1">
              <a:avLst/>
            </a:prstGeom>
            <a:noFill/>
            <a:ln w="38100">
              <a:solidFill>
                <a:schemeClr val="tx1"/>
              </a:solidFill>
              <a:round/>
              <a:headEnd type="none" w="med" len="med"/>
              <a:tailEnd type="none" w="med" len="med"/>
            </a:ln>
          </p:spPr>
        </p:cxnSp>
        <p:cxnSp>
          <p:nvCxnSpPr>
            <p:cNvPr id="86020" name="AutoShape 8"/>
            <p:cNvCxnSpPr>
              <a:cxnSpLocks noChangeShapeType="1"/>
              <a:stCxn id="86021" idx="7"/>
            </p:cNvCxnSpPr>
            <p:nvPr/>
          </p:nvCxnSpPr>
          <p:spPr bwMode="auto">
            <a:xfrm flipV="1">
              <a:off x="5938838" y="1524789"/>
              <a:ext cx="860425" cy="2017712"/>
            </a:xfrm>
            <a:prstGeom prst="straightConnector1">
              <a:avLst/>
            </a:prstGeom>
            <a:noFill/>
            <a:ln w="38100">
              <a:solidFill>
                <a:schemeClr val="tx1"/>
              </a:solidFill>
              <a:round/>
              <a:headEnd type="none" w="med" len="med"/>
              <a:tailEnd type="none" w="med" len="med"/>
            </a:ln>
          </p:spPr>
        </p:cxnSp>
        <p:sp>
          <p:nvSpPr>
            <p:cNvPr id="86021" name="Oval 9"/>
            <p:cNvSpPr>
              <a:spLocks noChangeArrowheads="1"/>
            </p:cNvSpPr>
            <p:nvPr/>
          </p:nvSpPr>
          <p:spPr bwMode="auto">
            <a:xfrm>
              <a:off x="2643188" y="3332951"/>
              <a:ext cx="3860800" cy="1435100"/>
            </a:xfrm>
            <a:prstGeom prst="ellipse">
              <a:avLst/>
            </a:prstGeom>
            <a:solidFill>
              <a:schemeClr val="bg1"/>
            </a:solidFill>
            <a:ln>
              <a:headEnd/>
              <a:tailEnd/>
            </a:ln>
          </p:spPr>
          <p:style>
            <a:lnRef idx="0">
              <a:schemeClr val="accent2"/>
            </a:lnRef>
            <a:fillRef idx="3">
              <a:schemeClr val="accent2"/>
            </a:fillRef>
            <a:effectRef idx="3">
              <a:schemeClr val="accent2"/>
            </a:effectRef>
            <a:fontRef idx="minor">
              <a:schemeClr val="lt1"/>
            </a:fontRef>
          </p:style>
          <p:txBody>
            <a:bodyPr wrap="none" lIns="0" tIns="0" rIns="0" bIns="0" anchor="ctr" anchorCtr="1"/>
            <a:lstStyle/>
            <a:p>
              <a:pPr algn="ctr"/>
              <a:r>
                <a:rPr lang="en-US" sz="2400" b="1" dirty="0">
                  <a:solidFill>
                    <a:schemeClr val="tx1"/>
                  </a:solidFill>
                </a:rPr>
                <a:t>Best-Cost Provider </a:t>
              </a:r>
              <a:br>
                <a:rPr lang="en-US" sz="2400" b="1" dirty="0">
                  <a:solidFill>
                    <a:schemeClr val="tx1"/>
                  </a:solidFill>
                </a:rPr>
              </a:br>
              <a:r>
                <a:rPr lang="en-US" sz="2400" b="1" dirty="0">
                  <a:solidFill>
                    <a:schemeClr val="tx1"/>
                  </a:solidFill>
                </a:rPr>
                <a:t>Hybrid Approach</a:t>
              </a:r>
            </a:p>
          </p:txBody>
        </p:sp>
        <p:cxnSp>
          <p:nvCxnSpPr>
            <p:cNvPr id="86022" name="AutoShape 7"/>
            <p:cNvCxnSpPr>
              <a:cxnSpLocks noChangeShapeType="1"/>
              <a:endCxn id="86021" idx="4"/>
            </p:cNvCxnSpPr>
            <p:nvPr/>
          </p:nvCxnSpPr>
          <p:spPr bwMode="auto">
            <a:xfrm flipH="1" flipV="1">
              <a:off x="4573588" y="4768051"/>
              <a:ext cx="14287" cy="461963"/>
            </a:xfrm>
            <a:prstGeom prst="straightConnector1">
              <a:avLst/>
            </a:prstGeom>
            <a:noFill/>
            <a:ln w="38100">
              <a:solidFill>
                <a:schemeClr val="tx1"/>
              </a:solidFill>
              <a:round/>
              <a:headEnd type="none" w="med" len="med"/>
              <a:tailEnd type="none" w="med" len="med"/>
            </a:ln>
          </p:spPr>
        </p:cxnSp>
        <p:sp>
          <p:nvSpPr>
            <p:cNvPr id="86023" name="Text Box 6"/>
            <p:cNvSpPr txBox="1">
              <a:spLocks noChangeArrowheads="1"/>
            </p:cNvSpPr>
            <p:nvPr/>
          </p:nvSpPr>
          <p:spPr bwMode="blackWhite">
            <a:xfrm>
              <a:off x="693738" y="1524789"/>
              <a:ext cx="3317875" cy="1462087"/>
            </a:xfrm>
            <a:prstGeom prst="roundRect">
              <a:avLst/>
            </a:prstGeom>
            <a:solidFill>
              <a:schemeClr val="bg1"/>
            </a:solidFill>
            <a:ln w="3175" algn="ctr">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lIns="0" rIns="0" anchor="ctr" anchorCtr="1"/>
            <a:lstStyle/>
            <a:p>
              <a:pPr algn="ctr">
                <a:spcBef>
                  <a:spcPct val="50000"/>
                </a:spcBef>
              </a:pPr>
              <a:r>
                <a:rPr lang="en-US" sz="1800" b="1" dirty="0"/>
                <a:t>Differentiation:</a:t>
              </a:r>
              <a:br>
                <a:rPr lang="en-US" sz="1800" b="1" dirty="0"/>
              </a:br>
              <a:r>
                <a:rPr lang="en-US" sz="1800" b="1" dirty="0"/>
                <a:t>Providing desired quality,  features, performance, </a:t>
              </a:r>
              <a:br>
                <a:rPr lang="en-US" sz="1800" b="1" dirty="0"/>
              </a:br>
              <a:r>
                <a:rPr lang="en-US" sz="1800" b="1" dirty="0"/>
                <a:t>service attributes</a:t>
              </a:r>
            </a:p>
          </p:txBody>
        </p:sp>
        <p:sp>
          <p:nvSpPr>
            <p:cNvPr id="103429" name="Text Box 5" descr="Graphic showing best-cost provider strategies"/>
            <p:cNvSpPr txBox="1">
              <a:spLocks noChangeArrowheads="1"/>
            </p:cNvSpPr>
            <p:nvPr/>
          </p:nvSpPr>
          <p:spPr bwMode="blackWhite">
            <a:xfrm>
              <a:off x="5140325" y="1524789"/>
              <a:ext cx="3317875" cy="1462087"/>
            </a:xfrm>
            <a:prstGeom prst="roundRect">
              <a:avLst/>
            </a:prstGeom>
            <a:solidFill>
              <a:schemeClr val="bg1"/>
            </a:solidFill>
            <a:ln w="317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chor="ctr" anchorCtr="1"/>
            <a:lstStyle/>
            <a:p>
              <a:pPr algn="ctr">
                <a:spcBef>
                  <a:spcPct val="50000"/>
                </a:spcBef>
                <a:defRPr/>
              </a:pPr>
              <a:r>
                <a:rPr lang="en-US" sz="1800" b="1" dirty="0">
                  <a:effectLst>
                    <a:outerShdw blurRad="38100" dist="38100" dir="2700000" algn="tl">
                      <a:srgbClr val="000000">
                        <a:alpha val="43137"/>
                      </a:srgbClr>
                    </a:outerShdw>
                  </a:effectLst>
                </a:rPr>
                <a:t>Low Cost Provider:</a:t>
              </a:r>
              <a:br>
                <a:rPr lang="en-US" sz="1800" b="1" dirty="0">
                  <a:effectLst>
                    <a:outerShdw blurRad="38100" dist="38100" dir="2700000" algn="tl">
                      <a:srgbClr val="000000">
                        <a:alpha val="43137"/>
                      </a:srgbClr>
                    </a:outerShdw>
                  </a:effectLst>
                </a:rPr>
              </a:br>
              <a:r>
                <a:rPr lang="en-US" sz="1800" b="1" dirty="0">
                  <a:effectLst>
                    <a:outerShdw blurRad="38100" dist="38100" dir="2700000" algn="tl">
                      <a:srgbClr val="000000">
                        <a:alpha val="43137"/>
                      </a:srgbClr>
                    </a:outerShdw>
                  </a:effectLst>
                </a:rPr>
                <a:t>Charging a lower price </a:t>
              </a:r>
              <a:br>
                <a:rPr lang="en-US" sz="1800" b="1" dirty="0">
                  <a:effectLst>
                    <a:outerShdw blurRad="38100" dist="38100" dir="2700000" algn="tl">
                      <a:srgbClr val="000000">
                        <a:alpha val="43137"/>
                      </a:srgbClr>
                    </a:outerShdw>
                  </a:effectLst>
                </a:rPr>
              </a:br>
              <a:r>
                <a:rPr lang="en-US" sz="1800" b="1" dirty="0">
                  <a:effectLst>
                    <a:outerShdw blurRad="38100" dist="38100" dir="2700000" algn="tl">
                      <a:srgbClr val="000000">
                        <a:alpha val="43137"/>
                      </a:srgbClr>
                    </a:outerShdw>
                  </a:effectLst>
                </a:rPr>
                <a:t>than rivals with similar </a:t>
              </a:r>
              <a:br>
                <a:rPr lang="en-US" sz="1800" b="1" dirty="0">
                  <a:effectLst>
                    <a:outerShdw blurRad="38100" dist="38100" dir="2700000" algn="tl">
                      <a:srgbClr val="000000">
                        <a:alpha val="43137"/>
                      </a:srgbClr>
                    </a:outerShdw>
                  </a:effectLst>
                </a:rPr>
              </a:br>
              <a:r>
                <a:rPr lang="en-US" sz="1800" b="1" dirty="0">
                  <a:effectLst>
                    <a:outerShdw blurRad="38100" dist="38100" dir="2700000" algn="tl">
                      <a:srgbClr val="000000">
                        <a:alpha val="43137"/>
                      </a:srgbClr>
                    </a:outerShdw>
                  </a:effectLst>
                </a:rPr>
                <a:t>caliber product offerings</a:t>
              </a:r>
            </a:p>
          </p:txBody>
        </p:sp>
      </p:grpSp>
      <p:sp>
        <p:nvSpPr>
          <p:cNvPr id="7" name="Text Placeholder 6"/>
          <p:cNvSpPr>
            <a:spLocks noGrp="1"/>
          </p:cNvSpPr>
          <p:nvPr>
            <p:ph type="body" sz="quarter" idx="16"/>
          </p:nvPr>
        </p:nvSpPr>
        <p:spPr>
          <a:xfrm>
            <a:off x="2514600" y="6302829"/>
            <a:ext cx="4114800" cy="350321"/>
          </a:xfrm>
          <a:noFill/>
          <a:ln w="9525">
            <a:noFill/>
            <a:miter lim="800000"/>
            <a:headEnd/>
            <a:tailEnd/>
          </a:ln>
        </p:spPr>
        <p:txBody>
          <a:bodyPr vert="horz" wrap="square" lIns="91440" tIns="45720" rIns="91440" bIns="45720" numCol="1" anchor="b" anchorCtr="1" compatLnSpc="1">
            <a:prstTxWarp prst="textNoShape">
              <a:avLst/>
            </a:prstTxWarp>
          </a:bodyPr>
          <a:lstStyle/>
          <a:p>
            <a:pPr algn="l"/>
            <a:r>
              <a:rPr lang="en-US" sz="800" b="0" dirty="0">
                <a:hlinkClick r:id="rId3" action="ppaction://hlinksldjump"/>
              </a:rPr>
              <a:t>Jump to Appendix 7 long image description</a:t>
            </a:r>
            <a:endParaRPr lang="en-US" sz="800" b="0" dirty="0"/>
          </a:p>
        </p:txBody>
      </p:sp>
    </p:spTree>
    <p:extLst>
      <p:ext uri="{BB962C8B-B14F-4D97-AF65-F5344CB8AC3E}">
        <p14:creationId xmlns:p14="http://schemas.microsoft.com/office/powerpoint/2010/main" val="1184728517"/>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cap="all" dirty="0"/>
              <a:t>Core Concept</a:t>
            </a:r>
            <a:endParaRPr lang="en-US" sz="2000" cap="all" dirty="0"/>
          </a:p>
        </p:txBody>
      </p:sp>
      <p:sp>
        <p:nvSpPr>
          <p:cNvPr id="6" name="Content Placeholder 5"/>
          <p:cNvSpPr>
            <a:spLocks noGrp="1"/>
          </p:cNvSpPr>
          <p:nvPr>
            <p:ph idx="1"/>
          </p:nvPr>
        </p:nvSpPr>
        <p:spPr/>
        <p:txBody>
          <a:bodyPr/>
          <a:lstStyle/>
          <a:p>
            <a:pPr marL="0" indent="0">
              <a:buNone/>
            </a:pPr>
            <a:r>
              <a:rPr lang="en-US" b="1" dirty="0"/>
              <a:t>Best-cost provider strategies </a:t>
            </a:r>
            <a:r>
              <a:rPr lang="en-US" dirty="0"/>
              <a:t>are a hybrid of low-cost provider and differentiation strategies that aim at providing more desirable attributes (quality, features, performance, service) while beating rivals on price.</a:t>
            </a:r>
          </a:p>
        </p:txBody>
      </p:sp>
    </p:spTree>
    <p:extLst>
      <p:ext uri="{BB962C8B-B14F-4D97-AF65-F5344CB8AC3E}">
        <p14:creationId xmlns:p14="http://schemas.microsoft.com/office/powerpoint/2010/main" val="3194405113"/>
      </p:ext>
    </p:extLst>
  </p:cSld>
  <p:clrMapOvr>
    <a:masterClrMapping/>
  </p:clrMapOvr>
  <p:transition spd="med"/>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noChangeArrowheads="1"/>
          </p:cNvSpPr>
          <p:nvPr>
            <p:ph type="title"/>
          </p:nvPr>
        </p:nvSpPr>
        <p:spPr/>
        <p:txBody>
          <a:bodyPr lIns="457200" rIns="457200">
            <a:normAutofit fontScale="90000"/>
          </a:bodyPr>
          <a:lstStyle/>
          <a:p>
            <a:pPr>
              <a:defRPr/>
            </a:pPr>
            <a:r>
              <a:rPr dirty="0"/>
              <a:t>WHEN A </a:t>
            </a:r>
            <a:r>
              <a:rPr dirty="0">
                <a:solidFill>
                  <a:srgbClr val="FF0000"/>
                </a:solidFill>
              </a:rPr>
              <a:t>BEST-COST PROVIDER STRATEGY WORKS BEST</a:t>
            </a:r>
          </a:p>
        </p:txBody>
      </p:sp>
      <p:sp>
        <p:nvSpPr>
          <p:cNvPr id="72707" name="Rectangle 3"/>
          <p:cNvSpPr>
            <a:spLocks noGrp="1" noChangeArrowheads="1"/>
          </p:cNvSpPr>
          <p:nvPr>
            <p:ph idx="1"/>
          </p:nvPr>
        </p:nvSpPr>
        <p:spPr/>
        <p:txBody>
          <a:bodyPr>
            <a:normAutofit fontScale="92500" lnSpcReduction="20000"/>
          </a:bodyPr>
          <a:lstStyle/>
          <a:p>
            <a:pPr>
              <a:spcBef>
                <a:spcPts val="1200"/>
              </a:spcBef>
              <a:defRPr/>
            </a:pPr>
            <a:r>
              <a:rPr dirty="0"/>
              <a:t>Product differentiation is the market norm.</a:t>
            </a:r>
          </a:p>
          <a:p>
            <a:pPr>
              <a:spcBef>
                <a:spcPts val="1200"/>
              </a:spcBef>
              <a:defRPr/>
            </a:pPr>
            <a:r>
              <a:rPr dirty="0"/>
              <a:t>There are </a:t>
            </a:r>
            <a:r>
              <a:rPr dirty="0">
                <a:solidFill>
                  <a:srgbClr val="FF0000"/>
                </a:solidFill>
              </a:rPr>
              <a:t>a large number of value-conscious buyers who prefer mid-range products</a:t>
            </a:r>
            <a:r>
              <a:rPr dirty="0"/>
              <a:t>.</a:t>
            </a:r>
          </a:p>
          <a:p>
            <a:pPr>
              <a:spcBef>
                <a:spcPts val="1200"/>
              </a:spcBef>
              <a:defRPr/>
            </a:pPr>
            <a:r>
              <a:rPr dirty="0"/>
              <a:t>There is competitive space near the middle of the market for a competitor with either a medium-quality product at a below-average price or a high-quality product at an average or slightly higher price.</a:t>
            </a:r>
          </a:p>
          <a:p>
            <a:pPr>
              <a:spcBef>
                <a:spcPts val="1200"/>
              </a:spcBef>
              <a:defRPr/>
            </a:pPr>
            <a:r>
              <a:rPr dirty="0">
                <a:solidFill>
                  <a:srgbClr val="FF0000"/>
                </a:solidFill>
              </a:rPr>
              <a:t>Economic conditions have caused more buyers to become value-conscious</a:t>
            </a:r>
            <a:r>
              <a:rPr dirty="0"/>
              <a:t>.</a:t>
            </a:r>
          </a:p>
        </p:txBody>
      </p:sp>
    </p:spTree>
    <p:extLst>
      <p:ext uri="{BB962C8B-B14F-4D97-AF65-F5344CB8AC3E}">
        <p14:creationId xmlns:p14="http://schemas.microsoft.com/office/powerpoint/2010/main" val="400208791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4"/>
          <p:cNvSpPr>
            <a:spLocks noGrp="1" noChangeArrowheads="1"/>
          </p:cNvSpPr>
          <p:nvPr>
            <p:ph type="title"/>
          </p:nvPr>
        </p:nvSpPr>
        <p:spPr>
          <a:xfrm>
            <a:off x="0" y="0"/>
            <a:ext cx="9144000" cy="1611086"/>
          </a:xfrm>
        </p:spPr>
        <p:txBody>
          <a:bodyPr lIns="457200" rIns="457200">
            <a:noAutofit/>
          </a:bodyPr>
          <a:lstStyle/>
          <a:p>
            <a:pPr marL="0">
              <a:defRPr/>
            </a:pPr>
            <a:r>
              <a:rPr sz="3200" dirty="0"/>
              <a:t>THE RISK OF A BEST-COST PROVIDER STRATEGY—GETTING SQUEEZED ON BOTH SIDES</a:t>
            </a:r>
          </a:p>
        </p:txBody>
      </p:sp>
      <p:grpSp>
        <p:nvGrpSpPr>
          <p:cNvPr id="4" name="Group 3" descr="A graphic shows best-cost provider strategy squeezed by low-cost providers on one end and high-end differentiators on the other."/>
          <p:cNvGrpSpPr/>
          <p:nvPr/>
        </p:nvGrpSpPr>
        <p:grpSpPr>
          <a:xfrm>
            <a:off x="317241" y="2071725"/>
            <a:ext cx="8490468" cy="2719137"/>
            <a:chOff x="717550" y="2071725"/>
            <a:chExt cx="7689850" cy="2719137"/>
          </a:xfrm>
        </p:grpSpPr>
        <p:grpSp>
          <p:nvGrpSpPr>
            <p:cNvPr id="91138" name="Group 10"/>
            <p:cNvGrpSpPr>
              <a:grpSpLocks/>
            </p:cNvGrpSpPr>
            <p:nvPr/>
          </p:nvGrpSpPr>
          <p:grpSpPr bwMode="auto">
            <a:xfrm>
              <a:off x="717550" y="2867025"/>
              <a:ext cx="7689850" cy="1135063"/>
              <a:chOff x="573" y="1806"/>
              <a:chExt cx="4602" cy="715"/>
            </a:xfrm>
          </p:grpSpPr>
          <p:sp>
            <p:nvSpPr>
              <p:cNvPr id="74757" name="Text Box 5" descr="Graphic shows Best-Cost Provider Strategy being squeezed by Low-Cost Providers on one side and High-End Differentiators on the other side"/>
              <p:cNvSpPr txBox="1">
                <a:spLocks noChangeArrowheads="1"/>
              </p:cNvSpPr>
              <p:nvPr/>
            </p:nvSpPr>
            <p:spPr bwMode="blackWhite">
              <a:xfrm>
                <a:off x="3831" y="1806"/>
                <a:ext cx="1344" cy="715"/>
              </a:xfrm>
              <a:prstGeom prst="roundRect">
                <a:avLst/>
              </a:prstGeom>
              <a:blipFill dpi="0" rotWithShape="0">
                <a:blip r:embed="rId3" cstate="print"/>
                <a:srcRect/>
                <a:stretch>
                  <a:fillRect/>
                </a:stretch>
              </a:blipFill>
              <a:ln w="3175">
                <a:solidFill>
                  <a:schemeClr val="tx1"/>
                </a:solidFill>
                <a:miter lim="800000"/>
                <a:headEnd type="none" w="med" len="med"/>
                <a:tailEnd type="none" w="med" len="med"/>
              </a:ln>
              <a:scene3d>
                <a:camera prst="orthographicFront"/>
                <a:lightRig rig="threePt" dir="t"/>
              </a:scene3d>
              <a:sp3d>
                <a:bevelT w="165100" prst="coolSlant"/>
              </a:sp3d>
            </p:spPr>
            <p:txBody>
              <a:bodyPr lIns="0" rIns="0" anchor="ctr" anchorCtr="1"/>
              <a:lstStyle/>
              <a:p>
                <a:pPr algn="ctr">
                  <a:spcBef>
                    <a:spcPct val="50000"/>
                  </a:spcBef>
                  <a:defRPr/>
                </a:pPr>
                <a:r>
                  <a:rPr lang="en-US" sz="2400" b="1" dirty="0">
                    <a:solidFill>
                      <a:schemeClr val="bg1"/>
                    </a:solidFill>
                    <a:effectLst>
                      <a:outerShdw blurRad="38100" dist="38100" dir="2700000" algn="tl">
                        <a:srgbClr val="000000">
                          <a:alpha val="43137"/>
                        </a:srgbClr>
                      </a:outerShdw>
                    </a:effectLst>
                  </a:rPr>
                  <a:t>High-End</a:t>
                </a:r>
                <a:br>
                  <a:rPr lang="en-US" sz="2400" b="1" dirty="0">
                    <a:solidFill>
                      <a:schemeClr val="bg1"/>
                    </a:solidFill>
                    <a:effectLst>
                      <a:outerShdw blurRad="38100" dist="38100" dir="2700000" algn="tl">
                        <a:srgbClr val="000000">
                          <a:alpha val="43137"/>
                        </a:srgbClr>
                      </a:outerShdw>
                    </a:effectLst>
                  </a:rPr>
                </a:br>
                <a:r>
                  <a:rPr lang="en-US" sz="2400" b="1" dirty="0">
                    <a:solidFill>
                      <a:schemeClr val="bg1"/>
                    </a:solidFill>
                    <a:effectLst>
                      <a:outerShdw blurRad="38100" dist="38100" dir="2700000" algn="tl">
                        <a:srgbClr val="000000">
                          <a:alpha val="43137"/>
                        </a:srgbClr>
                      </a:outerShdw>
                    </a:effectLst>
                  </a:rPr>
                  <a:t>Differentiators</a:t>
                </a:r>
              </a:p>
            </p:txBody>
          </p:sp>
          <p:sp>
            <p:nvSpPr>
              <p:cNvPr id="74758" name="Text Box 6"/>
              <p:cNvSpPr txBox="1">
                <a:spLocks noChangeArrowheads="1"/>
              </p:cNvSpPr>
              <p:nvPr/>
            </p:nvSpPr>
            <p:spPr bwMode="blackWhite">
              <a:xfrm>
                <a:off x="573" y="1806"/>
                <a:ext cx="1340" cy="715"/>
              </a:xfrm>
              <a:prstGeom prst="roundRect">
                <a:avLst/>
              </a:prstGeom>
              <a:blipFill dpi="0" rotWithShape="1">
                <a:blip r:embed="rId4" cstate="print"/>
                <a:srcRect/>
                <a:stretch>
                  <a:fillRect/>
                </a:stretch>
              </a:blipFill>
              <a:ln w="3175" algn="ctr">
                <a:solidFill>
                  <a:schemeClr val="tx1"/>
                </a:solidFill>
                <a:miter lim="800000"/>
                <a:headEnd type="none" w="med" len="med"/>
                <a:tailEnd type="none" w="med" len="med"/>
              </a:ln>
              <a:scene3d>
                <a:camera prst="orthographicFront"/>
                <a:lightRig rig="threePt" dir="t"/>
              </a:scene3d>
              <a:sp3d>
                <a:bevelT w="165100" prst="coolSlant"/>
              </a:sp3d>
            </p:spPr>
            <p:txBody>
              <a:bodyPr lIns="0" rIns="0" anchor="ctr" anchorCtr="1"/>
              <a:lstStyle/>
              <a:p>
                <a:pPr algn="ctr">
                  <a:spcBef>
                    <a:spcPct val="50000"/>
                  </a:spcBef>
                  <a:defRPr/>
                </a:pPr>
                <a:r>
                  <a:rPr lang="en-US" sz="2400" b="1" dirty="0">
                    <a:effectLst>
                      <a:outerShdw blurRad="38100" dist="38100" dir="2700000" algn="tl">
                        <a:srgbClr val="000000">
                          <a:alpha val="43137"/>
                        </a:srgbClr>
                      </a:outerShdw>
                    </a:effectLst>
                  </a:rPr>
                  <a:t>Low-Cost </a:t>
                </a:r>
                <a:br>
                  <a:rPr lang="en-US" sz="2400" b="1" dirty="0">
                    <a:effectLst>
                      <a:outerShdw blurRad="38100" dist="38100" dir="2700000" algn="tl">
                        <a:srgbClr val="000000">
                          <a:alpha val="43137"/>
                        </a:srgbClr>
                      </a:outerShdw>
                    </a:effectLst>
                  </a:rPr>
                </a:br>
                <a:r>
                  <a:rPr lang="en-US" sz="2400" b="1" dirty="0">
                    <a:effectLst>
                      <a:outerShdw blurRad="38100" dist="38100" dir="2700000" algn="tl">
                        <a:srgbClr val="000000">
                          <a:alpha val="43137"/>
                        </a:srgbClr>
                      </a:outerShdw>
                    </a:effectLst>
                  </a:rPr>
                  <a:t>Providers</a:t>
                </a:r>
              </a:p>
            </p:txBody>
          </p:sp>
          <p:cxnSp>
            <p:nvCxnSpPr>
              <p:cNvPr id="74759" name="AutoShape 7"/>
              <p:cNvCxnSpPr>
                <a:cxnSpLocks noChangeShapeType="1"/>
                <a:stCxn id="7" idx="1"/>
                <a:endCxn id="74758" idx="3"/>
              </p:cNvCxnSpPr>
              <p:nvPr/>
            </p:nvCxnSpPr>
            <p:spPr bwMode="auto">
              <a:xfrm flipH="1" flipV="1">
                <a:off x="1913" y="2164"/>
                <a:ext cx="192" cy="1"/>
              </a:xfrm>
              <a:prstGeom prst="straightConnector1">
                <a:avLst/>
              </a:prstGeom>
              <a:ln>
                <a:headEnd type="none" w="med" len="med"/>
                <a:tailEnd type="none" w="med" len="med"/>
              </a:ln>
            </p:spPr>
            <p:style>
              <a:lnRef idx="3">
                <a:schemeClr val="accent2"/>
              </a:lnRef>
              <a:fillRef idx="0">
                <a:schemeClr val="accent2"/>
              </a:fillRef>
              <a:effectRef idx="2">
                <a:schemeClr val="accent2"/>
              </a:effectRef>
              <a:fontRef idx="minor">
                <a:schemeClr val="tx1"/>
              </a:fontRef>
            </p:style>
          </p:cxnSp>
          <p:cxnSp>
            <p:nvCxnSpPr>
              <p:cNvPr id="18" name="AutoShape 7"/>
              <p:cNvCxnSpPr>
                <a:cxnSpLocks noChangeShapeType="1"/>
                <a:stCxn id="74757" idx="1"/>
                <a:endCxn id="15" idx="1"/>
              </p:cNvCxnSpPr>
              <p:nvPr/>
            </p:nvCxnSpPr>
            <p:spPr bwMode="auto">
              <a:xfrm flipH="1" flipV="1">
                <a:off x="3608" y="2159"/>
                <a:ext cx="223" cy="5"/>
              </a:xfrm>
              <a:prstGeom prst="straightConnector1">
                <a:avLst/>
              </a:prstGeom>
              <a:ln>
                <a:headEnd type="none" w="med" len="med"/>
                <a:tailEnd type="none" w="med" len="med"/>
              </a:ln>
            </p:spPr>
            <p:style>
              <a:lnRef idx="3">
                <a:schemeClr val="accent2"/>
              </a:lnRef>
              <a:fillRef idx="0">
                <a:schemeClr val="accent2"/>
              </a:fillRef>
              <a:effectRef idx="2">
                <a:schemeClr val="accent2"/>
              </a:effectRef>
              <a:fontRef idx="minor">
                <a:schemeClr val="tx1"/>
              </a:fontRef>
            </p:style>
          </p:cxnSp>
        </p:grpSp>
        <p:sp>
          <p:nvSpPr>
            <p:cNvPr id="7" name="Left Bracket 6"/>
            <p:cNvSpPr/>
            <p:nvPr/>
          </p:nvSpPr>
          <p:spPr bwMode="auto">
            <a:xfrm>
              <a:off x="3278317" y="2080319"/>
              <a:ext cx="838200" cy="2710543"/>
            </a:xfrm>
            <a:prstGeom prst="leftBracket">
              <a:avLst>
                <a:gd name="adj" fmla="val 99379"/>
              </a:avLst>
            </a:prstGeom>
            <a:noFill/>
            <a:ln>
              <a:headEnd type="none" w="med" len="med"/>
              <a:tailEnd type="none" w="med" len="med"/>
            </a:ln>
          </p:spPr>
          <p:style>
            <a:lnRef idx="3">
              <a:schemeClr val="accent2"/>
            </a:lnRef>
            <a:fillRef idx="0">
              <a:schemeClr val="accent2"/>
            </a:fillRef>
            <a:effectRef idx="2">
              <a:schemeClr val="accent2"/>
            </a:effectRef>
            <a:fontRef idx="minor">
              <a:schemeClr val="tx1"/>
            </a:fontRef>
          </p:style>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20000"/>
                </a:spcBef>
                <a:spcAft>
                  <a:spcPct val="0"/>
                </a:spcAft>
                <a:buClr>
                  <a:srgbClr val="800000"/>
                </a:buClr>
                <a:buSzTx/>
                <a:buFont typeface="Wingdings" pitchFamily="2" charset="2"/>
                <a:buNone/>
                <a:tabLst/>
              </a:pPr>
              <a:endParaRPr kumimoji="0" lang="en-US" sz="2400" b="0" i="0" u="none" strike="noStrike" cap="none" normalizeH="0" baseline="0" dirty="0">
                <a:ln>
                  <a:noFill/>
                </a:ln>
                <a:solidFill>
                  <a:schemeClr val="tx1"/>
                </a:solidFill>
                <a:effectLst/>
                <a:latin typeface="Arial" charset="0"/>
              </a:endParaRPr>
            </a:p>
          </p:txBody>
        </p:sp>
        <p:sp>
          <p:nvSpPr>
            <p:cNvPr id="15" name="Left Bracket 14"/>
            <p:cNvSpPr/>
            <p:nvPr/>
          </p:nvSpPr>
          <p:spPr bwMode="auto">
            <a:xfrm flipH="1">
              <a:off x="4950133" y="2071725"/>
              <a:ext cx="838200" cy="2710543"/>
            </a:xfrm>
            <a:prstGeom prst="leftBracket">
              <a:avLst>
                <a:gd name="adj" fmla="val 99379"/>
              </a:avLst>
            </a:prstGeom>
            <a:noFill/>
            <a:ln>
              <a:headEnd type="none" w="med" len="med"/>
              <a:tailEnd type="none" w="med" len="med"/>
            </a:ln>
          </p:spPr>
          <p:style>
            <a:lnRef idx="3">
              <a:schemeClr val="accent2"/>
            </a:lnRef>
            <a:fillRef idx="0">
              <a:schemeClr val="accent2"/>
            </a:fillRef>
            <a:effectRef idx="2">
              <a:schemeClr val="accent2"/>
            </a:effectRef>
            <a:fontRef idx="minor">
              <a:schemeClr val="tx1"/>
            </a:fontRef>
          </p:style>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20000"/>
                </a:spcBef>
                <a:spcAft>
                  <a:spcPct val="0"/>
                </a:spcAft>
                <a:buClr>
                  <a:srgbClr val="800000"/>
                </a:buClr>
                <a:buSzTx/>
                <a:buFont typeface="Wingdings" pitchFamily="2" charset="2"/>
                <a:buNone/>
                <a:tabLst/>
              </a:pPr>
              <a:endParaRPr kumimoji="0" lang="en-US" sz="2400" b="0" i="0" u="none" strike="noStrike" cap="none" normalizeH="0" baseline="0" dirty="0">
                <a:ln>
                  <a:noFill/>
                </a:ln>
                <a:solidFill>
                  <a:schemeClr val="tx1"/>
                </a:solidFill>
                <a:effectLst/>
                <a:latin typeface="Arial" charset="0"/>
              </a:endParaRPr>
            </a:p>
          </p:txBody>
        </p:sp>
        <p:sp>
          <p:nvSpPr>
            <p:cNvPr id="103433" name="Oval 9"/>
            <p:cNvSpPr>
              <a:spLocks noChangeArrowheads="1"/>
            </p:cNvSpPr>
            <p:nvPr/>
          </p:nvSpPr>
          <p:spPr bwMode="auto">
            <a:xfrm>
              <a:off x="3540642" y="2409825"/>
              <a:ext cx="2024505" cy="2032000"/>
            </a:xfrm>
            <a:prstGeom prst="ellipse">
              <a:avLst/>
            </a:prstGeom>
            <a:solidFill>
              <a:srgbClr val="006699"/>
            </a:solidFill>
            <a:ln w="9525">
              <a:solidFill>
                <a:schemeClr val="bg2"/>
              </a:solidFill>
              <a:round/>
              <a:headEnd/>
              <a:tailEnd/>
            </a:ln>
            <a:scene3d>
              <a:camera prst="orthographicFront"/>
              <a:lightRig rig="threePt" dir="t"/>
            </a:scene3d>
            <a:sp3d>
              <a:bevelT prst="angle"/>
            </a:sp3d>
          </p:spPr>
          <p:txBody>
            <a:bodyPr wrap="none" lIns="0" tIns="0" rIns="0" bIns="0" anchor="ctr" anchorCtr="1"/>
            <a:lstStyle/>
            <a:p>
              <a:pPr algn="ctr">
                <a:defRPr/>
              </a:pPr>
              <a:r>
                <a:rPr lang="en-US" sz="2800" b="1" dirty="0">
                  <a:solidFill>
                    <a:schemeClr val="bg1"/>
                  </a:solidFill>
                  <a:effectLst>
                    <a:outerShdw blurRad="38100" dist="38100" dir="2700000" algn="tl">
                      <a:srgbClr val="000000">
                        <a:alpha val="43137"/>
                      </a:srgbClr>
                    </a:outerShdw>
                  </a:effectLst>
                </a:rPr>
                <a:t>Best-Cost</a:t>
              </a:r>
              <a:br>
                <a:rPr lang="en-US" sz="2800" b="1" dirty="0">
                  <a:solidFill>
                    <a:schemeClr val="bg1"/>
                  </a:solidFill>
                  <a:effectLst>
                    <a:outerShdw blurRad="38100" dist="38100" dir="2700000" algn="tl">
                      <a:srgbClr val="000000">
                        <a:alpha val="43137"/>
                      </a:srgbClr>
                    </a:outerShdw>
                  </a:effectLst>
                </a:rPr>
              </a:br>
              <a:r>
                <a:rPr lang="en-US" sz="2800" b="1" dirty="0">
                  <a:solidFill>
                    <a:schemeClr val="bg1"/>
                  </a:solidFill>
                  <a:effectLst>
                    <a:outerShdw blurRad="38100" dist="38100" dir="2700000" algn="tl">
                      <a:srgbClr val="000000">
                        <a:alpha val="43137"/>
                      </a:srgbClr>
                    </a:outerShdw>
                  </a:effectLst>
                </a:rPr>
                <a:t>Provider</a:t>
              </a:r>
              <a:br>
                <a:rPr lang="en-US" sz="2800" b="1" dirty="0">
                  <a:solidFill>
                    <a:schemeClr val="bg1"/>
                  </a:solidFill>
                  <a:effectLst>
                    <a:outerShdw blurRad="38100" dist="38100" dir="2700000" algn="tl">
                      <a:srgbClr val="000000">
                        <a:alpha val="43137"/>
                      </a:srgbClr>
                    </a:outerShdw>
                  </a:effectLst>
                </a:rPr>
              </a:br>
              <a:r>
                <a:rPr lang="en-US" sz="2800" b="1" dirty="0">
                  <a:solidFill>
                    <a:schemeClr val="bg1"/>
                  </a:solidFill>
                  <a:effectLst>
                    <a:outerShdw blurRad="38100" dist="38100" dir="2700000" algn="tl">
                      <a:srgbClr val="000000">
                        <a:alpha val="43137"/>
                      </a:srgbClr>
                    </a:outerShdw>
                  </a:effectLst>
                </a:rPr>
                <a:t>Strategy</a:t>
              </a:r>
            </a:p>
          </p:txBody>
        </p:sp>
      </p:grpSp>
    </p:spTree>
    <p:extLst>
      <p:ext uri="{BB962C8B-B14F-4D97-AF65-F5344CB8AC3E}">
        <p14:creationId xmlns:p14="http://schemas.microsoft.com/office/powerpoint/2010/main" val="4178448204"/>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a:xfrm>
            <a:off x="7200" y="-3126"/>
            <a:ext cx="9143999" cy="1621469"/>
          </a:xfrm>
        </p:spPr>
        <p:txBody>
          <a:bodyPr lIns="182880" rIns="182880">
            <a:noAutofit/>
          </a:bodyPr>
          <a:lstStyle/>
          <a:p>
            <a:pPr>
              <a:defRPr/>
            </a:pPr>
            <a:r>
              <a:rPr sz="3600" dirty="0"/>
              <a:t>THE CONTRASTING FEATURES OF THE FIVE GENERIC COMPETITIVE STRATEGIES: </a:t>
            </a:r>
            <a:br>
              <a:rPr sz="3600" dirty="0"/>
            </a:br>
            <a:r>
              <a:rPr sz="3600" dirty="0"/>
              <a:t>A SUMMARY</a:t>
            </a:r>
          </a:p>
        </p:txBody>
      </p:sp>
      <p:sp>
        <p:nvSpPr>
          <p:cNvPr id="78851" name="Rectangle 3"/>
          <p:cNvSpPr>
            <a:spLocks noGrp="1" noChangeArrowheads="1"/>
          </p:cNvSpPr>
          <p:nvPr>
            <p:ph idx="1"/>
          </p:nvPr>
        </p:nvSpPr>
        <p:spPr>
          <a:xfrm>
            <a:off x="504825" y="1683657"/>
            <a:ext cx="8126413" cy="4733018"/>
          </a:xfrm>
        </p:spPr>
        <p:txBody>
          <a:bodyPr/>
          <a:lstStyle/>
          <a:p>
            <a:pPr marL="0" indent="0">
              <a:spcBef>
                <a:spcPts val="1200"/>
              </a:spcBef>
              <a:buNone/>
              <a:defRPr/>
            </a:pPr>
            <a:r>
              <a:rPr lang="en-US" sz="2800" dirty="0"/>
              <a:t>Each generic strategy</a:t>
            </a:r>
            <a:r>
              <a:rPr sz="2800" dirty="0"/>
              <a:t>:</a:t>
            </a:r>
          </a:p>
          <a:p>
            <a:pPr lvl="1">
              <a:spcBef>
                <a:spcPts val="1200"/>
              </a:spcBef>
              <a:defRPr/>
            </a:pPr>
            <a:r>
              <a:rPr sz="2800" dirty="0"/>
              <a:t>Positions the firm differently in its market</a:t>
            </a:r>
          </a:p>
          <a:p>
            <a:pPr lvl="1">
              <a:spcBef>
                <a:spcPts val="1200"/>
              </a:spcBef>
              <a:defRPr/>
            </a:pPr>
            <a:r>
              <a:rPr sz="2800" dirty="0"/>
              <a:t>Establishes a central theme for how the firm intends to outcompete rivals</a:t>
            </a:r>
          </a:p>
          <a:p>
            <a:pPr lvl="1">
              <a:spcBef>
                <a:spcPts val="1200"/>
              </a:spcBef>
              <a:defRPr/>
            </a:pPr>
            <a:r>
              <a:rPr sz="2800" dirty="0"/>
              <a:t>Creates boundaries or guidelines for strategic change as market circumstances unfold</a:t>
            </a:r>
          </a:p>
          <a:p>
            <a:pPr lvl="1">
              <a:spcBef>
                <a:spcPts val="1200"/>
              </a:spcBef>
              <a:defRPr/>
            </a:pPr>
            <a:r>
              <a:rPr sz="2800" dirty="0"/>
              <a:t>Entails different ways and means of maintaining the basic strategy</a:t>
            </a:r>
          </a:p>
        </p:txBody>
      </p:sp>
    </p:spTree>
    <p:extLst>
      <p:ext uri="{BB962C8B-B14F-4D97-AF65-F5344CB8AC3E}">
        <p14:creationId xmlns:p14="http://schemas.microsoft.com/office/powerpoint/2010/main" val="171029511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US" sz="2800" dirty="0"/>
              <a:t>Table 5.1 Distinguishing Features of the Five Generic Competitive Strategies </a:t>
            </a:r>
            <a:r>
              <a:rPr lang="en-US" sz="2000" dirty="0"/>
              <a:t>(1 of 2)</a:t>
            </a:r>
          </a:p>
        </p:txBody>
      </p:sp>
      <p:graphicFrame>
        <p:nvGraphicFramePr>
          <p:cNvPr id="8" name="Content Placeholder 5"/>
          <p:cNvGraphicFramePr>
            <a:graphicFrameLocks noGrp="1"/>
          </p:cNvGraphicFramePr>
          <p:nvPr>
            <p:ph idx="4294967295"/>
          </p:nvPr>
        </p:nvGraphicFramePr>
        <p:xfrm>
          <a:off x="127000" y="1325684"/>
          <a:ext cx="8889999" cy="5029200"/>
        </p:xfrm>
        <a:graphic>
          <a:graphicData uri="http://schemas.openxmlformats.org/drawingml/2006/table">
            <a:tbl>
              <a:tblPr bandRow="1">
                <a:tableStyleId>{5C22544A-7EE6-4342-B048-85BDC9FD1C3A}</a:tableStyleId>
              </a:tblPr>
              <a:tblGrid>
                <a:gridCol w="1030514">
                  <a:extLst>
                    <a:ext uri="{9D8B030D-6E8A-4147-A177-3AD203B41FA5}">
                      <a16:colId xmlns:a16="http://schemas.microsoft.com/office/drawing/2014/main" val="20000"/>
                    </a:ext>
                  </a:extLst>
                </a:gridCol>
                <a:gridCol w="1480457">
                  <a:extLst>
                    <a:ext uri="{9D8B030D-6E8A-4147-A177-3AD203B41FA5}">
                      <a16:colId xmlns:a16="http://schemas.microsoft.com/office/drawing/2014/main" val="20001"/>
                    </a:ext>
                  </a:extLst>
                </a:gridCol>
                <a:gridCol w="1538514">
                  <a:extLst>
                    <a:ext uri="{9D8B030D-6E8A-4147-A177-3AD203B41FA5}">
                      <a16:colId xmlns:a16="http://schemas.microsoft.com/office/drawing/2014/main" val="20002"/>
                    </a:ext>
                  </a:extLst>
                </a:gridCol>
                <a:gridCol w="1698172">
                  <a:extLst>
                    <a:ext uri="{9D8B030D-6E8A-4147-A177-3AD203B41FA5}">
                      <a16:colId xmlns:a16="http://schemas.microsoft.com/office/drawing/2014/main" val="20003"/>
                    </a:ext>
                  </a:extLst>
                </a:gridCol>
                <a:gridCol w="1531257">
                  <a:extLst>
                    <a:ext uri="{9D8B030D-6E8A-4147-A177-3AD203B41FA5}">
                      <a16:colId xmlns:a16="http://schemas.microsoft.com/office/drawing/2014/main" val="20004"/>
                    </a:ext>
                  </a:extLst>
                </a:gridCol>
                <a:gridCol w="1611085">
                  <a:extLst>
                    <a:ext uri="{9D8B030D-6E8A-4147-A177-3AD203B41FA5}">
                      <a16:colId xmlns:a16="http://schemas.microsoft.com/office/drawing/2014/main" val="20005"/>
                    </a:ext>
                  </a:extLst>
                </a:gridCol>
              </a:tblGrid>
              <a:tr h="457200">
                <a:tc>
                  <a:txBody>
                    <a:bodyPr/>
                    <a:lstStyle/>
                    <a:p>
                      <a:endParaRPr lang="en-US" sz="1200" b="1" dirty="0"/>
                    </a:p>
                  </a:txBody>
                  <a:tcPr/>
                </a:tc>
                <a:tc>
                  <a:txBody>
                    <a:bodyPr/>
                    <a:lstStyle/>
                    <a:p>
                      <a:r>
                        <a:rPr lang="en-US" sz="1200" b="1" dirty="0"/>
                        <a:t>Low-Cost Provider</a:t>
                      </a:r>
                    </a:p>
                  </a:txBody>
                  <a:tcPr anchor="b"/>
                </a:tc>
                <a:tc>
                  <a:txBody>
                    <a:bodyPr/>
                    <a:lstStyle/>
                    <a:p>
                      <a:r>
                        <a:rPr lang="en-US" sz="1200" b="1" dirty="0"/>
                        <a:t>Broad Differentiation</a:t>
                      </a:r>
                    </a:p>
                  </a:txBody>
                  <a:tcPr anchor="b"/>
                </a:tc>
                <a:tc>
                  <a:txBody>
                    <a:bodyPr/>
                    <a:lstStyle/>
                    <a:p>
                      <a:r>
                        <a:rPr lang="en-US" sz="1200" b="1" dirty="0"/>
                        <a:t>Focused low-cost provider</a:t>
                      </a:r>
                    </a:p>
                  </a:txBody>
                  <a:tcPr anchor="b"/>
                </a:tc>
                <a:tc>
                  <a:txBody>
                    <a:bodyPr/>
                    <a:lstStyle/>
                    <a:p>
                      <a:r>
                        <a:rPr lang="en-US" sz="1200" b="1" dirty="0"/>
                        <a:t>Focused differentiation</a:t>
                      </a:r>
                    </a:p>
                  </a:txBody>
                  <a:tcPr anchor="b"/>
                </a:tc>
                <a:tc>
                  <a:txBody>
                    <a:bodyPr/>
                    <a:lstStyle/>
                    <a:p>
                      <a:r>
                        <a:rPr lang="en-US" sz="1200" b="1" dirty="0"/>
                        <a:t>Best-Cost Provider</a:t>
                      </a:r>
                    </a:p>
                  </a:txBody>
                  <a:tcPr anchor="b"/>
                </a:tc>
                <a:extLst>
                  <a:ext uri="{0D108BD9-81ED-4DB2-BD59-A6C34878D82A}">
                    <a16:rowId xmlns:a16="http://schemas.microsoft.com/office/drawing/2014/main" val="10000"/>
                  </a:ext>
                </a:extLst>
              </a:tr>
              <a:tr h="1188720">
                <a:tc>
                  <a:txBody>
                    <a:bodyPr/>
                    <a:lstStyle/>
                    <a:p>
                      <a:r>
                        <a:rPr lang="en-US" sz="1200" b="1" dirty="0"/>
                        <a:t>Strategic target</a:t>
                      </a:r>
                    </a:p>
                  </a:txBody>
                  <a:tcPr/>
                </a:tc>
                <a:tc>
                  <a:txBody>
                    <a:bodyPr/>
                    <a:lstStyle/>
                    <a:p>
                      <a:r>
                        <a:rPr lang="en-US" sz="1200" dirty="0"/>
                        <a:t>A broad cross-section</a:t>
                      </a:r>
                      <a:r>
                        <a:rPr lang="en-US" sz="1200" baseline="0" dirty="0"/>
                        <a:t> of the market</a:t>
                      </a:r>
                      <a:endParaRPr lang="en-US" sz="1200" dirty="0"/>
                    </a:p>
                  </a:txBody>
                  <a:tcPr/>
                </a:tc>
                <a:tc>
                  <a:txBody>
                    <a:bodyPr/>
                    <a:lstStyle/>
                    <a:p>
                      <a:r>
                        <a:rPr lang="en-US" sz="1200" dirty="0"/>
                        <a:t>A broad cross-section</a:t>
                      </a:r>
                      <a:r>
                        <a:rPr lang="en-US" sz="1200" baseline="0" dirty="0"/>
                        <a:t> of the market</a:t>
                      </a:r>
                      <a:endParaRPr lang="en-US" sz="1200" dirty="0"/>
                    </a:p>
                  </a:txBody>
                  <a:tcPr/>
                </a:tc>
                <a:tc>
                  <a:txBody>
                    <a:bodyPr/>
                    <a:lstStyle/>
                    <a:p>
                      <a:r>
                        <a:rPr lang="en-US" sz="1200" dirty="0"/>
                        <a:t>A narrow market niche where buyer needs and preferences</a:t>
                      </a:r>
                      <a:r>
                        <a:rPr lang="en-US" sz="1200" baseline="0" dirty="0"/>
                        <a:t> are distinctively different</a:t>
                      </a:r>
                      <a:endParaRPr lang="en-US" sz="1200" dirty="0"/>
                    </a:p>
                  </a:txBody>
                  <a:tcPr/>
                </a:tc>
                <a:tc>
                  <a:txBody>
                    <a:bodyPr/>
                    <a:lstStyle/>
                    <a:p>
                      <a:r>
                        <a:rPr lang="en-US" sz="1200" dirty="0"/>
                        <a:t>A narrow market niche where buyer needs and</a:t>
                      </a:r>
                      <a:r>
                        <a:rPr lang="en-US" sz="1200" baseline="0" dirty="0"/>
                        <a:t> preferences are distinctively different</a:t>
                      </a:r>
                      <a:endParaRPr lang="en-US" sz="1200" dirty="0"/>
                    </a:p>
                  </a:txBody>
                  <a:tcPr/>
                </a:tc>
                <a:tc>
                  <a:txBody>
                    <a:bodyPr/>
                    <a:lstStyle/>
                    <a:p>
                      <a:r>
                        <a:rPr lang="en-US" sz="1200" dirty="0"/>
                        <a:t>Value-conscious</a:t>
                      </a:r>
                      <a:r>
                        <a:rPr lang="en-US" sz="1200" baseline="0" dirty="0"/>
                        <a:t> buyers. Or, a middle-market range</a:t>
                      </a:r>
                      <a:endParaRPr lang="en-US" sz="1200" dirty="0"/>
                    </a:p>
                  </a:txBody>
                  <a:tcPr/>
                </a:tc>
                <a:extLst>
                  <a:ext uri="{0D108BD9-81ED-4DB2-BD59-A6C34878D82A}">
                    <a16:rowId xmlns:a16="http://schemas.microsoft.com/office/drawing/2014/main" val="10001"/>
                  </a:ext>
                </a:extLst>
              </a:tr>
              <a:tr h="1005840">
                <a:tc>
                  <a:txBody>
                    <a:bodyPr/>
                    <a:lstStyle/>
                    <a:p>
                      <a:r>
                        <a:rPr lang="en-US" sz="1200" b="1" dirty="0"/>
                        <a:t>Basis of competitive strategy</a:t>
                      </a:r>
                    </a:p>
                  </a:txBody>
                  <a:tcPr/>
                </a:tc>
                <a:tc>
                  <a:txBody>
                    <a:bodyPr/>
                    <a:lstStyle/>
                    <a:p>
                      <a:r>
                        <a:rPr lang="en-US" sz="1200" dirty="0"/>
                        <a:t>Lower overall costs than competitors</a:t>
                      </a:r>
                    </a:p>
                  </a:txBody>
                  <a:tcPr/>
                </a:tc>
                <a:tc>
                  <a:txBody>
                    <a:bodyPr/>
                    <a:lstStyle/>
                    <a:p>
                      <a:r>
                        <a:rPr lang="en-US" sz="1200" dirty="0"/>
                        <a:t>Ability to offer buyers something attractively different from competitors’ offerings</a:t>
                      </a:r>
                    </a:p>
                  </a:txBody>
                  <a:tcPr/>
                </a:tc>
                <a:tc>
                  <a:txBody>
                    <a:bodyPr/>
                    <a:lstStyle/>
                    <a:p>
                      <a:r>
                        <a:rPr lang="en-US" sz="1200" dirty="0"/>
                        <a:t>Lower overall cost than rivals in serving niche members</a:t>
                      </a:r>
                    </a:p>
                  </a:txBody>
                  <a:tcPr/>
                </a:tc>
                <a:tc>
                  <a:txBody>
                    <a:bodyPr/>
                    <a:lstStyle/>
                    <a:p>
                      <a:r>
                        <a:rPr lang="en-US" sz="1200" dirty="0"/>
                        <a:t>Attributes</a:t>
                      </a:r>
                      <a:r>
                        <a:rPr lang="en-US" sz="1200" baseline="0" dirty="0"/>
                        <a:t> that appeal specifically to niche members</a:t>
                      </a:r>
                      <a:endParaRPr lang="en-US" sz="1200" dirty="0"/>
                    </a:p>
                  </a:txBody>
                  <a:tcPr/>
                </a:tc>
                <a:tc>
                  <a:txBody>
                    <a:bodyPr/>
                    <a:lstStyle/>
                    <a:p>
                      <a:r>
                        <a:rPr lang="en-US" sz="1200" dirty="0"/>
                        <a:t>Ability to offer better goods at attractive prices</a:t>
                      </a:r>
                    </a:p>
                  </a:txBody>
                  <a:tcPr/>
                </a:tc>
                <a:extLst>
                  <a:ext uri="{0D108BD9-81ED-4DB2-BD59-A6C34878D82A}">
                    <a16:rowId xmlns:a16="http://schemas.microsoft.com/office/drawing/2014/main" val="10002"/>
                  </a:ext>
                </a:extLst>
              </a:tr>
              <a:tr h="1005840">
                <a:tc>
                  <a:txBody>
                    <a:bodyPr/>
                    <a:lstStyle/>
                    <a:p>
                      <a:r>
                        <a:rPr lang="en-US" sz="1200" b="1" dirty="0"/>
                        <a:t>Product line</a:t>
                      </a:r>
                    </a:p>
                  </a:txBody>
                  <a:tcPr/>
                </a:tc>
                <a:tc>
                  <a:txBody>
                    <a:bodyPr/>
                    <a:lstStyle/>
                    <a:p>
                      <a:r>
                        <a:rPr lang="en-US" sz="1200" dirty="0"/>
                        <a:t>A good basic product with few frills (acceptable quality and limited selection)</a:t>
                      </a:r>
                    </a:p>
                  </a:txBody>
                  <a:tcPr/>
                </a:tc>
                <a:tc>
                  <a:txBody>
                    <a:bodyPr/>
                    <a:lstStyle/>
                    <a:p>
                      <a:r>
                        <a:rPr lang="en-US" sz="1200" dirty="0"/>
                        <a:t>Many product variations,</a:t>
                      </a:r>
                      <a:r>
                        <a:rPr lang="en-US" sz="1200" baseline="0" dirty="0"/>
                        <a:t> wide selection, emphasis on differentiating features</a:t>
                      </a:r>
                      <a:endParaRPr lang="en-US" sz="1200" dirty="0"/>
                    </a:p>
                  </a:txBody>
                  <a:tcPr/>
                </a:tc>
                <a:tc>
                  <a:txBody>
                    <a:bodyPr/>
                    <a:lstStyle/>
                    <a:p>
                      <a:r>
                        <a:rPr lang="en-US" sz="1200" dirty="0"/>
                        <a:t>Features and attributes tailored to the</a:t>
                      </a:r>
                      <a:r>
                        <a:rPr lang="en-US" sz="1200" baseline="0" dirty="0"/>
                        <a:t> tastes and requirements of niche members</a:t>
                      </a:r>
                      <a:endParaRPr lang="en-US" sz="1200" dirty="0"/>
                    </a:p>
                  </a:txBody>
                  <a:tcPr/>
                </a:tc>
                <a:tc>
                  <a:txBody>
                    <a:bodyPr/>
                    <a:lstStyle/>
                    <a:p>
                      <a:r>
                        <a:rPr lang="en-US" sz="1200" dirty="0"/>
                        <a:t>Features and attributes tailored to the tastes and requirements of niche members</a:t>
                      </a:r>
                    </a:p>
                  </a:txBody>
                  <a:tcPr/>
                </a:tc>
                <a:tc>
                  <a:txBody>
                    <a:bodyPr/>
                    <a:lstStyle/>
                    <a:p>
                      <a:r>
                        <a:rPr lang="en-US" sz="1200" dirty="0"/>
                        <a:t>Items with appealing attributes and assorted features; better quality, not best</a:t>
                      </a:r>
                    </a:p>
                  </a:txBody>
                  <a:tcPr/>
                </a:tc>
                <a:extLst>
                  <a:ext uri="{0D108BD9-81ED-4DB2-BD59-A6C34878D82A}">
                    <a16:rowId xmlns:a16="http://schemas.microsoft.com/office/drawing/2014/main" val="10003"/>
                  </a:ext>
                </a:extLst>
              </a:tr>
              <a:tr h="1371600">
                <a:tc>
                  <a:txBody>
                    <a:bodyPr/>
                    <a:lstStyle/>
                    <a:p>
                      <a:r>
                        <a:rPr lang="en-US" sz="1200" b="1" dirty="0"/>
                        <a:t>Production emphasis</a:t>
                      </a:r>
                    </a:p>
                  </a:txBody>
                  <a:tcPr/>
                </a:tc>
                <a:tc>
                  <a:txBody>
                    <a:bodyPr/>
                    <a:lstStyle/>
                    <a:p>
                      <a:r>
                        <a:rPr lang="en-US" sz="1200" dirty="0"/>
                        <a:t>A continuous search for cost reduction without sacrificing acceptable quality and essential features</a:t>
                      </a:r>
                    </a:p>
                  </a:txBody>
                  <a:tcPr/>
                </a:tc>
                <a:tc>
                  <a:txBody>
                    <a:bodyPr/>
                    <a:lstStyle/>
                    <a:p>
                      <a:r>
                        <a:rPr lang="en-US" sz="1200" dirty="0"/>
                        <a:t>Build in whatever differentiating features buyers are willing to pay for; strive for product superiority</a:t>
                      </a:r>
                    </a:p>
                  </a:txBody>
                  <a:tcPr/>
                </a:tc>
                <a:tc>
                  <a:txBody>
                    <a:bodyPr/>
                    <a:lstStyle/>
                    <a:p>
                      <a:r>
                        <a:rPr lang="en-US" sz="1200" dirty="0"/>
                        <a:t>A continuous search</a:t>
                      </a:r>
                      <a:r>
                        <a:rPr lang="en-US" sz="1200" baseline="0" dirty="0"/>
                        <a:t> for cost reduction for products that meet basic needs of niche members</a:t>
                      </a:r>
                      <a:endParaRPr lang="en-US" sz="1200" dirty="0"/>
                    </a:p>
                  </a:txBody>
                  <a:tcPr/>
                </a:tc>
                <a:tc>
                  <a:txBody>
                    <a:bodyPr/>
                    <a:lstStyle/>
                    <a:p>
                      <a:r>
                        <a:rPr lang="en-US" sz="1200" dirty="0"/>
                        <a:t>Small-scale</a:t>
                      </a:r>
                      <a:r>
                        <a:rPr lang="en-US" sz="1200" baseline="0" dirty="0"/>
                        <a:t> production or custom-made products that match the tastes and requirements of niche members</a:t>
                      </a:r>
                      <a:endParaRPr lang="en-US" sz="1200" dirty="0"/>
                    </a:p>
                  </a:txBody>
                  <a:tcPr/>
                </a:tc>
                <a:tc>
                  <a:txBody>
                    <a:bodyPr/>
                    <a:lstStyle/>
                    <a:p>
                      <a:r>
                        <a:rPr lang="en-US" sz="1200" dirty="0"/>
                        <a:t>Build in appealing features and better quality at lower cost than rivals</a:t>
                      </a:r>
                    </a:p>
                  </a:txBody>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3207508732"/>
      </p:ext>
    </p:extLst>
  </p:cSld>
  <p:clrMapOvr>
    <a:masterClrMapping/>
  </p:clrMapOvr>
  <p:transition spd="med"/>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US" sz="2800" dirty="0"/>
              <a:t>Table 5.1 Distinguishing Features of the Five Generic Competitive Strategies </a:t>
            </a:r>
            <a:r>
              <a:rPr lang="en-US" sz="2000" dirty="0"/>
              <a:t>(2 of 2)</a:t>
            </a:r>
          </a:p>
        </p:txBody>
      </p:sp>
      <p:graphicFrame>
        <p:nvGraphicFramePr>
          <p:cNvPr id="8" name="Content Placeholder 5"/>
          <p:cNvGraphicFramePr>
            <a:graphicFrameLocks/>
          </p:cNvGraphicFramePr>
          <p:nvPr/>
        </p:nvGraphicFramePr>
        <p:xfrm>
          <a:off x="97971" y="1266093"/>
          <a:ext cx="8948058" cy="4922520"/>
        </p:xfrm>
        <a:graphic>
          <a:graphicData uri="http://schemas.openxmlformats.org/drawingml/2006/table">
            <a:tbl>
              <a:tblPr bandRow="1">
                <a:tableStyleId>{5C22544A-7EE6-4342-B048-85BDC9FD1C3A}</a:tableStyleId>
              </a:tblPr>
              <a:tblGrid>
                <a:gridCol w="1196543">
                  <a:extLst>
                    <a:ext uri="{9D8B030D-6E8A-4147-A177-3AD203B41FA5}">
                      <a16:colId xmlns:a16="http://schemas.microsoft.com/office/drawing/2014/main" val="20000"/>
                    </a:ext>
                  </a:extLst>
                </a:gridCol>
                <a:gridCol w="1583003">
                  <a:extLst>
                    <a:ext uri="{9D8B030D-6E8A-4147-A177-3AD203B41FA5}">
                      <a16:colId xmlns:a16="http://schemas.microsoft.com/office/drawing/2014/main" val="20001"/>
                    </a:ext>
                  </a:extLst>
                </a:gridCol>
                <a:gridCol w="1508684">
                  <a:extLst>
                    <a:ext uri="{9D8B030D-6E8A-4147-A177-3AD203B41FA5}">
                      <a16:colId xmlns:a16="http://schemas.microsoft.com/office/drawing/2014/main" val="20002"/>
                    </a:ext>
                  </a:extLst>
                </a:gridCol>
                <a:gridCol w="1677142">
                  <a:extLst>
                    <a:ext uri="{9D8B030D-6E8A-4147-A177-3AD203B41FA5}">
                      <a16:colId xmlns:a16="http://schemas.microsoft.com/office/drawing/2014/main" val="20003"/>
                    </a:ext>
                  </a:extLst>
                </a:gridCol>
                <a:gridCol w="1585480">
                  <a:extLst>
                    <a:ext uri="{9D8B030D-6E8A-4147-A177-3AD203B41FA5}">
                      <a16:colId xmlns:a16="http://schemas.microsoft.com/office/drawing/2014/main" val="20004"/>
                    </a:ext>
                  </a:extLst>
                </a:gridCol>
                <a:gridCol w="1397206">
                  <a:extLst>
                    <a:ext uri="{9D8B030D-6E8A-4147-A177-3AD203B41FA5}">
                      <a16:colId xmlns:a16="http://schemas.microsoft.com/office/drawing/2014/main" val="20005"/>
                    </a:ext>
                  </a:extLst>
                </a:gridCol>
              </a:tblGrid>
              <a:tr h="457200">
                <a:tc>
                  <a:txBody>
                    <a:bodyPr/>
                    <a:lstStyle/>
                    <a:p>
                      <a:endParaRPr lang="en-US" sz="1200" dirty="0"/>
                    </a:p>
                  </a:txBody>
                  <a:tcPr/>
                </a:tc>
                <a:tc>
                  <a:txBody>
                    <a:bodyPr/>
                    <a:lstStyle/>
                    <a:p>
                      <a:r>
                        <a:rPr lang="en-US" sz="1200" b="1" dirty="0"/>
                        <a:t>Low-Cost Provider</a:t>
                      </a:r>
                    </a:p>
                  </a:txBody>
                  <a:tcPr anchor="b"/>
                </a:tc>
                <a:tc>
                  <a:txBody>
                    <a:bodyPr/>
                    <a:lstStyle/>
                    <a:p>
                      <a:r>
                        <a:rPr lang="en-US" sz="1200" b="1" dirty="0"/>
                        <a:t>Broad Differentiation</a:t>
                      </a:r>
                    </a:p>
                  </a:txBody>
                  <a:tcPr anchor="b"/>
                </a:tc>
                <a:tc>
                  <a:txBody>
                    <a:bodyPr/>
                    <a:lstStyle/>
                    <a:p>
                      <a:r>
                        <a:rPr lang="en-US" sz="1200" b="1" dirty="0"/>
                        <a:t>Focused low-cost provider</a:t>
                      </a:r>
                    </a:p>
                  </a:txBody>
                  <a:tcPr anchor="b"/>
                </a:tc>
                <a:tc>
                  <a:txBody>
                    <a:bodyPr/>
                    <a:lstStyle/>
                    <a:p>
                      <a:r>
                        <a:rPr lang="en-US" sz="1200" b="1" dirty="0"/>
                        <a:t>Focused differentiation</a:t>
                      </a:r>
                    </a:p>
                  </a:txBody>
                  <a:tcPr anchor="b"/>
                </a:tc>
                <a:tc>
                  <a:txBody>
                    <a:bodyPr/>
                    <a:lstStyle/>
                    <a:p>
                      <a:r>
                        <a:rPr lang="en-US" sz="1200" b="1" dirty="0"/>
                        <a:t>Best-Cost Provider</a:t>
                      </a:r>
                    </a:p>
                  </a:txBody>
                  <a:tcPr anchor="b"/>
                </a:tc>
                <a:extLst>
                  <a:ext uri="{0D108BD9-81ED-4DB2-BD59-A6C34878D82A}">
                    <a16:rowId xmlns:a16="http://schemas.microsoft.com/office/drawing/2014/main" val="10000"/>
                  </a:ext>
                </a:extLst>
              </a:tr>
              <a:tr h="1264920">
                <a:tc>
                  <a:txBody>
                    <a:bodyPr/>
                    <a:lstStyle/>
                    <a:p>
                      <a:r>
                        <a:rPr lang="en-US" sz="1200" b="1" dirty="0"/>
                        <a:t>Marketing emphasis</a:t>
                      </a:r>
                    </a:p>
                  </a:txBody>
                  <a:tcPr/>
                </a:tc>
                <a:tc>
                  <a:txBody>
                    <a:bodyPr/>
                    <a:lstStyle/>
                    <a:p>
                      <a:r>
                        <a:rPr lang="en-US" sz="1100" dirty="0"/>
                        <a:t>Low prices, good value</a:t>
                      </a:r>
                    </a:p>
                    <a:p>
                      <a:r>
                        <a:rPr lang="en-US" sz="1100" dirty="0"/>
                        <a:t>Also, try to make a virtue out of product features that lead to low cost</a:t>
                      </a:r>
                    </a:p>
                  </a:txBody>
                  <a:tcPr/>
                </a:tc>
                <a:tc>
                  <a:txBody>
                    <a:bodyPr/>
                    <a:lstStyle/>
                    <a:p>
                      <a:r>
                        <a:rPr lang="en-US" sz="1100" dirty="0"/>
                        <a:t>Tout differentiating features.</a:t>
                      </a:r>
                      <a:r>
                        <a:rPr lang="en-US" sz="1100" baseline="0" dirty="0"/>
                        <a:t> </a:t>
                      </a:r>
                    </a:p>
                    <a:p>
                      <a:r>
                        <a:rPr lang="en-US" sz="1100" baseline="0" dirty="0"/>
                        <a:t>Also, charge a premium price to cover the extra costs of differentiating features</a:t>
                      </a:r>
                      <a:endParaRPr lang="en-US" sz="1100" dirty="0"/>
                    </a:p>
                  </a:txBody>
                  <a:tcPr/>
                </a:tc>
                <a:tc>
                  <a:txBody>
                    <a:bodyPr/>
                    <a:lstStyle/>
                    <a:p>
                      <a:r>
                        <a:rPr lang="en-US" sz="1100" dirty="0"/>
                        <a:t>Communicate attractive features of a budget-priced</a:t>
                      </a:r>
                      <a:r>
                        <a:rPr lang="en-US" sz="1100" baseline="0" dirty="0"/>
                        <a:t> product offering that fits niche buyers’ expectations</a:t>
                      </a:r>
                      <a:endParaRPr lang="en-US" sz="1100" dirty="0"/>
                    </a:p>
                  </a:txBody>
                  <a:tcPr/>
                </a:tc>
                <a:tc>
                  <a:txBody>
                    <a:bodyPr/>
                    <a:lstStyle/>
                    <a:p>
                      <a:r>
                        <a:rPr lang="en-US" sz="1100" dirty="0"/>
                        <a:t>Communicate how product offering does the best job of meeting niche buyers’ expectations</a:t>
                      </a:r>
                    </a:p>
                  </a:txBody>
                  <a:tcPr/>
                </a:tc>
                <a:tc>
                  <a:txBody>
                    <a:bodyPr/>
                    <a:lstStyle/>
                    <a:p>
                      <a:r>
                        <a:rPr lang="en-US" sz="1100" dirty="0"/>
                        <a:t>Emphasize</a:t>
                      </a:r>
                      <a:r>
                        <a:rPr lang="en-US" sz="1100" baseline="0" dirty="0"/>
                        <a:t> delivery of best value for the money</a:t>
                      </a:r>
                      <a:endParaRPr lang="en-US" sz="1100" dirty="0"/>
                    </a:p>
                  </a:txBody>
                  <a:tcPr/>
                </a:tc>
                <a:extLst>
                  <a:ext uri="{0D108BD9-81ED-4DB2-BD59-A6C34878D82A}">
                    <a16:rowId xmlns:a16="http://schemas.microsoft.com/office/drawing/2014/main" val="10001"/>
                  </a:ext>
                </a:extLst>
              </a:tr>
              <a:tr h="1600200">
                <a:tc>
                  <a:txBody>
                    <a:bodyPr/>
                    <a:lstStyle/>
                    <a:p>
                      <a:r>
                        <a:rPr lang="en-US" sz="1200" b="1" dirty="0"/>
                        <a:t>Keys to maintaining the strategy</a:t>
                      </a:r>
                    </a:p>
                  </a:txBody>
                  <a:tcPr/>
                </a:tc>
                <a:tc>
                  <a:txBody>
                    <a:bodyPr/>
                    <a:lstStyle/>
                    <a:p>
                      <a:r>
                        <a:rPr lang="en-US" sz="1100" dirty="0"/>
                        <a:t>Economical prices, good value</a:t>
                      </a:r>
                    </a:p>
                    <a:p>
                      <a:r>
                        <a:rPr lang="en-US" sz="1100" dirty="0"/>
                        <a:t>Also, strive to manage costs down, year after year, in every area of the business</a:t>
                      </a:r>
                    </a:p>
                  </a:txBody>
                  <a:tcPr/>
                </a:tc>
                <a:tc>
                  <a:txBody>
                    <a:bodyPr/>
                    <a:lstStyle/>
                    <a:p>
                      <a:r>
                        <a:rPr lang="en-US" sz="1100" dirty="0"/>
                        <a:t>Stress constant innovation</a:t>
                      </a:r>
                      <a:r>
                        <a:rPr lang="en-US" sz="1100" baseline="0" dirty="0"/>
                        <a:t> to stay ahead of imitative competitors</a:t>
                      </a:r>
                    </a:p>
                    <a:p>
                      <a:r>
                        <a:rPr lang="en-US" sz="1100" baseline="0" dirty="0"/>
                        <a:t>Also, concentrate on a few key differentiating features.</a:t>
                      </a:r>
                      <a:endParaRPr lang="en-US" sz="1100" dirty="0"/>
                    </a:p>
                  </a:txBody>
                  <a:tcPr/>
                </a:tc>
                <a:tc>
                  <a:txBody>
                    <a:bodyPr/>
                    <a:lstStyle/>
                    <a:p>
                      <a:r>
                        <a:rPr lang="en-US" sz="1100" dirty="0"/>
                        <a:t>Stay committed to serving the niche at the lowest overall cost; don’t blur</a:t>
                      </a:r>
                      <a:r>
                        <a:rPr lang="en-US" sz="1100" baseline="0" dirty="0"/>
                        <a:t> the firm’s image by entering other market segments or adding other products to widen market appeal</a:t>
                      </a:r>
                      <a:endParaRPr lang="en-US" sz="1100" dirty="0"/>
                    </a:p>
                  </a:txBody>
                  <a:tcPr/>
                </a:tc>
                <a:tc>
                  <a:txBody>
                    <a:bodyPr/>
                    <a:lstStyle/>
                    <a:p>
                      <a:r>
                        <a:rPr lang="en-US" sz="1100" dirty="0"/>
                        <a:t>Stay committed to serving the niche better than rivals; don’t blur</a:t>
                      </a:r>
                      <a:r>
                        <a:rPr lang="en-US" sz="1100" baseline="0" dirty="0"/>
                        <a:t> the firm’s image by entering other market segments or adding other products to widen market appeal.</a:t>
                      </a:r>
                      <a:endParaRPr lang="en-US" sz="1100" dirty="0"/>
                    </a:p>
                  </a:txBody>
                  <a:tcPr/>
                </a:tc>
                <a:tc>
                  <a:txBody>
                    <a:bodyPr/>
                    <a:lstStyle/>
                    <a:p>
                      <a:r>
                        <a:rPr lang="en-US" sz="1100" dirty="0"/>
                        <a:t>Unique expertise in simultaneously managing costs down while incorporating upscale features and attributes</a:t>
                      </a:r>
                    </a:p>
                  </a:txBody>
                  <a:tcPr/>
                </a:tc>
                <a:extLst>
                  <a:ext uri="{0D108BD9-81ED-4DB2-BD59-A6C34878D82A}">
                    <a16:rowId xmlns:a16="http://schemas.microsoft.com/office/drawing/2014/main" val="10002"/>
                  </a:ext>
                </a:extLst>
              </a:tr>
              <a:tr h="1600200">
                <a:tc>
                  <a:txBody>
                    <a:bodyPr/>
                    <a:lstStyle/>
                    <a:p>
                      <a:r>
                        <a:rPr lang="en-US" sz="1200" b="1" dirty="0"/>
                        <a:t>Resources and capabilities required</a:t>
                      </a:r>
                    </a:p>
                  </a:txBody>
                  <a:tcPr/>
                </a:tc>
                <a:tc>
                  <a:txBody>
                    <a:bodyPr/>
                    <a:lstStyle/>
                    <a:p>
                      <a:r>
                        <a:rPr lang="en-US" sz="1100" dirty="0"/>
                        <a:t>Capabilities</a:t>
                      </a:r>
                      <a:r>
                        <a:rPr lang="en-US" sz="1100" baseline="0" dirty="0"/>
                        <a:t> for driving costs out of the value chain </a:t>
                      </a:r>
                      <a:r>
                        <a:rPr lang="en-US" sz="1100" baseline="0" dirty="0" err="1"/>
                        <a:t>syste</a:t>
                      </a:r>
                      <a:r>
                        <a:rPr lang="en-US" sz="1100" baseline="0" dirty="0"/>
                        <a:t>.</a:t>
                      </a:r>
                    </a:p>
                    <a:p>
                      <a:r>
                        <a:rPr lang="en-US" sz="1100" baseline="0" dirty="0"/>
                        <a:t>Examples: large-scale automated plants, an efficiency-oriented culture, bargaining power</a:t>
                      </a:r>
                      <a:endParaRPr lang="en-US" sz="1100" dirty="0"/>
                    </a:p>
                  </a:txBody>
                  <a:tcPr/>
                </a:tc>
                <a:tc>
                  <a:txBody>
                    <a:bodyPr/>
                    <a:lstStyle/>
                    <a:p>
                      <a:r>
                        <a:rPr lang="en-US" sz="1100" dirty="0"/>
                        <a:t>Capabilities concerning quality, design, intangibles, and innovation Examples: marketing capabilities, R&amp;D teams, technology</a:t>
                      </a:r>
                    </a:p>
                  </a:txBody>
                  <a:tcPr/>
                </a:tc>
                <a:tc>
                  <a:txBody>
                    <a:bodyPr/>
                    <a:lstStyle/>
                    <a:p>
                      <a:r>
                        <a:rPr lang="en-US" sz="1100" dirty="0"/>
                        <a:t>Capabilities to lower costs on niche goods Examples: Lower input costs</a:t>
                      </a:r>
                      <a:r>
                        <a:rPr lang="en-US" sz="1100" baseline="0" dirty="0"/>
                        <a:t> for the specific product desired by the niche, batch production capabilities</a:t>
                      </a:r>
                      <a:endParaRPr lang="en-US" sz="1100" dirty="0"/>
                    </a:p>
                  </a:txBody>
                  <a:tcPr/>
                </a:tc>
                <a:tc>
                  <a:txBody>
                    <a:bodyPr/>
                    <a:lstStyle/>
                    <a:p>
                      <a:r>
                        <a:rPr lang="en-US" sz="1100" dirty="0"/>
                        <a:t>Capabilities to meet the highly specific needs of niche members</a:t>
                      </a:r>
                    </a:p>
                    <a:p>
                      <a:r>
                        <a:rPr lang="en-US" sz="1100" dirty="0"/>
                        <a:t>Examples: custom production, close customer relations.</a:t>
                      </a:r>
                    </a:p>
                  </a:txBody>
                  <a:tcPr/>
                </a:tc>
                <a:tc>
                  <a:txBody>
                    <a:bodyPr/>
                    <a:lstStyle/>
                    <a:p>
                      <a:r>
                        <a:rPr lang="en-US" sz="1100" dirty="0"/>
                        <a:t>Capabilities to simultaneously deliver</a:t>
                      </a:r>
                      <a:r>
                        <a:rPr lang="en-US" sz="1100" baseline="0" dirty="0"/>
                        <a:t> lower cost and higher-quality or differentiated feature</a:t>
                      </a:r>
                    </a:p>
                    <a:p>
                      <a:r>
                        <a:rPr lang="en-US" sz="1100" baseline="0" dirty="0"/>
                        <a:t>Examples: TQM practices, mass customization</a:t>
                      </a:r>
                      <a:endParaRPr lang="en-US" sz="1100" dirty="0"/>
                    </a:p>
                  </a:txBody>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2424793639"/>
      </p:ext>
    </p:extLst>
  </p:cSld>
  <p:clrMapOvr>
    <a:masterClrMapping/>
  </p:clrMapOvr>
  <p:transition spd="med"/>
</p:sld>
</file>

<file path=ppt/slides/slide8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7042" name="Rectangle 2"/>
          <p:cNvSpPr>
            <a:spLocks noGrp="1" noChangeArrowheads="1"/>
          </p:cNvSpPr>
          <p:nvPr>
            <p:ph type="title"/>
          </p:nvPr>
        </p:nvSpPr>
        <p:spPr>
          <a:xfrm>
            <a:off x="7200" y="-3126"/>
            <a:ext cx="9143999" cy="1435927"/>
          </a:xfrm>
        </p:spPr>
        <p:txBody>
          <a:bodyPr lIns="274320" rIns="274320">
            <a:noAutofit/>
          </a:bodyPr>
          <a:lstStyle/>
          <a:p>
            <a:pPr>
              <a:defRPr/>
            </a:pPr>
            <a:r>
              <a:rPr sz="3600" dirty="0"/>
              <a:t>SUCCESSFUL COMPETITIVE STRATEGIES ARE RESOURCE-BASED</a:t>
            </a:r>
          </a:p>
        </p:txBody>
      </p:sp>
      <p:sp>
        <p:nvSpPr>
          <p:cNvPr id="87043" name="Rectangle 3"/>
          <p:cNvSpPr>
            <a:spLocks noGrp="1" noChangeArrowheads="1"/>
          </p:cNvSpPr>
          <p:nvPr>
            <p:ph idx="1"/>
          </p:nvPr>
        </p:nvSpPr>
        <p:spPr>
          <a:xfrm>
            <a:off x="504825" y="1616529"/>
            <a:ext cx="8126413" cy="4800146"/>
          </a:xfrm>
        </p:spPr>
        <p:txBody>
          <a:bodyPr/>
          <a:lstStyle/>
          <a:p>
            <a:pPr>
              <a:spcBef>
                <a:spcPts val="1200"/>
              </a:spcBef>
              <a:defRPr/>
            </a:pPr>
            <a:r>
              <a:rPr dirty="0"/>
              <a:t>A firm’s competitive strategy is most likely to succeed if it is predicated on </a:t>
            </a:r>
            <a:r>
              <a:rPr dirty="0">
                <a:solidFill>
                  <a:srgbClr val="FF0000"/>
                </a:solidFill>
              </a:rPr>
              <a:t>leveraging a competitively valuable collection of resources and capabilities that match the strategy</a:t>
            </a:r>
            <a:r>
              <a:rPr dirty="0"/>
              <a:t>.</a:t>
            </a:r>
          </a:p>
          <a:p>
            <a:pPr>
              <a:spcBef>
                <a:spcPts val="1200"/>
              </a:spcBef>
              <a:defRPr/>
            </a:pPr>
            <a:r>
              <a:rPr dirty="0">
                <a:solidFill>
                  <a:srgbClr val="FF0000"/>
                </a:solidFill>
              </a:rPr>
              <a:t>Sustaining a firm’s competitive advantage </a:t>
            </a:r>
            <a:r>
              <a:rPr dirty="0"/>
              <a:t>depends on its resources, capabilities, and competences that are difficult for rivals to duplicate and have no good substitutes.</a:t>
            </a:r>
          </a:p>
        </p:txBody>
      </p:sp>
    </p:spTree>
    <p:extLst>
      <p:ext uri="{BB962C8B-B14F-4D97-AF65-F5344CB8AC3E}">
        <p14:creationId xmlns:p14="http://schemas.microsoft.com/office/powerpoint/2010/main" val="52939527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US" sz="3600" cap="all" dirty="0"/>
              <a:t>Strategic Management Principle</a:t>
            </a:r>
            <a:endParaRPr lang="en-US" sz="2200" cap="all" dirty="0"/>
          </a:p>
        </p:txBody>
      </p:sp>
      <p:sp>
        <p:nvSpPr>
          <p:cNvPr id="6" name="Content Placeholder 5"/>
          <p:cNvSpPr>
            <a:spLocks noGrp="1"/>
          </p:cNvSpPr>
          <p:nvPr>
            <p:ph idx="1"/>
          </p:nvPr>
        </p:nvSpPr>
        <p:spPr/>
        <p:txBody>
          <a:bodyPr/>
          <a:lstStyle/>
          <a:p>
            <a:pPr marL="0" indent="0">
              <a:buNone/>
            </a:pPr>
            <a:r>
              <a:rPr lang="en-US" dirty="0"/>
              <a:t>A company’s competitive strategy should be well-matched to its internal situation and predicated on leveraging its collection of competitively valuable resources and capabilities.</a:t>
            </a:r>
          </a:p>
        </p:txBody>
      </p:sp>
    </p:spTree>
    <p:extLst>
      <p:ext uri="{BB962C8B-B14F-4D97-AF65-F5344CB8AC3E}">
        <p14:creationId xmlns:p14="http://schemas.microsoft.com/office/powerpoint/2010/main" val="2022696330"/>
      </p:ext>
    </p:extLst>
  </p:cSld>
  <p:clrMapOvr>
    <a:masterClrMapping/>
  </p:clrMapOvr>
  <p:transition spd="med"/>
</p:sld>
</file>

<file path=ppt/tags/tag1.xml><?xml version="1.0" encoding="utf-8"?>
<p:tagLst xmlns:a="http://schemas.openxmlformats.org/drawingml/2006/main" xmlns:r="http://schemas.openxmlformats.org/officeDocument/2006/relationships" xmlns:p="http://schemas.openxmlformats.org/presentationml/2006/main">
  <p:tag name="ARTICULATE_PROJECT_OPEN" val="0"/>
</p:tagLst>
</file>

<file path=ppt/theme/theme1.xml><?xml version="1.0" encoding="utf-8"?>
<a:theme xmlns:a="http://schemas.openxmlformats.org/drawingml/2006/main" name="1_templat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2536</TotalTime>
  <Words>5559</Words>
  <Application>Microsoft Office PowerPoint</Application>
  <PresentationFormat>On-screen Show (4:3)</PresentationFormat>
  <Paragraphs>603</Paragraphs>
  <Slides>81</Slides>
  <Notes>61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81</vt:i4>
      </vt:variant>
    </vt:vector>
  </HeadingPairs>
  <TitlesOfParts>
    <vt:vector size="88" baseType="lpstr">
      <vt:lpstr>MS PGothic</vt:lpstr>
      <vt:lpstr>MS PGothic</vt:lpstr>
      <vt:lpstr>Arial</vt:lpstr>
      <vt:lpstr>Calibri</vt:lpstr>
      <vt:lpstr>Franklin Gothic Book</vt:lpstr>
      <vt:lpstr>Wingdings</vt:lpstr>
      <vt:lpstr>1_template</vt:lpstr>
      <vt:lpstr>Types of Strategies (I) </vt:lpstr>
      <vt:lpstr>Learning Objectives</vt:lpstr>
      <vt:lpstr>Learning Objectives (cont.)</vt:lpstr>
      <vt:lpstr>Long-Term Objectives</vt:lpstr>
      <vt:lpstr>The Desired Characteristics of Objectives</vt:lpstr>
      <vt:lpstr>The Nature of Long-Term Objectives</vt:lpstr>
      <vt:lpstr>Financial versus Strategic Objectives</vt:lpstr>
      <vt:lpstr>A Comprehensive Strategic-Management Model</vt:lpstr>
      <vt:lpstr>Types of Strategies</vt:lpstr>
      <vt:lpstr>Alternative Strategies Defined and Exemplified</vt:lpstr>
      <vt:lpstr>Alternative Strategies Defined and Exemplified</vt:lpstr>
      <vt:lpstr>Levels of Strategies with Persons Most Responsible</vt:lpstr>
      <vt:lpstr>Integration Strategies</vt:lpstr>
      <vt:lpstr>Integration Strategies</vt:lpstr>
      <vt:lpstr>Forward Integration Guidelines</vt:lpstr>
      <vt:lpstr>Integration Strategies</vt:lpstr>
      <vt:lpstr>Backward Integration Guidelines</vt:lpstr>
      <vt:lpstr>Horizontal Integration Guidelines</vt:lpstr>
      <vt:lpstr>Discussion</vt:lpstr>
      <vt:lpstr>Intensive Strategies</vt:lpstr>
      <vt:lpstr>Market Penetration Guidelines</vt:lpstr>
      <vt:lpstr>Market Development Guidelines</vt:lpstr>
      <vt:lpstr>Product Development Guidelines</vt:lpstr>
      <vt:lpstr>Diversification Strategies</vt:lpstr>
      <vt:lpstr>Synergies of Related Diversification</vt:lpstr>
      <vt:lpstr>Related Diversification Guidelines</vt:lpstr>
      <vt:lpstr>Unrelated Diversification Guidelines</vt:lpstr>
      <vt:lpstr>Unrelated Diversification Guidelines (cont.)</vt:lpstr>
      <vt:lpstr>Defensive Strategies</vt:lpstr>
      <vt:lpstr>Defensive Strategies</vt:lpstr>
      <vt:lpstr>Retrenchment Guidelines</vt:lpstr>
      <vt:lpstr>Divestiture Guidelines</vt:lpstr>
      <vt:lpstr>Defensive Strategies </vt:lpstr>
      <vt:lpstr>Liquidation Guidelines</vt:lpstr>
      <vt:lpstr>Benefits of a Firm Being  the First Mover</vt:lpstr>
      <vt:lpstr>WHY DO STRATEGIES DIFFER?</vt:lpstr>
      <vt:lpstr>THE FIVE GENERIC COMPETITIVE STRATEGIES</vt:lpstr>
      <vt:lpstr>PowerPoint Presentation</vt:lpstr>
      <vt:lpstr>LOW-COST PROVIDER STRATEGIES</vt:lpstr>
      <vt:lpstr>Core CONCEPTS</vt:lpstr>
      <vt:lpstr>STRATEGIC MANAGEMENT PRINCIPLE</vt:lpstr>
      <vt:lpstr>MAJOR AVENUES FOR ACHIEVING A COST ADVANTAGE</vt:lpstr>
      <vt:lpstr>Core Concept</vt:lpstr>
      <vt:lpstr>COST-EFFICIENT MANAGEMENT OF VALUE CHAIN ACTIVITIES</vt:lpstr>
      <vt:lpstr>Cost Drivers: The Keys to Driving Down Company Costs</vt:lpstr>
      <vt:lpstr>COST-CUTTING METHODS (1 of 2)</vt:lpstr>
      <vt:lpstr>COST-CUTTING METHODS (2 of 2)</vt:lpstr>
      <vt:lpstr>REVAMPING THE VALUE CHAIN SYSTEM TO LOWER COSTS</vt:lpstr>
      <vt:lpstr>Amazon’s Path to Becoming the Low-Cost Provider in E-Commerce</vt:lpstr>
      <vt:lpstr>THE KEYS TO BEING A SUCCESSFUL LOW-COST PROVIDER</vt:lpstr>
      <vt:lpstr>Strategic Management Principle</vt:lpstr>
      <vt:lpstr>WHEN A LOW-COST PROVIDER STRATEGY WORKS BEST</vt:lpstr>
      <vt:lpstr>PITFALLS TO AVOID IN PURSUING A LOW-COST PROVIDER STRATEGY</vt:lpstr>
      <vt:lpstr> STRATEGIC MANAGEMENT PRINCIPLE  </vt:lpstr>
      <vt:lpstr>Strategic Management Principle</vt:lpstr>
      <vt:lpstr>Strategic Management Principle  </vt:lpstr>
      <vt:lpstr>BROAD DIFFERENTIATION STRATEGIES</vt:lpstr>
      <vt:lpstr>Core Concept</vt:lpstr>
      <vt:lpstr>Core Concepts</vt:lpstr>
      <vt:lpstr>COST-EFFICIENT MANAGEMENT OF VALUE CHAIN ACTIVITIES</vt:lpstr>
      <vt:lpstr>FIGURE 5.3   Value Drivers: The Keys to Creating a Differentiation Advantage</vt:lpstr>
      <vt:lpstr>MANAGING THE VALUE CHAIN TO CREATE THE DIFFERENTIATING ATTRIBUTES</vt:lpstr>
      <vt:lpstr>REVAMPING THE VALUE CHAIN SYSTEM TO INCREASE DIFFERENTIATION</vt:lpstr>
      <vt:lpstr>DELIVERING SUPERIOR VALUE VIA A BROAD DIFFERENTIATION STRATEGY</vt:lpstr>
      <vt:lpstr>DIFFERENTIATION: SIGNALING VALUE</vt:lpstr>
      <vt:lpstr>STRATEGIC MANAGEMENT PRINCIPLES</vt:lpstr>
      <vt:lpstr>SUCCESSFUL APPROACHES TO SUSTAINABLE DIFFERENTIATION</vt:lpstr>
      <vt:lpstr>WHEN A DIFFERENTIATION STRATEGY WORKS BEST</vt:lpstr>
      <vt:lpstr>PITFALLS TO AVOID IN PURSUING A DIFFERENTIATION STRATEGY</vt:lpstr>
      <vt:lpstr>FOCUSED (OR MARKET NICHE) STRATEGIES</vt:lpstr>
      <vt:lpstr>WHEN A FOCUSED LOW-COST OR FOCUSED DIFFERENTIATION STRATEGY IS ATTRACTIVE</vt:lpstr>
      <vt:lpstr>THE RISKS OF A FOCUSED LOW-COST OR FOCUSED DIFFERENTIATION STRATEGY</vt:lpstr>
      <vt:lpstr>BEST-COST PROVIDER STRATEGIES</vt:lpstr>
      <vt:lpstr>Core Concept</vt:lpstr>
      <vt:lpstr>WHEN A BEST-COST PROVIDER STRATEGY WORKS BEST</vt:lpstr>
      <vt:lpstr>THE RISK OF A BEST-COST PROVIDER STRATEGY—GETTING SQUEEZED ON BOTH SIDES</vt:lpstr>
      <vt:lpstr>THE CONTRASTING FEATURES OF THE FIVE GENERIC COMPETITIVE STRATEGIES:  A SUMMARY</vt:lpstr>
      <vt:lpstr>Table 5.1 Distinguishing Features of the Five Generic Competitive Strategies (1 of 2)</vt:lpstr>
      <vt:lpstr>Table 5.1 Distinguishing Features of the Five Generic Competitive Strategies (2 of 2)</vt:lpstr>
      <vt:lpstr>SUCCESSFUL COMPETITIVE STRATEGIES ARE RESOURCE-BASED</vt:lpstr>
      <vt:lpstr>Strategic Management Principle</vt:lpstr>
    </vt:vector>
  </TitlesOfParts>
  <Company>Hewlett-Packard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Bcox</dc:creator>
  <cp:lastModifiedBy>Terence Li</cp:lastModifiedBy>
  <cp:revision>231</cp:revision>
  <cp:lastPrinted>2019-04-08T04:49:42Z</cp:lastPrinted>
  <dcterms:created xsi:type="dcterms:W3CDTF">2013-12-14T20:00:07Z</dcterms:created>
  <dcterms:modified xsi:type="dcterms:W3CDTF">2019-08-29T01:36:36Z</dcterms:modified>
</cp:coreProperties>
</file>