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6.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0"/>
  </p:notesMasterIdLst>
  <p:sldIdLst>
    <p:sldId id="259" r:id="rId10"/>
    <p:sldId id="335" r:id="rId11"/>
    <p:sldId id="356" r:id="rId12"/>
    <p:sldId id="357" r:id="rId13"/>
    <p:sldId id="271" r:id="rId14"/>
    <p:sldId id="358" r:id="rId15"/>
    <p:sldId id="360" r:id="rId16"/>
    <p:sldId id="359" r:id="rId17"/>
    <p:sldId id="345" r:id="rId18"/>
    <p:sldId id="343" r:id="rId19"/>
    <p:sldId id="344" r:id="rId20"/>
    <p:sldId id="354" r:id="rId21"/>
    <p:sldId id="355" r:id="rId22"/>
    <p:sldId id="261" r:id="rId23"/>
    <p:sldId id="353" r:id="rId24"/>
    <p:sldId id="260" r:id="rId25"/>
    <p:sldId id="362" r:id="rId26"/>
    <p:sldId id="361" r:id="rId27"/>
    <p:sldId id="256" r:id="rId28"/>
    <p:sldId id="25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02"/>
    <p:restoredTop sz="88575" autoAdjust="0"/>
  </p:normalViewPr>
  <p:slideViewPr>
    <p:cSldViewPr snapToGrid="0" snapToObjects="1">
      <p:cViewPr varScale="1">
        <p:scale>
          <a:sx n="73" d="100"/>
          <a:sy n="73" d="100"/>
        </p:scale>
        <p:origin x="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34" Type="http://schemas.openxmlformats.org/officeDocument/2006/relationships/tableStyles" Target="tableStyles.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viewProps" Target="viewProps.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presProps" Target="presProps.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F245FC-14F7-43B7-A24D-EBD9EC52CC68}"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64C718C3-FC5D-4202-B5F2-94E4D4E48831}">
      <dgm:prSet phldrT="[Text]"/>
      <dgm:spPr/>
      <dgm:t>
        <a:bodyPr/>
        <a:lstStyle/>
        <a:p>
          <a:r>
            <a:rPr lang="en-GB" dirty="0"/>
            <a:t>Population</a:t>
          </a:r>
        </a:p>
      </dgm:t>
    </dgm:pt>
    <dgm:pt modelId="{1C1CF97A-A2E2-4E7D-AE7E-AAF6B24C18BB}" type="parTrans" cxnId="{17B605C3-2644-44AB-877C-7E9AC75885D0}">
      <dgm:prSet/>
      <dgm:spPr/>
      <dgm:t>
        <a:bodyPr/>
        <a:lstStyle/>
        <a:p>
          <a:endParaRPr lang="en-GB"/>
        </a:p>
      </dgm:t>
    </dgm:pt>
    <dgm:pt modelId="{B5BD7075-EBF7-4C9A-9A3F-02DE1476979A}" type="sibTrans" cxnId="{17B605C3-2644-44AB-877C-7E9AC75885D0}">
      <dgm:prSet/>
      <dgm:spPr/>
      <dgm:t>
        <a:bodyPr/>
        <a:lstStyle/>
        <a:p>
          <a:endParaRPr lang="en-GB"/>
        </a:p>
      </dgm:t>
    </dgm:pt>
    <dgm:pt modelId="{9B0BB7D5-8856-44A0-8B41-56694ACD6FC0}">
      <dgm:prSet phldrT="[Text]"/>
      <dgm:spPr/>
      <dgm:t>
        <a:bodyPr/>
        <a:lstStyle/>
        <a:p>
          <a:r>
            <a:rPr lang="en-GB" dirty="0"/>
            <a:t>The whole group of items that might be part of a study, for example; </a:t>
          </a:r>
        </a:p>
      </dgm:t>
    </dgm:pt>
    <dgm:pt modelId="{40F7EAB7-9DEF-4893-8184-83D31A861F54}" type="parTrans" cxnId="{B7D1613D-720A-4888-AE38-82CBBCAE4A80}">
      <dgm:prSet/>
      <dgm:spPr/>
      <dgm:t>
        <a:bodyPr/>
        <a:lstStyle/>
        <a:p>
          <a:endParaRPr lang="en-GB"/>
        </a:p>
      </dgm:t>
    </dgm:pt>
    <dgm:pt modelId="{61592CA9-C5CA-4A04-9664-8427E1DE6BAB}" type="sibTrans" cxnId="{B7D1613D-720A-4888-AE38-82CBBCAE4A80}">
      <dgm:prSet/>
      <dgm:spPr/>
      <dgm:t>
        <a:bodyPr/>
        <a:lstStyle/>
        <a:p>
          <a:endParaRPr lang="en-GB"/>
        </a:p>
      </dgm:t>
    </dgm:pt>
    <dgm:pt modelId="{1FA9644D-7D04-45F2-8737-0BC389BD932A}">
      <dgm:prSet phldrT="[Text]"/>
      <dgm:spPr/>
      <dgm:t>
        <a:bodyPr/>
        <a:lstStyle/>
        <a:p>
          <a:r>
            <a:rPr lang="en-GB" dirty="0"/>
            <a:t>All men in UK</a:t>
          </a:r>
        </a:p>
      </dgm:t>
    </dgm:pt>
    <dgm:pt modelId="{0866BE2F-0B6C-4220-A664-9C0811CB2A7B}" type="parTrans" cxnId="{5201A9CE-9A0A-4A30-9482-A36773FFA3AA}">
      <dgm:prSet/>
      <dgm:spPr/>
      <dgm:t>
        <a:bodyPr/>
        <a:lstStyle/>
        <a:p>
          <a:endParaRPr lang="en-GB"/>
        </a:p>
      </dgm:t>
    </dgm:pt>
    <dgm:pt modelId="{59968874-E757-47F3-BD80-D0C0B2BD29AA}" type="sibTrans" cxnId="{5201A9CE-9A0A-4A30-9482-A36773FFA3AA}">
      <dgm:prSet/>
      <dgm:spPr/>
      <dgm:t>
        <a:bodyPr/>
        <a:lstStyle/>
        <a:p>
          <a:endParaRPr lang="en-GB"/>
        </a:p>
      </dgm:t>
    </dgm:pt>
    <dgm:pt modelId="{2AB73E48-E5A4-4F37-AB6C-402D040BC107}">
      <dgm:prSet phldrT="[Text]"/>
      <dgm:spPr/>
      <dgm:t>
        <a:bodyPr/>
        <a:lstStyle/>
        <a:p>
          <a:r>
            <a:rPr lang="en-GB" dirty="0"/>
            <a:t>Sample</a:t>
          </a:r>
        </a:p>
      </dgm:t>
    </dgm:pt>
    <dgm:pt modelId="{74821FD2-8861-4D42-844B-FE31FD13D8A8}" type="parTrans" cxnId="{50A61107-4477-44E4-AFE2-C10FDD5F8AD3}">
      <dgm:prSet/>
      <dgm:spPr/>
      <dgm:t>
        <a:bodyPr/>
        <a:lstStyle/>
        <a:p>
          <a:endParaRPr lang="en-GB"/>
        </a:p>
      </dgm:t>
    </dgm:pt>
    <dgm:pt modelId="{29C5CC42-47F3-402F-AB02-1CB45FA8CC41}" type="sibTrans" cxnId="{50A61107-4477-44E4-AFE2-C10FDD5F8AD3}">
      <dgm:prSet/>
      <dgm:spPr/>
      <dgm:t>
        <a:bodyPr/>
        <a:lstStyle/>
        <a:p>
          <a:endParaRPr lang="en-GB"/>
        </a:p>
      </dgm:t>
    </dgm:pt>
    <dgm:pt modelId="{9789BF87-095E-4045-BF01-1AFCBC5B8153}">
      <dgm:prSet phldrT="[Text]"/>
      <dgm:spPr/>
      <dgm:t>
        <a:bodyPr/>
        <a:lstStyle/>
        <a:p>
          <a:r>
            <a:rPr lang="en-GB" dirty="0"/>
            <a:t>The sample is a subset of individuals from a specific population that are included in the research. For example;</a:t>
          </a:r>
        </a:p>
      </dgm:t>
    </dgm:pt>
    <dgm:pt modelId="{C0D86C72-BAFA-45B7-ACEA-C6F05EA22D61}" type="parTrans" cxnId="{33316FD0-9DBD-47BA-B007-497459FC315F}">
      <dgm:prSet/>
      <dgm:spPr/>
      <dgm:t>
        <a:bodyPr/>
        <a:lstStyle/>
        <a:p>
          <a:endParaRPr lang="en-GB"/>
        </a:p>
      </dgm:t>
    </dgm:pt>
    <dgm:pt modelId="{DB3C4540-07B8-44EF-B410-E62C6118DFA1}" type="sibTrans" cxnId="{33316FD0-9DBD-47BA-B007-497459FC315F}">
      <dgm:prSet/>
      <dgm:spPr/>
      <dgm:t>
        <a:bodyPr/>
        <a:lstStyle/>
        <a:p>
          <a:endParaRPr lang="en-GB"/>
        </a:p>
      </dgm:t>
    </dgm:pt>
    <dgm:pt modelId="{B3C06727-4446-474F-82AA-FCE46D66E1AE}">
      <dgm:prSet phldrT="[Text]"/>
      <dgm:spPr/>
      <dgm:t>
        <a:bodyPr/>
        <a:lstStyle/>
        <a:p>
          <a:r>
            <a:rPr lang="en-GB" dirty="0"/>
            <a:t>16 social care workers from Birmingham </a:t>
          </a:r>
        </a:p>
      </dgm:t>
    </dgm:pt>
    <dgm:pt modelId="{AFD7BDF1-DBCB-4840-A17E-5CDEED1F66ED}" type="parTrans" cxnId="{D4534C53-7D61-4EB1-BAFE-B4E078E23F6B}">
      <dgm:prSet/>
      <dgm:spPr/>
      <dgm:t>
        <a:bodyPr/>
        <a:lstStyle/>
        <a:p>
          <a:endParaRPr lang="en-GB"/>
        </a:p>
      </dgm:t>
    </dgm:pt>
    <dgm:pt modelId="{238B2853-6CF0-409A-91BE-7648C49D3653}" type="sibTrans" cxnId="{D4534C53-7D61-4EB1-BAFE-B4E078E23F6B}">
      <dgm:prSet/>
      <dgm:spPr/>
      <dgm:t>
        <a:bodyPr/>
        <a:lstStyle/>
        <a:p>
          <a:endParaRPr lang="en-GB"/>
        </a:p>
      </dgm:t>
    </dgm:pt>
    <dgm:pt modelId="{F33B33EA-BBA8-4E43-A20F-71CAEB0E3BA6}">
      <dgm:prSet phldrT="[Text]"/>
      <dgm:spPr/>
      <dgm:t>
        <a:bodyPr/>
        <a:lstStyle/>
        <a:p>
          <a:r>
            <a:rPr lang="en-GB" dirty="0"/>
            <a:t>All social care workers in Birmingham</a:t>
          </a:r>
        </a:p>
      </dgm:t>
    </dgm:pt>
    <dgm:pt modelId="{1E4CA781-523A-4F86-AFD7-66CE83844CA3}" type="parTrans" cxnId="{BCE3BFA5-1A59-4683-9079-A210A369F7C4}">
      <dgm:prSet/>
      <dgm:spPr/>
      <dgm:t>
        <a:bodyPr/>
        <a:lstStyle/>
        <a:p>
          <a:endParaRPr lang="en-GB"/>
        </a:p>
      </dgm:t>
    </dgm:pt>
    <dgm:pt modelId="{41340886-26B9-4EAC-9D6B-EDF7125B439B}" type="sibTrans" cxnId="{BCE3BFA5-1A59-4683-9079-A210A369F7C4}">
      <dgm:prSet/>
      <dgm:spPr/>
      <dgm:t>
        <a:bodyPr/>
        <a:lstStyle/>
        <a:p>
          <a:endParaRPr lang="en-GB"/>
        </a:p>
      </dgm:t>
    </dgm:pt>
    <dgm:pt modelId="{EECCA52B-C702-48A3-9E6F-75A67CEA7A06}">
      <dgm:prSet phldrT="[Text]"/>
      <dgm:spPr/>
      <dgm:t>
        <a:bodyPr/>
        <a:lstStyle/>
        <a:p>
          <a:r>
            <a:rPr lang="en-GB" dirty="0"/>
            <a:t>246 men aged 24-30years with type II diabetes. </a:t>
          </a:r>
        </a:p>
      </dgm:t>
    </dgm:pt>
    <dgm:pt modelId="{A4A2F2F8-6AE4-497B-9B3F-EEADB8C85623}" type="parTrans" cxnId="{7EF6FE78-69A2-47A1-8E66-FABCAB219BE9}">
      <dgm:prSet/>
      <dgm:spPr/>
    </dgm:pt>
    <dgm:pt modelId="{0467E5D5-0560-4CBA-B01A-489DF6A62385}" type="sibTrans" cxnId="{7EF6FE78-69A2-47A1-8E66-FABCAB219BE9}">
      <dgm:prSet/>
      <dgm:spPr/>
    </dgm:pt>
    <dgm:pt modelId="{1D51FB05-218B-4421-9C99-2B4E5AAF28EC}" type="pres">
      <dgm:prSet presAssocID="{D1F245FC-14F7-43B7-A24D-EBD9EC52CC68}" presName="Name0" presStyleCnt="0">
        <dgm:presLayoutVars>
          <dgm:dir/>
          <dgm:animLvl val="lvl"/>
          <dgm:resizeHandles/>
        </dgm:presLayoutVars>
      </dgm:prSet>
      <dgm:spPr/>
    </dgm:pt>
    <dgm:pt modelId="{7BB86D47-AD4C-4086-8241-C58C7347AA98}" type="pres">
      <dgm:prSet presAssocID="{64C718C3-FC5D-4202-B5F2-94E4D4E48831}" presName="linNode" presStyleCnt="0"/>
      <dgm:spPr/>
    </dgm:pt>
    <dgm:pt modelId="{3FB305FC-A90F-4926-80C6-21A5FC99F5D1}" type="pres">
      <dgm:prSet presAssocID="{64C718C3-FC5D-4202-B5F2-94E4D4E48831}" presName="parentShp" presStyleLbl="node1" presStyleIdx="0" presStyleCnt="2">
        <dgm:presLayoutVars>
          <dgm:bulletEnabled val="1"/>
        </dgm:presLayoutVars>
      </dgm:prSet>
      <dgm:spPr/>
    </dgm:pt>
    <dgm:pt modelId="{488F7803-D61E-4D42-92CB-B8186533B62D}" type="pres">
      <dgm:prSet presAssocID="{64C718C3-FC5D-4202-B5F2-94E4D4E48831}" presName="childShp" presStyleLbl="bgAccFollowNode1" presStyleIdx="0" presStyleCnt="2">
        <dgm:presLayoutVars>
          <dgm:bulletEnabled val="1"/>
        </dgm:presLayoutVars>
      </dgm:prSet>
      <dgm:spPr/>
    </dgm:pt>
    <dgm:pt modelId="{C7CBED8A-2DBA-424B-AF4F-92A921381B26}" type="pres">
      <dgm:prSet presAssocID="{B5BD7075-EBF7-4C9A-9A3F-02DE1476979A}" presName="spacing" presStyleCnt="0"/>
      <dgm:spPr/>
    </dgm:pt>
    <dgm:pt modelId="{C0BF9417-B8BD-4AB7-B395-D6F1F7B54686}" type="pres">
      <dgm:prSet presAssocID="{2AB73E48-E5A4-4F37-AB6C-402D040BC107}" presName="linNode" presStyleCnt="0"/>
      <dgm:spPr/>
    </dgm:pt>
    <dgm:pt modelId="{BCD11DA4-D124-4B7D-80ED-68A1DB229457}" type="pres">
      <dgm:prSet presAssocID="{2AB73E48-E5A4-4F37-AB6C-402D040BC107}" presName="parentShp" presStyleLbl="node1" presStyleIdx="1" presStyleCnt="2">
        <dgm:presLayoutVars>
          <dgm:bulletEnabled val="1"/>
        </dgm:presLayoutVars>
      </dgm:prSet>
      <dgm:spPr/>
    </dgm:pt>
    <dgm:pt modelId="{5DA07D01-A1D5-45F3-A30F-051E1F6E53E4}" type="pres">
      <dgm:prSet presAssocID="{2AB73E48-E5A4-4F37-AB6C-402D040BC107}" presName="childShp" presStyleLbl="bgAccFollowNode1" presStyleIdx="1" presStyleCnt="2">
        <dgm:presLayoutVars>
          <dgm:bulletEnabled val="1"/>
        </dgm:presLayoutVars>
      </dgm:prSet>
      <dgm:spPr/>
    </dgm:pt>
  </dgm:ptLst>
  <dgm:cxnLst>
    <dgm:cxn modelId="{50A61107-4477-44E4-AFE2-C10FDD5F8AD3}" srcId="{D1F245FC-14F7-43B7-A24D-EBD9EC52CC68}" destId="{2AB73E48-E5A4-4F37-AB6C-402D040BC107}" srcOrd="1" destOrd="0" parTransId="{74821FD2-8861-4D42-844B-FE31FD13D8A8}" sibTransId="{29C5CC42-47F3-402F-AB02-1CB45FA8CC41}"/>
    <dgm:cxn modelId="{8C5EE627-0E5A-445F-95F5-9295848C6C02}" type="presOf" srcId="{1FA9644D-7D04-45F2-8737-0BC389BD932A}" destId="{488F7803-D61E-4D42-92CB-B8186533B62D}" srcOrd="0" destOrd="1" presId="urn:microsoft.com/office/officeart/2005/8/layout/vList6"/>
    <dgm:cxn modelId="{B7D1613D-720A-4888-AE38-82CBBCAE4A80}" srcId="{64C718C3-FC5D-4202-B5F2-94E4D4E48831}" destId="{9B0BB7D5-8856-44A0-8B41-56694ACD6FC0}" srcOrd="0" destOrd="0" parTransId="{40F7EAB7-9DEF-4893-8184-83D31A861F54}" sibTransId="{61592CA9-C5CA-4A04-9664-8427E1DE6BAB}"/>
    <dgm:cxn modelId="{6F44F067-2907-4E59-BC50-A00615A4E837}" type="presOf" srcId="{F33B33EA-BBA8-4E43-A20F-71CAEB0E3BA6}" destId="{488F7803-D61E-4D42-92CB-B8186533B62D}" srcOrd="0" destOrd="2" presId="urn:microsoft.com/office/officeart/2005/8/layout/vList6"/>
    <dgm:cxn modelId="{7BCC316A-3CAD-4C10-815A-3FDAA376C9F9}" type="presOf" srcId="{2AB73E48-E5A4-4F37-AB6C-402D040BC107}" destId="{BCD11DA4-D124-4B7D-80ED-68A1DB229457}" srcOrd="0" destOrd="0" presId="urn:microsoft.com/office/officeart/2005/8/layout/vList6"/>
    <dgm:cxn modelId="{8256D06A-265A-4644-8501-76345BABE4FC}" type="presOf" srcId="{B3C06727-4446-474F-82AA-FCE46D66E1AE}" destId="{5DA07D01-A1D5-45F3-A30F-051E1F6E53E4}" srcOrd="0" destOrd="1" presId="urn:microsoft.com/office/officeart/2005/8/layout/vList6"/>
    <dgm:cxn modelId="{3E1AD44F-CE4E-4761-B08B-45D807F1F52D}" type="presOf" srcId="{9789BF87-095E-4045-BF01-1AFCBC5B8153}" destId="{5DA07D01-A1D5-45F3-A30F-051E1F6E53E4}" srcOrd="0" destOrd="0" presId="urn:microsoft.com/office/officeart/2005/8/layout/vList6"/>
    <dgm:cxn modelId="{D4534C53-7D61-4EB1-BAFE-B4E078E23F6B}" srcId="{2AB73E48-E5A4-4F37-AB6C-402D040BC107}" destId="{B3C06727-4446-474F-82AA-FCE46D66E1AE}" srcOrd="1" destOrd="0" parTransId="{AFD7BDF1-DBCB-4840-A17E-5CDEED1F66ED}" sibTransId="{238B2853-6CF0-409A-91BE-7648C49D3653}"/>
    <dgm:cxn modelId="{7EF6FE78-69A2-47A1-8E66-FABCAB219BE9}" srcId="{2AB73E48-E5A4-4F37-AB6C-402D040BC107}" destId="{EECCA52B-C702-48A3-9E6F-75A67CEA7A06}" srcOrd="2" destOrd="0" parTransId="{A4A2F2F8-6AE4-497B-9B3F-EEADB8C85623}" sibTransId="{0467E5D5-0560-4CBA-B01A-489DF6A62385}"/>
    <dgm:cxn modelId="{BCE3BFA5-1A59-4683-9079-A210A369F7C4}" srcId="{64C718C3-FC5D-4202-B5F2-94E4D4E48831}" destId="{F33B33EA-BBA8-4E43-A20F-71CAEB0E3BA6}" srcOrd="2" destOrd="0" parTransId="{1E4CA781-523A-4F86-AFD7-66CE83844CA3}" sibTransId="{41340886-26B9-4EAC-9D6B-EDF7125B439B}"/>
    <dgm:cxn modelId="{052046A9-DB2A-4E97-8F3A-2D1EA737BEDE}" type="presOf" srcId="{9B0BB7D5-8856-44A0-8B41-56694ACD6FC0}" destId="{488F7803-D61E-4D42-92CB-B8186533B62D}" srcOrd="0" destOrd="0" presId="urn:microsoft.com/office/officeart/2005/8/layout/vList6"/>
    <dgm:cxn modelId="{DFC2E9BB-C9B9-4130-9BA4-E9A7DC837067}" type="presOf" srcId="{EECCA52B-C702-48A3-9E6F-75A67CEA7A06}" destId="{5DA07D01-A1D5-45F3-A30F-051E1F6E53E4}" srcOrd="0" destOrd="2" presId="urn:microsoft.com/office/officeart/2005/8/layout/vList6"/>
    <dgm:cxn modelId="{0CDB7EBC-E392-42A4-BFFD-5E0E25967FB3}" type="presOf" srcId="{D1F245FC-14F7-43B7-A24D-EBD9EC52CC68}" destId="{1D51FB05-218B-4421-9C99-2B4E5AAF28EC}" srcOrd="0" destOrd="0" presId="urn:microsoft.com/office/officeart/2005/8/layout/vList6"/>
    <dgm:cxn modelId="{17B605C3-2644-44AB-877C-7E9AC75885D0}" srcId="{D1F245FC-14F7-43B7-A24D-EBD9EC52CC68}" destId="{64C718C3-FC5D-4202-B5F2-94E4D4E48831}" srcOrd="0" destOrd="0" parTransId="{1C1CF97A-A2E2-4E7D-AE7E-AAF6B24C18BB}" sibTransId="{B5BD7075-EBF7-4C9A-9A3F-02DE1476979A}"/>
    <dgm:cxn modelId="{CA1279C3-4622-465D-8FDE-1275A4C8FB13}" type="presOf" srcId="{64C718C3-FC5D-4202-B5F2-94E4D4E48831}" destId="{3FB305FC-A90F-4926-80C6-21A5FC99F5D1}" srcOrd="0" destOrd="0" presId="urn:microsoft.com/office/officeart/2005/8/layout/vList6"/>
    <dgm:cxn modelId="{5201A9CE-9A0A-4A30-9482-A36773FFA3AA}" srcId="{64C718C3-FC5D-4202-B5F2-94E4D4E48831}" destId="{1FA9644D-7D04-45F2-8737-0BC389BD932A}" srcOrd="1" destOrd="0" parTransId="{0866BE2F-0B6C-4220-A664-9C0811CB2A7B}" sibTransId="{59968874-E757-47F3-BD80-D0C0B2BD29AA}"/>
    <dgm:cxn modelId="{33316FD0-9DBD-47BA-B007-497459FC315F}" srcId="{2AB73E48-E5A4-4F37-AB6C-402D040BC107}" destId="{9789BF87-095E-4045-BF01-1AFCBC5B8153}" srcOrd="0" destOrd="0" parTransId="{C0D86C72-BAFA-45B7-ACEA-C6F05EA22D61}" sibTransId="{DB3C4540-07B8-44EF-B410-E62C6118DFA1}"/>
    <dgm:cxn modelId="{F3E85B54-753E-4F41-84B7-A599FB3F857D}" type="presParOf" srcId="{1D51FB05-218B-4421-9C99-2B4E5AAF28EC}" destId="{7BB86D47-AD4C-4086-8241-C58C7347AA98}" srcOrd="0" destOrd="0" presId="urn:microsoft.com/office/officeart/2005/8/layout/vList6"/>
    <dgm:cxn modelId="{5CE407A9-3CBB-4F1E-96E5-D769C5A9EE90}" type="presParOf" srcId="{7BB86D47-AD4C-4086-8241-C58C7347AA98}" destId="{3FB305FC-A90F-4926-80C6-21A5FC99F5D1}" srcOrd="0" destOrd="0" presId="urn:microsoft.com/office/officeart/2005/8/layout/vList6"/>
    <dgm:cxn modelId="{D3716FC5-1FA3-4695-B8B5-62D07BF1267D}" type="presParOf" srcId="{7BB86D47-AD4C-4086-8241-C58C7347AA98}" destId="{488F7803-D61E-4D42-92CB-B8186533B62D}" srcOrd="1" destOrd="0" presId="urn:microsoft.com/office/officeart/2005/8/layout/vList6"/>
    <dgm:cxn modelId="{6A5E71F0-D671-4897-BF97-CCCC2F129BBC}" type="presParOf" srcId="{1D51FB05-218B-4421-9C99-2B4E5AAF28EC}" destId="{C7CBED8A-2DBA-424B-AF4F-92A921381B26}" srcOrd="1" destOrd="0" presId="urn:microsoft.com/office/officeart/2005/8/layout/vList6"/>
    <dgm:cxn modelId="{A02AE454-E74F-40D3-9AED-1CCCF50B6407}" type="presParOf" srcId="{1D51FB05-218B-4421-9C99-2B4E5AAF28EC}" destId="{C0BF9417-B8BD-4AB7-B395-D6F1F7B54686}" srcOrd="2" destOrd="0" presId="urn:microsoft.com/office/officeart/2005/8/layout/vList6"/>
    <dgm:cxn modelId="{28BCE97D-72D6-4672-BA00-B4A6710B2C4C}" type="presParOf" srcId="{C0BF9417-B8BD-4AB7-B395-D6F1F7B54686}" destId="{BCD11DA4-D124-4B7D-80ED-68A1DB229457}" srcOrd="0" destOrd="0" presId="urn:microsoft.com/office/officeart/2005/8/layout/vList6"/>
    <dgm:cxn modelId="{0CE1E878-9DB0-42F9-88C9-9A4BAEB8DE81}" type="presParOf" srcId="{C0BF9417-B8BD-4AB7-B395-D6F1F7B54686}" destId="{5DA07D01-A1D5-45F3-A30F-051E1F6E53E4}"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8F7803-D61E-4D42-92CB-B8186533B62D}">
      <dsp:nvSpPr>
        <dsp:cNvPr id="0" name=""/>
        <dsp:cNvSpPr/>
      </dsp:nvSpPr>
      <dsp:spPr>
        <a:xfrm>
          <a:off x="4398744" y="377"/>
          <a:ext cx="6598116" cy="147286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The whole group of items that might be part of a study, for example; </a:t>
          </a:r>
        </a:p>
        <a:p>
          <a:pPr marL="171450" lvl="1" indent="-171450" algn="l" defTabSz="755650">
            <a:lnSpc>
              <a:spcPct val="90000"/>
            </a:lnSpc>
            <a:spcBef>
              <a:spcPct val="0"/>
            </a:spcBef>
            <a:spcAft>
              <a:spcPct val="15000"/>
            </a:spcAft>
            <a:buChar char="•"/>
          </a:pPr>
          <a:r>
            <a:rPr lang="en-GB" sz="1700" kern="1200" dirty="0"/>
            <a:t>All men in UK</a:t>
          </a:r>
        </a:p>
        <a:p>
          <a:pPr marL="171450" lvl="1" indent="-171450" algn="l" defTabSz="755650">
            <a:lnSpc>
              <a:spcPct val="90000"/>
            </a:lnSpc>
            <a:spcBef>
              <a:spcPct val="0"/>
            </a:spcBef>
            <a:spcAft>
              <a:spcPct val="15000"/>
            </a:spcAft>
            <a:buChar char="•"/>
          </a:pPr>
          <a:r>
            <a:rPr lang="en-GB" sz="1700" kern="1200" dirty="0"/>
            <a:t>All social care workers in Birmingham</a:t>
          </a:r>
        </a:p>
      </dsp:txBody>
      <dsp:txXfrm>
        <a:off x="4398744" y="184485"/>
        <a:ext cx="6045792" cy="1104649"/>
      </dsp:txXfrm>
    </dsp:sp>
    <dsp:sp modelId="{3FB305FC-A90F-4926-80C6-21A5FC99F5D1}">
      <dsp:nvSpPr>
        <dsp:cNvPr id="0" name=""/>
        <dsp:cNvSpPr/>
      </dsp:nvSpPr>
      <dsp:spPr>
        <a:xfrm>
          <a:off x="0" y="377"/>
          <a:ext cx="4398744" cy="14728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GB" sz="6400" kern="1200" dirty="0"/>
            <a:t>Population</a:t>
          </a:r>
        </a:p>
      </dsp:txBody>
      <dsp:txXfrm>
        <a:off x="71899" y="72276"/>
        <a:ext cx="4254946" cy="1329067"/>
      </dsp:txXfrm>
    </dsp:sp>
    <dsp:sp modelId="{5DA07D01-A1D5-45F3-A30F-051E1F6E53E4}">
      <dsp:nvSpPr>
        <dsp:cNvPr id="0" name=""/>
        <dsp:cNvSpPr/>
      </dsp:nvSpPr>
      <dsp:spPr>
        <a:xfrm>
          <a:off x="4398744" y="1620529"/>
          <a:ext cx="6598116" cy="147286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795" tIns="10795" rIns="10795" bIns="10795" numCol="1" spcCol="1270" anchor="t" anchorCtr="0">
          <a:noAutofit/>
        </a:bodyPr>
        <a:lstStyle/>
        <a:p>
          <a:pPr marL="171450" lvl="1" indent="-171450" algn="l" defTabSz="755650">
            <a:lnSpc>
              <a:spcPct val="90000"/>
            </a:lnSpc>
            <a:spcBef>
              <a:spcPct val="0"/>
            </a:spcBef>
            <a:spcAft>
              <a:spcPct val="15000"/>
            </a:spcAft>
            <a:buChar char="•"/>
          </a:pPr>
          <a:r>
            <a:rPr lang="en-GB" sz="1700" kern="1200" dirty="0"/>
            <a:t>The sample is a subset of individuals from a specific population that are included in the research. For example;</a:t>
          </a:r>
        </a:p>
        <a:p>
          <a:pPr marL="171450" lvl="1" indent="-171450" algn="l" defTabSz="755650">
            <a:lnSpc>
              <a:spcPct val="90000"/>
            </a:lnSpc>
            <a:spcBef>
              <a:spcPct val="0"/>
            </a:spcBef>
            <a:spcAft>
              <a:spcPct val="15000"/>
            </a:spcAft>
            <a:buChar char="•"/>
          </a:pPr>
          <a:r>
            <a:rPr lang="en-GB" sz="1700" kern="1200" dirty="0"/>
            <a:t>16 social care workers from Birmingham </a:t>
          </a:r>
        </a:p>
        <a:p>
          <a:pPr marL="171450" lvl="1" indent="-171450" algn="l" defTabSz="755650">
            <a:lnSpc>
              <a:spcPct val="90000"/>
            </a:lnSpc>
            <a:spcBef>
              <a:spcPct val="0"/>
            </a:spcBef>
            <a:spcAft>
              <a:spcPct val="15000"/>
            </a:spcAft>
            <a:buChar char="•"/>
          </a:pPr>
          <a:r>
            <a:rPr lang="en-GB" sz="1700" kern="1200" dirty="0"/>
            <a:t>246 men aged 24-30years with type II diabetes. </a:t>
          </a:r>
        </a:p>
      </dsp:txBody>
      <dsp:txXfrm>
        <a:off x="4398744" y="1804637"/>
        <a:ext cx="6045792" cy="1104649"/>
      </dsp:txXfrm>
    </dsp:sp>
    <dsp:sp modelId="{BCD11DA4-D124-4B7D-80ED-68A1DB229457}">
      <dsp:nvSpPr>
        <dsp:cNvPr id="0" name=""/>
        <dsp:cNvSpPr/>
      </dsp:nvSpPr>
      <dsp:spPr>
        <a:xfrm>
          <a:off x="0" y="1620529"/>
          <a:ext cx="4398744" cy="147286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3840" tIns="121920" rIns="243840" bIns="121920" numCol="1" spcCol="1270" anchor="ctr" anchorCtr="0">
          <a:noAutofit/>
        </a:bodyPr>
        <a:lstStyle/>
        <a:p>
          <a:pPr marL="0" lvl="0" indent="0" algn="ctr" defTabSz="2844800">
            <a:lnSpc>
              <a:spcPct val="90000"/>
            </a:lnSpc>
            <a:spcBef>
              <a:spcPct val="0"/>
            </a:spcBef>
            <a:spcAft>
              <a:spcPct val="35000"/>
            </a:spcAft>
            <a:buNone/>
          </a:pPr>
          <a:r>
            <a:rPr lang="en-GB" sz="6400" kern="1200" dirty="0"/>
            <a:t>Sample</a:t>
          </a:r>
        </a:p>
      </dsp:txBody>
      <dsp:txXfrm>
        <a:off x="71899" y="1692428"/>
        <a:ext cx="4254946" cy="1329067"/>
      </dsp:txXfrm>
    </dsp:sp>
  </dsp:spTree>
</dsp:drawing>
</file>

<file path=ppt/diagrams/layout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C53AB5-B049-4D66-8B21-1C11BB7CBFD0}" type="datetimeFigureOut">
              <a:rPr lang="en-GB" smtClean="0"/>
              <a:t>09/10/2024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A20C9B-0AAD-4F06-8ABF-51A6DA0D3E18}" type="slidenum">
              <a:rPr lang="en-GB" smtClean="0"/>
              <a:t>‹#›</a:t>
            </a:fld>
            <a:endParaRPr lang="en-GB"/>
          </a:p>
        </p:txBody>
      </p:sp>
    </p:spTree>
    <p:extLst>
      <p:ext uri="{BB962C8B-B14F-4D97-AF65-F5344CB8AC3E}">
        <p14:creationId xmlns:p14="http://schemas.microsoft.com/office/powerpoint/2010/main" val="1918446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pple-system"/>
              </a:rPr>
              <a:t>During this session, we will be developing your understanding of the Primary research – as component 2 requires the review of primary research articles. </a:t>
            </a:r>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1</a:t>
            </a:fld>
            <a:endParaRPr lang="en-GB"/>
          </a:p>
        </p:txBody>
      </p:sp>
    </p:spTree>
    <p:extLst>
      <p:ext uri="{BB962C8B-B14F-4D97-AF65-F5344CB8AC3E}">
        <p14:creationId xmlns:p14="http://schemas.microsoft.com/office/powerpoint/2010/main" val="596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D2125"/>
                </a:solidFill>
                <a:effectLst/>
                <a:latin typeface="-apple-system"/>
              </a:rPr>
              <a:t>. </a:t>
            </a:r>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2</a:t>
            </a:fld>
            <a:endParaRPr lang="en-GB"/>
          </a:p>
        </p:txBody>
      </p:sp>
    </p:spTree>
    <p:extLst>
      <p:ext uri="{BB962C8B-B14F-4D97-AF65-F5344CB8AC3E}">
        <p14:creationId xmlns:p14="http://schemas.microsoft.com/office/powerpoint/2010/main" val="11756715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will probably use 9 main peer reviewed studies / articles to analyse with 11+ sources that provide broad background info.   </a:t>
            </a:r>
          </a:p>
        </p:txBody>
      </p:sp>
      <p:sp>
        <p:nvSpPr>
          <p:cNvPr id="4" name="Slide Number Placeholder 3"/>
          <p:cNvSpPr>
            <a:spLocks noGrp="1"/>
          </p:cNvSpPr>
          <p:nvPr>
            <p:ph type="sldNum" sz="quarter" idx="5"/>
          </p:nvPr>
        </p:nvSpPr>
        <p:spPr/>
        <p:txBody>
          <a:bodyPr/>
          <a:lstStyle/>
          <a:p>
            <a:fld id="{7EA20C9B-0AAD-4F06-8ABF-51A6DA0D3E18}" type="slidenum">
              <a:rPr lang="en-GB" smtClean="0"/>
              <a:t>4</a:t>
            </a:fld>
            <a:endParaRPr lang="en-GB"/>
          </a:p>
        </p:txBody>
      </p:sp>
    </p:spTree>
    <p:extLst>
      <p:ext uri="{BB962C8B-B14F-4D97-AF65-F5344CB8AC3E}">
        <p14:creationId xmlns:p14="http://schemas.microsoft.com/office/powerpoint/2010/main" val="3957318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https://moodle.uwtsd.ac.uk/mod/scorm/player.php?a=7683&amp;currentorg=articulate_rise&amp;scoid=16894&amp;sesskey=skClzodjxj&amp;display=popup&amp;mode=normal</a:t>
            </a:r>
          </a:p>
          <a:p>
            <a:endParaRPr lang="en-GB" dirty="0"/>
          </a:p>
          <a:p>
            <a:r>
              <a:rPr lang="en-GB" dirty="0"/>
              <a:t>Encourage the students to complete this, including the ‘knowledge checks’ – We will be checking with the library data department to see how students have engaged </a:t>
            </a:r>
          </a:p>
        </p:txBody>
      </p:sp>
      <p:sp>
        <p:nvSpPr>
          <p:cNvPr id="4" name="Slide Number Placeholder 3"/>
          <p:cNvSpPr>
            <a:spLocks noGrp="1"/>
          </p:cNvSpPr>
          <p:nvPr>
            <p:ph type="sldNum" sz="quarter" idx="5"/>
          </p:nvPr>
        </p:nvSpPr>
        <p:spPr/>
        <p:txBody>
          <a:bodyPr/>
          <a:lstStyle/>
          <a:p>
            <a:fld id="{6E2C01FD-54B2-4271-96CC-33ADBA21B4C5}" type="slidenum">
              <a:rPr lang="en-GB" smtClean="0"/>
              <a:t>5</a:t>
            </a:fld>
            <a:endParaRPr lang="en-GB"/>
          </a:p>
        </p:txBody>
      </p:sp>
    </p:spTree>
    <p:extLst>
      <p:ext uri="{BB962C8B-B14F-4D97-AF65-F5344CB8AC3E}">
        <p14:creationId xmlns:p14="http://schemas.microsoft.com/office/powerpoint/2010/main" val="39260255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https://moodle.uwtsd.ac.uk/mod/scorm/player.php?a=7713&amp;currentorg=articulate_rise&amp;scoid=16959&amp;sesskey=oX2GOodlen&amp;display=popup&amp;mode=normal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Encourage the students to complete this, including the ‘knowledge checks’ – We will be checking with the library data department to see how students have engaged – You may choose to do this revision activity as a whole class. </a:t>
            </a:r>
          </a:p>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6</a:t>
            </a:fld>
            <a:endParaRPr lang="en-GB"/>
          </a:p>
        </p:txBody>
      </p:sp>
    </p:spTree>
    <p:extLst>
      <p:ext uri="{BB962C8B-B14F-4D97-AF65-F5344CB8AC3E}">
        <p14:creationId xmlns:p14="http://schemas.microsoft.com/office/powerpoint/2010/main" val="39745679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https://www.youtube.com/watch?v=wIxaQe_fctM </a:t>
            </a:r>
          </a:p>
          <a:p>
            <a:endParaRPr lang="en-GB" dirty="0"/>
          </a:p>
          <a:p>
            <a:r>
              <a:rPr lang="en-GB" dirty="0"/>
              <a:t>Ensure that students are clear on this concept. We are signed up to the charter. </a:t>
            </a:r>
          </a:p>
        </p:txBody>
      </p:sp>
      <p:sp>
        <p:nvSpPr>
          <p:cNvPr id="4" name="Slide Number Placeholder 3"/>
          <p:cNvSpPr>
            <a:spLocks noGrp="1"/>
          </p:cNvSpPr>
          <p:nvPr>
            <p:ph type="sldNum" sz="quarter" idx="5"/>
          </p:nvPr>
        </p:nvSpPr>
        <p:spPr/>
        <p:txBody>
          <a:bodyPr/>
          <a:lstStyle/>
          <a:p>
            <a:fld id="{7EA20C9B-0AAD-4F06-8ABF-51A6DA0D3E18}" type="slidenum">
              <a:rPr lang="en-GB" smtClean="0"/>
              <a:t>7</a:t>
            </a:fld>
            <a:endParaRPr lang="en-GB"/>
          </a:p>
        </p:txBody>
      </p:sp>
    </p:spTree>
    <p:extLst>
      <p:ext uri="{BB962C8B-B14F-4D97-AF65-F5344CB8AC3E}">
        <p14:creationId xmlns:p14="http://schemas.microsoft.com/office/powerpoint/2010/main" val="22014907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EA20C9B-0AAD-4F06-8ABF-51A6DA0D3E18}" type="slidenum">
              <a:rPr lang="en-GB" smtClean="0"/>
              <a:t>9</a:t>
            </a:fld>
            <a:endParaRPr lang="en-GB"/>
          </a:p>
        </p:txBody>
      </p:sp>
    </p:spTree>
    <p:extLst>
      <p:ext uri="{BB962C8B-B14F-4D97-AF65-F5344CB8AC3E}">
        <p14:creationId xmlns:p14="http://schemas.microsoft.com/office/powerpoint/2010/main" val="3128229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two terms often confuse students. If students are able to find a cross-section study and a longitudinal study explore the same issue, it ma offer a good point of comparison. </a:t>
            </a:r>
          </a:p>
        </p:txBody>
      </p:sp>
      <p:sp>
        <p:nvSpPr>
          <p:cNvPr id="4" name="Slide Number Placeholder 3"/>
          <p:cNvSpPr>
            <a:spLocks noGrp="1"/>
          </p:cNvSpPr>
          <p:nvPr>
            <p:ph type="sldNum" sz="quarter" idx="5"/>
          </p:nvPr>
        </p:nvSpPr>
        <p:spPr/>
        <p:txBody>
          <a:bodyPr/>
          <a:lstStyle/>
          <a:p>
            <a:fld id="{7EA20C9B-0AAD-4F06-8ABF-51A6DA0D3E18}" type="slidenum">
              <a:rPr lang="en-GB" smtClean="0"/>
              <a:t>15</a:t>
            </a:fld>
            <a:endParaRPr lang="en-GB"/>
          </a:p>
        </p:txBody>
      </p:sp>
    </p:spTree>
    <p:extLst>
      <p:ext uri="{BB962C8B-B14F-4D97-AF65-F5344CB8AC3E}">
        <p14:creationId xmlns:p14="http://schemas.microsoft.com/office/powerpoint/2010/main" val="2090638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https://www.youtube.com/watch?v=466X7ti1kcs </a:t>
            </a:r>
          </a:p>
          <a:p>
            <a:endParaRPr lang="en-GB" dirty="0"/>
          </a:p>
          <a:p>
            <a:r>
              <a:rPr lang="en-GB" dirty="0"/>
              <a:t>The video states ‘conclusion’ as being the most important, but this can also appear under the headings ‘findings’ or ‘discussion’ </a:t>
            </a:r>
          </a:p>
          <a:p>
            <a:endParaRPr lang="en-GB" dirty="0"/>
          </a:p>
          <a:p>
            <a:r>
              <a:rPr lang="en-GB" dirty="0"/>
              <a:t>This video explains again the key parts of a journal article – some of the ‘skip it’ advice corresponds with a scan read (1</a:t>
            </a:r>
            <a:r>
              <a:rPr lang="en-GB" baseline="30000" dirty="0"/>
              <a:t>st</a:t>
            </a:r>
            <a:r>
              <a:rPr lang="en-GB" dirty="0"/>
              <a:t> pass or 2</a:t>
            </a:r>
            <a:r>
              <a:rPr lang="en-GB" baseline="30000" dirty="0"/>
              <a:t>nd</a:t>
            </a:r>
            <a:r>
              <a:rPr lang="en-GB" dirty="0"/>
              <a:t> pass reading) but students should read these sections if they are attempting to critique the sample or methods used. </a:t>
            </a:r>
          </a:p>
        </p:txBody>
      </p:sp>
      <p:sp>
        <p:nvSpPr>
          <p:cNvPr id="4" name="Slide Number Placeholder 3"/>
          <p:cNvSpPr>
            <a:spLocks noGrp="1"/>
          </p:cNvSpPr>
          <p:nvPr>
            <p:ph type="sldNum" sz="quarter" idx="5"/>
          </p:nvPr>
        </p:nvSpPr>
        <p:spPr/>
        <p:txBody>
          <a:bodyPr/>
          <a:lstStyle/>
          <a:p>
            <a:fld id="{3B2E05B6-CF9B-4845-AF3F-52563EDCC585}" type="slidenum">
              <a:rPr lang="en-GB" smtClean="0"/>
              <a:t>16</a:t>
            </a:fld>
            <a:endParaRPr lang="en-GB"/>
          </a:p>
        </p:txBody>
      </p:sp>
    </p:spTree>
    <p:extLst>
      <p:ext uri="{BB962C8B-B14F-4D97-AF65-F5344CB8AC3E}">
        <p14:creationId xmlns:p14="http://schemas.microsoft.com/office/powerpoint/2010/main" val="30863777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2866964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image" Target="../media/image19.png"/><Relationship Id="rId5" Type="http://schemas.openxmlformats.org/officeDocument/2006/relationships/theme" Target="../theme/theme6.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6"/>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2"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notesSlide" Target="../notesSlides/notesSlide2.xml"/><Relationship Id="rId1" Type="http://schemas.openxmlformats.org/officeDocument/2006/relationships/slideLayout" Target="../slideLayouts/slideLayout22.xml"/><Relationship Id="rId6" Type="http://schemas.openxmlformats.org/officeDocument/2006/relationships/image" Target="../media/image32.svg"/><Relationship Id="rId5" Type="http://schemas.openxmlformats.org/officeDocument/2006/relationships/image" Target="../media/image31.png"/><Relationship Id="rId4" Type="http://schemas.openxmlformats.org/officeDocument/2006/relationships/image" Target="../media/image30.svg"/></Relationships>
</file>

<file path=ppt/slides/_rels/slide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2.xml"/></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mod/scorm/player.php?a=7683&amp;currentorg=articulate_rise&amp;scoid=16894&amp;sesskey=skClzodjxj&amp;display=popup&amp;mode=normal" TargetMode="External"/><Relationship Id="rId2" Type="http://schemas.openxmlformats.org/officeDocument/2006/relationships/notesSlide" Target="../notesSlides/notesSlide4.xml"/><Relationship Id="rId1" Type="http://schemas.openxmlformats.org/officeDocument/2006/relationships/slideLayout" Target="../slideLayouts/slideLayout22.xml"/><Relationship Id="rId5" Type="http://schemas.openxmlformats.org/officeDocument/2006/relationships/image" Target="../media/image38.png"/><Relationship Id="rId4" Type="http://schemas.openxmlformats.org/officeDocument/2006/relationships/image" Target="../media/image37.png"/></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scorm/player.php?a=7713&amp;currentorg=articulate_rise&amp;scoid=16959&amp;sesskey=oX2GOodlen&amp;display=popup&amp;mode=normal" TargetMode="External"/><Relationship Id="rId2" Type="http://schemas.openxmlformats.org/officeDocument/2006/relationships/notesSlide" Target="../notesSlides/notesSlide5.xml"/><Relationship Id="rId1" Type="http://schemas.openxmlformats.org/officeDocument/2006/relationships/slideLayout" Target="../slideLayouts/slideLayout22.xml"/><Relationship Id="rId5" Type="http://schemas.openxmlformats.org/officeDocument/2006/relationships/image" Target="../media/image40.png"/><Relationship Id="rId4" Type="http://schemas.openxmlformats.org/officeDocument/2006/relationships/image" Target="../media/image39.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2.xml"/><Relationship Id="rId1" Type="http://schemas.openxmlformats.org/officeDocument/2006/relationships/video" Target="https://www.youtube.com/embed/wIxaQe_fctM?feature=oembed" TargetMode="External"/><Relationship Id="rId4" Type="http://schemas.openxmlformats.org/officeDocument/2006/relationships/image" Target="../media/image41.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2.xml"/></Relationships>
</file>

<file path=ppt/slides/_rels/slide1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22.xml"/><Relationship Id="rId4" Type="http://schemas.openxmlformats.org/officeDocument/2006/relationships/image" Target="../media/image44.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2.xml"/><Relationship Id="rId1" Type="http://schemas.openxmlformats.org/officeDocument/2006/relationships/video" Target="https://www.youtube.com/embed/466X7ti1kcs?feature=oembed" TargetMode="External"/><Relationship Id="rId4" Type="http://schemas.openxmlformats.org/officeDocument/2006/relationships/image" Target="../media/image45.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3718F9-3C64-7D51-EFAB-7110E9660A6A}"/>
              </a:ext>
            </a:extLst>
          </p:cNvPr>
          <p:cNvSpPr>
            <a:spLocks noGrp="1"/>
          </p:cNvSpPr>
          <p:nvPr>
            <p:ph idx="1"/>
          </p:nvPr>
        </p:nvSpPr>
        <p:spPr/>
        <p:txBody>
          <a:bodyPr/>
          <a:lstStyle/>
          <a:p>
            <a:pPr marL="0" indent="0" algn="ctr">
              <a:buNone/>
            </a:pPr>
            <a:r>
              <a:rPr lang="en-GB" dirty="0">
                <a:solidFill>
                  <a:schemeClr val="bg1"/>
                </a:solidFill>
              </a:rPr>
              <a:t>BMHP5019_BIRM </a:t>
            </a:r>
          </a:p>
          <a:p>
            <a:pPr marL="0" indent="0" algn="ctr">
              <a:buNone/>
            </a:pPr>
            <a:r>
              <a:rPr lang="en-GB" dirty="0">
                <a:solidFill>
                  <a:schemeClr val="bg1"/>
                </a:solidFill>
              </a:rPr>
              <a:t>Introduction to Independent Research </a:t>
            </a:r>
          </a:p>
          <a:p>
            <a:pPr marL="0" indent="0" algn="ctr">
              <a:buNone/>
            </a:pPr>
            <a:endParaRPr lang="en-GB" dirty="0">
              <a:solidFill>
                <a:schemeClr val="bg1"/>
              </a:solidFill>
            </a:endParaRPr>
          </a:p>
          <a:p>
            <a:pPr marL="0" indent="0" algn="ctr">
              <a:buNone/>
            </a:pPr>
            <a:r>
              <a:rPr lang="en-GB" sz="4400" dirty="0">
                <a:solidFill>
                  <a:schemeClr val="bg1"/>
                </a:solidFill>
              </a:rPr>
              <a:t>Week 6 </a:t>
            </a:r>
          </a:p>
          <a:p>
            <a:pPr marL="0" indent="0" algn="ctr">
              <a:buNone/>
            </a:pPr>
            <a:r>
              <a:rPr lang="en-GB" dirty="0">
                <a:solidFill>
                  <a:schemeClr val="bg1"/>
                </a:solidFill>
              </a:rPr>
              <a:t>Primary Research</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sp>
        <p:nvSpPr>
          <p:cNvPr id="4" name="Oval 3">
            <a:extLst>
              <a:ext uri="{FF2B5EF4-FFF2-40B4-BE49-F238E27FC236}">
                <a16:creationId xmlns:a16="http://schemas.microsoft.com/office/drawing/2014/main" id="{EAD0FAC2-EDF8-4711-8592-9768E8482C6D}"/>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Scales of Justice">
            <a:extLst>
              <a:ext uri="{FF2B5EF4-FFF2-40B4-BE49-F238E27FC236}">
                <a16:creationId xmlns:a16="http://schemas.microsoft.com/office/drawing/2014/main" id="{B89297D0-74F9-4740-B18C-94CCF0358BF5}"/>
              </a:ext>
            </a:extLst>
          </p:cNvPr>
          <p:cNvSpPr/>
          <p:nvPr/>
        </p:nvSpPr>
        <p:spPr>
          <a:xfrm>
            <a:off x="2071312" y="3007931"/>
            <a:ext cx="1043437" cy="104343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952EAD2E-E775-47D1-ACAB-39564120E18F}"/>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Introduce</a:t>
            </a:r>
            <a:r>
              <a:rPr lang="en-US" sz="1700" kern="1200" baseline="0" dirty="0"/>
              <a:t> component 2</a:t>
            </a:r>
            <a:endParaRPr lang="en-US" sz="1700" kern="1200" dirty="0"/>
          </a:p>
        </p:txBody>
      </p:sp>
      <p:sp>
        <p:nvSpPr>
          <p:cNvPr id="8" name="Oval 7">
            <a:extLst>
              <a:ext uri="{FF2B5EF4-FFF2-40B4-BE49-F238E27FC236}">
                <a16:creationId xmlns:a16="http://schemas.microsoft.com/office/drawing/2014/main" id="{46E2B1A0-7551-41A4-B651-569779A7E5A9}"/>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Questions">
            <a:extLst>
              <a:ext uri="{FF2B5EF4-FFF2-40B4-BE49-F238E27FC236}">
                <a16:creationId xmlns:a16="http://schemas.microsoft.com/office/drawing/2014/main" id="{2A05F083-0D33-42DA-96A7-3E88C064F7B4}"/>
              </a:ext>
            </a:extLst>
          </p:cNvPr>
          <p:cNvSpPr/>
          <p:nvPr/>
        </p:nvSpPr>
        <p:spPr>
          <a:xfrm>
            <a:off x="5574281" y="3007931"/>
            <a:ext cx="1043437" cy="1043437"/>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617B2DD-B717-4F6C-A576-ECDAF0012D7C}"/>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dirty="0"/>
              <a:t>Explain the purpose of primary research </a:t>
            </a:r>
            <a:endParaRPr lang="en-US" sz="1700" kern="1200" dirty="0"/>
          </a:p>
        </p:txBody>
      </p:sp>
      <p:sp>
        <p:nvSpPr>
          <p:cNvPr id="11" name="Oval 10">
            <a:extLst>
              <a:ext uri="{FF2B5EF4-FFF2-40B4-BE49-F238E27FC236}">
                <a16:creationId xmlns:a16="http://schemas.microsoft.com/office/drawing/2014/main" id="{7EE430FF-EAA0-49AA-BCFB-B84E71B76724}"/>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Question mark">
            <a:extLst>
              <a:ext uri="{FF2B5EF4-FFF2-40B4-BE49-F238E27FC236}">
                <a16:creationId xmlns:a16="http://schemas.microsoft.com/office/drawing/2014/main" id="{DDA88BC3-0ED0-46FE-AFCC-E87E4627B805}"/>
              </a:ext>
            </a:extLst>
          </p:cNvPr>
          <p:cNvSpPr/>
          <p:nvPr/>
        </p:nvSpPr>
        <p:spPr>
          <a:xfrm>
            <a:off x="9077250" y="3007931"/>
            <a:ext cx="1043437" cy="1043437"/>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F9CA6AB1-EF6F-488B-B80D-649FD29452D0}"/>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55650">
              <a:lnSpc>
                <a:spcPct val="100000"/>
              </a:lnSpc>
              <a:spcBef>
                <a:spcPct val="0"/>
              </a:spcBef>
              <a:spcAft>
                <a:spcPct val="35000"/>
              </a:spcAft>
              <a:buNone/>
              <a:defRPr cap="all"/>
            </a:pPr>
            <a:r>
              <a:rPr lang="en-US" sz="1700" kern="1200" dirty="0"/>
              <a:t>Work inde</a:t>
            </a:r>
            <a:r>
              <a:rPr lang="en-US" sz="1700" dirty="0"/>
              <a:t>pendently </a:t>
            </a:r>
            <a:r>
              <a:rPr lang="en-US" sz="1700" kern="1200" dirty="0"/>
              <a:t>to </a:t>
            </a:r>
            <a:r>
              <a:rPr lang="en-US" sz="1700" dirty="0"/>
              <a:t>find and </a:t>
            </a:r>
            <a:r>
              <a:rPr lang="en-US" sz="1700" kern="1200" dirty="0"/>
              <a:t>read a primary research article</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ED267-B631-4765-B810-6D2792DC73C6}"/>
              </a:ext>
            </a:extLst>
          </p:cNvPr>
          <p:cNvSpPr>
            <a:spLocks noGrp="1"/>
          </p:cNvSpPr>
          <p:nvPr>
            <p:ph type="title"/>
          </p:nvPr>
        </p:nvSpPr>
        <p:spPr/>
        <p:txBody>
          <a:bodyPr/>
          <a:lstStyle/>
          <a:p>
            <a:r>
              <a:rPr lang="en-GB" dirty="0"/>
              <a:t>Component 2 – Research Report</a:t>
            </a:r>
          </a:p>
        </p:txBody>
      </p:sp>
      <p:pic>
        <p:nvPicPr>
          <p:cNvPr id="7" name="Picture 6">
            <a:extLst>
              <a:ext uri="{FF2B5EF4-FFF2-40B4-BE49-F238E27FC236}">
                <a16:creationId xmlns:a16="http://schemas.microsoft.com/office/drawing/2014/main" id="{BCA46A74-B562-491D-94D5-27513EB16831}"/>
              </a:ext>
            </a:extLst>
          </p:cNvPr>
          <p:cNvPicPr>
            <a:picLocks noChangeAspect="1"/>
          </p:cNvPicPr>
          <p:nvPr/>
        </p:nvPicPr>
        <p:blipFill>
          <a:blip r:embed="rId2"/>
          <a:stretch>
            <a:fillRect/>
          </a:stretch>
        </p:blipFill>
        <p:spPr>
          <a:xfrm>
            <a:off x="283075" y="3429000"/>
            <a:ext cx="3941210" cy="1031592"/>
          </a:xfrm>
          <a:prstGeom prst="rect">
            <a:avLst/>
          </a:prstGeom>
        </p:spPr>
      </p:pic>
      <p:pic>
        <p:nvPicPr>
          <p:cNvPr id="9" name="Picture 8">
            <a:extLst>
              <a:ext uri="{FF2B5EF4-FFF2-40B4-BE49-F238E27FC236}">
                <a16:creationId xmlns:a16="http://schemas.microsoft.com/office/drawing/2014/main" id="{C93C4E99-20DD-4911-B63E-AFA52A14C6AA}"/>
              </a:ext>
            </a:extLst>
          </p:cNvPr>
          <p:cNvPicPr>
            <a:picLocks noChangeAspect="1"/>
          </p:cNvPicPr>
          <p:nvPr/>
        </p:nvPicPr>
        <p:blipFill>
          <a:blip r:embed="rId3"/>
          <a:stretch>
            <a:fillRect/>
          </a:stretch>
        </p:blipFill>
        <p:spPr>
          <a:xfrm>
            <a:off x="3780147" y="1709851"/>
            <a:ext cx="8019573" cy="4783024"/>
          </a:xfrm>
          <a:prstGeom prst="rect">
            <a:avLst/>
          </a:prstGeom>
        </p:spPr>
      </p:pic>
    </p:spTree>
    <p:extLst>
      <p:ext uri="{BB962C8B-B14F-4D97-AF65-F5344CB8AC3E}">
        <p14:creationId xmlns:p14="http://schemas.microsoft.com/office/powerpoint/2010/main" val="33719850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57B0D-7F48-4464-8CE3-BFFA1919942D}"/>
              </a:ext>
            </a:extLst>
          </p:cNvPr>
          <p:cNvSpPr>
            <a:spLocks noGrp="1"/>
          </p:cNvSpPr>
          <p:nvPr>
            <p:ph type="title"/>
          </p:nvPr>
        </p:nvSpPr>
        <p:spPr>
          <a:xfrm>
            <a:off x="8500533" y="166688"/>
            <a:ext cx="3369734" cy="1325563"/>
          </a:xfrm>
        </p:spPr>
        <p:txBody>
          <a:bodyPr/>
          <a:lstStyle/>
          <a:p>
            <a:r>
              <a:rPr lang="en-GB" dirty="0"/>
              <a:t>Component 2  </a:t>
            </a:r>
          </a:p>
        </p:txBody>
      </p:sp>
      <p:sp>
        <p:nvSpPr>
          <p:cNvPr id="3" name="Content Placeholder 2">
            <a:extLst>
              <a:ext uri="{FF2B5EF4-FFF2-40B4-BE49-F238E27FC236}">
                <a16:creationId xmlns:a16="http://schemas.microsoft.com/office/drawing/2014/main" id="{D804BC6C-B9BD-4EDD-A55D-F1F5F3EB0EC8}"/>
              </a:ext>
            </a:extLst>
          </p:cNvPr>
          <p:cNvSpPr>
            <a:spLocks noGrp="1"/>
          </p:cNvSpPr>
          <p:nvPr>
            <p:ph idx="1"/>
          </p:nvPr>
        </p:nvSpPr>
        <p:spPr>
          <a:xfrm>
            <a:off x="778933" y="1320800"/>
            <a:ext cx="11091334" cy="5537200"/>
          </a:xfrm>
        </p:spPr>
        <p:txBody>
          <a:bodyPr>
            <a:normAutofit fontScale="55000" lnSpcReduction="20000"/>
          </a:bodyPr>
          <a:lstStyle/>
          <a:p>
            <a:pPr marL="264160" marR="60960" indent="0" algn="just">
              <a:lnSpc>
                <a:spcPct val="150000"/>
              </a:lnSpc>
              <a:spcAft>
                <a:spcPts val="665"/>
              </a:spcAft>
              <a:buNone/>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Research report should include the following elements: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including definitions of the main concepts, rationale, the review question, and objectives of the student’s scoping literature review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350words) </a:t>
            </a: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Background</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including information about the context, policies, legislation, guidance, services, practice, etc. in relation to the chosen topic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750words)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Methods</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a:t>
            </a:r>
            <a:r>
              <a:rPr lang="en-GB" sz="29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data collection </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and </a:t>
            </a:r>
            <a:r>
              <a:rPr lang="en-GB" sz="290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data analysis </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of the student’s research, and ethical research considerations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350 words) </a:t>
            </a: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Results</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 the student’s scoping review, </a:t>
            </a:r>
            <a:r>
              <a:rPr lang="en-GB" sz="29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using thematic analysis, </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of published primary and/or secondary research studies related to the student’s review question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300</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words)</a:t>
            </a: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Discussion</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the findings (</a:t>
            </a:r>
            <a:r>
              <a:rPr lang="en-GB" sz="29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themes</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of the scoping literature review of the student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1500 words)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marL="342900" marR="60960" lvl="0" indent="-342900" algn="just">
              <a:lnSpc>
                <a:spcPct val="150000"/>
              </a:lnSpc>
              <a:spcAft>
                <a:spcPts val="665"/>
              </a:spcAft>
              <a:buFont typeface="+mj-lt"/>
              <a:buAutoNum type="arabicParenR"/>
            </a:pPr>
            <a:r>
              <a:rPr lang="en-GB" sz="29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Conclusion and Recommendations</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for future research, policy, and/or practice. (</a:t>
            </a:r>
            <a:r>
              <a:rPr lang="en-GB" sz="290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Approx</a:t>
            </a:r>
            <a:r>
              <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350) </a:t>
            </a:r>
          </a:p>
          <a:p>
            <a:pPr marL="342900" marR="60960" lvl="0" indent="-342900" algn="just">
              <a:lnSpc>
                <a:spcPct val="150000"/>
              </a:lnSpc>
              <a:spcAft>
                <a:spcPts val="665"/>
              </a:spcAft>
              <a:buFont typeface="+mj-lt"/>
              <a:buAutoNum type="arabicParenR"/>
            </a:pPr>
            <a:r>
              <a:rPr lang="en-GB" sz="2900" b="1" dirty="0">
                <a:solidFill>
                  <a:srgbClr val="000000"/>
                </a:solidFill>
                <a:latin typeface="Arial" panose="020B0604020202020204" pitchFamily="34" charset="0"/>
                <a:ea typeface="Times New Roman" panose="02020603050405020304" pitchFamily="18" charset="0"/>
                <a:cs typeface="Arial" panose="020B0604020202020204" pitchFamily="34" charset="0"/>
              </a:rPr>
              <a:t>Reference List</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in UWTSD Harvard Style – a </a:t>
            </a:r>
            <a:r>
              <a:rPr lang="en-GB" sz="2900" i="1" dirty="0">
                <a:solidFill>
                  <a:srgbClr val="000000"/>
                </a:solidFill>
                <a:latin typeface="Arial" panose="020B0604020202020204" pitchFamily="34" charset="0"/>
                <a:ea typeface="Times New Roman" panose="02020603050405020304" pitchFamily="18" charset="0"/>
                <a:cs typeface="Arial" panose="020B0604020202020204" pitchFamily="34" charset="0"/>
              </a:rPr>
              <a:t>minimum</a:t>
            </a:r>
            <a:r>
              <a:rPr lang="en-GB" sz="2900" dirty="0">
                <a:solidFill>
                  <a:srgbClr val="000000"/>
                </a:solidFill>
                <a:latin typeface="Arial" panose="020B0604020202020204" pitchFamily="34" charset="0"/>
                <a:ea typeface="Times New Roman" panose="02020603050405020304" pitchFamily="18" charset="0"/>
                <a:cs typeface="Arial" panose="020B0604020202020204" pitchFamily="34" charset="0"/>
              </a:rPr>
              <a:t> of 20 sources should be used within the report. </a:t>
            </a:r>
            <a:endParaRPr lang="en-GB" sz="29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28343394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a:hlinkClick r:id="rId3"/>
            <a:extLst>
              <a:ext uri="{FF2B5EF4-FFF2-40B4-BE49-F238E27FC236}">
                <a16:creationId xmlns:a16="http://schemas.microsoft.com/office/drawing/2014/main" id="{1069D2C4-4394-4923-A6BF-4F9F52E5CA29}"/>
              </a:ext>
            </a:extLst>
          </p:cNvPr>
          <p:cNvPicPr>
            <a:picLocks noChangeAspect="1"/>
          </p:cNvPicPr>
          <p:nvPr/>
        </p:nvPicPr>
        <p:blipFill>
          <a:blip r:embed="rId4"/>
          <a:stretch>
            <a:fillRect/>
          </a:stretch>
        </p:blipFill>
        <p:spPr>
          <a:xfrm>
            <a:off x="840260" y="2125362"/>
            <a:ext cx="7410180" cy="4208762"/>
          </a:xfrm>
          <a:prstGeom prst="rect">
            <a:avLst/>
          </a:prstGeom>
        </p:spPr>
      </p:pic>
      <p:sp>
        <p:nvSpPr>
          <p:cNvPr id="16" name="TextBox 15">
            <a:extLst>
              <a:ext uri="{FF2B5EF4-FFF2-40B4-BE49-F238E27FC236}">
                <a16:creationId xmlns:a16="http://schemas.microsoft.com/office/drawing/2014/main" id="{0D820F4B-6977-42D0-ABC5-71BBD20C21ED}"/>
              </a:ext>
            </a:extLst>
          </p:cNvPr>
          <p:cNvSpPr txBox="1"/>
          <p:nvPr/>
        </p:nvSpPr>
        <p:spPr>
          <a:xfrm>
            <a:off x="3132667" y="389467"/>
            <a:ext cx="8229600" cy="830997"/>
          </a:xfrm>
          <a:prstGeom prst="rect">
            <a:avLst/>
          </a:prstGeom>
          <a:noFill/>
        </p:spPr>
        <p:txBody>
          <a:bodyPr wrap="square" rtlCol="0">
            <a:spAutoFit/>
          </a:bodyPr>
          <a:lstStyle/>
          <a:p>
            <a:r>
              <a:rPr lang="en-GB" sz="4800" dirty="0">
                <a:latin typeface="Arial" panose="020B0604020202020204" pitchFamily="34" charset="0"/>
                <a:cs typeface="Arial" panose="020B0604020202020204" pitchFamily="34" charset="0"/>
              </a:rPr>
              <a:t>Peer Reviewed Articles</a:t>
            </a:r>
          </a:p>
        </p:txBody>
      </p:sp>
      <p:sp>
        <p:nvSpPr>
          <p:cNvPr id="17" name="TextBox 16">
            <a:extLst>
              <a:ext uri="{FF2B5EF4-FFF2-40B4-BE49-F238E27FC236}">
                <a16:creationId xmlns:a16="http://schemas.microsoft.com/office/drawing/2014/main" id="{74DFA6F4-E6E8-4384-8EA4-C95D8B7497FF}"/>
              </a:ext>
            </a:extLst>
          </p:cNvPr>
          <p:cNvSpPr txBox="1"/>
          <p:nvPr/>
        </p:nvSpPr>
        <p:spPr>
          <a:xfrm>
            <a:off x="8427308" y="1252958"/>
            <a:ext cx="3558746" cy="2862322"/>
          </a:xfrm>
          <a:prstGeom prst="rect">
            <a:avLst/>
          </a:prstGeom>
          <a:noFill/>
        </p:spPr>
        <p:txBody>
          <a:bodyPr wrap="square" rtlCol="0">
            <a:spAutoFit/>
          </a:bodyPr>
          <a:lstStyle/>
          <a:p>
            <a:r>
              <a:rPr lang="en-GB" dirty="0"/>
              <a:t>For component 2, you must select </a:t>
            </a:r>
            <a:r>
              <a:rPr lang="en-GB" b="1" dirty="0"/>
              <a:t>peer viewed articles </a:t>
            </a:r>
            <a:r>
              <a:rPr lang="en-GB" dirty="0"/>
              <a:t>to analyse. </a:t>
            </a:r>
          </a:p>
          <a:p>
            <a:endParaRPr lang="en-GB" dirty="0"/>
          </a:p>
          <a:p>
            <a:r>
              <a:rPr lang="en-GB" dirty="0"/>
              <a:t>This </a:t>
            </a:r>
            <a:r>
              <a:rPr lang="en-GB" dirty="0">
                <a:hlinkClick r:id="rId3"/>
              </a:rPr>
              <a:t>UWTSD Library activity </a:t>
            </a:r>
            <a:r>
              <a:rPr lang="en-GB" dirty="0"/>
              <a:t>will support you to further develop your understanding of what ‘Peer reviewed’ and ‘Scholarly Information’ means. </a:t>
            </a:r>
          </a:p>
          <a:p>
            <a:endParaRPr lang="en-GB" dirty="0"/>
          </a:p>
          <a:p>
            <a:r>
              <a:rPr lang="en-GB" dirty="0"/>
              <a:t>Have a go at this activity now. </a:t>
            </a:r>
          </a:p>
        </p:txBody>
      </p:sp>
      <p:pic>
        <p:nvPicPr>
          <p:cNvPr id="21" name="Picture 20">
            <a:extLst>
              <a:ext uri="{FF2B5EF4-FFF2-40B4-BE49-F238E27FC236}">
                <a16:creationId xmlns:a16="http://schemas.microsoft.com/office/drawing/2014/main" id="{6D4539B5-55D9-4F45-AF38-658DD1B25E4F}"/>
              </a:ext>
            </a:extLst>
          </p:cNvPr>
          <p:cNvPicPr>
            <a:picLocks noChangeAspect="1"/>
          </p:cNvPicPr>
          <p:nvPr/>
        </p:nvPicPr>
        <p:blipFill>
          <a:blip r:embed="rId5"/>
          <a:stretch>
            <a:fillRect/>
          </a:stretch>
        </p:blipFill>
        <p:spPr>
          <a:xfrm>
            <a:off x="8838142" y="4229743"/>
            <a:ext cx="2524125" cy="2524125"/>
          </a:xfrm>
          <a:prstGeom prst="rect">
            <a:avLst/>
          </a:prstGeom>
        </p:spPr>
      </p:pic>
    </p:spTree>
    <p:extLst>
      <p:ext uri="{BB962C8B-B14F-4D97-AF65-F5344CB8AC3E}">
        <p14:creationId xmlns:p14="http://schemas.microsoft.com/office/powerpoint/2010/main" val="2073753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12735-CE7A-4D46-AD98-CC80A7EFE51B}"/>
              </a:ext>
            </a:extLst>
          </p:cNvPr>
          <p:cNvSpPr>
            <a:spLocks noGrp="1"/>
          </p:cNvSpPr>
          <p:nvPr>
            <p:ph type="title"/>
          </p:nvPr>
        </p:nvSpPr>
        <p:spPr/>
        <p:txBody>
          <a:bodyPr/>
          <a:lstStyle/>
          <a:p>
            <a:r>
              <a:rPr lang="en-GB" dirty="0"/>
              <a:t>Scoping Literature Review – Support course</a:t>
            </a:r>
          </a:p>
        </p:txBody>
      </p:sp>
      <p:pic>
        <p:nvPicPr>
          <p:cNvPr id="5" name="Picture 4">
            <a:hlinkClick r:id="rId3"/>
            <a:extLst>
              <a:ext uri="{FF2B5EF4-FFF2-40B4-BE49-F238E27FC236}">
                <a16:creationId xmlns:a16="http://schemas.microsoft.com/office/drawing/2014/main" id="{E9EFCAE6-94F0-46A0-8D31-7408F59CDCEF}"/>
              </a:ext>
            </a:extLst>
          </p:cNvPr>
          <p:cNvPicPr>
            <a:picLocks noChangeAspect="1"/>
          </p:cNvPicPr>
          <p:nvPr/>
        </p:nvPicPr>
        <p:blipFill>
          <a:blip r:embed="rId4"/>
          <a:stretch>
            <a:fillRect/>
          </a:stretch>
        </p:blipFill>
        <p:spPr>
          <a:xfrm>
            <a:off x="1190096" y="1939833"/>
            <a:ext cx="5430838" cy="4189504"/>
          </a:xfrm>
          <a:prstGeom prst="rect">
            <a:avLst/>
          </a:prstGeom>
        </p:spPr>
      </p:pic>
      <p:sp>
        <p:nvSpPr>
          <p:cNvPr id="6" name="TextBox 5">
            <a:extLst>
              <a:ext uri="{FF2B5EF4-FFF2-40B4-BE49-F238E27FC236}">
                <a16:creationId xmlns:a16="http://schemas.microsoft.com/office/drawing/2014/main" id="{09E29A83-1924-4F13-9A5A-8574755E9C00}"/>
              </a:ext>
            </a:extLst>
          </p:cNvPr>
          <p:cNvSpPr txBox="1"/>
          <p:nvPr/>
        </p:nvSpPr>
        <p:spPr>
          <a:xfrm>
            <a:off x="7095067" y="1939833"/>
            <a:ext cx="4775199" cy="230832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This </a:t>
            </a:r>
            <a:r>
              <a:rPr lang="en-GB" sz="2400" dirty="0">
                <a:latin typeface="Arial" panose="020B0604020202020204" pitchFamily="34" charset="0"/>
                <a:cs typeface="Arial" panose="020B0604020202020204" pitchFamily="34" charset="0"/>
                <a:hlinkClick r:id="rId3"/>
              </a:rPr>
              <a:t>UWTSD library activity </a:t>
            </a:r>
            <a:r>
              <a:rPr lang="en-GB" sz="2400" dirty="0">
                <a:latin typeface="Arial" panose="020B0604020202020204" pitchFamily="34" charset="0"/>
                <a:cs typeface="Arial" panose="020B0604020202020204" pitchFamily="34" charset="0"/>
              </a:rPr>
              <a:t>will help you when understanding many of the key skills and process needed for completing your component 2 scoping literature review. </a:t>
            </a:r>
          </a:p>
        </p:txBody>
      </p:sp>
      <p:pic>
        <p:nvPicPr>
          <p:cNvPr id="8" name="Picture 7">
            <a:extLst>
              <a:ext uri="{FF2B5EF4-FFF2-40B4-BE49-F238E27FC236}">
                <a16:creationId xmlns:a16="http://schemas.microsoft.com/office/drawing/2014/main" id="{3EC1F5C0-BC43-46D8-8887-810939BB7021}"/>
              </a:ext>
            </a:extLst>
          </p:cNvPr>
          <p:cNvPicPr>
            <a:picLocks noChangeAspect="1"/>
          </p:cNvPicPr>
          <p:nvPr/>
        </p:nvPicPr>
        <p:blipFill>
          <a:blip r:embed="rId5"/>
          <a:stretch>
            <a:fillRect/>
          </a:stretch>
        </p:blipFill>
        <p:spPr>
          <a:xfrm>
            <a:off x="9155641" y="4143375"/>
            <a:ext cx="2714625" cy="2714625"/>
          </a:xfrm>
          <a:prstGeom prst="rect">
            <a:avLst/>
          </a:prstGeom>
        </p:spPr>
      </p:pic>
    </p:spTree>
    <p:extLst>
      <p:ext uri="{BB962C8B-B14F-4D97-AF65-F5344CB8AC3E}">
        <p14:creationId xmlns:p14="http://schemas.microsoft.com/office/powerpoint/2010/main" val="3098619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9D2E6-831F-4D72-90D7-C8D3140717D4}"/>
              </a:ext>
            </a:extLst>
          </p:cNvPr>
          <p:cNvSpPr>
            <a:spLocks noGrp="1"/>
          </p:cNvSpPr>
          <p:nvPr>
            <p:ph type="title"/>
          </p:nvPr>
        </p:nvSpPr>
        <p:spPr/>
        <p:txBody>
          <a:bodyPr/>
          <a:lstStyle/>
          <a:p>
            <a:r>
              <a:rPr lang="en-GB" dirty="0"/>
              <a:t>Academic Integrity </a:t>
            </a:r>
          </a:p>
        </p:txBody>
      </p:sp>
      <p:pic>
        <p:nvPicPr>
          <p:cNvPr id="4" name="Online Media 3" title="What is academic integrity?">
            <a:hlinkClick r:id="" action="ppaction://media"/>
            <a:extLst>
              <a:ext uri="{FF2B5EF4-FFF2-40B4-BE49-F238E27FC236}">
                <a16:creationId xmlns:a16="http://schemas.microsoft.com/office/drawing/2014/main" id="{24CD8A96-EDB2-40EA-AC02-FF8A10F0F6C6}"/>
              </a:ext>
            </a:extLst>
          </p:cNvPr>
          <p:cNvPicPr>
            <a:picLocks noGrp="1" noRot="1" noChangeAspect="1"/>
          </p:cNvPicPr>
          <p:nvPr>
            <p:ph idx="1"/>
            <a:videoFile r:link="rId1"/>
          </p:nvPr>
        </p:nvPicPr>
        <p:blipFill>
          <a:blip r:embed="rId4"/>
          <a:stretch>
            <a:fillRect/>
          </a:stretch>
        </p:blipFill>
        <p:spPr>
          <a:xfrm>
            <a:off x="1639019" y="1465168"/>
            <a:ext cx="9234728" cy="5218027"/>
          </a:xfrm>
          <a:prstGeom prst="rect">
            <a:avLst/>
          </a:prstGeom>
        </p:spPr>
      </p:pic>
    </p:spTree>
    <p:extLst>
      <p:ext uri="{BB962C8B-B14F-4D97-AF65-F5344CB8AC3E}">
        <p14:creationId xmlns:p14="http://schemas.microsoft.com/office/powerpoint/2010/main" val="37980175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979C31-0514-4A2B-9E12-261A7F871A93}"/>
              </a:ext>
            </a:extLst>
          </p:cNvPr>
          <p:cNvSpPr>
            <a:spLocks noGrp="1"/>
          </p:cNvSpPr>
          <p:nvPr>
            <p:ph type="title"/>
          </p:nvPr>
        </p:nvSpPr>
        <p:spPr>
          <a:xfrm>
            <a:off x="3966414" y="2922059"/>
            <a:ext cx="4212386" cy="1325563"/>
          </a:xfrm>
        </p:spPr>
        <p:txBody>
          <a:bodyPr/>
          <a:lstStyle/>
          <a:p>
            <a:pPr algn="ctr"/>
            <a:r>
              <a:rPr lang="en-GB" dirty="0"/>
              <a:t>Understanding Primary Research </a:t>
            </a:r>
          </a:p>
        </p:txBody>
      </p:sp>
    </p:spTree>
    <p:extLst>
      <p:ext uri="{BB962C8B-B14F-4D97-AF65-F5344CB8AC3E}">
        <p14:creationId xmlns:p14="http://schemas.microsoft.com/office/powerpoint/2010/main" val="2076024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56826B-E11B-45BB-91FC-EED8DC99F1D2}"/>
              </a:ext>
            </a:extLst>
          </p:cNvPr>
          <p:cNvSpPr>
            <a:spLocks noGrp="1"/>
          </p:cNvSpPr>
          <p:nvPr>
            <p:ph type="title"/>
          </p:nvPr>
        </p:nvSpPr>
        <p:spPr>
          <a:xfrm>
            <a:off x="2590800" y="365125"/>
            <a:ext cx="9398000" cy="1325563"/>
          </a:xfrm>
        </p:spPr>
        <p:txBody>
          <a:bodyPr/>
          <a:lstStyle/>
          <a:p>
            <a:r>
              <a:rPr lang="en-GB" dirty="0"/>
              <a:t>Primary Research – Primary Data Source</a:t>
            </a:r>
          </a:p>
        </p:txBody>
      </p:sp>
      <p:sp>
        <p:nvSpPr>
          <p:cNvPr id="3" name="Content Placeholder 2">
            <a:extLst>
              <a:ext uri="{FF2B5EF4-FFF2-40B4-BE49-F238E27FC236}">
                <a16:creationId xmlns:a16="http://schemas.microsoft.com/office/drawing/2014/main" id="{267712C8-8E94-4DE6-BAC2-8FF845FBFDBD}"/>
              </a:ext>
            </a:extLst>
          </p:cNvPr>
          <p:cNvSpPr>
            <a:spLocks noGrp="1"/>
          </p:cNvSpPr>
          <p:nvPr>
            <p:ph idx="1"/>
          </p:nvPr>
        </p:nvSpPr>
        <p:spPr>
          <a:xfrm>
            <a:off x="3335866" y="3096048"/>
            <a:ext cx="10058400" cy="3400213"/>
          </a:xfrm>
        </p:spPr>
        <p:txBody>
          <a:bodyPr>
            <a:normAutofit/>
          </a:bodyPr>
          <a:lstStyle/>
          <a:p>
            <a:pPr marL="0" indent="0">
              <a:buNone/>
            </a:pPr>
            <a:r>
              <a:rPr lang="en-GB" dirty="0"/>
              <a:t>.</a:t>
            </a:r>
          </a:p>
          <a:p>
            <a:pPr marL="0" indent="0">
              <a:buNone/>
            </a:pPr>
            <a:endParaRPr lang="en-GB" dirty="0"/>
          </a:p>
        </p:txBody>
      </p:sp>
      <p:grpSp>
        <p:nvGrpSpPr>
          <p:cNvPr id="7" name="Group 6">
            <a:extLst>
              <a:ext uri="{FF2B5EF4-FFF2-40B4-BE49-F238E27FC236}">
                <a16:creationId xmlns:a16="http://schemas.microsoft.com/office/drawing/2014/main" id="{6FF5B78D-498A-49BD-8468-C54403B147BA}"/>
              </a:ext>
            </a:extLst>
          </p:cNvPr>
          <p:cNvGrpSpPr/>
          <p:nvPr/>
        </p:nvGrpSpPr>
        <p:grpSpPr>
          <a:xfrm>
            <a:off x="778933" y="1906463"/>
            <a:ext cx="10820400" cy="4466263"/>
            <a:chOff x="-135467" y="-148263"/>
            <a:chExt cx="8128000" cy="652124"/>
          </a:xfrm>
        </p:grpSpPr>
        <p:sp>
          <p:nvSpPr>
            <p:cNvPr id="8" name="Rectangle 7">
              <a:extLst>
                <a:ext uri="{FF2B5EF4-FFF2-40B4-BE49-F238E27FC236}">
                  <a16:creationId xmlns:a16="http://schemas.microsoft.com/office/drawing/2014/main" id="{BE6D2ABF-2F5C-4C81-B267-EAF563FE13AB}"/>
                </a:ext>
              </a:extLst>
            </p:cNvPr>
            <p:cNvSpPr/>
            <p:nvPr/>
          </p:nvSpPr>
          <p:spPr>
            <a:xfrm>
              <a:off x="-135467" y="-74607"/>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1BC3BE99-D22E-4C8F-A44C-56765A28AD94}"/>
                </a:ext>
              </a:extLst>
            </p:cNvPr>
            <p:cNvSpPr/>
            <p:nvPr/>
          </p:nvSpPr>
          <p:spPr>
            <a:xfrm>
              <a:off x="270932" y="-148263"/>
              <a:ext cx="7555606" cy="147311"/>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A primary data source is an original data source; one in which the data are collected first hand by the researcher for a specific research purpose or project. </a:t>
              </a:r>
            </a:p>
            <a:p>
              <a:pPr marL="0" lvl="0" indent="0" algn="l" defTabSz="222250">
                <a:lnSpc>
                  <a:spcPct val="90000"/>
                </a:lnSpc>
                <a:spcBef>
                  <a:spcPct val="0"/>
                </a:spcBef>
                <a:spcAft>
                  <a:spcPct val="35000"/>
                </a:spcAft>
                <a:buNone/>
              </a:pPr>
              <a:endParaRPr lang="en-GB" sz="500" kern="1200" dirty="0"/>
            </a:p>
          </p:txBody>
        </p:sp>
        <p:sp>
          <p:nvSpPr>
            <p:cNvPr id="10" name="Rectangle 9">
              <a:extLst>
                <a:ext uri="{FF2B5EF4-FFF2-40B4-BE49-F238E27FC236}">
                  <a16:creationId xmlns:a16="http://schemas.microsoft.com/office/drawing/2014/main" id="{4BDA0DE7-3419-4548-8558-ECA8714F8641}"/>
                </a:ext>
              </a:extLst>
            </p:cNvPr>
            <p:cNvSpPr/>
            <p:nvPr/>
          </p:nvSpPr>
          <p:spPr>
            <a:xfrm>
              <a:off x="-135467" y="151750"/>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B9F49D64-56D9-43A8-A2AC-F58DABD64627}"/>
                </a:ext>
              </a:extLst>
            </p:cNvPr>
            <p:cNvSpPr/>
            <p:nvPr/>
          </p:nvSpPr>
          <p:spPr>
            <a:xfrm>
              <a:off x="270932" y="78094"/>
              <a:ext cx="7441763" cy="147311"/>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Primary data can be collected in a number of ways. However, the most common techniques are self-administered surveys, interviews, field observation, and experiments</a:t>
              </a:r>
            </a:p>
          </p:txBody>
        </p:sp>
        <p:sp>
          <p:nvSpPr>
            <p:cNvPr id="12" name="Rectangle 11">
              <a:extLst>
                <a:ext uri="{FF2B5EF4-FFF2-40B4-BE49-F238E27FC236}">
                  <a16:creationId xmlns:a16="http://schemas.microsoft.com/office/drawing/2014/main" id="{9B0C228D-C0B3-4535-B8C4-0B21595F021D}"/>
                </a:ext>
              </a:extLst>
            </p:cNvPr>
            <p:cNvSpPr/>
            <p:nvPr/>
          </p:nvSpPr>
          <p:spPr>
            <a:xfrm>
              <a:off x="-135467" y="378107"/>
              <a:ext cx="8128000" cy="125754"/>
            </a:xfrm>
            <a:prstGeom prst="rect">
              <a:avLst/>
            </a:pr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EA8B3686-31F6-423C-A75D-B3D5E544D52A}"/>
                </a:ext>
              </a:extLst>
            </p:cNvPr>
            <p:cNvSpPr/>
            <p:nvPr/>
          </p:nvSpPr>
          <p:spPr>
            <a:xfrm>
              <a:off x="270933" y="304451"/>
              <a:ext cx="7555606" cy="147311"/>
            </a:xfrm>
            <a:custGeom>
              <a:avLst/>
              <a:gdLst>
                <a:gd name="connsiteX0" fmla="*/ 0 w 5689600"/>
                <a:gd name="connsiteY0" fmla="*/ 24552 h 147311"/>
                <a:gd name="connsiteX1" fmla="*/ 24552 w 5689600"/>
                <a:gd name="connsiteY1" fmla="*/ 0 h 147311"/>
                <a:gd name="connsiteX2" fmla="*/ 5665048 w 5689600"/>
                <a:gd name="connsiteY2" fmla="*/ 0 h 147311"/>
                <a:gd name="connsiteX3" fmla="*/ 5689600 w 5689600"/>
                <a:gd name="connsiteY3" fmla="*/ 24552 h 147311"/>
                <a:gd name="connsiteX4" fmla="*/ 5689600 w 5689600"/>
                <a:gd name="connsiteY4" fmla="*/ 122759 h 147311"/>
                <a:gd name="connsiteX5" fmla="*/ 5665048 w 5689600"/>
                <a:gd name="connsiteY5" fmla="*/ 147311 h 147311"/>
                <a:gd name="connsiteX6" fmla="*/ 24552 w 5689600"/>
                <a:gd name="connsiteY6" fmla="*/ 147311 h 147311"/>
                <a:gd name="connsiteX7" fmla="*/ 0 w 5689600"/>
                <a:gd name="connsiteY7" fmla="*/ 122759 h 147311"/>
                <a:gd name="connsiteX8" fmla="*/ 0 w 5689600"/>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147311">
                  <a:moveTo>
                    <a:pt x="0" y="24552"/>
                  </a:moveTo>
                  <a:cubicBezTo>
                    <a:pt x="0" y="10992"/>
                    <a:pt x="10992" y="0"/>
                    <a:pt x="24552" y="0"/>
                  </a:cubicBezTo>
                  <a:lnTo>
                    <a:pt x="5665048" y="0"/>
                  </a:lnTo>
                  <a:cubicBezTo>
                    <a:pt x="5678608" y="0"/>
                    <a:pt x="5689600" y="10992"/>
                    <a:pt x="5689600" y="24552"/>
                  </a:cubicBezTo>
                  <a:lnTo>
                    <a:pt x="5689600" y="122759"/>
                  </a:lnTo>
                  <a:cubicBezTo>
                    <a:pt x="5689600" y="136319"/>
                    <a:pt x="5678608" y="147311"/>
                    <a:pt x="5665048"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Primary data collection is quite expensive and time consuming compared to secondary data collection. However, primary data collection may be the only suitable method for some types of research</a:t>
              </a:r>
            </a:p>
          </p:txBody>
        </p:sp>
      </p:grpSp>
    </p:spTree>
    <p:extLst>
      <p:ext uri="{BB962C8B-B14F-4D97-AF65-F5344CB8AC3E}">
        <p14:creationId xmlns:p14="http://schemas.microsoft.com/office/powerpoint/2010/main" val="3518974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EB0D3-C692-4F44-AA01-58956F3BA4DA}"/>
              </a:ext>
            </a:extLst>
          </p:cNvPr>
          <p:cNvSpPr>
            <a:spLocks noGrp="1"/>
          </p:cNvSpPr>
          <p:nvPr>
            <p:ph type="title"/>
          </p:nvPr>
        </p:nvSpPr>
        <p:spPr>
          <a:xfrm>
            <a:off x="2590799" y="365125"/>
            <a:ext cx="9465733" cy="1325563"/>
          </a:xfrm>
        </p:spPr>
        <p:txBody>
          <a:bodyPr>
            <a:normAutofit/>
          </a:bodyPr>
          <a:lstStyle/>
          <a:p>
            <a:pPr algn="l"/>
            <a:r>
              <a:rPr lang="en-GB" sz="2800" b="1" i="0" dirty="0">
                <a:solidFill>
                  <a:srgbClr val="333333"/>
                </a:solidFill>
                <a:effectLst/>
                <a:latin typeface="Arial" panose="020B0604020202020204" pitchFamily="34" charset="0"/>
              </a:rPr>
              <a:t>Primary </a:t>
            </a:r>
            <a:r>
              <a:rPr lang="en-GB" sz="2800" i="0" dirty="0">
                <a:solidFill>
                  <a:srgbClr val="333333"/>
                </a:solidFill>
                <a:effectLst/>
                <a:latin typeface="Arial" panose="020B0604020202020204" pitchFamily="34" charset="0"/>
              </a:rPr>
              <a:t>Data Sources </a:t>
            </a:r>
            <a:r>
              <a:rPr lang="en-GB" sz="2800" b="1" i="1" dirty="0">
                <a:solidFill>
                  <a:srgbClr val="333333"/>
                </a:solidFill>
                <a:effectLst/>
                <a:latin typeface="Arial" panose="020B0604020202020204" pitchFamily="34" charset="0"/>
              </a:rPr>
              <a:t>versus</a:t>
            </a:r>
            <a:r>
              <a:rPr lang="en-GB" sz="2800" b="1" i="0" dirty="0">
                <a:solidFill>
                  <a:srgbClr val="333333"/>
                </a:solidFill>
                <a:effectLst/>
                <a:latin typeface="Arial" panose="020B0604020202020204" pitchFamily="34" charset="0"/>
              </a:rPr>
              <a:t> Secondary </a:t>
            </a:r>
            <a:r>
              <a:rPr lang="en-GB" sz="2800" i="0" dirty="0">
                <a:solidFill>
                  <a:srgbClr val="333333"/>
                </a:solidFill>
                <a:effectLst/>
                <a:latin typeface="Arial" panose="020B0604020202020204" pitchFamily="34" charset="0"/>
              </a:rPr>
              <a:t>Data Sources</a:t>
            </a:r>
          </a:p>
        </p:txBody>
      </p:sp>
      <p:sp>
        <p:nvSpPr>
          <p:cNvPr id="3" name="Content Placeholder 2">
            <a:extLst>
              <a:ext uri="{FF2B5EF4-FFF2-40B4-BE49-F238E27FC236}">
                <a16:creationId xmlns:a16="http://schemas.microsoft.com/office/drawing/2014/main" id="{7747FC58-317E-4BE7-8508-6F732290768A}"/>
              </a:ext>
            </a:extLst>
          </p:cNvPr>
          <p:cNvSpPr>
            <a:spLocks noGrp="1"/>
          </p:cNvSpPr>
          <p:nvPr>
            <p:ph idx="1"/>
          </p:nvPr>
        </p:nvSpPr>
        <p:spPr>
          <a:xfrm>
            <a:off x="1097280" y="1845734"/>
            <a:ext cx="10639090" cy="2302933"/>
          </a:xfrm>
        </p:spPr>
        <p:style>
          <a:lnRef idx="2">
            <a:schemeClr val="accent2"/>
          </a:lnRef>
          <a:fillRef idx="1">
            <a:schemeClr val="lt1"/>
          </a:fillRef>
          <a:effectRef idx="0">
            <a:schemeClr val="accent2"/>
          </a:effectRef>
          <a:fontRef idx="minor">
            <a:schemeClr val="dk1"/>
          </a:fontRef>
        </p:style>
        <p:txBody>
          <a:bodyPr>
            <a:noAutofit/>
          </a:bodyPr>
          <a:lstStyle/>
          <a:p>
            <a:pPr marL="0" indent="0">
              <a:lnSpc>
                <a:spcPct val="150000"/>
              </a:lnSpc>
              <a:buNone/>
            </a:pPr>
            <a:r>
              <a:rPr lang="en-GB" sz="2000" dirty="0">
                <a:latin typeface="Arial" panose="020B0604020202020204" pitchFamily="34" charset="0"/>
                <a:cs typeface="Arial" panose="020B0604020202020204" pitchFamily="34" charset="0"/>
              </a:rPr>
              <a:t>In the conduct of research, researchers rely on two kinds of data sources primary and secondary. The term </a:t>
            </a:r>
            <a:r>
              <a:rPr lang="en-GB" sz="2000" b="1" i="1" dirty="0">
                <a:latin typeface="Arial" panose="020B0604020202020204" pitchFamily="34" charset="0"/>
                <a:cs typeface="Arial" panose="020B0604020202020204" pitchFamily="34" charset="0"/>
              </a:rPr>
              <a:t>primary source </a:t>
            </a:r>
            <a:r>
              <a:rPr lang="en-GB" sz="2000" dirty="0">
                <a:latin typeface="Arial" panose="020B0604020202020204" pitchFamily="34" charset="0"/>
                <a:cs typeface="Arial" panose="020B0604020202020204" pitchFamily="34" charset="0"/>
              </a:rPr>
              <a:t>is used broadly to embody all sources that are original. This can be contrasted with the term </a:t>
            </a:r>
            <a:r>
              <a:rPr lang="en-GB" sz="2000" i="1" dirty="0">
                <a:latin typeface="Arial" panose="020B0604020202020204" pitchFamily="34" charset="0"/>
                <a:cs typeface="Arial" panose="020B0604020202020204" pitchFamily="34" charset="0"/>
              </a:rPr>
              <a:t>primary data source</a:t>
            </a:r>
            <a:r>
              <a:rPr lang="en-GB" sz="2000" dirty="0">
                <a:latin typeface="Arial" panose="020B0604020202020204" pitchFamily="34" charset="0"/>
                <a:cs typeface="Arial" panose="020B0604020202020204" pitchFamily="34" charset="0"/>
              </a:rPr>
              <a:t>, which refers specifically to the first hand collection of data for a particular purpose. Both primary data sources and primary sources provide first hand, unmediated information that is closest to the object of study.</a:t>
            </a:r>
            <a:endParaRPr lang="en-GB" sz="1600" dirty="0">
              <a:latin typeface="Arial" panose="020B0604020202020204" pitchFamily="34" charset="0"/>
              <a:cs typeface="Arial" panose="020B0604020202020204" pitchFamily="34" charset="0"/>
            </a:endParaRPr>
          </a:p>
        </p:txBody>
      </p:sp>
      <p:grpSp>
        <p:nvGrpSpPr>
          <p:cNvPr id="12" name="Group 11">
            <a:extLst>
              <a:ext uri="{FF2B5EF4-FFF2-40B4-BE49-F238E27FC236}">
                <a16:creationId xmlns:a16="http://schemas.microsoft.com/office/drawing/2014/main" id="{6C66480F-034B-4F7B-A0A0-672258874C70}"/>
              </a:ext>
            </a:extLst>
          </p:cNvPr>
          <p:cNvGrpSpPr/>
          <p:nvPr/>
        </p:nvGrpSpPr>
        <p:grpSpPr>
          <a:xfrm>
            <a:off x="837840" y="4575246"/>
            <a:ext cx="2372708" cy="1886800"/>
            <a:chOff x="585177" y="3472664"/>
            <a:chExt cx="3912216" cy="2749069"/>
          </a:xfrm>
        </p:grpSpPr>
        <p:pic>
          <p:nvPicPr>
            <p:cNvPr id="7" name="Picture 6" descr="Business woman raising shoulders">
              <a:extLst>
                <a:ext uri="{FF2B5EF4-FFF2-40B4-BE49-F238E27FC236}">
                  <a16:creationId xmlns:a16="http://schemas.microsoft.com/office/drawing/2014/main" id="{2D64FBE8-2D16-44FD-8012-EBC238B26E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86933" y="3490554"/>
              <a:ext cx="1310460" cy="2632165"/>
            </a:xfrm>
            <a:prstGeom prst="rect">
              <a:avLst/>
            </a:prstGeom>
          </p:spPr>
        </p:pic>
        <p:pic>
          <p:nvPicPr>
            <p:cNvPr id="9" name="Picture 8" descr="Businesswoman hand on head">
              <a:extLst>
                <a:ext uri="{FF2B5EF4-FFF2-40B4-BE49-F238E27FC236}">
                  <a16:creationId xmlns:a16="http://schemas.microsoft.com/office/drawing/2014/main" id="{A086FB03-8083-4505-8279-7515C80B2FB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2125490" y="3472664"/>
              <a:ext cx="832395" cy="2731179"/>
            </a:xfrm>
            <a:prstGeom prst="rect">
              <a:avLst/>
            </a:prstGeom>
          </p:spPr>
        </p:pic>
        <p:pic>
          <p:nvPicPr>
            <p:cNvPr id="11" name="Picture 10" descr="Young businessman hand on head">
              <a:extLst>
                <a:ext uri="{FF2B5EF4-FFF2-40B4-BE49-F238E27FC236}">
                  <a16:creationId xmlns:a16="http://schemas.microsoft.com/office/drawing/2014/main" id="{30C14322-39A0-4ADE-A824-F68900CE276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5177" y="3490554"/>
              <a:ext cx="1148663" cy="2731179"/>
            </a:xfrm>
            <a:prstGeom prst="rect">
              <a:avLst/>
            </a:prstGeom>
          </p:spPr>
        </p:pic>
      </p:grpSp>
      <p:sp>
        <p:nvSpPr>
          <p:cNvPr id="16" name="TextBox 15">
            <a:extLst>
              <a:ext uri="{FF2B5EF4-FFF2-40B4-BE49-F238E27FC236}">
                <a16:creationId xmlns:a16="http://schemas.microsoft.com/office/drawing/2014/main" id="{4027C9B8-E01C-437E-A500-3D566C57535D}"/>
              </a:ext>
            </a:extLst>
          </p:cNvPr>
          <p:cNvSpPr txBox="1"/>
          <p:nvPr/>
        </p:nvSpPr>
        <p:spPr>
          <a:xfrm>
            <a:off x="3210549" y="4340678"/>
            <a:ext cx="8845983" cy="234365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nSpc>
                <a:spcPct val="150000"/>
              </a:lnSpc>
            </a:pPr>
            <a:r>
              <a:rPr lang="en-GB" sz="2000" dirty="0">
                <a:latin typeface="Arial" panose="020B0604020202020204" pitchFamily="34" charset="0"/>
                <a:cs typeface="Arial" panose="020B0604020202020204" pitchFamily="34" charset="0"/>
              </a:rPr>
              <a:t>Comparatively, a </a:t>
            </a:r>
            <a:r>
              <a:rPr lang="en-GB" sz="2000" b="1" i="1" dirty="0">
                <a:latin typeface="Arial" panose="020B0604020202020204" pitchFamily="34" charset="0"/>
                <a:cs typeface="Arial" panose="020B0604020202020204" pitchFamily="34" charset="0"/>
              </a:rPr>
              <a:t>secondary data source </a:t>
            </a:r>
            <a:r>
              <a:rPr lang="en-GB" sz="2000" dirty="0">
                <a:latin typeface="Arial" panose="020B0604020202020204" pitchFamily="34" charset="0"/>
                <a:cs typeface="Arial" panose="020B0604020202020204" pitchFamily="34" charset="0"/>
              </a:rPr>
              <a:t>refers to a data source that is already in existence and is being used either for a purpose for which it was not originally intended and/or by someone other than the researcher who collected the original data. Such sources are considered to be nonoriginal or second hand, but are nonetheless considered to be quite valuable. </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33174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16"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B6484-4293-4FBF-8DAE-3DABD9289E2E}"/>
              </a:ext>
            </a:extLst>
          </p:cNvPr>
          <p:cNvSpPr>
            <a:spLocks noGrp="1"/>
          </p:cNvSpPr>
          <p:nvPr>
            <p:ph type="title"/>
          </p:nvPr>
        </p:nvSpPr>
        <p:spPr/>
        <p:txBody>
          <a:bodyPr>
            <a:normAutofit/>
          </a:bodyPr>
          <a:lstStyle/>
          <a:p>
            <a:pPr algn="l"/>
            <a:r>
              <a:rPr lang="en-GB" sz="3600" b="1" i="0" dirty="0">
                <a:solidFill>
                  <a:srgbClr val="333333"/>
                </a:solidFill>
                <a:effectLst/>
                <a:latin typeface="Arial" panose="020B0604020202020204" pitchFamily="34" charset="0"/>
              </a:rPr>
              <a:t>The Need for Primary Research</a:t>
            </a:r>
          </a:p>
        </p:txBody>
      </p:sp>
      <p:sp>
        <p:nvSpPr>
          <p:cNvPr id="3" name="Content Placeholder 2">
            <a:extLst>
              <a:ext uri="{FF2B5EF4-FFF2-40B4-BE49-F238E27FC236}">
                <a16:creationId xmlns:a16="http://schemas.microsoft.com/office/drawing/2014/main" id="{3D38390E-E4E3-4018-BEE7-354595BD578A}"/>
              </a:ext>
            </a:extLst>
          </p:cNvPr>
          <p:cNvSpPr>
            <a:spLocks noGrp="1"/>
          </p:cNvSpPr>
          <p:nvPr>
            <p:ph idx="1"/>
          </p:nvPr>
        </p:nvSpPr>
        <p:spPr>
          <a:xfrm>
            <a:off x="843280" y="1544336"/>
            <a:ext cx="10058400" cy="690732"/>
          </a:xfrm>
        </p:spPr>
        <p:txBody>
          <a:bodyPr>
            <a:normAutofit/>
          </a:bodyPr>
          <a:lstStyle/>
          <a:p>
            <a:pPr marL="0" indent="0">
              <a:buNone/>
            </a:pPr>
            <a:r>
              <a:rPr lang="en-GB" dirty="0"/>
              <a:t>Researchers collect data for numerous reasons:</a:t>
            </a:r>
          </a:p>
        </p:txBody>
      </p:sp>
      <p:grpSp>
        <p:nvGrpSpPr>
          <p:cNvPr id="13" name="Group 12">
            <a:extLst>
              <a:ext uri="{FF2B5EF4-FFF2-40B4-BE49-F238E27FC236}">
                <a16:creationId xmlns:a16="http://schemas.microsoft.com/office/drawing/2014/main" id="{7477843F-068C-4331-B6B5-678E4CACE541}"/>
              </a:ext>
            </a:extLst>
          </p:cNvPr>
          <p:cNvGrpSpPr/>
          <p:nvPr/>
        </p:nvGrpSpPr>
        <p:grpSpPr>
          <a:xfrm>
            <a:off x="-3663726" y="1819323"/>
            <a:ext cx="11917112" cy="4706054"/>
            <a:chOff x="-2756178" y="2038560"/>
            <a:chExt cx="10785707" cy="4706054"/>
          </a:xfrm>
        </p:grpSpPr>
        <p:sp>
          <p:nvSpPr>
            <p:cNvPr id="6" name="Block Arc 5">
              <a:extLst>
                <a:ext uri="{FF2B5EF4-FFF2-40B4-BE49-F238E27FC236}">
                  <a16:creationId xmlns:a16="http://schemas.microsoft.com/office/drawing/2014/main" id="{C3909279-E8BE-4899-BA98-F7BE5D99C8E0}"/>
                </a:ext>
              </a:extLst>
            </p:cNvPr>
            <p:cNvSpPr/>
            <p:nvPr/>
          </p:nvSpPr>
          <p:spPr>
            <a:xfrm>
              <a:off x="-2756178" y="2038560"/>
              <a:ext cx="4706054" cy="4706054"/>
            </a:xfrm>
            <a:prstGeom prst="blockArc">
              <a:avLst>
                <a:gd name="adj1" fmla="val 18900000"/>
                <a:gd name="adj2" fmla="val 2700000"/>
                <a:gd name="adj3" fmla="val 459"/>
              </a:avLst>
            </a:prstGeom>
          </p:spPr>
          <p:style>
            <a:lnRef idx="2">
              <a:schemeClr val="accent1">
                <a:shade val="60000"/>
                <a:hueOff val="0"/>
                <a:satOff val="0"/>
                <a:lumOff val="0"/>
                <a:alphaOff val="0"/>
              </a:schemeClr>
            </a:lnRef>
            <a:fillRef idx="0">
              <a:schemeClr val="accent1">
                <a:hueOff val="0"/>
                <a:satOff val="0"/>
                <a:lumOff val="0"/>
                <a:alphaOff val="0"/>
              </a:schemeClr>
            </a:fillRef>
            <a:effectRef idx="0">
              <a:schemeClr val="accent1">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B3BDCE4A-C78C-497C-8C69-B1744F8F9030}"/>
                </a:ext>
              </a:extLst>
            </p:cNvPr>
            <p:cNvSpPr/>
            <p:nvPr/>
          </p:nvSpPr>
          <p:spPr>
            <a:xfrm>
              <a:off x="1856311" y="2573180"/>
              <a:ext cx="6173218" cy="613237"/>
            </a:xfrm>
            <a:custGeom>
              <a:avLst/>
              <a:gdLst>
                <a:gd name="connsiteX0" fmla="*/ 0 w 8434196"/>
                <a:gd name="connsiteY0" fmla="*/ 0 h 698698"/>
                <a:gd name="connsiteX1" fmla="*/ 8434196 w 8434196"/>
                <a:gd name="connsiteY1" fmla="*/ 0 h 698698"/>
                <a:gd name="connsiteX2" fmla="*/ 8434196 w 8434196"/>
                <a:gd name="connsiteY2" fmla="*/ 698698 h 698698"/>
                <a:gd name="connsiteX3" fmla="*/ 0 w 8434196"/>
                <a:gd name="connsiteY3" fmla="*/ 698698 h 698698"/>
                <a:gd name="connsiteX4" fmla="*/ 0 w 8434196"/>
                <a:gd name="connsiteY4" fmla="*/ 0 h 698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4196" h="698698">
                  <a:moveTo>
                    <a:pt x="0" y="0"/>
                  </a:moveTo>
                  <a:lnTo>
                    <a:pt x="8434196" y="0"/>
                  </a:lnTo>
                  <a:lnTo>
                    <a:pt x="8434196" y="698698"/>
                  </a:lnTo>
                  <a:lnTo>
                    <a:pt x="0" y="69869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54592" tIns="91440" rIns="91440" bIns="91440" numCol="1" spcCol="1270" anchor="ctr" anchorCtr="0">
              <a:noAutofit/>
            </a:bodyPr>
            <a:lstStyle/>
            <a:p>
              <a:pPr marL="0" lvl="0" indent="0" algn="l" defTabSz="1600200">
                <a:lnSpc>
                  <a:spcPct val="90000"/>
                </a:lnSpc>
                <a:spcBef>
                  <a:spcPct val="0"/>
                </a:spcBef>
                <a:spcAft>
                  <a:spcPct val="35000"/>
                </a:spcAft>
                <a:buNone/>
              </a:pPr>
              <a:r>
                <a:rPr lang="en-GB" sz="2800" dirty="0">
                  <a:solidFill>
                    <a:schemeClr val="bg1"/>
                  </a:solidFill>
                  <a:latin typeface="Arial" panose="020B0604020202020204" pitchFamily="34" charset="0"/>
                  <a:cs typeface="Arial" panose="020B0604020202020204" pitchFamily="34" charset="0"/>
                </a:rPr>
                <a:t>To t</a:t>
              </a:r>
              <a:r>
                <a:rPr lang="en-GB" sz="2800" b="0" i="0" dirty="0">
                  <a:solidFill>
                    <a:schemeClr val="bg1"/>
                  </a:solidFill>
                  <a:effectLst/>
                  <a:latin typeface="Arial" panose="020B0604020202020204" pitchFamily="34" charset="0"/>
                  <a:cs typeface="Arial" panose="020B0604020202020204" pitchFamily="34" charset="0"/>
                </a:rPr>
                <a:t>est a hypothesis</a:t>
              </a:r>
              <a:endParaRPr lang="en-GB" sz="2800" kern="1200" dirty="0">
                <a:solidFill>
                  <a:schemeClr val="bg1"/>
                </a:solidFill>
                <a:latin typeface="Arial" panose="020B0604020202020204" pitchFamily="34" charset="0"/>
                <a:cs typeface="Arial" panose="020B0604020202020204" pitchFamily="34" charset="0"/>
              </a:endParaRPr>
            </a:p>
          </p:txBody>
        </p:sp>
        <p:sp>
          <p:nvSpPr>
            <p:cNvPr id="8" name="Oval 7">
              <a:extLst>
                <a:ext uri="{FF2B5EF4-FFF2-40B4-BE49-F238E27FC236}">
                  <a16:creationId xmlns:a16="http://schemas.microsoft.com/office/drawing/2014/main" id="{5E016344-468F-42ED-AE19-72D7F2C7C3D8}"/>
                </a:ext>
              </a:extLst>
            </p:cNvPr>
            <p:cNvSpPr/>
            <p:nvPr/>
          </p:nvSpPr>
          <p:spPr>
            <a:xfrm>
              <a:off x="1182518" y="2431575"/>
              <a:ext cx="873373" cy="87337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4" name="Group 13">
            <a:extLst>
              <a:ext uri="{FF2B5EF4-FFF2-40B4-BE49-F238E27FC236}">
                <a16:creationId xmlns:a16="http://schemas.microsoft.com/office/drawing/2014/main" id="{6D64E9D2-2944-48C3-A689-9B3F99AC070B}"/>
              </a:ext>
            </a:extLst>
          </p:cNvPr>
          <p:cNvGrpSpPr/>
          <p:nvPr/>
        </p:nvGrpSpPr>
        <p:grpSpPr>
          <a:xfrm>
            <a:off x="1066604" y="3194009"/>
            <a:ext cx="7186782" cy="873373"/>
            <a:chOff x="1496917" y="3954899"/>
            <a:chExt cx="8523199" cy="873373"/>
          </a:xfrm>
        </p:grpSpPr>
        <p:sp>
          <p:nvSpPr>
            <p:cNvPr id="9" name="Freeform: Shape 8">
              <a:extLst>
                <a:ext uri="{FF2B5EF4-FFF2-40B4-BE49-F238E27FC236}">
                  <a16:creationId xmlns:a16="http://schemas.microsoft.com/office/drawing/2014/main" id="{2F8F1D81-D251-4B71-9F02-EFD88DFA4B4A}"/>
                </a:ext>
              </a:extLst>
            </p:cNvPr>
            <p:cNvSpPr/>
            <p:nvPr/>
          </p:nvSpPr>
          <p:spPr>
            <a:xfrm>
              <a:off x="1839896" y="4060162"/>
              <a:ext cx="8180220" cy="698698"/>
            </a:xfrm>
            <a:custGeom>
              <a:avLst/>
              <a:gdLst>
                <a:gd name="connsiteX0" fmla="*/ 0 w 8180220"/>
                <a:gd name="connsiteY0" fmla="*/ 0 h 698698"/>
                <a:gd name="connsiteX1" fmla="*/ 8180220 w 8180220"/>
                <a:gd name="connsiteY1" fmla="*/ 0 h 698698"/>
                <a:gd name="connsiteX2" fmla="*/ 8180220 w 8180220"/>
                <a:gd name="connsiteY2" fmla="*/ 698698 h 698698"/>
                <a:gd name="connsiteX3" fmla="*/ 0 w 8180220"/>
                <a:gd name="connsiteY3" fmla="*/ 698698 h 698698"/>
                <a:gd name="connsiteX4" fmla="*/ 0 w 8180220"/>
                <a:gd name="connsiteY4" fmla="*/ 0 h 698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180220" h="698698">
                  <a:moveTo>
                    <a:pt x="0" y="0"/>
                  </a:moveTo>
                  <a:lnTo>
                    <a:pt x="8180220" y="0"/>
                  </a:lnTo>
                  <a:lnTo>
                    <a:pt x="8180220" y="698698"/>
                  </a:lnTo>
                  <a:lnTo>
                    <a:pt x="0" y="69869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54592" tIns="91440" rIns="91440" bIns="91440" numCol="1" spcCol="1270" anchor="ctr" anchorCtr="0">
              <a:noAutofit/>
            </a:bodyPr>
            <a:lstStyle/>
            <a:p>
              <a:pPr marL="0" lvl="0" indent="0" algn="l" defTabSz="1600200">
                <a:lnSpc>
                  <a:spcPct val="90000"/>
                </a:lnSpc>
                <a:spcBef>
                  <a:spcPct val="0"/>
                </a:spcBef>
                <a:spcAft>
                  <a:spcPct val="35000"/>
                </a:spcAft>
                <a:buNone/>
              </a:pPr>
              <a:r>
                <a:rPr lang="en-GB" sz="2800" b="0" i="0" dirty="0">
                  <a:solidFill>
                    <a:schemeClr val="bg1"/>
                  </a:solidFill>
                  <a:effectLst/>
                  <a:latin typeface="Arial" panose="020B0604020202020204" pitchFamily="34" charset="0"/>
                  <a:cs typeface="Arial" panose="020B0604020202020204" pitchFamily="34" charset="0"/>
                </a:rPr>
                <a:t>To solve a particular problem</a:t>
              </a:r>
              <a:endParaRPr lang="en-GB" sz="2800" kern="1200" dirty="0">
                <a:solidFill>
                  <a:schemeClr val="bg1"/>
                </a:solidFill>
                <a:latin typeface="Arial" panose="020B0604020202020204" pitchFamily="34" charset="0"/>
                <a:cs typeface="Arial" panose="020B0604020202020204" pitchFamily="34" charset="0"/>
              </a:endParaRPr>
            </a:p>
          </p:txBody>
        </p:sp>
        <p:sp>
          <p:nvSpPr>
            <p:cNvPr id="10" name="Oval 9">
              <a:extLst>
                <a:ext uri="{FF2B5EF4-FFF2-40B4-BE49-F238E27FC236}">
                  <a16:creationId xmlns:a16="http://schemas.microsoft.com/office/drawing/2014/main" id="{9A325596-82CD-41AC-969C-BA301CE87C60}"/>
                </a:ext>
              </a:extLst>
            </p:cNvPr>
            <p:cNvSpPr/>
            <p:nvPr/>
          </p:nvSpPr>
          <p:spPr>
            <a:xfrm>
              <a:off x="1496917" y="3954899"/>
              <a:ext cx="873373" cy="87337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5" name="Group 14">
            <a:extLst>
              <a:ext uri="{FF2B5EF4-FFF2-40B4-BE49-F238E27FC236}">
                <a16:creationId xmlns:a16="http://schemas.microsoft.com/office/drawing/2014/main" id="{C22FD74F-E925-4C43-A36D-6F37689E923F}"/>
              </a:ext>
            </a:extLst>
          </p:cNvPr>
          <p:cNvGrpSpPr/>
          <p:nvPr/>
        </p:nvGrpSpPr>
        <p:grpSpPr>
          <a:xfrm>
            <a:off x="1040412" y="4103233"/>
            <a:ext cx="7212974" cy="873373"/>
            <a:chOff x="1242940" y="5002947"/>
            <a:chExt cx="8870883" cy="873373"/>
          </a:xfrm>
        </p:grpSpPr>
        <p:sp>
          <p:nvSpPr>
            <p:cNvPr id="11" name="Freeform: Shape 10">
              <a:extLst>
                <a:ext uri="{FF2B5EF4-FFF2-40B4-BE49-F238E27FC236}">
                  <a16:creationId xmlns:a16="http://schemas.microsoft.com/office/drawing/2014/main" id="{5FFF0B07-94F0-4A41-90E7-BFD4E65E04DC}"/>
                </a:ext>
              </a:extLst>
            </p:cNvPr>
            <p:cNvSpPr/>
            <p:nvPr/>
          </p:nvSpPr>
          <p:spPr>
            <a:xfrm>
              <a:off x="1679627" y="5090285"/>
              <a:ext cx="8434196" cy="698698"/>
            </a:xfrm>
            <a:custGeom>
              <a:avLst/>
              <a:gdLst>
                <a:gd name="connsiteX0" fmla="*/ 0 w 8434196"/>
                <a:gd name="connsiteY0" fmla="*/ 0 h 698698"/>
                <a:gd name="connsiteX1" fmla="*/ 8434196 w 8434196"/>
                <a:gd name="connsiteY1" fmla="*/ 0 h 698698"/>
                <a:gd name="connsiteX2" fmla="*/ 8434196 w 8434196"/>
                <a:gd name="connsiteY2" fmla="*/ 698698 h 698698"/>
                <a:gd name="connsiteX3" fmla="*/ 0 w 8434196"/>
                <a:gd name="connsiteY3" fmla="*/ 698698 h 698698"/>
                <a:gd name="connsiteX4" fmla="*/ 0 w 8434196"/>
                <a:gd name="connsiteY4" fmla="*/ 0 h 698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4196" h="698698">
                  <a:moveTo>
                    <a:pt x="0" y="0"/>
                  </a:moveTo>
                  <a:lnTo>
                    <a:pt x="8434196" y="0"/>
                  </a:lnTo>
                  <a:lnTo>
                    <a:pt x="8434196" y="698698"/>
                  </a:lnTo>
                  <a:lnTo>
                    <a:pt x="0" y="69869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54592" tIns="91440" rIns="91440" bIns="91440" numCol="1" spcCol="1270" anchor="ctr" anchorCtr="0">
              <a:noAutofit/>
            </a:bodyPr>
            <a:lstStyle/>
            <a:p>
              <a:pPr marL="0" lvl="0" indent="0" algn="l" defTabSz="1600200">
                <a:lnSpc>
                  <a:spcPct val="90000"/>
                </a:lnSpc>
                <a:spcBef>
                  <a:spcPct val="0"/>
                </a:spcBef>
                <a:spcAft>
                  <a:spcPct val="35000"/>
                </a:spcAft>
                <a:buNone/>
              </a:pPr>
              <a:r>
                <a:rPr lang="en-GB" sz="2800" b="0" i="0" dirty="0">
                  <a:solidFill>
                    <a:schemeClr val="bg1"/>
                  </a:solidFill>
                  <a:effectLst/>
                  <a:latin typeface="Arial" panose="020B0604020202020204" pitchFamily="34" charset="0"/>
                  <a:cs typeface="Arial" panose="020B0604020202020204" pitchFamily="34" charset="0"/>
                </a:rPr>
                <a:t>To validate or falsify an existing theory</a:t>
              </a:r>
              <a:endParaRPr lang="en-GB" sz="2800" kern="1200" dirty="0">
                <a:solidFill>
                  <a:schemeClr val="bg1"/>
                </a:solidFill>
                <a:latin typeface="Arial" panose="020B0604020202020204" pitchFamily="34" charset="0"/>
                <a:cs typeface="Arial" panose="020B0604020202020204" pitchFamily="34" charset="0"/>
              </a:endParaRPr>
            </a:p>
          </p:txBody>
        </p:sp>
        <p:sp>
          <p:nvSpPr>
            <p:cNvPr id="12" name="Oval 11">
              <a:extLst>
                <a:ext uri="{FF2B5EF4-FFF2-40B4-BE49-F238E27FC236}">
                  <a16:creationId xmlns:a16="http://schemas.microsoft.com/office/drawing/2014/main" id="{DD52F762-3B45-44FA-9A25-220CA19FC8C5}"/>
                </a:ext>
              </a:extLst>
            </p:cNvPr>
            <p:cNvSpPr/>
            <p:nvPr/>
          </p:nvSpPr>
          <p:spPr>
            <a:xfrm>
              <a:off x="1242940" y="5002947"/>
              <a:ext cx="873373" cy="87337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grpSp>
        <p:nvGrpSpPr>
          <p:cNvPr id="16" name="Group 15">
            <a:extLst>
              <a:ext uri="{FF2B5EF4-FFF2-40B4-BE49-F238E27FC236}">
                <a16:creationId xmlns:a16="http://schemas.microsoft.com/office/drawing/2014/main" id="{B436B16C-232B-4E5C-BCA5-D320EFF47751}"/>
              </a:ext>
            </a:extLst>
          </p:cNvPr>
          <p:cNvGrpSpPr/>
          <p:nvPr/>
        </p:nvGrpSpPr>
        <p:grpSpPr>
          <a:xfrm>
            <a:off x="688134" y="5063944"/>
            <a:ext cx="7565252" cy="873373"/>
            <a:chOff x="1242940" y="5002947"/>
            <a:chExt cx="7778242" cy="873373"/>
          </a:xfrm>
        </p:grpSpPr>
        <p:sp>
          <p:nvSpPr>
            <p:cNvPr id="17" name="Freeform: Shape 16">
              <a:extLst>
                <a:ext uri="{FF2B5EF4-FFF2-40B4-BE49-F238E27FC236}">
                  <a16:creationId xmlns:a16="http://schemas.microsoft.com/office/drawing/2014/main" id="{4F090A8C-F334-435E-A985-1E5BD7B91C22}"/>
                </a:ext>
              </a:extLst>
            </p:cNvPr>
            <p:cNvSpPr/>
            <p:nvPr/>
          </p:nvSpPr>
          <p:spPr>
            <a:xfrm>
              <a:off x="1679627" y="5090285"/>
              <a:ext cx="7341555" cy="698698"/>
            </a:xfrm>
            <a:custGeom>
              <a:avLst/>
              <a:gdLst>
                <a:gd name="connsiteX0" fmla="*/ 0 w 8434196"/>
                <a:gd name="connsiteY0" fmla="*/ 0 h 698698"/>
                <a:gd name="connsiteX1" fmla="*/ 8434196 w 8434196"/>
                <a:gd name="connsiteY1" fmla="*/ 0 h 698698"/>
                <a:gd name="connsiteX2" fmla="*/ 8434196 w 8434196"/>
                <a:gd name="connsiteY2" fmla="*/ 698698 h 698698"/>
                <a:gd name="connsiteX3" fmla="*/ 0 w 8434196"/>
                <a:gd name="connsiteY3" fmla="*/ 698698 h 698698"/>
                <a:gd name="connsiteX4" fmla="*/ 0 w 8434196"/>
                <a:gd name="connsiteY4" fmla="*/ 0 h 6986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34196" h="698698">
                  <a:moveTo>
                    <a:pt x="0" y="0"/>
                  </a:moveTo>
                  <a:lnTo>
                    <a:pt x="8434196" y="0"/>
                  </a:lnTo>
                  <a:lnTo>
                    <a:pt x="8434196" y="698698"/>
                  </a:lnTo>
                  <a:lnTo>
                    <a:pt x="0" y="698698"/>
                  </a:lnTo>
                  <a:lnTo>
                    <a:pt x="0" y="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54592" tIns="91440" rIns="91440" bIns="91440" numCol="1" spcCol="1270" anchor="ctr" anchorCtr="0">
              <a:noAutofit/>
            </a:bodyPr>
            <a:lstStyle/>
            <a:p>
              <a:pPr marL="0" lvl="0" indent="0" algn="l" defTabSz="1600200">
                <a:lnSpc>
                  <a:spcPct val="90000"/>
                </a:lnSpc>
                <a:spcBef>
                  <a:spcPct val="0"/>
                </a:spcBef>
                <a:spcAft>
                  <a:spcPct val="35000"/>
                </a:spcAft>
                <a:buNone/>
              </a:pPr>
              <a:r>
                <a:rPr lang="en-GB" sz="2800" b="0" i="0" dirty="0">
                  <a:solidFill>
                    <a:schemeClr val="bg1"/>
                  </a:solidFill>
                  <a:effectLst/>
                  <a:latin typeface="Arial" panose="020B0604020202020204" pitchFamily="34" charset="0"/>
                  <a:cs typeface="Arial" panose="020B0604020202020204" pitchFamily="34" charset="0"/>
                </a:rPr>
                <a:t>To better understand some phenomenon</a:t>
              </a:r>
              <a:endParaRPr lang="en-GB" sz="2800" kern="1200" dirty="0">
                <a:solidFill>
                  <a:schemeClr val="bg1"/>
                </a:solidFill>
                <a:latin typeface="Arial" panose="020B0604020202020204" pitchFamily="34" charset="0"/>
                <a:cs typeface="Arial" panose="020B0604020202020204" pitchFamily="34" charset="0"/>
              </a:endParaRPr>
            </a:p>
          </p:txBody>
        </p:sp>
        <p:sp>
          <p:nvSpPr>
            <p:cNvPr id="18" name="Oval 17">
              <a:extLst>
                <a:ext uri="{FF2B5EF4-FFF2-40B4-BE49-F238E27FC236}">
                  <a16:creationId xmlns:a16="http://schemas.microsoft.com/office/drawing/2014/main" id="{E13B2FE6-5F8B-4D71-BD7B-02B1BFED5AFA}"/>
                </a:ext>
              </a:extLst>
            </p:cNvPr>
            <p:cNvSpPr/>
            <p:nvPr/>
          </p:nvSpPr>
          <p:spPr>
            <a:xfrm>
              <a:off x="1242940" y="5002947"/>
              <a:ext cx="873373" cy="873373"/>
            </a:xfrm>
            <a:prstGeom prst="ellipse">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grpSp>
      <p:sp>
        <p:nvSpPr>
          <p:cNvPr id="4" name="TextBox 3">
            <a:extLst>
              <a:ext uri="{FF2B5EF4-FFF2-40B4-BE49-F238E27FC236}">
                <a16:creationId xmlns:a16="http://schemas.microsoft.com/office/drawing/2014/main" id="{FB68F575-3546-4538-86A3-D714BD06BB98}"/>
              </a:ext>
            </a:extLst>
          </p:cNvPr>
          <p:cNvSpPr txBox="1"/>
          <p:nvPr/>
        </p:nvSpPr>
        <p:spPr>
          <a:xfrm>
            <a:off x="8415867" y="1594854"/>
            <a:ext cx="3572933" cy="5016758"/>
          </a:xfrm>
          <a:prstGeom prst="rect">
            <a:avLst/>
          </a:prstGeom>
          <a:noFill/>
        </p:spPr>
        <p:txBody>
          <a:bodyPr wrap="square" rtlCol="0">
            <a:spAutoFit/>
          </a:bodyPr>
          <a:lstStyle/>
          <a:p>
            <a:r>
              <a:rPr lang="en-GB" sz="2000" b="0" i="0" dirty="0">
                <a:solidFill>
                  <a:srgbClr val="2E2E2E"/>
                </a:solidFill>
                <a:effectLst/>
                <a:latin typeface="Arial" panose="020B0604020202020204" pitchFamily="34" charset="0"/>
                <a:cs typeface="Arial" panose="020B0604020202020204" pitchFamily="34" charset="0"/>
              </a:rPr>
              <a:t>Regardless of the reason, data collection generally requires a systematic and purposeful approach that is largely determined by the research design best suited to achieve the research objectives. </a:t>
            </a:r>
          </a:p>
          <a:p>
            <a:endParaRPr lang="en-GB" sz="2000" dirty="0">
              <a:solidFill>
                <a:srgbClr val="2E2E2E"/>
              </a:solidFill>
              <a:latin typeface="Arial" panose="020B0604020202020204" pitchFamily="34" charset="0"/>
              <a:cs typeface="Arial" panose="020B0604020202020204" pitchFamily="34" charset="0"/>
            </a:endParaRPr>
          </a:p>
          <a:p>
            <a:r>
              <a:rPr lang="en-GB" sz="2000" dirty="0">
                <a:solidFill>
                  <a:srgbClr val="2E2E2E"/>
                </a:solidFill>
                <a:latin typeface="Arial" panose="020B0604020202020204" pitchFamily="34" charset="0"/>
                <a:cs typeface="Arial" panose="020B0604020202020204" pitchFamily="34" charset="0"/>
              </a:rPr>
              <a:t>T</a:t>
            </a:r>
            <a:r>
              <a:rPr lang="en-GB" sz="2000" b="0" i="0" dirty="0">
                <a:solidFill>
                  <a:srgbClr val="2E2E2E"/>
                </a:solidFill>
                <a:effectLst/>
                <a:latin typeface="Arial" panose="020B0604020202020204" pitchFamily="34" charset="0"/>
                <a:cs typeface="Arial" panose="020B0604020202020204" pitchFamily="34" charset="0"/>
              </a:rPr>
              <a:t>he research design specifies the type of data that is to be collected, the population and other sources from which the data will be collected, and the procedures that will be used to collect the data.</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4713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fade">
                                      <p:cBhvr>
                                        <p:cTn id="17" dur="500"/>
                                        <p:tgtEl>
                                          <p:spTgt spid="1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fade">
                                      <p:cBhvr>
                                        <p:cTn id="22" dur="500"/>
                                        <p:tgtEl>
                                          <p:spTgt spid="1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6"/>
                                        </p:tgtEl>
                                        <p:attrNameLst>
                                          <p:attrName>style.visibility</p:attrName>
                                        </p:attrNameLst>
                                      </p:cBhvr>
                                      <p:to>
                                        <p:strVal val="visible"/>
                                      </p:to>
                                    </p:set>
                                    <p:animEffect transition="in" filter="fade">
                                      <p:cBhvr>
                                        <p:cTn id="2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67DCA-7840-4902-8971-0FAE560BA850}"/>
              </a:ext>
            </a:extLst>
          </p:cNvPr>
          <p:cNvSpPr>
            <a:spLocks noGrp="1"/>
          </p:cNvSpPr>
          <p:nvPr>
            <p:ph type="title"/>
          </p:nvPr>
        </p:nvSpPr>
        <p:spPr>
          <a:xfrm>
            <a:off x="3642847" y="289456"/>
            <a:ext cx="5415875" cy="1325563"/>
          </a:xfrm>
        </p:spPr>
        <p:txBody>
          <a:bodyPr/>
          <a:lstStyle/>
          <a:p>
            <a:r>
              <a:rPr lang="en-GB" dirty="0"/>
              <a:t>Quantitative Research</a:t>
            </a:r>
          </a:p>
        </p:txBody>
      </p:sp>
      <p:sp>
        <p:nvSpPr>
          <p:cNvPr id="3" name="Content Placeholder 2">
            <a:extLst>
              <a:ext uri="{FF2B5EF4-FFF2-40B4-BE49-F238E27FC236}">
                <a16:creationId xmlns:a16="http://schemas.microsoft.com/office/drawing/2014/main" id="{3494A19C-FC2F-47EA-BEF0-9B4109D3DE2D}"/>
              </a:ext>
            </a:extLst>
          </p:cNvPr>
          <p:cNvSpPr>
            <a:spLocks noGrp="1"/>
          </p:cNvSpPr>
          <p:nvPr>
            <p:ph idx="1"/>
          </p:nvPr>
        </p:nvSpPr>
        <p:spPr>
          <a:xfrm>
            <a:off x="965199" y="1422670"/>
            <a:ext cx="10771170" cy="917575"/>
          </a:xfrm>
        </p:spPr>
        <p:txBody>
          <a:bodyPr/>
          <a:lstStyle/>
          <a:p>
            <a:pPr marL="0" indent="0">
              <a:buNone/>
            </a:pPr>
            <a:r>
              <a:rPr lang="en-GB" dirty="0"/>
              <a:t>McMillan and Weyers (2011) describe the key features of quantitative research, describing three main methods: </a:t>
            </a:r>
          </a:p>
        </p:txBody>
      </p:sp>
      <p:sp>
        <p:nvSpPr>
          <p:cNvPr id="4" name="Rectangle: Rounded Corners 3">
            <a:extLst>
              <a:ext uri="{FF2B5EF4-FFF2-40B4-BE49-F238E27FC236}">
                <a16:creationId xmlns:a16="http://schemas.microsoft.com/office/drawing/2014/main" id="{0B896C9E-CE82-4AE4-ADCC-C3A195913266}"/>
              </a:ext>
            </a:extLst>
          </p:cNvPr>
          <p:cNvSpPr/>
          <p:nvPr/>
        </p:nvSpPr>
        <p:spPr>
          <a:xfrm>
            <a:off x="1219984" y="4727576"/>
            <a:ext cx="10261600" cy="16594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anose="020B0604020202020204" pitchFamily="34" charset="0"/>
                <a:cs typeface="Arial" panose="020B0604020202020204" pitchFamily="34" charset="0"/>
              </a:rPr>
              <a:t>Quantitative research is generally ‘conclusive’ in nature. It is especially important in the sciences, it usually aims to base results on large unbiased samples. A large sample size is important to ensure that measurements and representative of the population as a whole and to improve the chances of having a statistically significant conclusion. </a:t>
            </a:r>
          </a:p>
        </p:txBody>
      </p:sp>
      <p:grpSp>
        <p:nvGrpSpPr>
          <p:cNvPr id="6" name="Group 5">
            <a:extLst>
              <a:ext uri="{FF2B5EF4-FFF2-40B4-BE49-F238E27FC236}">
                <a16:creationId xmlns:a16="http://schemas.microsoft.com/office/drawing/2014/main" id="{FE29BB3A-4DB8-4614-B6E4-3A2A48B03EBD}"/>
              </a:ext>
            </a:extLst>
          </p:cNvPr>
          <p:cNvGrpSpPr/>
          <p:nvPr/>
        </p:nvGrpSpPr>
        <p:grpSpPr>
          <a:xfrm>
            <a:off x="2591387" y="2333892"/>
            <a:ext cx="7788156" cy="2190217"/>
            <a:chOff x="2032587" y="2706984"/>
            <a:chExt cx="7788156" cy="3044231"/>
          </a:xfrm>
        </p:grpSpPr>
        <p:sp>
          <p:nvSpPr>
            <p:cNvPr id="9" name="Freeform: Shape 8">
              <a:extLst>
                <a:ext uri="{FF2B5EF4-FFF2-40B4-BE49-F238E27FC236}">
                  <a16:creationId xmlns:a16="http://schemas.microsoft.com/office/drawing/2014/main" id="{7503D455-A12A-48F7-9D86-1BBA2F619472}"/>
                </a:ext>
              </a:extLst>
            </p:cNvPr>
            <p:cNvSpPr/>
            <p:nvPr/>
          </p:nvSpPr>
          <p:spPr>
            <a:xfrm rot="16200000">
              <a:off x="4396116" y="2960670"/>
              <a:ext cx="3044230" cy="2536858"/>
            </a:xfrm>
            <a:custGeom>
              <a:avLst/>
              <a:gdLst>
                <a:gd name="connsiteX0" fmla="*/ 0 w 2536857"/>
                <a:gd name="connsiteY0" fmla="*/ 126843 h 3044229"/>
                <a:gd name="connsiteX1" fmla="*/ 126843 w 2536857"/>
                <a:gd name="connsiteY1" fmla="*/ 0 h 3044229"/>
                <a:gd name="connsiteX2" fmla="*/ 2410014 w 2536857"/>
                <a:gd name="connsiteY2" fmla="*/ 0 h 3044229"/>
                <a:gd name="connsiteX3" fmla="*/ 2536857 w 2536857"/>
                <a:gd name="connsiteY3" fmla="*/ 126843 h 3044229"/>
                <a:gd name="connsiteX4" fmla="*/ 2536857 w 2536857"/>
                <a:gd name="connsiteY4" fmla="*/ 2917386 h 3044229"/>
                <a:gd name="connsiteX5" fmla="*/ 2410014 w 2536857"/>
                <a:gd name="connsiteY5" fmla="*/ 3044229 h 3044229"/>
                <a:gd name="connsiteX6" fmla="*/ 126843 w 2536857"/>
                <a:gd name="connsiteY6" fmla="*/ 3044229 h 3044229"/>
                <a:gd name="connsiteX7" fmla="*/ 0 w 2536857"/>
                <a:gd name="connsiteY7" fmla="*/ 2917386 h 3044229"/>
                <a:gd name="connsiteX8" fmla="*/ 0 w 2536857"/>
                <a:gd name="connsiteY8" fmla="*/ 126843 h 3044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6857" h="3044229">
                  <a:moveTo>
                    <a:pt x="2431154" y="1"/>
                  </a:moveTo>
                  <a:cubicBezTo>
                    <a:pt x="2489532" y="1"/>
                    <a:pt x="2536857" y="68149"/>
                    <a:pt x="2536857" y="152212"/>
                  </a:cubicBezTo>
                  <a:lnTo>
                    <a:pt x="2536857" y="2892017"/>
                  </a:lnTo>
                  <a:cubicBezTo>
                    <a:pt x="2536857" y="2976080"/>
                    <a:pt x="2489532" y="3044228"/>
                    <a:pt x="2431154" y="3044228"/>
                  </a:cubicBezTo>
                  <a:lnTo>
                    <a:pt x="105703" y="3044228"/>
                  </a:lnTo>
                  <a:cubicBezTo>
                    <a:pt x="47325" y="3044228"/>
                    <a:pt x="0" y="2976080"/>
                    <a:pt x="0" y="2892017"/>
                  </a:cubicBezTo>
                  <a:lnTo>
                    <a:pt x="0" y="152212"/>
                  </a:lnTo>
                  <a:cubicBezTo>
                    <a:pt x="0" y="68149"/>
                    <a:pt x="47325" y="1"/>
                    <a:pt x="105703" y="1"/>
                  </a:cubicBezTo>
                  <a:lnTo>
                    <a:pt x="2431154"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47961" tIns="99442" rIns="128904" bIns="2029485" numCol="1" spcCol="1270" anchor="t" anchorCtr="0">
              <a:noAutofit/>
            </a:bodyPr>
            <a:lstStyle/>
            <a:p>
              <a:pPr marL="0" lvl="0" indent="0" algn="r" defTabSz="1289050">
                <a:lnSpc>
                  <a:spcPct val="90000"/>
                </a:lnSpc>
                <a:spcBef>
                  <a:spcPct val="0"/>
                </a:spcBef>
                <a:spcAft>
                  <a:spcPct val="35000"/>
                </a:spcAft>
                <a:buNone/>
              </a:pPr>
              <a:r>
                <a:rPr lang="en-GB" sz="2900" kern="1200" dirty="0"/>
                <a:t>.</a:t>
              </a:r>
            </a:p>
          </p:txBody>
        </p:sp>
        <p:sp>
          <p:nvSpPr>
            <p:cNvPr id="7" name="Freeform: Shape 6">
              <a:extLst>
                <a:ext uri="{FF2B5EF4-FFF2-40B4-BE49-F238E27FC236}">
                  <a16:creationId xmlns:a16="http://schemas.microsoft.com/office/drawing/2014/main" id="{6FC390CC-A23A-42F9-B775-9E0D6A52F0CE}"/>
                </a:ext>
              </a:extLst>
            </p:cNvPr>
            <p:cNvSpPr/>
            <p:nvPr/>
          </p:nvSpPr>
          <p:spPr>
            <a:xfrm rot="16200000">
              <a:off x="1778902" y="2960670"/>
              <a:ext cx="3044230" cy="2536859"/>
            </a:xfrm>
            <a:custGeom>
              <a:avLst/>
              <a:gdLst>
                <a:gd name="connsiteX0" fmla="*/ 0 w 2536857"/>
                <a:gd name="connsiteY0" fmla="*/ 126843 h 3044229"/>
                <a:gd name="connsiteX1" fmla="*/ 126843 w 2536857"/>
                <a:gd name="connsiteY1" fmla="*/ 0 h 3044229"/>
                <a:gd name="connsiteX2" fmla="*/ 2410014 w 2536857"/>
                <a:gd name="connsiteY2" fmla="*/ 0 h 3044229"/>
                <a:gd name="connsiteX3" fmla="*/ 2536857 w 2536857"/>
                <a:gd name="connsiteY3" fmla="*/ 126843 h 3044229"/>
                <a:gd name="connsiteX4" fmla="*/ 2536857 w 2536857"/>
                <a:gd name="connsiteY4" fmla="*/ 2917386 h 3044229"/>
                <a:gd name="connsiteX5" fmla="*/ 2410014 w 2536857"/>
                <a:gd name="connsiteY5" fmla="*/ 3044229 h 3044229"/>
                <a:gd name="connsiteX6" fmla="*/ 126843 w 2536857"/>
                <a:gd name="connsiteY6" fmla="*/ 3044229 h 3044229"/>
                <a:gd name="connsiteX7" fmla="*/ 0 w 2536857"/>
                <a:gd name="connsiteY7" fmla="*/ 2917386 h 3044229"/>
                <a:gd name="connsiteX8" fmla="*/ 0 w 2536857"/>
                <a:gd name="connsiteY8" fmla="*/ 126843 h 3044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6857" h="3044229">
                  <a:moveTo>
                    <a:pt x="2431154" y="1"/>
                  </a:moveTo>
                  <a:cubicBezTo>
                    <a:pt x="2489532" y="1"/>
                    <a:pt x="2536857" y="68149"/>
                    <a:pt x="2536857" y="152212"/>
                  </a:cubicBezTo>
                  <a:lnTo>
                    <a:pt x="2536857" y="2892017"/>
                  </a:lnTo>
                  <a:cubicBezTo>
                    <a:pt x="2536857" y="2976080"/>
                    <a:pt x="2489532" y="3044228"/>
                    <a:pt x="2431154" y="3044228"/>
                  </a:cubicBezTo>
                  <a:lnTo>
                    <a:pt x="105703" y="3044228"/>
                  </a:lnTo>
                  <a:cubicBezTo>
                    <a:pt x="47325" y="3044228"/>
                    <a:pt x="0" y="2976080"/>
                    <a:pt x="0" y="2892017"/>
                  </a:cubicBezTo>
                  <a:lnTo>
                    <a:pt x="0" y="152212"/>
                  </a:lnTo>
                  <a:cubicBezTo>
                    <a:pt x="0" y="68149"/>
                    <a:pt x="47325" y="1"/>
                    <a:pt x="105703" y="1"/>
                  </a:cubicBezTo>
                  <a:lnTo>
                    <a:pt x="2431154"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47961" tIns="99443" rIns="128905" bIns="2029485" numCol="1" spcCol="1270" anchor="t" anchorCtr="0">
              <a:noAutofit/>
            </a:bodyPr>
            <a:lstStyle/>
            <a:p>
              <a:pPr marL="0" lvl="0" indent="0" algn="r" defTabSz="1289050">
                <a:lnSpc>
                  <a:spcPct val="90000"/>
                </a:lnSpc>
                <a:spcBef>
                  <a:spcPct val="0"/>
                </a:spcBef>
                <a:spcAft>
                  <a:spcPct val="35000"/>
                </a:spcAft>
                <a:buNone/>
              </a:pPr>
              <a:endParaRPr lang="en-GB" sz="2900" kern="1200" dirty="0"/>
            </a:p>
          </p:txBody>
        </p:sp>
        <p:sp>
          <p:nvSpPr>
            <p:cNvPr id="8" name="Freeform: Shape 7">
              <a:extLst>
                <a:ext uri="{FF2B5EF4-FFF2-40B4-BE49-F238E27FC236}">
                  <a16:creationId xmlns:a16="http://schemas.microsoft.com/office/drawing/2014/main" id="{9E37A66E-1D79-4074-9FB4-66AADB73E9AF}"/>
                </a:ext>
              </a:extLst>
            </p:cNvPr>
            <p:cNvSpPr/>
            <p:nvPr/>
          </p:nvSpPr>
          <p:spPr>
            <a:xfrm>
              <a:off x="2167467" y="2706985"/>
              <a:ext cx="2262453" cy="3044230"/>
            </a:xfrm>
            <a:custGeom>
              <a:avLst/>
              <a:gdLst>
                <a:gd name="connsiteX0" fmla="*/ 0 w 1889959"/>
                <a:gd name="connsiteY0" fmla="*/ 0 h 3044229"/>
                <a:gd name="connsiteX1" fmla="*/ 1889959 w 1889959"/>
                <a:gd name="connsiteY1" fmla="*/ 0 h 3044229"/>
                <a:gd name="connsiteX2" fmla="*/ 1889959 w 1889959"/>
                <a:gd name="connsiteY2" fmla="*/ 3044229 h 3044229"/>
                <a:gd name="connsiteX3" fmla="*/ 0 w 1889959"/>
                <a:gd name="connsiteY3" fmla="*/ 3044229 h 3044229"/>
                <a:gd name="connsiteX4" fmla="*/ 0 w 1889959"/>
                <a:gd name="connsiteY4" fmla="*/ 0 h 304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9959" h="3044229">
                  <a:moveTo>
                    <a:pt x="0" y="0"/>
                  </a:moveTo>
                  <a:lnTo>
                    <a:pt x="1889959" y="0"/>
                  </a:lnTo>
                  <a:lnTo>
                    <a:pt x="1889959" y="3044229"/>
                  </a:lnTo>
                  <a:lnTo>
                    <a:pt x="0" y="304422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GB" sz="2400" b="1" kern="1200" dirty="0">
                  <a:latin typeface="Arial" panose="020B0604020202020204" pitchFamily="34" charset="0"/>
                  <a:cs typeface="Arial" panose="020B0604020202020204" pitchFamily="34" charset="0"/>
                </a:rPr>
                <a:t>Surveys and Questionnaires</a:t>
              </a:r>
            </a:p>
            <a:p>
              <a:pPr marL="0" lvl="0" indent="0" algn="l" defTabSz="1066800">
                <a:lnSpc>
                  <a:spcPct val="90000"/>
                </a:lnSpc>
                <a:spcBef>
                  <a:spcPct val="0"/>
                </a:spcBef>
                <a:spcAft>
                  <a:spcPct val="35000"/>
                </a:spcAft>
                <a:buNone/>
              </a:pPr>
              <a:r>
                <a:rPr lang="en-GB" dirty="0">
                  <a:latin typeface="Arial" panose="020B0604020202020204" pitchFamily="34" charset="0"/>
                  <a:cs typeface="Arial" panose="020B0604020202020204" pitchFamily="34" charset="0"/>
                </a:rPr>
                <a:t>For Example, ‘Over 45 per cent of respondents agreed with </a:t>
              </a:r>
              <a:r>
                <a:rPr lang="en-GB" sz="2000" dirty="0">
                  <a:latin typeface="Arial" panose="020B0604020202020204" pitchFamily="34" charset="0"/>
                  <a:cs typeface="Arial" panose="020B0604020202020204" pitchFamily="34" charset="0"/>
                </a:rPr>
                <a:t>this statement’ </a:t>
              </a:r>
              <a:endParaRPr lang="en-GB" sz="2400" kern="1200" dirty="0">
                <a:latin typeface="Arial" panose="020B0604020202020204" pitchFamily="34" charset="0"/>
                <a:cs typeface="Arial" panose="020B0604020202020204" pitchFamily="34" charset="0"/>
              </a:endParaRPr>
            </a:p>
          </p:txBody>
        </p:sp>
        <p:sp>
          <p:nvSpPr>
            <p:cNvPr id="10" name="Flowchart: Extract 9">
              <a:extLst>
                <a:ext uri="{FF2B5EF4-FFF2-40B4-BE49-F238E27FC236}">
                  <a16:creationId xmlns:a16="http://schemas.microsoft.com/office/drawing/2014/main" id="{7B9F4BB3-0787-44EF-B74A-455489572571}"/>
                </a:ext>
              </a:extLst>
            </p:cNvPr>
            <p:cNvSpPr/>
            <p:nvPr/>
          </p:nvSpPr>
          <p:spPr>
            <a:xfrm rot="5400000">
              <a:off x="4447247" y="5126259"/>
              <a:ext cx="447349" cy="380528"/>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975B5C2E-E92E-4900-8249-1D57C052478D}"/>
                </a:ext>
              </a:extLst>
            </p:cNvPr>
            <p:cNvSpPr/>
            <p:nvPr/>
          </p:nvSpPr>
          <p:spPr>
            <a:xfrm>
              <a:off x="5165609" y="2706985"/>
              <a:ext cx="1889959" cy="3044229"/>
            </a:xfrm>
            <a:custGeom>
              <a:avLst/>
              <a:gdLst>
                <a:gd name="connsiteX0" fmla="*/ 0 w 1889959"/>
                <a:gd name="connsiteY0" fmla="*/ 0 h 3044229"/>
                <a:gd name="connsiteX1" fmla="*/ 1889959 w 1889959"/>
                <a:gd name="connsiteY1" fmla="*/ 0 h 3044229"/>
                <a:gd name="connsiteX2" fmla="*/ 1889959 w 1889959"/>
                <a:gd name="connsiteY2" fmla="*/ 3044229 h 3044229"/>
                <a:gd name="connsiteX3" fmla="*/ 0 w 1889959"/>
                <a:gd name="connsiteY3" fmla="*/ 3044229 h 3044229"/>
                <a:gd name="connsiteX4" fmla="*/ 0 w 1889959"/>
                <a:gd name="connsiteY4" fmla="*/ 0 h 304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9959" h="3044229">
                  <a:moveTo>
                    <a:pt x="0" y="0"/>
                  </a:moveTo>
                  <a:lnTo>
                    <a:pt x="1889959" y="0"/>
                  </a:lnTo>
                  <a:lnTo>
                    <a:pt x="1889959" y="3044229"/>
                  </a:lnTo>
                  <a:lnTo>
                    <a:pt x="0" y="304422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endParaRPr lang="en-GB" sz="2400" kern="1200"/>
            </a:p>
          </p:txBody>
        </p:sp>
        <p:sp>
          <p:nvSpPr>
            <p:cNvPr id="12" name="Freeform: Shape 11">
              <a:extLst>
                <a:ext uri="{FF2B5EF4-FFF2-40B4-BE49-F238E27FC236}">
                  <a16:creationId xmlns:a16="http://schemas.microsoft.com/office/drawing/2014/main" id="{542A8A91-AA3D-49F3-9BEB-76B97374556C}"/>
                </a:ext>
              </a:extLst>
            </p:cNvPr>
            <p:cNvSpPr/>
            <p:nvPr/>
          </p:nvSpPr>
          <p:spPr>
            <a:xfrm rot="16200000">
              <a:off x="7030199" y="2960670"/>
              <a:ext cx="3044230" cy="2536858"/>
            </a:xfrm>
            <a:custGeom>
              <a:avLst/>
              <a:gdLst>
                <a:gd name="connsiteX0" fmla="*/ 0 w 2536857"/>
                <a:gd name="connsiteY0" fmla="*/ 126843 h 3044229"/>
                <a:gd name="connsiteX1" fmla="*/ 126843 w 2536857"/>
                <a:gd name="connsiteY1" fmla="*/ 0 h 3044229"/>
                <a:gd name="connsiteX2" fmla="*/ 2410014 w 2536857"/>
                <a:gd name="connsiteY2" fmla="*/ 0 h 3044229"/>
                <a:gd name="connsiteX3" fmla="*/ 2536857 w 2536857"/>
                <a:gd name="connsiteY3" fmla="*/ 126843 h 3044229"/>
                <a:gd name="connsiteX4" fmla="*/ 2536857 w 2536857"/>
                <a:gd name="connsiteY4" fmla="*/ 2917386 h 3044229"/>
                <a:gd name="connsiteX5" fmla="*/ 2410014 w 2536857"/>
                <a:gd name="connsiteY5" fmla="*/ 3044229 h 3044229"/>
                <a:gd name="connsiteX6" fmla="*/ 126843 w 2536857"/>
                <a:gd name="connsiteY6" fmla="*/ 3044229 h 3044229"/>
                <a:gd name="connsiteX7" fmla="*/ 0 w 2536857"/>
                <a:gd name="connsiteY7" fmla="*/ 2917386 h 3044229"/>
                <a:gd name="connsiteX8" fmla="*/ 0 w 2536857"/>
                <a:gd name="connsiteY8" fmla="*/ 126843 h 3044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6857" h="3044229">
                  <a:moveTo>
                    <a:pt x="2431154" y="1"/>
                  </a:moveTo>
                  <a:cubicBezTo>
                    <a:pt x="2489532" y="1"/>
                    <a:pt x="2536857" y="68149"/>
                    <a:pt x="2536857" y="152212"/>
                  </a:cubicBezTo>
                  <a:lnTo>
                    <a:pt x="2536857" y="2892017"/>
                  </a:lnTo>
                  <a:cubicBezTo>
                    <a:pt x="2536857" y="2976080"/>
                    <a:pt x="2489532" y="3044228"/>
                    <a:pt x="2431154" y="3044228"/>
                  </a:cubicBezTo>
                  <a:lnTo>
                    <a:pt x="105703" y="3044228"/>
                  </a:lnTo>
                  <a:cubicBezTo>
                    <a:pt x="47325" y="3044228"/>
                    <a:pt x="0" y="2976080"/>
                    <a:pt x="0" y="2892017"/>
                  </a:cubicBezTo>
                  <a:lnTo>
                    <a:pt x="0" y="152212"/>
                  </a:lnTo>
                  <a:cubicBezTo>
                    <a:pt x="0" y="68149"/>
                    <a:pt x="47325" y="1"/>
                    <a:pt x="105703" y="1"/>
                  </a:cubicBezTo>
                  <a:lnTo>
                    <a:pt x="2431154"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47961" tIns="99441" rIns="128905" bIns="2029486" numCol="1" spcCol="1270" anchor="t" anchorCtr="0">
              <a:noAutofit/>
            </a:bodyPr>
            <a:lstStyle/>
            <a:p>
              <a:pPr marL="0" lvl="0" indent="0" algn="r" defTabSz="1289050">
                <a:lnSpc>
                  <a:spcPct val="90000"/>
                </a:lnSpc>
                <a:spcBef>
                  <a:spcPct val="0"/>
                </a:spcBef>
                <a:spcAft>
                  <a:spcPct val="35000"/>
                </a:spcAft>
                <a:buNone/>
              </a:pPr>
              <a:endParaRPr lang="en-GB" sz="2900" kern="1200" dirty="0"/>
            </a:p>
          </p:txBody>
        </p:sp>
        <p:sp>
          <p:nvSpPr>
            <p:cNvPr id="13" name="Flowchart: Extract 12">
              <a:extLst>
                <a:ext uri="{FF2B5EF4-FFF2-40B4-BE49-F238E27FC236}">
                  <a16:creationId xmlns:a16="http://schemas.microsoft.com/office/drawing/2014/main" id="{BCC0A835-DA6F-4C6A-BCE4-4CDD849C6BBF}"/>
                </a:ext>
              </a:extLst>
            </p:cNvPr>
            <p:cNvSpPr/>
            <p:nvPr/>
          </p:nvSpPr>
          <p:spPr>
            <a:xfrm rot="5400000">
              <a:off x="7072895" y="5126259"/>
              <a:ext cx="447349" cy="380528"/>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4" name="Freeform: Shape 13">
              <a:extLst>
                <a:ext uri="{FF2B5EF4-FFF2-40B4-BE49-F238E27FC236}">
                  <a16:creationId xmlns:a16="http://schemas.microsoft.com/office/drawing/2014/main" id="{D73F6FE1-A73D-42EB-98E8-88BF2DD1E6AF}"/>
                </a:ext>
              </a:extLst>
            </p:cNvPr>
            <p:cNvSpPr/>
            <p:nvPr/>
          </p:nvSpPr>
          <p:spPr>
            <a:xfrm>
              <a:off x="7791257" y="2706985"/>
              <a:ext cx="1889959" cy="3044229"/>
            </a:xfrm>
            <a:custGeom>
              <a:avLst/>
              <a:gdLst>
                <a:gd name="connsiteX0" fmla="*/ 0 w 1889959"/>
                <a:gd name="connsiteY0" fmla="*/ 0 h 3044229"/>
                <a:gd name="connsiteX1" fmla="*/ 1889959 w 1889959"/>
                <a:gd name="connsiteY1" fmla="*/ 0 h 3044229"/>
                <a:gd name="connsiteX2" fmla="*/ 1889959 w 1889959"/>
                <a:gd name="connsiteY2" fmla="*/ 3044229 h 3044229"/>
                <a:gd name="connsiteX3" fmla="*/ 0 w 1889959"/>
                <a:gd name="connsiteY3" fmla="*/ 3044229 h 3044229"/>
                <a:gd name="connsiteX4" fmla="*/ 0 w 1889959"/>
                <a:gd name="connsiteY4" fmla="*/ 0 h 30442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89959" h="3044229">
                  <a:moveTo>
                    <a:pt x="0" y="0"/>
                  </a:moveTo>
                  <a:lnTo>
                    <a:pt x="1889959" y="0"/>
                  </a:lnTo>
                  <a:lnTo>
                    <a:pt x="1889959" y="3044229"/>
                  </a:lnTo>
                  <a:lnTo>
                    <a:pt x="0" y="3044229"/>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endParaRPr lang="en-GB" sz="2400" kern="1200" dirty="0"/>
            </a:p>
          </p:txBody>
        </p:sp>
      </p:grpSp>
      <p:sp>
        <p:nvSpPr>
          <p:cNvPr id="15" name="TextBox 14">
            <a:extLst>
              <a:ext uri="{FF2B5EF4-FFF2-40B4-BE49-F238E27FC236}">
                <a16:creationId xmlns:a16="http://schemas.microsoft.com/office/drawing/2014/main" id="{0DFB54B8-C030-46EC-8FC6-4C7676DB2210}"/>
              </a:ext>
            </a:extLst>
          </p:cNvPr>
          <p:cNvSpPr txBox="1"/>
          <p:nvPr/>
        </p:nvSpPr>
        <p:spPr>
          <a:xfrm>
            <a:off x="5293143" y="2310212"/>
            <a:ext cx="2371963" cy="2123658"/>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Measurements</a:t>
            </a:r>
            <a:r>
              <a:rPr lang="en-GB" sz="2400" dirty="0">
                <a:solidFill>
                  <a:schemeClr val="bg1"/>
                </a:solidFill>
                <a:latin typeface="Arial" panose="020B0604020202020204" pitchFamily="34" charset="0"/>
                <a:cs typeface="Arial" panose="020B0604020202020204" pitchFamily="34" charset="0"/>
              </a:rPr>
              <a:t> </a:t>
            </a:r>
          </a:p>
          <a:p>
            <a:endParaRPr lang="en-GB" dirty="0">
              <a:solidFill>
                <a:schemeClr val="bg1"/>
              </a:solidFill>
            </a:endParaRPr>
          </a:p>
          <a:p>
            <a:r>
              <a:rPr lang="en-GB" dirty="0">
                <a:solidFill>
                  <a:schemeClr val="bg1"/>
                </a:solidFill>
                <a:latin typeface="Arial" panose="020B0604020202020204" pitchFamily="34" charset="0"/>
                <a:cs typeface="Arial" panose="020B0604020202020204" pitchFamily="34" charset="0"/>
              </a:rPr>
              <a:t>For example, ‘The average waist line measured 910mm with a standard error of 0.5mm, n=249’ </a:t>
            </a:r>
          </a:p>
        </p:txBody>
      </p:sp>
      <p:sp>
        <p:nvSpPr>
          <p:cNvPr id="16" name="TextBox 15">
            <a:extLst>
              <a:ext uri="{FF2B5EF4-FFF2-40B4-BE49-F238E27FC236}">
                <a16:creationId xmlns:a16="http://schemas.microsoft.com/office/drawing/2014/main" id="{4ED561C3-6B87-406B-9528-11D993CEB5FC}"/>
              </a:ext>
            </a:extLst>
          </p:cNvPr>
          <p:cNvSpPr txBox="1"/>
          <p:nvPr/>
        </p:nvSpPr>
        <p:spPr>
          <a:xfrm>
            <a:off x="7910356" y="2325229"/>
            <a:ext cx="2431134" cy="2123658"/>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Experiments </a:t>
            </a:r>
          </a:p>
          <a:p>
            <a:endParaRPr lang="en-GB" dirty="0"/>
          </a:p>
          <a:p>
            <a:r>
              <a:rPr lang="en-GB" dirty="0">
                <a:solidFill>
                  <a:schemeClr val="bg1"/>
                </a:solidFill>
                <a:latin typeface="Arial" panose="020B0604020202020204" pitchFamily="34" charset="0"/>
                <a:cs typeface="Arial" panose="020B0604020202020204" pitchFamily="34" charset="0"/>
              </a:rPr>
              <a:t>For example, ‘Treatment X resulted in a significant increase in weight gain. </a:t>
            </a:r>
          </a:p>
        </p:txBody>
      </p:sp>
    </p:spTree>
    <p:extLst>
      <p:ext uri="{BB962C8B-B14F-4D97-AF65-F5344CB8AC3E}">
        <p14:creationId xmlns:p14="http://schemas.microsoft.com/office/powerpoint/2010/main" val="35372219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17919-47F0-4A81-B6DA-81A774E984A3}"/>
              </a:ext>
            </a:extLst>
          </p:cNvPr>
          <p:cNvSpPr>
            <a:spLocks noGrp="1"/>
          </p:cNvSpPr>
          <p:nvPr>
            <p:ph type="title"/>
          </p:nvPr>
        </p:nvSpPr>
        <p:spPr>
          <a:xfrm>
            <a:off x="3780148" y="365125"/>
            <a:ext cx="5245319" cy="1325563"/>
          </a:xfrm>
        </p:spPr>
        <p:txBody>
          <a:bodyPr/>
          <a:lstStyle/>
          <a:p>
            <a:r>
              <a:rPr lang="en-GB" dirty="0"/>
              <a:t>Qualitative Research </a:t>
            </a:r>
          </a:p>
        </p:txBody>
      </p:sp>
      <p:sp>
        <p:nvSpPr>
          <p:cNvPr id="3" name="Content Placeholder 2">
            <a:extLst>
              <a:ext uri="{FF2B5EF4-FFF2-40B4-BE49-F238E27FC236}">
                <a16:creationId xmlns:a16="http://schemas.microsoft.com/office/drawing/2014/main" id="{3C9A2C0A-B5CB-47EF-A20D-76057F900587}"/>
              </a:ext>
            </a:extLst>
          </p:cNvPr>
          <p:cNvSpPr>
            <a:spLocks noGrp="1"/>
          </p:cNvSpPr>
          <p:nvPr>
            <p:ph idx="1"/>
          </p:nvPr>
        </p:nvSpPr>
        <p:spPr>
          <a:xfrm>
            <a:off x="711201" y="1825625"/>
            <a:ext cx="11345332" cy="2069042"/>
          </a:xfrm>
        </p:spPr>
        <p:txBody>
          <a:bodyPr>
            <a:normAutofit/>
          </a:bodyPr>
          <a:lstStyle/>
          <a:p>
            <a:pPr marL="0" indent="0">
              <a:buNone/>
            </a:pPr>
            <a:r>
              <a:rPr lang="en-GB" sz="2400" dirty="0">
                <a:latin typeface="Arial" panose="020B0604020202020204" pitchFamily="34" charset="0"/>
                <a:cs typeface="Arial" panose="020B0604020202020204" pitchFamily="34" charset="0"/>
              </a:rPr>
              <a:t> Qualitative research is generally exploratory in nature; it may be preceded or followed by quantitative investigations. </a:t>
            </a:r>
          </a:p>
          <a:p>
            <a:pPr marL="0" indent="0">
              <a:buNone/>
            </a:pPr>
            <a:r>
              <a:rPr lang="en-GB" sz="2400" dirty="0">
                <a:latin typeface="Arial" panose="020B0604020202020204" pitchFamily="34" charset="0"/>
                <a:cs typeface="Arial" panose="020B0604020202020204" pitchFamily="34" charset="0"/>
              </a:rPr>
              <a:t>Qualitative research is especially important to understand the complex reasons for human behaviour, (McMillan and Weyers, 2011)</a:t>
            </a:r>
          </a:p>
          <a:p>
            <a:pPr marL="0" indent="0">
              <a:buNone/>
            </a:pPr>
            <a:r>
              <a:rPr lang="en-GB" sz="2400" dirty="0">
                <a:latin typeface="Arial" panose="020B0604020202020204" pitchFamily="34" charset="0"/>
                <a:cs typeface="Arial" panose="020B0604020202020204" pitchFamily="34" charset="0"/>
              </a:rPr>
              <a:t>Common qualitative methods include: </a:t>
            </a:r>
          </a:p>
        </p:txBody>
      </p:sp>
      <p:grpSp>
        <p:nvGrpSpPr>
          <p:cNvPr id="5" name="Group 4">
            <a:extLst>
              <a:ext uri="{FF2B5EF4-FFF2-40B4-BE49-F238E27FC236}">
                <a16:creationId xmlns:a16="http://schemas.microsoft.com/office/drawing/2014/main" id="{636C1A9F-A407-4F9F-AC6A-A490BA16B905}"/>
              </a:ext>
            </a:extLst>
          </p:cNvPr>
          <p:cNvGrpSpPr/>
          <p:nvPr/>
        </p:nvGrpSpPr>
        <p:grpSpPr>
          <a:xfrm>
            <a:off x="1693641" y="4029604"/>
            <a:ext cx="8804717" cy="2463271"/>
            <a:chOff x="2032614" y="2326216"/>
            <a:chExt cx="8126770" cy="3176588"/>
          </a:xfrm>
        </p:grpSpPr>
        <p:sp>
          <p:nvSpPr>
            <p:cNvPr id="6" name="Freeform: Shape 5">
              <a:extLst>
                <a:ext uri="{FF2B5EF4-FFF2-40B4-BE49-F238E27FC236}">
                  <a16:creationId xmlns:a16="http://schemas.microsoft.com/office/drawing/2014/main" id="{0903E55F-410E-4990-9B2F-3362A5FD9C87}"/>
                </a:ext>
              </a:extLst>
            </p:cNvPr>
            <p:cNvSpPr/>
            <p:nvPr/>
          </p:nvSpPr>
          <p:spPr>
            <a:xfrm rot="16200000">
              <a:off x="1767899" y="2590931"/>
              <a:ext cx="3176588" cy="2647157"/>
            </a:xfrm>
            <a:custGeom>
              <a:avLst/>
              <a:gdLst>
                <a:gd name="connsiteX0" fmla="*/ 0 w 2647156"/>
                <a:gd name="connsiteY0" fmla="*/ 132358 h 3176587"/>
                <a:gd name="connsiteX1" fmla="*/ 132358 w 2647156"/>
                <a:gd name="connsiteY1" fmla="*/ 0 h 3176587"/>
                <a:gd name="connsiteX2" fmla="*/ 2514798 w 2647156"/>
                <a:gd name="connsiteY2" fmla="*/ 0 h 3176587"/>
                <a:gd name="connsiteX3" fmla="*/ 2647156 w 2647156"/>
                <a:gd name="connsiteY3" fmla="*/ 132358 h 3176587"/>
                <a:gd name="connsiteX4" fmla="*/ 2647156 w 2647156"/>
                <a:gd name="connsiteY4" fmla="*/ 3044229 h 3176587"/>
                <a:gd name="connsiteX5" fmla="*/ 2514798 w 2647156"/>
                <a:gd name="connsiteY5" fmla="*/ 3176587 h 3176587"/>
                <a:gd name="connsiteX6" fmla="*/ 132358 w 2647156"/>
                <a:gd name="connsiteY6" fmla="*/ 3176587 h 3176587"/>
                <a:gd name="connsiteX7" fmla="*/ 0 w 2647156"/>
                <a:gd name="connsiteY7" fmla="*/ 3044229 h 3176587"/>
                <a:gd name="connsiteX8" fmla="*/ 0 w 2647156"/>
                <a:gd name="connsiteY8" fmla="*/ 132358 h 3176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7156" h="3176587">
                  <a:moveTo>
                    <a:pt x="2536857" y="1"/>
                  </a:moveTo>
                  <a:cubicBezTo>
                    <a:pt x="2597773" y="1"/>
                    <a:pt x="2647156" y="71111"/>
                    <a:pt x="2647156" y="158830"/>
                  </a:cubicBezTo>
                  <a:lnTo>
                    <a:pt x="2647156" y="3017757"/>
                  </a:lnTo>
                  <a:cubicBezTo>
                    <a:pt x="2647156" y="3105476"/>
                    <a:pt x="2597773" y="3176586"/>
                    <a:pt x="2536857" y="3176586"/>
                  </a:cubicBezTo>
                  <a:lnTo>
                    <a:pt x="110299" y="3176586"/>
                  </a:lnTo>
                  <a:cubicBezTo>
                    <a:pt x="49383" y="3176586"/>
                    <a:pt x="0" y="3105476"/>
                    <a:pt x="0" y="3017757"/>
                  </a:cubicBezTo>
                  <a:lnTo>
                    <a:pt x="0" y="158830"/>
                  </a:lnTo>
                  <a:cubicBezTo>
                    <a:pt x="0" y="71111"/>
                    <a:pt x="49383" y="1"/>
                    <a:pt x="110299" y="1"/>
                  </a:cubicBezTo>
                  <a:lnTo>
                    <a:pt x="253685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71785" tIns="102870" rIns="133351" bIns="2117726" numCol="1" spcCol="1270" anchor="t" anchorCtr="0">
              <a:noAutofit/>
            </a:bodyPr>
            <a:lstStyle/>
            <a:p>
              <a:pPr marL="0" lvl="0" indent="0" algn="r" defTabSz="1333500">
                <a:lnSpc>
                  <a:spcPct val="90000"/>
                </a:lnSpc>
                <a:spcBef>
                  <a:spcPct val="0"/>
                </a:spcBef>
                <a:spcAft>
                  <a:spcPct val="35000"/>
                </a:spcAft>
                <a:buNone/>
              </a:pPr>
              <a:endParaRPr lang="en-GB" sz="3000" kern="1200"/>
            </a:p>
          </p:txBody>
        </p:sp>
        <p:sp>
          <p:nvSpPr>
            <p:cNvPr id="7" name="Freeform: Shape 6">
              <a:extLst>
                <a:ext uri="{FF2B5EF4-FFF2-40B4-BE49-F238E27FC236}">
                  <a16:creationId xmlns:a16="http://schemas.microsoft.com/office/drawing/2014/main" id="{70BC8547-87DB-4A09-8428-378D38673D9F}"/>
                </a:ext>
              </a:extLst>
            </p:cNvPr>
            <p:cNvSpPr/>
            <p:nvPr/>
          </p:nvSpPr>
          <p:spPr>
            <a:xfrm>
              <a:off x="2562046" y="2326216"/>
              <a:ext cx="1972131" cy="3176587"/>
            </a:xfrm>
            <a:custGeom>
              <a:avLst/>
              <a:gdLst>
                <a:gd name="connsiteX0" fmla="*/ 0 w 1972131"/>
                <a:gd name="connsiteY0" fmla="*/ 0 h 3176587"/>
                <a:gd name="connsiteX1" fmla="*/ 1972131 w 1972131"/>
                <a:gd name="connsiteY1" fmla="*/ 0 h 3176587"/>
                <a:gd name="connsiteX2" fmla="*/ 1972131 w 1972131"/>
                <a:gd name="connsiteY2" fmla="*/ 3176587 h 3176587"/>
                <a:gd name="connsiteX3" fmla="*/ 0 w 1972131"/>
                <a:gd name="connsiteY3" fmla="*/ 3176587 h 3176587"/>
                <a:gd name="connsiteX4" fmla="*/ 0 w 1972131"/>
                <a:gd name="connsiteY4" fmla="*/ 0 h 3176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2131" h="3176587">
                  <a:moveTo>
                    <a:pt x="0" y="0"/>
                  </a:moveTo>
                  <a:lnTo>
                    <a:pt x="1972131" y="0"/>
                  </a:lnTo>
                  <a:lnTo>
                    <a:pt x="1972131" y="3176587"/>
                  </a:lnTo>
                  <a:lnTo>
                    <a:pt x="0" y="317658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222885" rIns="0" bIns="0" numCol="1" spcCol="1270" anchor="t" anchorCtr="0">
              <a:noAutofit/>
            </a:bodyPr>
            <a:lstStyle/>
            <a:p>
              <a:pPr marL="0" lvl="0" indent="0" algn="l" defTabSz="2889250">
                <a:lnSpc>
                  <a:spcPct val="90000"/>
                </a:lnSpc>
                <a:spcBef>
                  <a:spcPct val="0"/>
                </a:spcBef>
                <a:spcAft>
                  <a:spcPct val="35000"/>
                </a:spcAft>
                <a:buNone/>
              </a:pPr>
              <a:endParaRPr lang="en-GB" sz="6500" kern="1200"/>
            </a:p>
          </p:txBody>
        </p:sp>
        <p:sp>
          <p:nvSpPr>
            <p:cNvPr id="8" name="Freeform: Shape 7">
              <a:extLst>
                <a:ext uri="{FF2B5EF4-FFF2-40B4-BE49-F238E27FC236}">
                  <a16:creationId xmlns:a16="http://schemas.microsoft.com/office/drawing/2014/main" id="{D5D6C634-15F3-4FB4-B386-FEADBFD27D42}"/>
                </a:ext>
              </a:extLst>
            </p:cNvPr>
            <p:cNvSpPr/>
            <p:nvPr/>
          </p:nvSpPr>
          <p:spPr>
            <a:xfrm rot="16200000">
              <a:off x="4507705" y="2590931"/>
              <a:ext cx="3176588" cy="2647157"/>
            </a:xfrm>
            <a:custGeom>
              <a:avLst/>
              <a:gdLst>
                <a:gd name="connsiteX0" fmla="*/ 0 w 2647156"/>
                <a:gd name="connsiteY0" fmla="*/ 132358 h 3176587"/>
                <a:gd name="connsiteX1" fmla="*/ 132358 w 2647156"/>
                <a:gd name="connsiteY1" fmla="*/ 0 h 3176587"/>
                <a:gd name="connsiteX2" fmla="*/ 2514798 w 2647156"/>
                <a:gd name="connsiteY2" fmla="*/ 0 h 3176587"/>
                <a:gd name="connsiteX3" fmla="*/ 2647156 w 2647156"/>
                <a:gd name="connsiteY3" fmla="*/ 132358 h 3176587"/>
                <a:gd name="connsiteX4" fmla="*/ 2647156 w 2647156"/>
                <a:gd name="connsiteY4" fmla="*/ 3044229 h 3176587"/>
                <a:gd name="connsiteX5" fmla="*/ 2514798 w 2647156"/>
                <a:gd name="connsiteY5" fmla="*/ 3176587 h 3176587"/>
                <a:gd name="connsiteX6" fmla="*/ 132358 w 2647156"/>
                <a:gd name="connsiteY6" fmla="*/ 3176587 h 3176587"/>
                <a:gd name="connsiteX7" fmla="*/ 0 w 2647156"/>
                <a:gd name="connsiteY7" fmla="*/ 3044229 h 3176587"/>
                <a:gd name="connsiteX8" fmla="*/ 0 w 2647156"/>
                <a:gd name="connsiteY8" fmla="*/ 132358 h 3176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7156" h="3176587">
                  <a:moveTo>
                    <a:pt x="2536857" y="1"/>
                  </a:moveTo>
                  <a:cubicBezTo>
                    <a:pt x="2597773" y="1"/>
                    <a:pt x="2647156" y="71111"/>
                    <a:pt x="2647156" y="158830"/>
                  </a:cubicBezTo>
                  <a:lnTo>
                    <a:pt x="2647156" y="3017757"/>
                  </a:lnTo>
                  <a:cubicBezTo>
                    <a:pt x="2647156" y="3105476"/>
                    <a:pt x="2597773" y="3176586"/>
                    <a:pt x="2536857" y="3176586"/>
                  </a:cubicBezTo>
                  <a:lnTo>
                    <a:pt x="110299" y="3176586"/>
                  </a:lnTo>
                  <a:cubicBezTo>
                    <a:pt x="49383" y="3176586"/>
                    <a:pt x="0" y="3105476"/>
                    <a:pt x="0" y="3017757"/>
                  </a:cubicBezTo>
                  <a:lnTo>
                    <a:pt x="0" y="158830"/>
                  </a:lnTo>
                  <a:cubicBezTo>
                    <a:pt x="0" y="71111"/>
                    <a:pt x="49383" y="1"/>
                    <a:pt x="110299" y="1"/>
                  </a:cubicBezTo>
                  <a:lnTo>
                    <a:pt x="253685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71785" tIns="102870" rIns="133352" bIns="2117726" numCol="1" spcCol="1270" anchor="t" anchorCtr="0">
              <a:noAutofit/>
            </a:bodyPr>
            <a:lstStyle/>
            <a:p>
              <a:pPr marL="0" lvl="0" indent="0" algn="r" defTabSz="1333500">
                <a:lnSpc>
                  <a:spcPct val="90000"/>
                </a:lnSpc>
                <a:spcBef>
                  <a:spcPct val="0"/>
                </a:spcBef>
                <a:spcAft>
                  <a:spcPct val="35000"/>
                </a:spcAft>
                <a:buNone/>
              </a:pPr>
              <a:endParaRPr lang="en-GB" sz="3000" kern="1200"/>
            </a:p>
          </p:txBody>
        </p:sp>
        <p:sp>
          <p:nvSpPr>
            <p:cNvPr id="9" name="Flowchart: Extract 8">
              <a:extLst>
                <a:ext uri="{FF2B5EF4-FFF2-40B4-BE49-F238E27FC236}">
                  <a16:creationId xmlns:a16="http://schemas.microsoft.com/office/drawing/2014/main" id="{F31B0202-96CD-4A30-9280-74C5F775E80E}"/>
                </a:ext>
              </a:extLst>
            </p:cNvPr>
            <p:cNvSpPr/>
            <p:nvPr/>
          </p:nvSpPr>
          <p:spPr>
            <a:xfrm rot="5400000">
              <a:off x="4552346" y="4849638"/>
              <a:ext cx="466621" cy="397073"/>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CC5AA648-F686-4237-A1B6-26797D912F28}"/>
                </a:ext>
              </a:extLst>
            </p:cNvPr>
            <p:cNvSpPr/>
            <p:nvPr/>
          </p:nvSpPr>
          <p:spPr>
            <a:xfrm>
              <a:off x="5301853" y="2326216"/>
              <a:ext cx="1972131" cy="3176587"/>
            </a:xfrm>
            <a:custGeom>
              <a:avLst/>
              <a:gdLst>
                <a:gd name="connsiteX0" fmla="*/ 0 w 1972131"/>
                <a:gd name="connsiteY0" fmla="*/ 0 h 3176587"/>
                <a:gd name="connsiteX1" fmla="*/ 1972131 w 1972131"/>
                <a:gd name="connsiteY1" fmla="*/ 0 h 3176587"/>
                <a:gd name="connsiteX2" fmla="*/ 1972131 w 1972131"/>
                <a:gd name="connsiteY2" fmla="*/ 3176587 h 3176587"/>
                <a:gd name="connsiteX3" fmla="*/ 0 w 1972131"/>
                <a:gd name="connsiteY3" fmla="*/ 3176587 h 3176587"/>
                <a:gd name="connsiteX4" fmla="*/ 0 w 1972131"/>
                <a:gd name="connsiteY4" fmla="*/ 0 h 3176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2131" h="3176587">
                  <a:moveTo>
                    <a:pt x="0" y="0"/>
                  </a:moveTo>
                  <a:lnTo>
                    <a:pt x="1972131" y="0"/>
                  </a:lnTo>
                  <a:lnTo>
                    <a:pt x="1972131" y="3176587"/>
                  </a:lnTo>
                  <a:lnTo>
                    <a:pt x="0" y="317658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222885" rIns="0" bIns="0" numCol="1" spcCol="1270" anchor="t" anchorCtr="0">
              <a:noAutofit/>
            </a:bodyPr>
            <a:lstStyle/>
            <a:p>
              <a:pPr marL="0" lvl="0" indent="0" algn="l" defTabSz="2889250">
                <a:lnSpc>
                  <a:spcPct val="90000"/>
                </a:lnSpc>
                <a:spcBef>
                  <a:spcPct val="0"/>
                </a:spcBef>
                <a:spcAft>
                  <a:spcPct val="35000"/>
                </a:spcAft>
                <a:buNone/>
              </a:pPr>
              <a:endParaRPr lang="en-GB" sz="6500" kern="1200"/>
            </a:p>
          </p:txBody>
        </p:sp>
        <p:sp>
          <p:nvSpPr>
            <p:cNvPr id="11" name="Freeform: Shape 10">
              <a:extLst>
                <a:ext uri="{FF2B5EF4-FFF2-40B4-BE49-F238E27FC236}">
                  <a16:creationId xmlns:a16="http://schemas.microsoft.com/office/drawing/2014/main" id="{9A55B448-BCAF-4F20-91A2-686C6DD1C70A}"/>
                </a:ext>
              </a:extLst>
            </p:cNvPr>
            <p:cNvSpPr/>
            <p:nvPr/>
          </p:nvSpPr>
          <p:spPr>
            <a:xfrm rot="16200000">
              <a:off x="7247512" y="2590931"/>
              <a:ext cx="3176588" cy="2647157"/>
            </a:xfrm>
            <a:custGeom>
              <a:avLst/>
              <a:gdLst>
                <a:gd name="connsiteX0" fmla="*/ 0 w 2647156"/>
                <a:gd name="connsiteY0" fmla="*/ 132358 h 3176587"/>
                <a:gd name="connsiteX1" fmla="*/ 132358 w 2647156"/>
                <a:gd name="connsiteY1" fmla="*/ 0 h 3176587"/>
                <a:gd name="connsiteX2" fmla="*/ 2514798 w 2647156"/>
                <a:gd name="connsiteY2" fmla="*/ 0 h 3176587"/>
                <a:gd name="connsiteX3" fmla="*/ 2647156 w 2647156"/>
                <a:gd name="connsiteY3" fmla="*/ 132358 h 3176587"/>
                <a:gd name="connsiteX4" fmla="*/ 2647156 w 2647156"/>
                <a:gd name="connsiteY4" fmla="*/ 3044229 h 3176587"/>
                <a:gd name="connsiteX5" fmla="*/ 2514798 w 2647156"/>
                <a:gd name="connsiteY5" fmla="*/ 3176587 h 3176587"/>
                <a:gd name="connsiteX6" fmla="*/ 132358 w 2647156"/>
                <a:gd name="connsiteY6" fmla="*/ 3176587 h 3176587"/>
                <a:gd name="connsiteX7" fmla="*/ 0 w 2647156"/>
                <a:gd name="connsiteY7" fmla="*/ 3044229 h 3176587"/>
                <a:gd name="connsiteX8" fmla="*/ 0 w 2647156"/>
                <a:gd name="connsiteY8" fmla="*/ 132358 h 3176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47156" h="3176587">
                  <a:moveTo>
                    <a:pt x="2536857" y="1"/>
                  </a:moveTo>
                  <a:cubicBezTo>
                    <a:pt x="2597773" y="1"/>
                    <a:pt x="2647156" y="71111"/>
                    <a:pt x="2647156" y="158830"/>
                  </a:cubicBezTo>
                  <a:lnTo>
                    <a:pt x="2647156" y="3017757"/>
                  </a:lnTo>
                  <a:cubicBezTo>
                    <a:pt x="2647156" y="3105476"/>
                    <a:pt x="2597773" y="3176586"/>
                    <a:pt x="2536857" y="3176586"/>
                  </a:cubicBezTo>
                  <a:lnTo>
                    <a:pt x="110299" y="3176586"/>
                  </a:lnTo>
                  <a:cubicBezTo>
                    <a:pt x="49383" y="3176586"/>
                    <a:pt x="0" y="3105476"/>
                    <a:pt x="0" y="3017757"/>
                  </a:cubicBezTo>
                  <a:lnTo>
                    <a:pt x="0" y="158830"/>
                  </a:lnTo>
                  <a:cubicBezTo>
                    <a:pt x="0" y="71111"/>
                    <a:pt x="49383" y="1"/>
                    <a:pt x="110299" y="1"/>
                  </a:cubicBezTo>
                  <a:lnTo>
                    <a:pt x="2536857" y="1"/>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71785" tIns="102869" rIns="133352" bIns="2117726" numCol="1" spcCol="1270" anchor="t" anchorCtr="0">
              <a:noAutofit/>
            </a:bodyPr>
            <a:lstStyle/>
            <a:p>
              <a:pPr marL="0" lvl="0" indent="0" algn="r" defTabSz="1333500">
                <a:lnSpc>
                  <a:spcPct val="90000"/>
                </a:lnSpc>
                <a:spcBef>
                  <a:spcPct val="0"/>
                </a:spcBef>
                <a:spcAft>
                  <a:spcPct val="35000"/>
                </a:spcAft>
                <a:buNone/>
              </a:pPr>
              <a:endParaRPr lang="en-GB" sz="3000" kern="1200"/>
            </a:p>
          </p:txBody>
        </p:sp>
        <p:sp>
          <p:nvSpPr>
            <p:cNvPr id="12" name="Flowchart: Extract 11">
              <a:extLst>
                <a:ext uri="{FF2B5EF4-FFF2-40B4-BE49-F238E27FC236}">
                  <a16:creationId xmlns:a16="http://schemas.microsoft.com/office/drawing/2014/main" id="{1A15DB56-BF83-4477-A1A8-4BBBB6DB0627}"/>
                </a:ext>
              </a:extLst>
            </p:cNvPr>
            <p:cNvSpPr/>
            <p:nvPr/>
          </p:nvSpPr>
          <p:spPr>
            <a:xfrm rot="5400000">
              <a:off x="7292153" y="4849638"/>
              <a:ext cx="466621" cy="397073"/>
            </a:xfrm>
            <a:prstGeom prst="flowChartExtract">
              <a:avLst/>
            </a:prstGeom>
          </p:spPr>
          <p:style>
            <a:lnRef idx="2">
              <a:schemeClr val="accent1">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1F7A3E9D-C640-4F33-A61C-685E209B25B0}"/>
                </a:ext>
              </a:extLst>
            </p:cNvPr>
            <p:cNvSpPr/>
            <p:nvPr/>
          </p:nvSpPr>
          <p:spPr>
            <a:xfrm>
              <a:off x="8041659" y="2326216"/>
              <a:ext cx="1972131" cy="3176587"/>
            </a:xfrm>
            <a:custGeom>
              <a:avLst/>
              <a:gdLst>
                <a:gd name="connsiteX0" fmla="*/ 0 w 1972131"/>
                <a:gd name="connsiteY0" fmla="*/ 0 h 3176587"/>
                <a:gd name="connsiteX1" fmla="*/ 1972131 w 1972131"/>
                <a:gd name="connsiteY1" fmla="*/ 0 h 3176587"/>
                <a:gd name="connsiteX2" fmla="*/ 1972131 w 1972131"/>
                <a:gd name="connsiteY2" fmla="*/ 3176587 h 3176587"/>
                <a:gd name="connsiteX3" fmla="*/ 0 w 1972131"/>
                <a:gd name="connsiteY3" fmla="*/ 3176587 h 3176587"/>
                <a:gd name="connsiteX4" fmla="*/ 0 w 1972131"/>
                <a:gd name="connsiteY4" fmla="*/ 0 h 31765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2131" h="3176587">
                  <a:moveTo>
                    <a:pt x="0" y="0"/>
                  </a:moveTo>
                  <a:lnTo>
                    <a:pt x="1972131" y="0"/>
                  </a:lnTo>
                  <a:lnTo>
                    <a:pt x="1972131" y="3176587"/>
                  </a:lnTo>
                  <a:lnTo>
                    <a:pt x="0" y="3176587"/>
                  </a:lnTo>
                  <a:lnTo>
                    <a:pt x="0" y="0"/>
                  </a:lnTo>
                  <a:close/>
                </a:path>
              </a:pathLst>
            </a:custGeom>
            <a:noFill/>
            <a:ln>
              <a:noFill/>
            </a:ln>
            <a:sp3d/>
          </p:spPr>
          <p:style>
            <a:lnRef idx="2">
              <a:scrgbClr r="0" g="0" b="0"/>
            </a:lnRef>
            <a:fillRef idx="1">
              <a:scrgbClr r="0" g="0" b="0"/>
            </a:fillRef>
            <a:effectRef idx="0">
              <a:schemeClr val="accent1">
                <a:hueOff val="0"/>
                <a:satOff val="0"/>
                <a:lumOff val="0"/>
                <a:alphaOff val="0"/>
              </a:schemeClr>
            </a:effectRef>
            <a:fontRef idx="minor">
              <a:schemeClr val="lt1"/>
            </a:fontRef>
          </p:style>
          <p:txBody>
            <a:bodyPr spcFirstLastPara="0" vert="horz" wrap="square" lIns="0" tIns="222885" rIns="0" bIns="0" numCol="1" spcCol="1270" anchor="t" anchorCtr="0">
              <a:noAutofit/>
            </a:bodyPr>
            <a:lstStyle/>
            <a:p>
              <a:pPr marL="0" lvl="0" indent="0" algn="l" defTabSz="2889250">
                <a:lnSpc>
                  <a:spcPct val="90000"/>
                </a:lnSpc>
                <a:spcBef>
                  <a:spcPct val="0"/>
                </a:spcBef>
                <a:spcAft>
                  <a:spcPct val="35000"/>
                </a:spcAft>
                <a:buNone/>
              </a:pPr>
              <a:endParaRPr lang="en-GB" sz="6500" kern="1200"/>
            </a:p>
          </p:txBody>
        </p:sp>
      </p:grpSp>
      <p:sp>
        <p:nvSpPr>
          <p:cNvPr id="14" name="TextBox 13">
            <a:extLst>
              <a:ext uri="{FF2B5EF4-FFF2-40B4-BE49-F238E27FC236}">
                <a16:creationId xmlns:a16="http://schemas.microsoft.com/office/drawing/2014/main" id="{8B279C13-B7E6-406F-954A-3586B29875A6}"/>
              </a:ext>
            </a:extLst>
          </p:cNvPr>
          <p:cNvSpPr txBox="1"/>
          <p:nvPr/>
        </p:nvSpPr>
        <p:spPr>
          <a:xfrm>
            <a:off x="1851382" y="4029604"/>
            <a:ext cx="2452124" cy="2123658"/>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Case Studies</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For example,</a:t>
            </a:r>
          </a:p>
          <a:p>
            <a:r>
              <a:rPr lang="en-GB" dirty="0">
                <a:solidFill>
                  <a:schemeClr val="bg1"/>
                </a:solidFill>
                <a:latin typeface="Arial" panose="020B0604020202020204" pitchFamily="34" charset="0"/>
                <a:cs typeface="Arial" panose="020B0604020202020204" pitchFamily="34" charset="0"/>
              </a:rPr>
              <a:t> ‘Student P described her experience on her first day at University as…’</a:t>
            </a:r>
          </a:p>
        </p:txBody>
      </p:sp>
      <p:sp>
        <p:nvSpPr>
          <p:cNvPr id="15" name="TextBox 14">
            <a:extLst>
              <a:ext uri="{FF2B5EF4-FFF2-40B4-BE49-F238E27FC236}">
                <a16:creationId xmlns:a16="http://schemas.microsoft.com/office/drawing/2014/main" id="{C554EB4C-F8EF-4214-B2B8-D6253F382D20}"/>
              </a:ext>
            </a:extLst>
          </p:cNvPr>
          <p:cNvSpPr txBox="1"/>
          <p:nvPr/>
        </p:nvSpPr>
        <p:spPr>
          <a:xfrm>
            <a:off x="4891445" y="4064002"/>
            <a:ext cx="2452124" cy="2123658"/>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Interviews</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For example, Interviewee Q explained his reaction to being diagnosed with type II diabetes. </a:t>
            </a:r>
          </a:p>
        </p:txBody>
      </p:sp>
      <p:sp>
        <p:nvSpPr>
          <p:cNvPr id="16" name="TextBox 15">
            <a:extLst>
              <a:ext uri="{FF2B5EF4-FFF2-40B4-BE49-F238E27FC236}">
                <a16:creationId xmlns:a16="http://schemas.microsoft.com/office/drawing/2014/main" id="{C8996F4E-B705-495C-89E7-86B4DC66775E}"/>
              </a:ext>
            </a:extLst>
          </p:cNvPr>
          <p:cNvSpPr txBox="1"/>
          <p:nvPr/>
        </p:nvSpPr>
        <p:spPr>
          <a:xfrm>
            <a:off x="7859811" y="4064002"/>
            <a:ext cx="2480807" cy="2400657"/>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Focus Groups</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For example, a focus group of 16 people discussed their experiences of booking a dentist appointment. </a:t>
            </a:r>
          </a:p>
        </p:txBody>
      </p:sp>
    </p:spTree>
    <p:extLst>
      <p:ext uri="{BB962C8B-B14F-4D97-AF65-F5344CB8AC3E}">
        <p14:creationId xmlns:p14="http://schemas.microsoft.com/office/powerpoint/2010/main" val="19472479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212B1-03DA-4823-B9F3-4A4B7D75270D}"/>
              </a:ext>
            </a:extLst>
          </p:cNvPr>
          <p:cNvSpPr>
            <a:spLocks noGrp="1"/>
          </p:cNvSpPr>
          <p:nvPr>
            <p:ph type="title"/>
          </p:nvPr>
        </p:nvSpPr>
        <p:spPr/>
        <p:txBody>
          <a:bodyPr/>
          <a:lstStyle/>
          <a:p>
            <a:r>
              <a:rPr lang="en-GB" dirty="0"/>
              <a:t>Population and Sample</a:t>
            </a:r>
          </a:p>
        </p:txBody>
      </p:sp>
      <p:sp>
        <p:nvSpPr>
          <p:cNvPr id="3" name="Content Placeholder 2">
            <a:extLst>
              <a:ext uri="{FF2B5EF4-FFF2-40B4-BE49-F238E27FC236}">
                <a16:creationId xmlns:a16="http://schemas.microsoft.com/office/drawing/2014/main" id="{7CD7A9DF-A6BD-4869-A9A1-7F5DFEF979FB}"/>
              </a:ext>
            </a:extLst>
          </p:cNvPr>
          <p:cNvSpPr>
            <a:spLocks noGrp="1"/>
          </p:cNvSpPr>
          <p:nvPr>
            <p:ph idx="1"/>
          </p:nvPr>
        </p:nvSpPr>
        <p:spPr>
          <a:xfrm>
            <a:off x="975006" y="1690688"/>
            <a:ext cx="10761364" cy="1738312"/>
          </a:xfrm>
        </p:spPr>
        <p:txBody>
          <a:bodyPr>
            <a:normAutofit fontScale="85000" lnSpcReduction="20000"/>
          </a:bodyPr>
          <a:lstStyle/>
          <a:p>
            <a:pPr marL="0" indent="0">
              <a:lnSpc>
                <a:spcPct val="170000"/>
              </a:lnSpc>
              <a:buNone/>
            </a:pPr>
            <a:r>
              <a:rPr lang="en-GB" dirty="0">
                <a:latin typeface="Arial" panose="020B0604020202020204" pitchFamily="34" charset="0"/>
                <a:cs typeface="Arial" panose="020B0604020202020204" pitchFamily="34" charset="0"/>
              </a:rPr>
              <a:t>Both quantitative and qualitative research will involve a </a:t>
            </a:r>
            <a:r>
              <a:rPr lang="en-GB" u="sng" dirty="0">
                <a:latin typeface="Arial" panose="020B0604020202020204" pitchFamily="34" charset="0"/>
                <a:cs typeface="Arial" panose="020B0604020202020204" pitchFamily="34" charset="0"/>
              </a:rPr>
              <a:t>sample</a:t>
            </a:r>
            <a:r>
              <a:rPr lang="en-GB" dirty="0">
                <a:latin typeface="Arial" panose="020B0604020202020204" pitchFamily="34" charset="0"/>
                <a:cs typeface="Arial" panose="020B0604020202020204" pitchFamily="34" charset="0"/>
              </a:rPr>
              <a:t>. The terms population and sample are used frequently in normal language but these have specific meanings in research and statistics.  </a:t>
            </a:r>
          </a:p>
        </p:txBody>
      </p:sp>
      <p:graphicFrame>
        <p:nvGraphicFramePr>
          <p:cNvPr id="4" name="Diagram 3">
            <a:extLst>
              <a:ext uri="{FF2B5EF4-FFF2-40B4-BE49-F238E27FC236}">
                <a16:creationId xmlns:a16="http://schemas.microsoft.com/office/drawing/2014/main" id="{64E33142-652C-44E5-91E7-46B4CAB70FEE}"/>
              </a:ext>
            </a:extLst>
          </p:cNvPr>
          <p:cNvGraphicFramePr/>
          <p:nvPr>
            <p:extLst>
              <p:ext uri="{D42A27DB-BD31-4B8C-83A1-F6EECF244321}">
                <p14:modId xmlns:p14="http://schemas.microsoft.com/office/powerpoint/2010/main" val="1401819532"/>
              </p:ext>
            </p:extLst>
          </p:nvPr>
        </p:nvGraphicFramePr>
        <p:xfrm>
          <a:off x="975005" y="3429000"/>
          <a:ext cx="10996861" cy="30937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007765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592B1-A768-4CE9-BB4F-9FC515D03E3A}"/>
              </a:ext>
            </a:extLst>
          </p:cNvPr>
          <p:cNvSpPr>
            <a:spLocks noGrp="1"/>
          </p:cNvSpPr>
          <p:nvPr>
            <p:ph type="title"/>
          </p:nvPr>
        </p:nvSpPr>
        <p:spPr>
          <a:xfrm>
            <a:off x="3494398" y="345977"/>
            <a:ext cx="7956222" cy="1325563"/>
          </a:xfrm>
        </p:spPr>
        <p:txBody>
          <a:bodyPr/>
          <a:lstStyle/>
          <a:p>
            <a:r>
              <a:rPr lang="en-GB" dirty="0"/>
              <a:t>Cross sectional vs Longitudinal </a:t>
            </a:r>
          </a:p>
        </p:txBody>
      </p:sp>
      <p:sp>
        <p:nvSpPr>
          <p:cNvPr id="3" name="Content Placeholder 2">
            <a:extLst>
              <a:ext uri="{FF2B5EF4-FFF2-40B4-BE49-F238E27FC236}">
                <a16:creationId xmlns:a16="http://schemas.microsoft.com/office/drawing/2014/main" id="{2226EB61-AE17-4E18-B47B-5872E3717A29}"/>
              </a:ext>
            </a:extLst>
          </p:cNvPr>
          <p:cNvSpPr>
            <a:spLocks noGrp="1"/>
          </p:cNvSpPr>
          <p:nvPr>
            <p:ph idx="1"/>
          </p:nvPr>
        </p:nvSpPr>
        <p:spPr>
          <a:xfrm>
            <a:off x="863600" y="1825625"/>
            <a:ext cx="10872770" cy="900642"/>
          </a:xfrm>
        </p:spPr>
        <p:txBody>
          <a:bodyPr/>
          <a:lstStyle/>
          <a:p>
            <a:pPr marL="0" indent="0">
              <a:buNone/>
            </a:pPr>
            <a:r>
              <a:rPr lang="en-GB" dirty="0"/>
              <a:t>Primary research studies are typically completed over two distinctly different timelines. </a:t>
            </a:r>
          </a:p>
        </p:txBody>
      </p:sp>
      <p:grpSp>
        <p:nvGrpSpPr>
          <p:cNvPr id="5" name="Group 4">
            <a:extLst>
              <a:ext uri="{FF2B5EF4-FFF2-40B4-BE49-F238E27FC236}">
                <a16:creationId xmlns:a16="http://schemas.microsoft.com/office/drawing/2014/main" id="{E96825B4-5735-4F41-A7B4-1F0FAC7A10BC}"/>
              </a:ext>
            </a:extLst>
          </p:cNvPr>
          <p:cNvGrpSpPr/>
          <p:nvPr/>
        </p:nvGrpSpPr>
        <p:grpSpPr>
          <a:xfrm>
            <a:off x="2149898" y="2699809"/>
            <a:ext cx="7737052" cy="4005791"/>
            <a:chOff x="4032772" y="2728670"/>
            <a:chExt cx="3227930" cy="3407259"/>
          </a:xfrm>
        </p:grpSpPr>
        <p:sp>
          <p:nvSpPr>
            <p:cNvPr id="6" name="Freeform: Shape 5">
              <a:extLst>
                <a:ext uri="{FF2B5EF4-FFF2-40B4-BE49-F238E27FC236}">
                  <a16:creationId xmlns:a16="http://schemas.microsoft.com/office/drawing/2014/main" id="{4BF41BCB-5A7E-44B3-B2F4-BF478036963E}"/>
                </a:ext>
              </a:extLst>
            </p:cNvPr>
            <p:cNvSpPr/>
            <p:nvPr/>
          </p:nvSpPr>
          <p:spPr>
            <a:xfrm>
              <a:off x="4032772" y="2728670"/>
              <a:ext cx="1434635" cy="717317"/>
            </a:xfrm>
            <a:custGeom>
              <a:avLst/>
              <a:gdLst>
                <a:gd name="connsiteX0" fmla="*/ 0 w 1434635"/>
                <a:gd name="connsiteY0" fmla="*/ 71732 h 717317"/>
                <a:gd name="connsiteX1" fmla="*/ 71732 w 1434635"/>
                <a:gd name="connsiteY1" fmla="*/ 0 h 717317"/>
                <a:gd name="connsiteX2" fmla="*/ 1362903 w 1434635"/>
                <a:gd name="connsiteY2" fmla="*/ 0 h 717317"/>
                <a:gd name="connsiteX3" fmla="*/ 1434635 w 1434635"/>
                <a:gd name="connsiteY3" fmla="*/ 71732 h 717317"/>
                <a:gd name="connsiteX4" fmla="*/ 1434635 w 1434635"/>
                <a:gd name="connsiteY4" fmla="*/ 645585 h 717317"/>
                <a:gd name="connsiteX5" fmla="*/ 1362903 w 1434635"/>
                <a:gd name="connsiteY5" fmla="*/ 717317 h 717317"/>
                <a:gd name="connsiteX6" fmla="*/ 71732 w 1434635"/>
                <a:gd name="connsiteY6" fmla="*/ 717317 h 717317"/>
                <a:gd name="connsiteX7" fmla="*/ 0 w 1434635"/>
                <a:gd name="connsiteY7" fmla="*/ 645585 h 717317"/>
                <a:gd name="connsiteX8" fmla="*/ 0 w 1434635"/>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4635" h="717317">
                  <a:moveTo>
                    <a:pt x="0" y="71732"/>
                  </a:moveTo>
                  <a:cubicBezTo>
                    <a:pt x="0" y="32116"/>
                    <a:pt x="32116" y="0"/>
                    <a:pt x="71732" y="0"/>
                  </a:cubicBezTo>
                  <a:lnTo>
                    <a:pt x="1362903" y="0"/>
                  </a:lnTo>
                  <a:cubicBezTo>
                    <a:pt x="1402519" y="0"/>
                    <a:pt x="1434635" y="32116"/>
                    <a:pt x="1434635" y="71732"/>
                  </a:cubicBezTo>
                  <a:lnTo>
                    <a:pt x="1434635" y="645585"/>
                  </a:lnTo>
                  <a:cubicBezTo>
                    <a:pt x="1434635" y="685201"/>
                    <a:pt x="1402519" y="717317"/>
                    <a:pt x="1362903" y="717317"/>
                  </a:cubicBezTo>
                  <a:lnTo>
                    <a:pt x="71732" y="717317"/>
                  </a:lnTo>
                  <a:cubicBezTo>
                    <a:pt x="32116" y="717317"/>
                    <a:pt x="0" y="685201"/>
                    <a:pt x="0" y="645585"/>
                  </a:cubicBezTo>
                  <a:lnTo>
                    <a:pt x="0" y="717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3394" tIns="42599" rIns="53394" bIns="42599" numCol="1" spcCol="1270" anchor="ctr" anchorCtr="0">
              <a:noAutofit/>
            </a:bodyPr>
            <a:lstStyle/>
            <a:p>
              <a:pPr marL="0" lvl="0" indent="0" algn="ctr" defTabSz="7556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Cross-sectional Studies </a:t>
              </a:r>
            </a:p>
          </p:txBody>
        </p:sp>
        <p:sp>
          <p:nvSpPr>
            <p:cNvPr id="7" name="Freeform: Shape 6">
              <a:extLst>
                <a:ext uri="{FF2B5EF4-FFF2-40B4-BE49-F238E27FC236}">
                  <a16:creationId xmlns:a16="http://schemas.microsoft.com/office/drawing/2014/main" id="{25AAD021-734B-4963-86B9-BCC8D3759852}"/>
                </a:ext>
              </a:extLst>
            </p:cNvPr>
            <p:cNvSpPr/>
            <p:nvPr/>
          </p:nvSpPr>
          <p:spPr>
            <a:xfrm>
              <a:off x="4176235" y="3445987"/>
              <a:ext cx="143463" cy="537988"/>
            </a:xfrm>
            <a:custGeom>
              <a:avLst/>
              <a:gdLst/>
              <a:ahLst/>
              <a:cxnLst/>
              <a:rect l="0" t="0" r="0" b="0"/>
              <a:pathLst>
                <a:path>
                  <a:moveTo>
                    <a:pt x="0" y="0"/>
                  </a:moveTo>
                  <a:lnTo>
                    <a:pt x="0" y="537988"/>
                  </a:lnTo>
                  <a:lnTo>
                    <a:pt x="143463" y="53798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8" name="Freeform: Shape 7">
              <a:extLst>
                <a:ext uri="{FF2B5EF4-FFF2-40B4-BE49-F238E27FC236}">
                  <a16:creationId xmlns:a16="http://schemas.microsoft.com/office/drawing/2014/main" id="{063A1122-2E5A-4039-9347-55A7D294952D}"/>
                </a:ext>
              </a:extLst>
            </p:cNvPr>
            <p:cNvSpPr/>
            <p:nvPr/>
          </p:nvSpPr>
          <p:spPr>
            <a:xfrm>
              <a:off x="4319699" y="3625317"/>
              <a:ext cx="1147708" cy="717317"/>
            </a:xfrm>
            <a:custGeom>
              <a:avLst/>
              <a:gdLst>
                <a:gd name="connsiteX0" fmla="*/ 0 w 1147708"/>
                <a:gd name="connsiteY0" fmla="*/ 71732 h 717317"/>
                <a:gd name="connsiteX1" fmla="*/ 71732 w 1147708"/>
                <a:gd name="connsiteY1" fmla="*/ 0 h 717317"/>
                <a:gd name="connsiteX2" fmla="*/ 1075976 w 1147708"/>
                <a:gd name="connsiteY2" fmla="*/ 0 h 717317"/>
                <a:gd name="connsiteX3" fmla="*/ 1147708 w 1147708"/>
                <a:gd name="connsiteY3" fmla="*/ 71732 h 717317"/>
                <a:gd name="connsiteX4" fmla="*/ 1147708 w 1147708"/>
                <a:gd name="connsiteY4" fmla="*/ 645585 h 717317"/>
                <a:gd name="connsiteX5" fmla="*/ 1075976 w 1147708"/>
                <a:gd name="connsiteY5" fmla="*/ 717317 h 717317"/>
                <a:gd name="connsiteX6" fmla="*/ 71732 w 1147708"/>
                <a:gd name="connsiteY6" fmla="*/ 717317 h 717317"/>
                <a:gd name="connsiteX7" fmla="*/ 0 w 1147708"/>
                <a:gd name="connsiteY7" fmla="*/ 645585 h 717317"/>
                <a:gd name="connsiteX8" fmla="*/ 0 w 1147708"/>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08" h="717317">
                  <a:moveTo>
                    <a:pt x="0" y="71732"/>
                  </a:moveTo>
                  <a:cubicBezTo>
                    <a:pt x="0" y="32116"/>
                    <a:pt x="32116" y="0"/>
                    <a:pt x="71732" y="0"/>
                  </a:cubicBezTo>
                  <a:lnTo>
                    <a:pt x="1075976" y="0"/>
                  </a:lnTo>
                  <a:cubicBezTo>
                    <a:pt x="1115592" y="0"/>
                    <a:pt x="1147708" y="32116"/>
                    <a:pt x="1147708" y="71732"/>
                  </a:cubicBezTo>
                  <a:lnTo>
                    <a:pt x="1147708" y="645585"/>
                  </a:lnTo>
                  <a:cubicBezTo>
                    <a:pt x="1147708" y="685201"/>
                    <a:pt x="1115592" y="717317"/>
                    <a:pt x="1075976" y="717317"/>
                  </a:cubicBezTo>
                  <a:lnTo>
                    <a:pt x="71732" y="717317"/>
                  </a:lnTo>
                  <a:cubicBezTo>
                    <a:pt x="32116" y="717317"/>
                    <a:pt x="0" y="685201"/>
                    <a:pt x="0" y="645585"/>
                  </a:cubicBezTo>
                  <a:lnTo>
                    <a:pt x="0" y="7173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154" tIns="32439" rIns="38154" bIns="32439" numCol="1" spcCol="1270" anchor="ctr" anchorCtr="0">
              <a:noAutofit/>
            </a:bodyPr>
            <a:lstStyle/>
            <a:p>
              <a:pPr marL="0" lvl="0" indent="0" algn="ctr" defTabSz="4000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A close analysis of a situation at a chosen point of time</a:t>
              </a:r>
              <a:r>
                <a:rPr lang="en-GB" sz="900" kern="1200" dirty="0"/>
                <a:t>. </a:t>
              </a:r>
            </a:p>
          </p:txBody>
        </p:sp>
        <p:sp>
          <p:nvSpPr>
            <p:cNvPr id="9" name="Freeform: Shape 8">
              <a:extLst>
                <a:ext uri="{FF2B5EF4-FFF2-40B4-BE49-F238E27FC236}">
                  <a16:creationId xmlns:a16="http://schemas.microsoft.com/office/drawing/2014/main" id="{E6C1A0C0-299B-45B3-B65E-441D1508C461}"/>
                </a:ext>
              </a:extLst>
            </p:cNvPr>
            <p:cNvSpPr/>
            <p:nvPr/>
          </p:nvSpPr>
          <p:spPr>
            <a:xfrm>
              <a:off x="4176235" y="3445987"/>
              <a:ext cx="143463" cy="1434635"/>
            </a:xfrm>
            <a:custGeom>
              <a:avLst/>
              <a:gdLst/>
              <a:ahLst/>
              <a:cxnLst/>
              <a:rect l="0" t="0" r="0" b="0"/>
              <a:pathLst>
                <a:path>
                  <a:moveTo>
                    <a:pt x="0" y="0"/>
                  </a:moveTo>
                  <a:lnTo>
                    <a:pt x="0" y="1434635"/>
                  </a:lnTo>
                  <a:lnTo>
                    <a:pt x="143463" y="143463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0" name="Freeform: Shape 9">
              <a:extLst>
                <a:ext uri="{FF2B5EF4-FFF2-40B4-BE49-F238E27FC236}">
                  <a16:creationId xmlns:a16="http://schemas.microsoft.com/office/drawing/2014/main" id="{844C03AB-02DE-4464-8A82-152F79EC46BF}"/>
                </a:ext>
              </a:extLst>
            </p:cNvPr>
            <p:cNvSpPr/>
            <p:nvPr/>
          </p:nvSpPr>
          <p:spPr>
            <a:xfrm>
              <a:off x="4319699" y="4521964"/>
              <a:ext cx="1147708" cy="717317"/>
            </a:xfrm>
            <a:custGeom>
              <a:avLst/>
              <a:gdLst>
                <a:gd name="connsiteX0" fmla="*/ 0 w 1147708"/>
                <a:gd name="connsiteY0" fmla="*/ 71732 h 717317"/>
                <a:gd name="connsiteX1" fmla="*/ 71732 w 1147708"/>
                <a:gd name="connsiteY1" fmla="*/ 0 h 717317"/>
                <a:gd name="connsiteX2" fmla="*/ 1075976 w 1147708"/>
                <a:gd name="connsiteY2" fmla="*/ 0 h 717317"/>
                <a:gd name="connsiteX3" fmla="*/ 1147708 w 1147708"/>
                <a:gd name="connsiteY3" fmla="*/ 71732 h 717317"/>
                <a:gd name="connsiteX4" fmla="*/ 1147708 w 1147708"/>
                <a:gd name="connsiteY4" fmla="*/ 645585 h 717317"/>
                <a:gd name="connsiteX5" fmla="*/ 1075976 w 1147708"/>
                <a:gd name="connsiteY5" fmla="*/ 717317 h 717317"/>
                <a:gd name="connsiteX6" fmla="*/ 71732 w 1147708"/>
                <a:gd name="connsiteY6" fmla="*/ 717317 h 717317"/>
                <a:gd name="connsiteX7" fmla="*/ 0 w 1147708"/>
                <a:gd name="connsiteY7" fmla="*/ 645585 h 717317"/>
                <a:gd name="connsiteX8" fmla="*/ 0 w 1147708"/>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08" h="717317">
                  <a:moveTo>
                    <a:pt x="0" y="71732"/>
                  </a:moveTo>
                  <a:cubicBezTo>
                    <a:pt x="0" y="32116"/>
                    <a:pt x="32116" y="0"/>
                    <a:pt x="71732" y="0"/>
                  </a:cubicBezTo>
                  <a:lnTo>
                    <a:pt x="1075976" y="0"/>
                  </a:lnTo>
                  <a:cubicBezTo>
                    <a:pt x="1115592" y="0"/>
                    <a:pt x="1147708" y="32116"/>
                    <a:pt x="1147708" y="71732"/>
                  </a:cubicBezTo>
                  <a:lnTo>
                    <a:pt x="1147708" y="645585"/>
                  </a:lnTo>
                  <a:cubicBezTo>
                    <a:pt x="1147708" y="685201"/>
                    <a:pt x="1115592" y="717317"/>
                    <a:pt x="1075976" y="717317"/>
                  </a:cubicBezTo>
                  <a:lnTo>
                    <a:pt x="71732" y="717317"/>
                  </a:lnTo>
                  <a:cubicBezTo>
                    <a:pt x="32116" y="717317"/>
                    <a:pt x="0" y="685201"/>
                    <a:pt x="0" y="645585"/>
                  </a:cubicBezTo>
                  <a:lnTo>
                    <a:pt x="0" y="7173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154" tIns="32439" rIns="38154" bIns="32439" numCol="1" spcCol="1270" anchor="ctr" anchorCtr="0">
              <a:noAutofit/>
            </a:bodyPr>
            <a:lstStyle/>
            <a:p>
              <a:pPr marL="0" lvl="0" indent="0" algn="ctr" defTabSz="4000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Provides a ‘snapshot’ result</a:t>
              </a:r>
            </a:p>
          </p:txBody>
        </p:sp>
        <p:sp>
          <p:nvSpPr>
            <p:cNvPr id="11" name="Freeform: Shape 10">
              <a:extLst>
                <a:ext uri="{FF2B5EF4-FFF2-40B4-BE49-F238E27FC236}">
                  <a16:creationId xmlns:a16="http://schemas.microsoft.com/office/drawing/2014/main" id="{E6638AEA-42CA-4EA8-8BA8-E37804966484}"/>
                </a:ext>
              </a:extLst>
            </p:cNvPr>
            <p:cNvSpPr/>
            <p:nvPr/>
          </p:nvSpPr>
          <p:spPr>
            <a:xfrm>
              <a:off x="4176235" y="3445987"/>
              <a:ext cx="143463" cy="2331282"/>
            </a:xfrm>
            <a:custGeom>
              <a:avLst/>
              <a:gdLst/>
              <a:ahLst/>
              <a:cxnLst/>
              <a:rect l="0" t="0" r="0" b="0"/>
              <a:pathLst>
                <a:path>
                  <a:moveTo>
                    <a:pt x="0" y="0"/>
                  </a:moveTo>
                  <a:lnTo>
                    <a:pt x="0" y="2331282"/>
                  </a:lnTo>
                  <a:lnTo>
                    <a:pt x="143463" y="233128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2" name="Freeform: Shape 11">
              <a:extLst>
                <a:ext uri="{FF2B5EF4-FFF2-40B4-BE49-F238E27FC236}">
                  <a16:creationId xmlns:a16="http://schemas.microsoft.com/office/drawing/2014/main" id="{F50ADB42-2BFD-4F52-BE50-F6BA673C5A03}"/>
                </a:ext>
              </a:extLst>
            </p:cNvPr>
            <p:cNvSpPr/>
            <p:nvPr/>
          </p:nvSpPr>
          <p:spPr>
            <a:xfrm>
              <a:off x="4319699" y="5418612"/>
              <a:ext cx="1147708" cy="717317"/>
            </a:xfrm>
            <a:custGeom>
              <a:avLst/>
              <a:gdLst>
                <a:gd name="connsiteX0" fmla="*/ 0 w 1147708"/>
                <a:gd name="connsiteY0" fmla="*/ 71732 h 717317"/>
                <a:gd name="connsiteX1" fmla="*/ 71732 w 1147708"/>
                <a:gd name="connsiteY1" fmla="*/ 0 h 717317"/>
                <a:gd name="connsiteX2" fmla="*/ 1075976 w 1147708"/>
                <a:gd name="connsiteY2" fmla="*/ 0 h 717317"/>
                <a:gd name="connsiteX3" fmla="*/ 1147708 w 1147708"/>
                <a:gd name="connsiteY3" fmla="*/ 71732 h 717317"/>
                <a:gd name="connsiteX4" fmla="*/ 1147708 w 1147708"/>
                <a:gd name="connsiteY4" fmla="*/ 645585 h 717317"/>
                <a:gd name="connsiteX5" fmla="*/ 1075976 w 1147708"/>
                <a:gd name="connsiteY5" fmla="*/ 717317 h 717317"/>
                <a:gd name="connsiteX6" fmla="*/ 71732 w 1147708"/>
                <a:gd name="connsiteY6" fmla="*/ 717317 h 717317"/>
                <a:gd name="connsiteX7" fmla="*/ 0 w 1147708"/>
                <a:gd name="connsiteY7" fmla="*/ 645585 h 717317"/>
                <a:gd name="connsiteX8" fmla="*/ 0 w 1147708"/>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08" h="717317">
                  <a:moveTo>
                    <a:pt x="0" y="71732"/>
                  </a:moveTo>
                  <a:cubicBezTo>
                    <a:pt x="0" y="32116"/>
                    <a:pt x="32116" y="0"/>
                    <a:pt x="71732" y="0"/>
                  </a:cubicBezTo>
                  <a:lnTo>
                    <a:pt x="1075976" y="0"/>
                  </a:lnTo>
                  <a:cubicBezTo>
                    <a:pt x="1115592" y="0"/>
                    <a:pt x="1147708" y="32116"/>
                    <a:pt x="1147708" y="71732"/>
                  </a:cubicBezTo>
                  <a:lnTo>
                    <a:pt x="1147708" y="645585"/>
                  </a:lnTo>
                  <a:cubicBezTo>
                    <a:pt x="1147708" y="685201"/>
                    <a:pt x="1115592" y="717317"/>
                    <a:pt x="1075976" y="717317"/>
                  </a:cubicBezTo>
                  <a:lnTo>
                    <a:pt x="71732" y="717317"/>
                  </a:lnTo>
                  <a:cubicBezTo>
                    <a:pt x="32116" y="717317"/>
                    <a:pt x="0" y="685201"/>
                    <a:pt x="0" y="645585"/>
                  </a:cubicBezTo>
                  <a:lnTo>
                    <a:pt x="0" y="7173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154" tIns="32439" rIns="38154" bIns="32439" numCol="1" spcCol="1270" anchor="ctr" anchorCtr="0">
              <a:noAutofit/>
            </a:bodyPr>
            <a:lstStyle/>
            <a:p>
              <a:pPr marL="0" lvl="0" indent="0" algn="ctr" defTabSz="4000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Most common approach as they require less time and resources. </a:t>
              </a:r>
            </a:p>
          </p:txBody>
        </p:sp>
        <p:sp>
          <p:nvSpPr>
            <p:cNvPr id="13" name="Freeform: Shape 12">
              <a:extLst>
                <a:ext uri="{FF2B5EF4-FFF2-40B4-BE49-F238E27FC236}">
                  <a16:creationId xmlns:a16="http://schemas.microsoft.com/office/drawing/2014/main" id="{2745B0AD-E1AB-44BE-8FE0-2AAD9D5E96D5}"/>
                </a:ext>
              </a:extLst>
            </p:cNvPr>
            <p:cNvSpPr/>
            <p:nvPr/>
          </p:nvSpPr>
          <p:spPr>
            <a:xfrm>
              <a:off x="5826066" y="2728670"/>
              <a:ext cx="1434635" cy="717317"/>
            </a:xfrm>
            <a:custGeom>
              <a:avLst/>
              <a:gdLst>
                <a:gd name="connsiteX0" fmla="*/ 0 w 1434635"/>
                <a:gd name="connsiteY0" fmla="*/ 71732 h 717317"/>
                <a:gd name="connsiteX1" fmla="*/ 71732 w 1434635"/>
                <a:gd name="connsiteY1" fmla="*/ 0 h 717317"/>
                <a:gd name="connsiteX2" fmla="*/ 1362903 w 1434635"/>
                <a:gd name="connsiteY2" fmla="*/ 0 h 717317"/>
                <a:gd name="connsiteX3" fmla="*/ 1434635 w 1434635"/>
                <a:gd name="connsiteY3" fmla="*/ 71732 h 717317"/>
                <a:gd name="connsiteX4" fmla="*/ 1434635 w 1434635"/>
                <a:gd name="connsiteY4" fmla="*/ 645585 h 717317"/>
                <a:gd name="connsiteX5" fmla="*/ 1362903 w 1434635"/>
                <a:gd name="connsiteY5" fmla="*/ 717317 h 717317"/>
                <a:gd name="connsiteX6" fmla="*/ 71732 w 1434635"/>
                <a:gd name="connsiteY6" fmla="*/ 717317 h 717317"/>
                <a:gd name="connsiteX7" fmla="*/ 0 w 1434635"/>
                <a:gd name="connsiteY7" fmla="*/ 645585 h 717317"/>
                <a:gd name="connsiteX8" fmla="*/ 0 w 1434635"/>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4635" h="717317">
                  <a:moveTo>
                    <a:pt x="0" y="71732"/>
                  </a:moveTo>
                  <a:cubicBezTo>
                    <a:pt x="0" y="32116"/>
                    <a:pt x="32116" y="0"/>
                    <a:pt x="71732" y="0"/>
                  </a:cubicBezTo>
                  <a:lnTo>
                    <a:pt x="1362903" y="0"/>
                  </a:lnTo>
                  <a:cubicBezTo>
                    <a:pt x="1402519" y="0"/>
                    <a:pt x="1434635" y="32116"/>
                    <a:pt x="1434635" y="71732"/>
                  </a:cubicBezTo>
                  <a:lnTo>
                    <a:pt x="1434635" y="645585"/>
                  </a:lnTo>
                  <a:cubicBezTo>
                    <a:pt x="1434635" y="685201"/>
                    <a:pt x="1402519" y="717317"/>
                    <a:pt x="1362903" y="717317"/>
                  </a:cubicBezTo>
                  <a:lnTo>
                    <a:pt x="71732" y="717317"/>
                  </a:lnTo>
                  <a:cubicBezTo>
                    <a:pt x="32116" y="717317"/>
                    <a:pt x="0" y="685201"/>
                    <a:pt x="0" y="645585"/>
                  </a:cubicBezTo>
                  <a:lnTo>
                    <a:pt x="0" y="71732"/>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3394" tIns="42599" rIns="53394" bIns="42599" numCol="1" spcCol="1270" anchor="ctr" anchorCtr="0">
              <a:noAutofit/>
            </a:bodyPr>
            <a:lstStyle/>
            <a:p>
              <a:pPr marL="0" lvl="0" indent="0" algn="ctr" defTabSz="75565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Longitudinal Studies</a:t>
              </a:r>
            </a:p>
          </p:txBody>
        </p:sp>
        <p:sp>
          <p:nvSpPr>
            <p:cNvPr id="14" name="Freeform: Shape 13">
              <a:extLst>
                <a:ext uri="{FF2B5EF4-FFF2-40B4-BE49-F238E27FC236}">
                  <a16:creationId xmlns:a16="http://schemas.microsoft.com/office/drawing/2014/main" id="{97B95D95-4341-42C0-9DA9-4AF805BA6630}"/>
                </a:ext>
              </a:extLst>
            </p:cNvPr>
            <p:cNvSpPr/>
            <p:nvPr/>
          </p:nvSpPr>
          <p:spPr>
            <a:xfrm>
              <a:off x="5969530" y="3445987"/>
              <a:ext cx="143463" cy="537988"/>
            </a:xfrm>
            <a:custGeom>
              <a:avLst/>
              <a:gdLst/>
              <a:ahLst/>
              <a:cxnLst/>
              <a:rect l="0" t="0" r="0" b="0"/>
              <a:pathLst>
                <a:path>
                  <a:moveTo>
                    <a:pt x="0" y="0"/>
                  </a:moveTo>
                  <a:lnTo>
                    <a:pt x="0" y="537988"/>
                  </a:lnTo>
                  <a:lnTo>
                    <a:pt x="143463" y="537988"/>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5" name="Freeform: Shape 14">
              <a:extLst>
                <a:ext uri="{FF2B5EF4-FFF2-40B4-BE49-F238E27FC236}">
                  <a16:creationId xmlns:a16="http://schemas.microsoft.com/office/drawing/2014/main" id="{22AF8EF6-7257-4C31-8C0A-7B69B3C93D92}"/>
                </a:ext>
              </a:extLst>
            </p:cNvPr>
            <p:cNvSpPr/>
            <p:nvPr/>
          </p:nvSpPr>
          <p:spPr>
            <a:xfrm>
              <a:off x="6112994" y="3625317"/>
              <a:ext cx="1147708" cy="717317"/>
            </a:xfrm>
            <a:custGeom>
              <a:avLst/>
              <a:gdLst>
                <a:gd name="connsiteX0" fmla="*/ 0 w 1147708"/>
                <a:gd name="connsiteY0" fmla="*/ 71732 h 717317"/>
                <a:gd name="connsiteX1" fmla="*/ 71732 w 1147708"/>
                <a:gd name="connsiteY1" fmla="*/ 0 h 717317"/>
                <a:gd name="connsiteX2" fmla="*/ 1075976 w 1147708"/>
                <a:gd name="connsiteY2" fmla="*/ 0 h 717317"/>
                <a:gd name="connsiteX3" fmla="*/ 1147708 w 1147708"/>
                <a:gd name="connsiteY3" fmla="*/ 71732 h 717317"/>
                <a:gd name="connsiteX4" fmla="*/ 1147708 w 1147708"/>
                <a:gd name="connsiteY4" fmla="*/ 645585 h 717317"/>
                <a:gd name="connsiteX5" fmla="*/ 1075976 w 1147708"/>
                <a:gd name="connsiteY5" fmla="*/ 717317 h 717317"/>
                <a:gd name="connsiteX6" fmla="*/ 71732 w 1147708"/>
                <a:gd name="connsiteY6" fmla="*/ 717317 h 717317"/>
                <a:gd name="connsiteX7" fmla="*/ 0 w 1147708"/>
                <a:gd name="connsiteY7" fmla="*/ 645585 h 717317"/>
                <a:gd name="connsiteX8" fmla="*/ 0 w 1147708"/>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08" h="717317">
                  <a:moveTo>
                    <a:pt x="0" y="71732"/>
                  </a:moveTo>
                  <a:cubicBezTo>
                    <a:pt x="0" y="32116"/>
                    <a:pt x="32116" y="0"/>
                    <a:pt x="71732" y="0"/>
                  </a:cubicBezTo>
                  <a:lnTo>
                    <a:pt x="1075976" y="0"/>
                  </a:lnTo>
                  <a:cubicBezTo>
                    <a:pt x="1115592" y="0"/>
                    <a:pt x="1147708" y="32116"/>
                    <a:pt x="1147708" y="71732"/>
                  </a:cubicBezTo>
                  <a:lnTo>
                    <a:pt x="1147708" y="645585"/>
                  </a:lnTo>
                  <a:cubicBezTo>
                    <a:pt x="1147708" y="685201"/>
                    <a:pt x="1115592" y="717317"/>
                    <a:pt x="1075976" y="717317"/>
                  </a:cubicBezTo>
                  <a:lnTo>
                    <a:pt x="71732" y="717317"/>
                  </a:lnTo>
                  <a:cubicBezTo>
                    <a:pt x="32116" y="717317"/>
                    <a:pt x="0" y="685201"/>
                    <a:pt x="0" y="645585"/>
                  </a:cubicBezTo>
                  <a:lnTo>
                    <a:pt x="0" y="7173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154" tIns="32439" rIns="38154" bIns="32439" numCol="1" spcCol="1270" anchor="ctr" anchorCtr="0">
              <a:noAutofit/>
            </a:bodyPr>
            <a:lstStyle/>
            <a:p>
              <a:pPr marL="0" lvl="0" indent="0" algn="ctr" defTabSz="4000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Completed over an extended period of time, often several years. </a:t>
              </a:r>
            </a:p>
          </p:txBody>
        </p:sp>
        <p:sp>
          <p:nvSpPr>
            <p:cNvPr id="16" name="Freeform: Shape 15">
              <a:extLst>
                <a:ext uri="{FF2B5EF4-FFF2-40B4-BE49-F238E27FC236}">
                  <a16:creationId xmlns:a16="http://schemas.microsoft.com/office/drawing/2014/main" id="{4B951411-6546-469A-B7ED-BB5E9C7755EA}"/>
                </a:ext>
              </a:extLst>
            </p:cNvPr>
            <p:cNvSpPr/>
            <p:nvPr/>
          </p:nvSpPr>
          <p:spPr>
            <a:xfrm>
              <a:off x="5969530" y="3445987"/>
              <a:ext cx="143463" cy="1434635"/>
            </a:xfrm>
            <a:custGeom>
              <a:avLst/>
              <a:gdLst/>
              <a:ahLst/>
              <a:cxnLst/>
              <a:rect l="0" t="0" r="0" b="0"/>
              <a:pathLst>
                <a:path>
                  <a:moveTo>
                    <a:pt x="0" y="0"/>
                  </a:moveTo>
                  <a:lnTo>
                    <a:pt x="0" y="1434635"/>
                  </a:lnTo>
                  <a:lnTo>
                    <a:pt x="143463" y="143463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7" name="Freeform: Shape 16">
              <a:extLst>
                <a:ext uri="{FF2B5EF4-FFF2-40B4-BE49-F238E27FC236}">
                  <a16:creationId xmlns:a16="http://schemas.microsoft.com/office/drawing/2014/main" id="{95C58C99-1F98-450F-91B2-EC48C403FF29}"/>
                </a:ext>
              </a:extLst>
            </p:cNvPr>
            <p:cNvSpPr/>
            <p:nvPr/>
          </p:nvSpPr>
          <p:spPr>
            <a:xfrm>
              <a:off x="6112994" y="4521964"/>
              <a:ext cx="1129419" cy="787581"/>
            </a:xfrm>
            <a:custGeom>
              <a:avLst/>
              <a:gdLst>
                <a:gd name="connsiteX0" fmla="*/ 0 w 1147708"/>
                <a:gd name="connsiteY0" fmla="*/ 71732 h 717317"/>
                <a:gd name="connsiteX1" fmla="*/ 71732 w 1147708"/>
                <a:gd name="connsiteY1" fmla="*/ 0 h 717317"/>
                <a:gd name="connsiteX2" fmla="*/ 1075976 w 1147708"/>
                <a:gd name="connsiteY2" fmla="*/ 0 h 717317"/>
                <a:gd name="connsiteX3" fmla="*/ 1147708 w 1147708"/>
                <a:gd name="connsiteY3" fmla="*/ 71732 h 717317"/>
                <a:gd name="connsiteX4" fmla="*/ 1147708 w 1147708"/>
                <a:gd name="connsiteY4" fmla="*/ 645585 h 717317"/>
                <a:gd name="connsiteX5" fmla="*/ 1075976 w 1147708"/>
                <a:gd name="connsiteY5" fmla="*/ 717317 h 717317"/>
                <a:gd name="connsiteX6" fmla="*/ 71732 w 1147708"/>
                <a:gd name="connsiteY6" fmla="*/ 717317 h 717317"/>
                <a:gd name="connsiteX7" fmla="*/ 0 w 1147708"/>
                <a:gd name="connsiteY7" fmla="*/ 645585 h 717317"/>
                <a:gd name="connsiteX8" fmla="*/ 0 w 1147708"/>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08" h="717317">
                  <a:moveTo>
                    <a:pt x="0" y="71732"/>
                  </a:moveTo>
                  <a:cubicBezTo>
                    <a:pt x="0" y="32116"/>
                    <a:pt x="32116" y="0"/>
                    <a:pt x="71732" y="0"/>
                  </a:cubicBezTo>
                  <a:lnTo>
                    <a:pt x="1075976" y="0"/>
                  </a:lnTo>
                  <a:cubicBezTo>
                    <a:pt x="1115592" y="0"/>
                    <a:pt x="1147708" y="32116"/>
                    <a:pt x="1147708" y="71732"/>
                  </a:cubicBezTo>
                  <a:lnTo>
                    <a:pt x="1147708" y="645585"/>
                  </a:lnTo>
                  <a:cubicBezTo>
                    <a:pt x="1147708" y="685201"/>
                    <a:pt x="1115592" y="717317"/>
                    <a:pt x="1075976" y="717317"/>
                  </a:cubicBezTo>
                  <a:lnTo>
                    <a:pt x="71732" y="717317"/>
                  </a:lnTo>
                  <a:cubicBezTo>
                    <a:pt x="32116" y="717317"/>
                    <a:pt x="0" y="685201"/>
                    <a:pt x="0" y="645585"/>
                  </a:cubicBezTo>
                  <a:lnTo>
                    <a:pt x="0" y="7173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154" tIns="32439" rIns="38154" bIns="32439" numCol="1" spcCol="1270" anchor="ctr" anchorCtr="0">
              <a:noAutofit/>
            </a:bodyPr>
            <a:lstStyle/>
            <a:p>
              <a:pPr marL="0" lvl="0" indent="0" algn="ctr" defTabSz="4000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Provide a more in-depth observation of a situation, treatment or approach</a:t>
              </a:r>
            </a:p>
          </p:txBody>
        </p:sp>
        <p:sp>
          <p:nvSpPr>
            <p:cNvPr id="18" name="Freeform: Shape 17">
              <a:extLst>
                <a:ext uri="{FF2B5EF4-FFF2-40B4-BE49-F238E27FC236}">
                  <a16:creationId xmlns:a16="http://schemas.microsoft.com/office/drawing/2014/main" id="{38304104-2CC9-46A5-BF44-E5C89FAA0E3F}"/>
                </a:ext>
              </a:extLst>
            </p:cNvPr>
            <p:cNvSpPr/>
            <p:nvPr/>
          </p:nvSpPr>
          <p:spPr>
            <a:xfrm>
              <a:off x="5969530" y="3445987"/>
              <a:ext cx="143463" cy="2331282"/>
            </a:xfrm>
            <a:custGeom>
              <a:avLst/>
              <a:gdLst/>
              <a:ahLst/>
              <a:cxnLst/>
              <a:rect l="0" t="0" r="0" b="0"/>
              <a:pathLst>
                <a:path>
                  <a:moveTo>
                    <a:pt x="0" y="0"/>
                  </a:moveTo>
                  <a:lnTo>
                    <a:pt x="0" y="2331282"/>
                  </a:lnTo>
                  <a:lnTo>
                    <a:pt x="143463" y="2331282"/>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sp>
        <p:sp>
          <p:nvSpPr>
            <p:cNvPr id="19" name="Freeform: Shape 18">
              <a:extLst>
                <a:ext uri="{FF2B5EF4-FFF2-40B4-BE49-F238E27FC236}">
                  <a16:creationId xmlns:a16="http://schemas.microsoft.com/office/drawing/2014/main" id="{E4BEA018-A5B3-4802-A29F-B6515C90A054}"/>
                </a:ext>
              </a:extLst>
            </p:cNvPr>
            <p:cNvSpPr/>
            <p:nvPr/>
          </p:nvSpPr>
          <p:spPr>
            <a:xfrm>
              <a:off x="6112994" y="5418612"/>
              <a:ext cx="1147708" cy="717317"/>
            </a:xfrm>
            <a:custGeom>
              <a:avLst/>
              <a:gdLst>
                <a:gd name="connsiteX0" fmla="*/ 0 w 1147708"/>
                <a:gd name="connsiteY0" fmla="*/ 71732 h 717317"/>
                <a:gd name="connsiteX1" fmla="*/ 71732 w 1147708"/>
                <a:gd name="connsiteY1" fmla="*/ 0 h 717317"/>
                <a:gd name="connsiteX2" fmla="*/ 1075976 w 1147708"/>
                <a:gd name="connsiteY2" fmla="*/ 0 h 717317"/>
                <a:gd name="connsiteX3" fmla="*/ 1147708 w 1147708"/>
                <a:gd name="connsiteY3" fmla="*/ 71732 h 717317"/>
                <a:gd name="connsiteX4" fmla="*/ 1147708 w 1147708"/>
                <a:gd name="connsiteY4" fmla="*/ 645585 h 717317"/>
                <a:gd name="connsiteX5" fmla="*/ 1075976 w 1147708"/>
                <a:gd name="connsiteY5" fmla="*/ 717317 h 717317"/>
                <a:gd name="connsiteX6" fmla="*/ 71732 w 1147708"/>
                <a:gd name="connsiteY6" fmla="*/ 717317 h 717317"/>
                <a:gd name="connsiteX7" fmla="*/ 0 w 1147708"/>
                <a:gd name="connsiteY7" fmla="*/ 645585 h 717317"/>
                <a:gd name="connsiteX8" fmla="*/ 0 w 1147708"/>
                <a:gd name="connsiteY8" fmla="*/ 71732 h 717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47708" h="717317">
                  <a:moveTo>
                    <a:pt x="0" y="71732"/>
                  </a:moveTo>
                  <a:cubicBezTo>
                    <a:pt x="0" y="32116"/>
                    <a:pt x="32116" y="0"/>
                    <a:pt x="71732" y="0"/>
                  </a:cubicBezTo>
                  <a:lnTo>
                    <a:pt x="1075976" y="0"/>
                  </a:lnTo>
                  <a:cubicBezTo>
                    <a:pt x="1115592" y="0"/>
                    <a:pt x="1147708" y="32116"/>
                    <a:pt x="1147708" y="71732"/>
                  </a:cubicBezTo>
                  <a:lnTo>
                    <a:pt x="1147708" y="645585"/>
                  </a:lnTo>
                  <a:cubicBezTo>
                    <a:pt x="1147708" y="685201"/>
                    <a:pt x="1115592" y="717317"/>
                    <a:pt x="1075976" y="717317"/>
                  </a:cubicBezTo>
                  <a:lnTo>
                    <a:pt x="71732" y="717317"/>
                  </a:lnTo>
                  <a:cubicBezTo>
                    <a:pt x="32116" y="717317"/>
                    <a:pt x="0" y="685201"/>
                    <a:pt x="0" y="645585"/>
                  </a:cubicBezTo>
                  <a:lnTo>
                    <a:pt x="0" y="71732"/>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38154" tIns="32439" rIns="38154" bIns="32439" numCol="1" spcCol="1270" anchor="ctr" anchorCtr="0">
              <a:noAutofit/>
            </a:bodyPr>
            <a:lstStyle/>
            <a:p>
              <a:pPr marL="0" lvl="0" indent="0" algn="ctr" defTabSz="400050">
                <a:lnSpc>
                  <a:spcPct val="90000"/>
                </a:lnSpc>
                <a:spcBef>
                  <a:spcPct val="0"/>
                </a:spcBef>
                <a:spcAft>
                  <a:spcPct val="35000"/>
                </a:spcAft>
                <a:buNone/>
              </a:pPr>
              <a:r>
                <a:rPr lang="en-GB" kern="1200" dirty="0">
                  <a:latin typeface="Arial" panose="020B0604020202020204" pitchFamily="34" charset="0"/>
                  <a:cs typeface="Arial" panose="020B0604020202020204" pitchFamily="34" charset="0"/>
                </a:rPr>
                <a:t>Less common due to the amount of time and resources required. </a:t>
              </a:r>
            </a:p>
          </p:txBody>
        </p:sp>
      </p:grpSp>
    </p:spTree>
    <p:extLst>
      <p:ext uri="{BB962C8B-B14F-4D97-AF65-F5344CB8AC3E}">
        <p14:creationId xmlns:p14="http://schemas.microsoft.com/office/powerpoint/2010/main" val="2737535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5E7B58-48BF-485E-B38F-08FC04F64061}"/>
              </a:ext>
            </a:extLst>
          </p:cNvPr>
          <p:cNvSpPr>
            <a:spLocks noGrp="1"/>
          </p:cNvSpPr>
          <p:nvPr>
            <p:ph type="title"/>
          </p:nvPr>
        </p:nvSpPr>
        <p:spPr>
          <a:xfrm>
            <a:off x="3780148" y="19136"/>
            <a:ext cx="7956222" cy="1325563"/>
          </a:xfrm>
        </p:spPr>
        <p:txBody>
          <a:bodyPr/>
          <a:lstStyle/>
          <a:p>
            <a:r>
              <a:rPr lang="en-GB" dirty="0"/>
              <a:t>Reading a Research Article</a:t>
            </a:r>
          </a:p>
        </p:txBody>
      </p:sp>
      <p:pic>
        <p:nvPicPr>
          <p:cNvPr id="7" name="Online Media 6" title="How to Read a Journal Article in 10 Minutes or Less">
            <a:hlinkClick r:id="" action="ppaction://media"/>
            <a:extLst>
              <a:ext uri="{FF2B5EF4-FFF2-40B4-BE49-F238E27FC236}">
                <a16:creationId xmlns:a16="http://schemas.microsoft.com/office/drawing/2014/main" id="{B45AEFBB-59C1-42EA-8A6B-04A5022FC843}"/>
              </a:ext>
            </a:extLst>
          </p:cNvPr>
          <p:cNvPicPr>
            <a:picLocks noGrp="1" noRot="1" noChangeAspect="1"/>
          </p:cNvPicPr>
          <p:nvPr>
            <p:ph idx="1"/>
            <a:videoFile r:link="rId1"/>
          </p:nvPr>
        </p:nvPicPr>
        <p:blipFill>
          <a:blip r:embed="rId4"/>
          <a:stretch>
            <a:fillRect/>
          </a:stretch>
        </p:blipFill>
        <p:spPr>
          <a:xfrm>
            <a:off x="2496047" y="1271687"/>
            <a:ext cx="9240323" cy="5221188"/>
          </a:xfrm>
          <a:prstGeom prst="rect">
            <a:avLst/>
          </a:prstGeom>
        </p:spPr>
      </p:pic>
    </p:spTree>
    <p:extLst>
      <p:ext uri="{BB962C8B-B14F-4D97-AF65-F5344CB8AC3E}">
        <p14:creationId xmlns:p14="http://schemas.microsoft.com/office/powerpoint/2010/main" val="2850471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26809-23C6-4C82-AB89-581840C00888}"/>
              </a:ext>
            </a:extLst>
          </p:cNvPr>
          <p:cNvSpPr>
            <a:spLocks noGrp="1"/>
          </p:cNvSpPr>
          <p:nvPr>
            <p:ph type="title"/>
          </p:nvPr>
        </p:nvSpPr>
        <p:spPr>
          <a:xfrm>
            <a:off x="2638425" y="365125"/>
            <a:ext cx="9097945" cy="1325563"/>
          </a:xfrm>
        </p:spPr>
        <p:txBody>
          <a:bodyPr/>
          <a:lstStyle/>
          <a:p>
            <a:r>
              <a:rPr lang="en-GB" dirty="0"/>
              <a:t>Find a relevant Primary Research article </a:t>
            </a:r>
          </a:p>
        </p:txBody>
      </p:sp>
      <p:sp>
        <p:nvSpPr>
          <p:cNvPr id="3" name="Content Placeholder 2">
            <a:extLst>
              <a:ext uri="{FF2B5EF4-FFF2-40B4-BE49-F238E27FC236}">
                <a16:creationId xmlns:a16="http://schemas.microsoft.com/office/drawing/2014/main" id="{A398F2FC-8133-42A5-8B4C-71AA0D0779E4}"/>
              </a:ext>
            </a:extLst>
          </p:cNvPr>
          <p:cNvSpPr>
            <a:spLocks noGrp="1"/>
          </p:cNvSpPr>
          <p:nvPr>
            <p:ph idx="1"/>
          </p:nvPr>
        </p:nvSpPr>
        <p:spPr>
          <a:xfrm>
            <a:off x="1095375" y="1825625"/>
            <a:ext cx="10640995" cy="4667250"/>
          </a:xfrm>
        </p:spPr>
        <p:txBody>
          <a:bodyPr/>
          <a:lstStyle/>
          <a:p>
            <a:pPr marL="0" indent="0">
              <a:buNone/>
            </a:pPr>
            <a:r>
              <a:rPr lang="en-GB" dirty="0"/>
              <a:t>For the remainder of the session – use the UWTSD library or Google Scholar to help you find a </a:t>
            </a:r>
            <a:r>
              <a:rPr lang="en-GB" i="1" dirty="0"/>
              <a:t>relevant</a:t>
            </a:r>
            <a:r>
              <a:rPr lang="en-GB" dirty="0"/>
              <a:t> peer reviewed primary research study journal article. </a:t>
            </a:r>
          </a:p>
          <a:p>
            <a:r>
              <a:rPr lang="en-GB" dirty="0"/>
              <a:t>Can you identify the </a:t>
            </a:r>
            <a:r>
              <a:rPr lang="en-GB" u="sng" dirty="0"/>
              <a:t>method</a:t>
            </a:r>
            <a:r>
              <a:rPr lang="en-GB" dirty="0"/>
              <a:t> of research? </a:t>
            </a:r>
            <a:r>
              <a:rPr lang="en-GB" dirty="0" err="1"/>
              <a:t>Quali</a:t>
            </a:r>
            <a:r>
              <a:rPr lang="en-GB" dirty="0"/>
              <a:t>, </a:t>
            </a:r>
            <a:r>
              <a:rPr lang="en-GB" dirty="0" err="1"/>
              <a:t>quanti</a:t>
            </a:r>
            <a:r>
              <a:rPr lang="en-GB" dirty="0"/>
              <a:t> or mixed method? </a:t>
            </a:r>
          </a:p>
          <a:p>
            <a:r>
              <a:rPr lang="en-GB" dirty="0"/>
              <a:t>How large was the </a:t>
            </a:r>
            <a:r>
              <a:rPr lang="en-GB" u="sng" dirty="0"/>
              <a:t>sample</a:t>
            </a:r>
            <a:r>
              <a:rPr lang="en-GB" dirty="0"/>
              <a:t> used? </a:t>
            </a:r>
          </a:p>
          <a:p>
            <a:r>
              <a:rPr lang="en-GB" dirty="0"/>
              <a:t>How is it </a:t>
            </a:r>
            <a:r>
              <a:rPr lang="en-GB" u="sng" dirty="0"/>
              <a:t>relevant</a:t>
            </a:r>
            <a:r>
              <a:rPr lang="en-GB" dirty="0"/>
              <a:t> to your area of study? </a:t>
            </a:r>
          </a:p>
          <a:p>
            <a:r>
              <a:rPr lang="en-GB" dirty="0"/>
              <a:t>What are the main </a:t>
            </a:r>
            <a:r>
              <a:rPr lang="en-GB" u="sng" dirty="0"/>
              <a:t>findings</a:t>
            </a:r>
            <a:r>
              <a:rPr lang="en-GB" dirty="0"/>
              <a:t> and </a:t>
            </a:r>
            <a:r>
              <a:rPr lang="en-GB" u="sng" dirty="0"/>
              <a:t>conclusions</a:t>
            </a:r>
            <a:r>
              <a:rPr lang="en-GB" dirty="0"/>
              <a:t> of the study? </a:t>
            </a:r>
          </a:p>
          <a:p>
            <a:pPr marL="0" indent="0">
              <a:buNone/>
            </a:pPr>
            <a:r>
              <a:rPr lang="en-GB" u="sng" dirty="0"/>
              <a:t>Email</a:t>
            </a:r>
            <a:r>
              <a:rPr lang="en-GB" dirty="0"/>
              <a:t> your lecturer with the full reference of the study found and your answers to the above questions. </a:t>
            </a:r>
          </a:p>
        </p:txBody>
      </p:sp>
    </p:spTree>
    <p:extLst>
      <p:ext uri="{BB962C8B-B14F-4D97-AF65-F5344CB8AC3E}">
        <p14:creationId xmlns:p14="http://schemas.microsoft.com/office/powerpoint/2010/main" val="14267819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C5601-BBB9-4561-A96E-272771FADFF2}"/>
              </a:ext>
            </a:extLst>
          </p:cNvPr>
          <p:cNvSpPr>
            <a:spLocks noGrp="1"/>
          </p:cNvSpPr>
          <p:nvPr>
            <p:ph type="title"/>
          </p:nvPr>
        </p:nvSpPr>
        <p:spPr/>
        <p:txBody>
          <a:bodyPr/>
          <a:lstStyle/>
          <a:p>
            <a:r>
              <a:rPr lang="en-GB" dirty="0"/>
              <a:t>References of books used. </a:t>
            </a:r>
          </a:p>
        </p:txBody>
      </p:sp>
      <p:sp>
        <p:nvSpPr>
          <p:cNvPr id="3" name="Content Placeholder 2">
            <a:extLst>
              <a:ext uri="{FF2B5EF4-FFF2-40B4-BE49-F238E27FC236}">
                <a16:creationId xmlns:a16="http://schemas.microsoft.com/office/drawing/2014/main" id="{DC88D0E5-7DF9-453C-AB74-6C202A2C5173}"/>
              </a:ext>
            </a:extLst>
          </p:cNvPr>
          <p:cNvSpPr>
            <a:spLocks noGrp="1"/>
          </p:cNvSpPr>
          <p:nvPr>
            <p:ph idx="1"/>
          </p:nvPr>
        </p:nvSpPr>
        <p:spPr>
          <a:xfrm>
            <a:off x="1209675" y="1825625"/>
            <a:ext cx="10526695" cy="4667250"/>
          </a:xfrm>
        </p:spPr>
        <p:txBody>
          <a:bodyPr/>
          <a:lstStyle/>
          <a:p>
            <a:pPr marL="0" indent="0">
              <a:buNone/>
            </a:pPr>
            <a:r>
              <a:rPr lang="en-GB" dirty="0"/>
              <a:t>McMillan, K. and Weyers, J. (2011) </a:t>
            </a:r>
            <a:r>
              <a:rPr lang="en-GB" i="1" dirty="0"/>
              <a:t>How to write dissertations and project reports</a:t>
            </a:r>
            <a:r>
              <a:rPr lang="en-GB" dirty="0"/>
              <a:t>. 2nd ed. New York: Prentice Hall.</a:t>
            </a:r>
          </a:p>
          <a:p>
            <a:pPr marL="0" indent="0">
              <a:buNone/>
            </a:pPr>
            <a:endParaRPr lang="en-GB" dirty="0"/>
          </a:p>
          <a:p>
            <a:pPr marL="0" indent="0">
              <a:buNone/>
            </a:pPr>
            <a:r>
              <a:rPr lang="en-GB" dirty="0"/>
              <a:t>Moore, S. (2010) </a:t>
            </a:r>
            <a:r>
              <a:rPr lang="en-GB" i="1" dirty="0"/>
              <a:t>The ultimate study skills handbook</a:t>
            </a:r>
            <a:r>
              <a:rPr lang="en-GB" dirty="0"/>
              <a:t>. Maidenhead: McGraw-Hill.</a:t>
            </a:r>
          </a:p>
          <a:p>
            <a:pPr marL="0" indent="0">
              <a:buNone/>
            </a:pPr>
            <a:endParaRPr lang="en-GB" dirty="0"/>
          </a:p>
          <a:p>
            <a:endParaRPr lang="en-GB" dirty="0"/>
          </a:p>
        </p:txBody>
      </p:sp>
    </p:spTree>
    <p:extLst>
      <p:ext uri="{BB962C8B-B14F-4D97-AF65-F5344CB8AC3E}">
        <p14:creationId xmlns:p14="http://schemas.microsoft.com/office/powerpoint/2010/main" val="3888876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8483481-869C-45E1-8782-B1DFC8E0F1B3}"/>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79037546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9C2DCFA-149B-430D-8596-BC24F5C8AA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1328</TotalTime>
  <Words>1608</Words>
  <Application>Microsoft Office PowerPoint</Application>
  <PresentationFormat>Widescreen</PresentationFormat>
  <Paragraphs>131</Paragraphs>
  <Slides>20</Slides>
  <Notes>9</Notes>
  <HiddenSlides>0</HiddenSlides>
  <MMClips>2</MMClips>
  <ScaleCrop>false</ScaleCrop>
  <HeadingPairs>
    <vt:vector size="6" baseType="variant">
      <vt:variant>
        <vt:lpstr>Fonts Used</vt:lpstr>
      </vt:variant>
      <vt:variant>
        <vt:i4>4</vt:i4>
      </vt:variant>
      <vt:variant>
        <vt:lpstr>Theme</vt:lpstr>
      </vt:variant>
      <vt:variant>
        <vt:i4>7</vt:i4>
      </vt:variant>
      <vt:variant>
        <vt:lpstr>Slide Titles</vt:lpstr>
      </vt:variant>
      <vt:variant>
        <vt:i4>20</vt:i4>
      </vt:variant>
    </vt:vector>
  </HeadingPairs>
  <TitlesOfParts>
    <vt:vector size="31" baseType="lpstr">
      <vt:lpstr>-apple-system</vt:lpstr>
      <vt:lpstr>Arial</vt:lpstr>
      <vt:lpstr>Calibri</vt:lpstr>
      <vt:lpstr>Calibri Light</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this session</vt:lpstr>
      <vt:lpstr>Component 2 – Research Report</vt:lpstr>
      <vt:lpstr>Component 2  </vt:lpstr>
      <vt:lpstr>PowerPoint Presentation</vt:lpstr>
      <vt:lpstr>Scoping Literature Review – Support course</vt:lpstr>
      <vt:lpstr>Academic Integrity </vt:lpstr>
      <vt:lpstr>Understanding Primary Research </vt:lpstr>
      <vt:lpstr>Primary Research – Primary Data Source</vt:lpstr>
      <vt:lpstr>Primary Data Sources versus Secondary Data Sources</vt:lpstr>
      <vt:lpstr>The Need for Primary Research</vt:lpstr>
      <vt:lpstr>Quantitative Research</vt:lpstr>
      <vt:lpstr>Qualitative Research </vt:lpstr>
      <vt:lpstr>Population and Sample</vt:lpstr>
      <vt:lpstr>Cross sectional vs Longitudinal </vt:lpstr>
      <vt:lpstr>Reading a Research Article</vt:lpstr>
      <vt:lpstr>Find a relevant Primary Research article </vt:lpstr>
      <vt:lpstr>References of books used.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Stewart, Rebecca (Postgraduate Researcher)</cp:lastModifiedBy>
  <cp:revision>23</cp:revision>
  <dcterms:created xsi:type="dcterms:W3CDTF">2021-03-09T15:35:42Z</dcterms:created>
  <dcterms:modified xsi:type="dcterms:W3CDTF">2024-10-09T10:03:21Z</dcterms:modified>
</cp:coreProperties>
</file>