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56" r:id="rId5"/>
    <p:sldId id="259" r:id="rId6"/>
    <p:sldId id="261" r:id="rId7"/>
    <p:sldId id="262" r:id="rId8"/>
    <p:sldId id="263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therine Sharp" initials="CS" lastIdx="4" clrIdx="0">
    <p:extLst>
      <p:ext uri="{19B8F6BF-5375-455C-9EA6-DF929625EA0E}">
        <p15:presenceInfo xmlns:p15="http://schemas.microsoft.com/office/powerpoint/2012/main" userId="S::vi20365@bristol.ac.uk::a62e7eb1-1e35-44ab-9f9c-ffbdd00d41d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81"/>
  </p:normalViewPr>
  <p:slideViewPr>
    <p:cSldViewPr snapToGrid="0" snapToObjects="1">
      <p:cViewPr varScale="1">
        <p:scale>
          <a:sx n="107" d="100"/>
          <a:sy n="107" d="100"/>
        </p:scale>
        <p:origin x="73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7091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8200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2196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3903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1909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6229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8785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6336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6304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022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580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5/10/20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388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maximisingtas.co.uk/assets/content/ta-standards-final-june2016-1.pdf" TargetMode="External"/><Relationship Id="rId7" Type="http://schemas.openxmlformats.org/officeDocument/2006/relationships/hyperlink" Target="https://ya-webdesign.com/imgdownload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uturelearn.com/courses/supporting-learning-secondary" TargetMode="External"/><Relationship Id="rId5" Type="http://schemas.openxmlformats.org/officeDocument/2006/relationships/hyperlink" Target="https://tatips.com/skills-recruiters-look-for-teaching-assistant.html" TargetMode="External"/><Relationship Id="rId4" Type="http://schemas.openxmlformats.org/officeDocument/2006/relationships/hyperlink" Target="https://medium.com/@conductal/on-motivation-maslows-theory-for-millennials-and-the-importance-of-a-vision-37226bbe83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73E18F-7050-B34F-A05E-5545238253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3852" y="2269532"/>
            <a:ext cx="4412419" cy="1788118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US" sz="5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Teaching Assistant</a:t>
            </a:r>
            <a:br>
              <a:rPr lang="en-US" sz="5600" dirty="0">
                <a:solidFill>
                  <a:schemeClr val="bg1"/>
                </a:solidFill>
              </a:rPr>
            </a:br>
            <a:endParaRPr lang="en-US" sz="56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D48CF8-BC3C-7B47-AEDC-F56F99D14B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72984" y="6229350"/>
            <a:ext cx="3007530" cy="411738"/>
          </a:xfrm>
        </p:spPr>
        <p:txBody>
          <a:bodyPr>
            <a:normAutofit fontScale="70000" lnSpcReduction="20000"/>
          </a:bodyPr>
          <a:lstStyle/>
          <a:p>
            <a:pPr algn="r"/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Lorna Sharp- 1602467</a:t>
            </a:r>
          </a:p>
        </p:txBody>
      </p:sp>
      <p:sp>
        <p:nvSpPr>
          <p:cNvPr id="12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79BBEC7-169B-9C48-A084-921F22E9D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899" y="1659316"/>
            <a:ext cx="5105524" cy="3798511"/>
          </a:xfrm>
          <a:prstGeom prst="rect">
            <a:avLst/>
          </a:prstGeom>
        </p:spPr>
      </p:pic>
      <p:sp>
        <p:nvSpPr>
          <p:cNvPr id="16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021A35-836A-AD4D-B9DF-178986EACC67}"/>
              </a:ext>
            </a:extLst>
          </p:cNvPr>
          <p:cNvSpPr txBox="1"/>
          <p:nvPr/>
        </p:nvSpPr>
        <p:spPr>
          <a:xfrm>
            <a:off x="2723661" y="6158220"/>
            <a:ext cx="25527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YAWD (no date)</a:t>
            </a:r>
          </a:p>
        </p:txBody>
      </p:sp>
    </p:spTree>
    <p:extLst>
      <p:ext uri="{BB962C8B-B14F-4D97-AF65-F5344CB8AC3E}">
        <p14:creationId xmlns:p14="http://schemas.microsoft.com/office/powerpoint/2010/main" val="9051199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79BBEC7-169B-9C48-A084-921F22E9D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73" y="1787030"/>
            <a:ext cx="4866063" cy="3620352"/>
          </a:xfrm>
          <a:prstGeom prst="rect">
            <a:avLst/>
          </a:prstGeom>
        </p:spPr>
      </p:pic>
      <p:sp>
        <p:nvSpPr>
          <p:cNvPr id="16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CE444D-F3F1-8C4B-AD9A-7B344A13571E}"/>
              </a:ext>
            </a:extLst>
          </p:cNvPr>
          <p:cNvSpPr txBox="1"/>
          <p:nvPr/>
        </p:nvSpPr>
        <p:spPr>
          <a:xfrm>
            <a:off x="6357939" y="542925"/>
            <a:ext cx="46148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Role of a teaching assistant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453C215-B13B-4140-8071-8B64E74D416E}"/>
              </a:ext>
            </a:extLst>
          </p:cNvPr>
          <p:cNvSpPr txBox="1"/>
          <p:nvPr/>
        </p:nvSpPr>
        <p:spPr>
          <a:xfrm>
            <a:off x="6215063" y="1589368"/>
            <a:ext cx="4957762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support pupils with their educational, social and emotional needs.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support pupils individually or as a group.</a:t>
            </a:r>
          </a:p>
          <a:p>
            <a:endParaRPr lang="en-US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You will work mainly with pupils who have additional learning needs.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support teachers by making resources, creating displays of pupils’ work, and setting up classrooms.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Run interventions.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(Prospects, 2020)</a:t>
            </a:r>
          </a:p>
        </p:txBody>
      </p:sp>
    </p:spTree>
    <p:extLst>
      <p:ext uri="{BB962C8B-B14F-4D97-AF65-F5344CB8AC3E}">
        <p14:creationId xmlns:p14="http://schemas.microsoft.com/office/powerpoint/2010/main" val="37374727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79BBEC7-169B-9C48-A084-921F22E9D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73" y="1787030"/>
            <a:ext cx="4866063" cy="3620352"/>
          </a:xfrm>
          <a:prstGeom prst="rect">
            <a:avLst/>
          </a:prstGeom>
        </p:spPr>
      </p:pic>
      <p:sp>
        <p:nvSpPr>
          <p:cNvPr id="16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CE444D-F3F1-8C4B-AD9A-7B344A13571E}"/>
              </a:ext>
            </a:extLst>
          </p:cNvPr>
          <p:cNvSpPr txBox="1"/>
          <p:nvPr/>
        </p:nvSpPr>
        <p:spPr>
          <a:xfrm>
            <a:off x="5700714" y="542925"/>
            <a:ext cx="5811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Responsibilities of a teaching assistant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766A92-8908-CE4F-A59D-37DFE36F86B9}"/>
              </a:ext>
            </a:extLst>
          </p:cNvPr>
          <p:cNvSpPr txBox="1"/>
          <p:nvPr/>
        </p:nvSpPr>
        <p:spPr>
          <a:xfrm>
            <a:off x="5916137" y="1547515"/>
            <a:ext cx="559589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make sure that pupils can access the work in class and stay on task.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 the social and emotional development of the pupils.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Manage challenging behaviour in class.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Promote positive behaviour.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Listening to pupils read.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Monitor and record pupil progress in class and in interventions.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Carry out administrative duties.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Make differentiated resources.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Provide support outside routine classes.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 with extracurricular activities.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Report any issues or incidents.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complete all training courses.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(Prospects,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551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79BBEC7-169B-9C48-A084-921F22E9D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73" y="1787030"/>
            <a:ext cx="4866063" cy="3620352"/>
          </a:xfrm>
          <a:prstGeom prst="rect">
            <a:avLst/>
          </a:prstGeom>
        </p:spPr>
      </p:pic>
      <p:sp>
        <p:nvSpPr>
          <p:cNvPr id="16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CE444D-F3F1-8C4B-AD9A-7B344A13571E}"/>
              </a:ext>
            </a:extLst>
          </p:cNvPr>
          <p:cNvSpPr txBox="1"/>
          <p:nvPr/>
        </p:nvSpPr>
        <p:spPr>
          <a:xfrm>
            <a:off x="6677024" y="513474"/>
            <a:ext cx="41005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Required skills of a </a:t>
            </a: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teaching assistant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CDCC04-EE15-154F-A187-A15279D20C73}"/>
              </a:ext>
            </a:extLst>
          </p:cNvPr>
          <p:cNvSpPr txBox="1"/>
          <p:nvPr/>
        </p:nvSpPr>
        <p:spPr>
          <a:xfrm>
            <a:off x="6096000" y="1787030"/>
            <a:ext cx="526256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communication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team working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timekeeping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listening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numeracy and literacy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skills</a:t>
            </a:r>
          </a:p>
          <a:p>
            <a:pPr algn="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(Prospects, 2020)</a:t>
            </a:r>
          </a:p>
          <a:p>
            <a:pPr algn="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 ability to work under pressure.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Adaptability.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Leadership.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Professionalism.</a:t>
            </a:r>
          </a:p>
          <a:p>
            <a:pPr algn="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(TA tips, 2020)</a:t>
            </a:r>
          </a:p>
        </p:txBody>
      </p:sp>
    </p:spTree>
    <p:extLst>
      <p:ext uri="{BB962C8B-B14F-4D97-AF65-F5344CB8AC3E}">
        <p14:creationId xmlns:p14="http://schemas.microsoft.com/office/powerpoint/2010/main" val="3634081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79BBEC7-169B-9C48-A084-921F22E9D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73" y="1787030"/>
            <a:ext cx="4866063" cy="3620352"/>
          </a:xfrm>
          <a:prstGeom prst="rect">
            <a:avLst/>
          </a:prstGeom>
        </p:spPr>
      </p:pic>
      <p:sp>
        <p:nvSpPr>
          <p:cNvPr id="16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CE444D-F3F1-8C4B-AD9A-7B344A13571E}"/>
              </a:ext>
            </a:extLst>
          </p:cNvPr>
          <p:cNvSpPr txBox="1"/>
          <p:nvPr/>
        </p:nvSpPr>
        <p:spPr>
          <a:xfrm>
            <a:off x="6096000" y="585787"/>
            <a:ext cx="49911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Characteristics of a </a:t>
            </a: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teaching assistant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B1C474-EAF2-FD40-8B94-F35FC1A45571}"/>
              </a:ext>
            </a:extLst>
          </p:cNvPr>
          <p:cNvSpPr txBox="1"/>
          <p:nvPr/>
        </p:nvSpPr>
        <p:spPr>
          <a:xfrm>
            <a:off x="6095999" y="1589368"/>
            <a:ext cx="5427327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Enthusiasm.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Fairness.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Consistency.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Trustworthiness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ability to make learning interesting and fun.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Enjoy being with children.</a:t>
            </a:r>
          </a:p>
          <a:p>
            <a:pPr algn="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(University of Reading, 2020)</a:t>
            </a:r>
          </a:p>
          <a:p>
            <a:pPr algn="r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ability to motivate pupils.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positive approach.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ability to build strong relationships with pupils, parents, staff and outside agencies.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Creative.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Patient.</a:t>
            </a:r>
          </a:p>
          <a:p>
            <a:pPr algn="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(Prospects, 2020)</a:t>
            </a:r>
          </a:p>
        </p:txBody>
      </p:sp>
    </p:spTree>
    <p:extLst>
      <p:ext uri="{BB962C8B-B14F-4D97-AF65-F5344CB8AC3E}">
        <p14:creationId xmlns:p14="http://schemas.microsoft.com/office/powerpoint/2010/main" val="2043758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79BBEC7-169B-9C48-A084-921F22E9D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73" y="1787030"/>
            <a:ext cx="4866063" cy="3620352"/>
          </a:xfrm>
          <a:prstGeom prst="rect">
            <a:avLst/>
          </a:prstGeom>
        </p:spPr>
      </p:pic>
      <p:sp>
        <p:nvSpPr>
          <p:cNvPr id="16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CE444D-F3F1-8C4B-AD9A-7B344A13571E}"/>
              </a:ext>
            </a:extLst>
          </p:cNvPr>
          <p:cNvSpPr txBox="1"/>
          <p:nvPr/>
        </p:nvSpPr>
        <p:spPr>
          <a:xfrm>
            <a:off x="5872164" y="542925"/>
            <a:ext cx="48577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Aims of a teaching assistant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B490F0-E648-7445-889C-6CB975DFA8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4679" y="3256335"/>
            <a:ext cx="3608273" cy="31301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347444-6B76-E745-824B-90B84A0F9290}"/>
              </a:ext>
            </a:extLst>
          </p:cNvPr>
          <p:cNvSpPr txBox="1"/>
          <p:nvPr/>
        </p:nvSpPr>
        <p:spPr>
          <a:xfrm>
            <a:off x="9494481" y="6314478"/>
            <a:ext cx="2322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(Ospina, 2016)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A58042-1C02-5E47-9821-CF0882BDD44F}"/>
              </a:ext>
            </a:extLst>
          </p:cNvPr>
          <p:cNvSpPr txBox="1"/>
          <p:nvPr/>
        </p:nvSpPr>
        <p:spPr>
          <a:xfrm>
            <a:off x="6095999" y="1406102"/>
            <a:ext cx="541602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Meet the needs of their pupils.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Raise the learning and attainment of pupils.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Promote independence.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Promote self-esteem.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Promote social inclusion.</a:t>
            </a:r>
          </a:p>
          <a:p>
            <a:pPr algn="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(MPTA, 2016)</a:t>
            </a:r>
          </a:p>
        </p:txBody>
      </p:sp>
    </p:spTree>
    <p:extLst>
      <p:ext uri="{BB962C8B-B14F-4D97-AF65-F5344CB8AC3E}">
        <p14:creationId xmlns:p14="http://schemas.microsoft.com/office/powerpoint/2010/main" val="17062283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79BBEC7-169B-9C48-A084-921F22E9D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73" y="1787030"/>
            <a:ext cx="4866063" cy="3620352"/>
          </a:xfrm>
          <a:prstGeom prst="rect">
            <a:avLst/>
          </a:prstGeom>
        </p:spPr>
      </p:pic>
      <p:sp>
        <p:nvSpPr>
          <p:cNvPr id="16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CE444D-F3F1-8C4B-AD9A-7B344A13571E}"/>
              </a:ext>
            </a:extLst>
          </p:cNvPr>
          <p:cNvSpPr txBox="1"/>
          <p:nvPr/>
        </p:nvSpPr>
        <p:spPr>
          <a:xfrm>
            <a:off x="5872164" y="542925"/>
            <a:ext cx="48577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4ADCB1-FC8B-7443-9DA9-6F5D399D58AF}"/>
              </a:ext>
            </a:extLst>
          </p:cNvPr>
          <p:cNvSpPr txBox="1"/>
          <p:nvPr/>
        </p:nvSpPr>
        <p:spPr>
          <a:xfrm>
            <a:off x="5695539" y="1267063"/>
            <a:ext cx="593964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MPTA (2016)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Professional standards for teaching assistants.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http://maximisingtas.co.uk/assets/content/ta-standards-final-june2016-1.pdf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</a:t>
            </a:r>
            <a:r>
              <a:rPr lang="en-US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May 2020).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Ospina, D. (2016) Maslow’s Pyramid [Image].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https://medium.com/@conductal/on-motivation-maslows-theory-for-millennials-and-the-importance-of-a-vision-37226bbe8308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(Accessed:10th May 2020).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Prospects (2020)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Job Profile: Teaching Assistant.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www.prospects.ac.uk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/job-profiles/teaching-assistant (Accessed: 10</a:t>
            </a:r>
            <a:r>
              <a:rPr lang="en-US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May 2020).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TA Tips (2020)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7 Skills Recruiters Look for in Every Teacher Assistant Resume.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https://tatips.com/skills-recruiters-look-for-teaching-assistant.html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</a:t>
            </a:r>
            <a:r>
              <a:rPr lang="en-US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May 2020).</a:t>
            </a:r>
          </a:p>
          <a:p>
            <a:endParaRPr lang="en-US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University of Reading (2020)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Supporting Successful Learning in Secondary School.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https://www.futurelearn.com/courses/supporting-learning-secondary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(Accessed: 19</a:t>
            </a:r>
            <a:r>
              <a:rPr lang="en-US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April 2020).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YAWD (no date)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Help clipart classroom assistant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(Clipart).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https://ya-webdesign.com/imgdownload.html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</a:t>
            </a:r>
            <a:r>
              <a:rPr lang="en-US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</p:txBody>
      </p:sp>
    </p:spTree>
    <p:extLst>
      <p:ext uri="{BB962C8B-B14F-4D97-AF65-F5344CB8AC3E}">
        <p14:creationId xmlns:p14="http://schemas.microsoft.com/office/powerpoint/2010/main" val="1232718660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84AF28C3FF573478DE9050330B12E5C" ma:contentTypeVersion="8" ma:contentTypeDescription="Create a new document." ma:contentTypeScope="" ma:versionID="43f193cbe67c0829792c3f86350e6c52">
  <xsd:schema xmlns:xsd="http://www.w3.org/2001/XMLSchema" xmlns:xs="http://www.w3.org/2001/XMLSchema" xmlns:p="http://schemas.microsoft.com/office/2006/metadata/properties" xmlns:ns3="25905de6-1ae9-4273-9836-92e4fae036f9" targetNamespace="http://schemas.microsoft.com/office/2006/metadata/properties" ma:root="true" ma:fieldsID="050751285a6a6db766125c283c0169b0" ns3:_="">
    <xsd:import namespace="25905de6-1ae9-4273-9836-92e4fae036f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5905de6-1ae9-4273-9836-92e4fae036f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543BEB9-FB10-47BA-8AA5-7569DE3ECB2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E9CABB43-9F53-4BEC-B99B-D7ABA45461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DCC53B8-957C-494E-8FAD-FC6BADC061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5905de6-1ae9-4273-9836-92e4fae036f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3948</TotalTime>
  <Words>534</Words>
  <Application>Microsoft Macintosh PowerPoint</Application>
  <PresentationFormat>Widescreen</PresentationFormat>
  <Paragraphs>84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Univers</vt:lpstr>
      <vt:lpstr>GradientVTI</vt:lpstr>
      <vt:lpstr>Teaching Assistant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Assistant</dc:title>
  <dc:creator>Lorna Sharp (1602467)</dc:creator>
  <cp:lastModifiedBy>Lorna Sharp (1602467)</cp:lastModifiedBy>
  <cp:revision>15</cp:revision>
  <dcterms:created xsi:type="dcterms:W3CDTF">2020-05-07T15:53:26Z</dcterms:created>
  <dcterms:modified xsi:type="dcterms:W3CDTF">2020-05-10T15:39:15Z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0x010100084AF28C3FF573478DE9050330B12E5C</vt:lpwstr>
  </property>
</Properties>
</file>