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revisionInfo.xml" ContentType="application/vnd.ms-powerpoint.revisioninfo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60" r:id="rId3"/>
    <p:sldId id="276" r:id="rId4"/>
    <p:sldId id="262" r:id="rId5"/>
    <p:sldId id="263" r:id="rId6"/>
    <p:sldId id="264" r:id="rId7"/>
    <p:sldId id="265" r:id="rId8"/>
    <p:sldId id="266" r:id="rId9"/>
    <p:sldId id="267" r:id="rId10"/>
    <p:sldId id="269" r:id="rId11"/>
    <p:sldId id="270" r:id="rId12"/>
    <p:sldId id="272" r:id="rId13"/>
    <p:sldId id="277" r:id="rId14"/>
    <p:sldId id="273" r:id="rId15"/>
    <p:sldId id="274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2BD951-CDA7-515B-763B-5BD709C8A830}" v="4825" dt="2026-04-21T20:28:45.8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napToGrid="0">
      <p:cViewPr>
        <p:scale>
          <a:sx n="1" d="2"/>
          <a:sy n="1" d="2"/>
        </p:scale>
        <p:origin x="-1256" y="-43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21/04/2026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21/04/2026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21/04/2026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21/04/2026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21/04/2026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21/04/2026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pPr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pPr/>
              <a:t>21/04/2026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6.xml"/><Relationship Id="rId1" Type="http://schemas.openxmlformats.org/officeDocument/2006/relationships/audio" Target="../media/audio2.wav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audio" Target="../media/audio3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4.wav"/><Relationship Id="rId5" Type="http://schemas.openxmlformats.org/officeDocument/2006/relationships/image" Target="../media/image2.png"/><Relationship Id="rId4" Type="http://schemas.openxmlformats.org/officeDocument/2006/relationships/hyperlink" Target="https://www.frontiersin.org/articles/10.3389/fbioe.2021.694218/ful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5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6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7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audio" Target="../media/audio8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audio" Target="../media/audio9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0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5.xml"/><Relationship Id="rId1" Type="http://schemas.openxmlformats.org/officeDocument/2006/relationships/audio" Target="../media/audio1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2.wav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cerresearchuk.org/about-cancer/breast-cancer/risks-causes" TargetMode="External"/><Relationship Id="rId2" Type="http://schemas.openxmlformats.org/officeDocument/2006/relationships/hyperlink" Target="https://www.cancerresearchuk.org/health-professional/cancer-statistics/statistics-by-cancer-type/breast-cance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crf.org/dietandcancer/breast-cancer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breast-cancer/" TargetMode="External"/><Relationship Id="rId2" Type="http://schemas.openxmlformats.org/officeDocument/2006/relationships/hyperlink" Target="https://www.nice.org.uk/guidance/ng1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acmillan.org.uk/cancer-information-and-support/breast-cancer" TargetMode="External"/><Relationship Id="rId5" Type="http://schemas.openxmlformats.org/officeDocument/2006/relationships/hyperlink" Target="https://www.wcrf.org/dietandcancer/breast-cancer/" TargetMode="External"/><Relationship Id="rId4" Type="http://schemas.openxmlformats.org/officeDocument/2006/relationships/hyperlink" Target="https://www.nuffieldtrust.org.uk/health-and-social-care-explained/nhs-reform-timelin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xmlns="" id="{93245F62-CCC4-49E4-B95B-EA6C1E79051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692A00BE-F5AF-ED1A-0AAC-E5BDBDFD6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3577456"/>
            <a:ext cx="10909640" cy="16878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BMHP5053-Introduction to physiology </a:t>
            </a:r>
            <a: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/>
            </a:r>
            <a:b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Component 2 –Breast Cancer Care Plan Presentation</a:t>
            </a:r>
            <a: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/>
            </a:r>
            <a:b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Name: Alexandra Elena Chiran</a:t>
            </a:r>
            <a: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/>
            </a:r>
            <a:b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ID: 2410882</a:t>
            </a:r>
            <a: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/>
            </a:r>
            <a:br>
              <a:rPr lang="en-US" sz="2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Lecturer Name: Dr Soban Sadiq</a:t>
            </a:r>
          </a:p>
        </p:txBody>
      </p:sp>
      <p:pic>
        <p:nvPicPr>
          <p:cNvPr id="10" name="Content Placeholder 9" descr="Discover University of Wales Trinity Saint David">
            <a:extLst>
              <a:ext uri="{FF2B5EF4-FFF2-40B4-BE49-F238E27FC236}">
                <a16:creationId xmlns:a16="http://schemas.microsoft.com/office/drawing/2014/main" xmlns="" id="{4FBD0B5F-BA77-3DF9-9A5D-00926FF86E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3908" y="674754"/>
            <a:ext cx="6439588" cy="2575836"/>
          </a:xfrm>
          <a:prstGeom prst="rect">
            <a:avLst/>
          </a:prstGeom>
        </p:spPr>
      </p:pic>
      <p:sp>
        <p:nvSpPr>
          <p:cNvPr id="22" name="sketch line">
            <a:extLst>
              <a:ext uri="{FF2B5EF4-FFF2-40B4-BE49-F238E27FC236}">
                <a16:creationId xmlns:a16="http://schemas.microsoft.com/office/drawing/2014/main" xmlns="" id="{E6C0DD6B-6AA3-448F-9B99-8386295BC1B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807702" y="5509052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xmlns="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~PP779.WAV">
            <a:hlinkClick r:id="" action="ppaction://media"/>
          </p:cNvPr>
          <p:cNvPicPr>
            <a:picLocks noRot="1" noChangeAspect="1"/>
          </p:cNvPicPr>
          <p:nvPr>
            <a:wavAudioFile r:embed="rId1" name="~PP779.WAV"/>
          </p:nvPr>
        </p:nvPicPr>
        <p:blipFill>
          <a:blip r:embed="rId4"/>
          <a:stretch>
            <a:fillRect/>
          </a:stretch>
        </p:blipFill>
        <p:spPr>
          <a:xfrm>
            <a:off x="11772900" y="6438900"/>
            <a:ext cx="203200" cy="20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53095390"/>
      </p:ext>
    </p:extLst>
  </p:cSld>
  <p:clrMapOvr>
    <a:masterClrMapping/>
  </p:clrMapOvr>
  <p:transition advTm="3262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xmlns="" id="{04812C46-200A-4DEB-A05E-3ED6C68C238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Warning Signs of Breast Cancer + Self-Check Guide">
            <a:extLst>
              <a:ext uri="{FF2B5EF4-FFF2-40B4-BE49-F238E27FC236}">
                <a16:creationId xmlns:a16="http://schemas.microsoft.com/office/drawing/2014/main" xmlns="" id="{84DBC645-8C2C-71EA-194E-FD3EE3A59EE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533" b="2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D1EA859B-E555-4109-94F3-6700E046E0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xmlns="" id="{2CBB5D2D-BD6E-8131-5519-EEA5606EF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8072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Introduction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487310DF-37FA-5466-C42D-CE582A1AA345}"/>
              </a:ext>
            </a:extLst>
          </p:cNvPr>
          <p:cNvSpPr txBox="1"/>
          <p:nvPr/>
        </p:nvSpPr>
        <p:spPr>
          <a:xfrm>
            <a:off x="4314" y="1686579"/>
            <a:ext cx="5748754" cy="50223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baseline="0" dirty="0"/>
              <a:t>Patient Name :  </a:t>
            </a:r>
            <a:r>
              <a:rPr lang="en-US" sz="2400" b="0" i="0" u="none" strike="noStrike" baseline="0" dirty="0" err="1"/>
              <a:t>Mrs</a:t>
            </a:r>
            <a:r>
              <a:rPr lang="en-US" sz="2400" b="0" i="0" u="none" strike="noStrike" baseline="0" dirty="0"/>
              <a:t> </a:t>
            </a:r>
            <a:r>
              <a:rPr lang="en-US" sz="2400" b="0" i="0" dirty="0"/>
              <a:t>​</a:t>
            </a:r>
            <a:r>
              <a:rPr lang="en-US" sz="2400" b="0" i="0" u="none" strike="noStrike" baseline="0" dirty="0"/>
              <a:t>Margaret Thompson </a:t>
            </a:r>
            <a:r>
              <a:rPr lang="en-US" sz="2400" b="0" i="0" dirty="0"/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baseline="0" dirty="0"/>
              <a:t>Age :58 years old </a:t>
            </a:r>
            <a:r>
              <a:rPr lang="en-US" sz="2400" b="0" i="0" dirty="0"/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baseline="0" dirty="0"/>
              <a:t>Diagnosis: Stage II Invasive </a:t>
            </a:r>
            <a:r>
              <a:rPr lang="en-US" sz="2400" b="0" i="0" u="none" strike="noStrike" baseline="0" dirty="0" err="1"/>
              <a:t>Ductal</a:t>
            </a:r>
            <a:r>
              <a:rPr lang="en-US" sz="2400" b="0" i="0" u="none" strike="noStrike" baseline="0" dirty="0"/>
              <a:t> Carcinoma ( breast cancer ) </a:t>
            </a:r>
            <a:r>
              <a:rPr lang="en-US" sz="2400" b="0" i="0" dirty="0"/>
              <a:t>​</a:t>
            </a:r>
          </a:p>
          <a:p>
            <a:pPr marL="22860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baseline="0" dirty="0"/>
              <a:t>Date of diagnosis : January 2025 </a:t>
            </a:r>
            <a:r>
              <a:rPr lang="en-US" sz="2400" b="0" i="0" dirty="0"/>
              <a:t>​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u="none" strike="noStrike" baseline="0" dirty="0"/>
              <a:t>Current status : post –lumpectomy , undergoing adjuvant chemotherapy</a:t>
            </a:r>
            <a:r>
              <a:rPr lang="en-US" sz="2400" dirty="0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Breast </a:t>
            </a:r>
            <a:r>
              <a:rPr lang="en-US" sz="2400" dirty="0" smtClean="0"/>
              <a:t>cancer </a:t>
            </a:r>
            <a:r>
              <a:rPr lang="en-US" sz="2400" dirty="0"/>
              <a:t>stays one of the leading health issues in the UK, with approximately 55,000 new cases diagnosed annually ( Cancer Research UK, 2024)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27" name="~PP3154.WAV">
            <a:hlinkClick r:id="" action="ppaction://media"/>
          </p:cNvPr>
          <p:cNvPicPr>
            <a:picLocks noRot="1" noChangeAspect="1"/>
          </p:cNvPicPr>
          <p:nvPr>
            <a:wavAudioFile r:embed="rId1" name="~PP3154.WAV"/>
          </p:nvPr>
        </p:nvPicPr>
        <p:blipFill>
          <a:blip r:embed="rId4"/>
          <a:stretch>
            <a:fillRect/>
          </a:stretch>
        </p:blipFill>
        <p:spPr>
          <a:xfrm>
            <a:off x="11772900" y="6438900"/>
            <a:ext cx="203200" cy="20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76616826"/>
      </p:ext>
    </p:extLst>
  </p:cSld>
  <p:clrMapOvr>
    <a:masterClrMapping/>
  </p:clrMapOvr>
  <p:transition advTm="3086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2A37194-66CC-B891-6425-C6CB82AABE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/>
              <a:t>Information about the patient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D2563DD-5C43-D232-354E-A916697117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4" y="1724985"/>
            <a:ext cx="5727939" cy="49983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ptos"/>
              </a:rPr>
              <a:t>Demographic:</a:t>
            </a:r>
            <a:endParaRPr lang="en-US" sz="2400" b="1" dirty="0">
              <a:latin typeface="Aptos"/>
            </a:endParaRPr>
          </a:p>
          <a:p>
            <a:r>
              <a:rPr lang="en-GB" sz="2400" dirty="0">
                <a:latin typeface="Aptos"/>
              </a:rPr>
              <a:t> Gender: Female </a:t>
            </a:r>
          </a:p>
          <a:p>
            <a:r>
              <a:rPr lang="en-GB" sz="2400" dirty="0">
                <a:latin typeface="Aptos"/>
              </a:rPr>
              <a:t>Ethnicity : White British </a:t>
            </a:r>
            <a:endParaRPr lang="en-US" sz="2400" dirty="0">
              <a:latin typeface="Aptos"/>
            </a:endParaRPr>
          </a:p>
          <a:p>
            <a:r>
              <a:rPr lang="en-GB" sz="2400" dirty="0">
                <a:latin typeface="Aptos"/>
              </a:rPr>
              <a:t> Marital status : Married </a:t>
            </a:r>
            <a:endParaRPr lang="en-US" sz="2400" dirty="0">
              <a:latin typeface="Aptos"/>
            </a:endParaRPr>
          </a:p>
          <a:p>
            <a:r>
              <a:rPr lang="en-GB" sz="2400" dirty="0">
                <a:latin typeface="Aptos"/>
              </a:rPr>
              <a:t>Occupation : Primary school  teacher ( currently on sick leave )</a:t>
            </a:r>
            <a:endParaRPr lang="en-US" sz="2400" dirty="0">
              <a:latin typeface="Aptos"/>
            </a:endParaRPr>
          </a:p>
          <a:p>
            <a:r>
              <a:rPr lang="en-GB" sz="2400" dirty="0">
                <a:latin typeface="Aptos"/>
              </a:rPr>
              <a:t> Living situation : lives with husband in a 2-bedroom </a:t>
            </a:r>
            <a:r>
              <a:rPr lang="en-GB" sz="2400" dirty="0" smtClean="0">
                <a:latin typeface="Aptos"/>
              </a:rPr>
              <a:t>flat</a:t>
            </a:r>
            <a:r>
              <a:rPr lang="en-GB" sz="2400" dirty="0">
                <a:latin typeface="Aptos"/>
              </a:rPr>
              <a:t>  in Manchester </a:t>
            </a:r>
            <a:endParaRPr lang="en-US" sz="2400" dirty="0">
              <a:latin typeface="Aptos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5EB9255-584D-F874-9A1F-F3F529FA65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40881" y="1710607"/>
            <a:ext cx="6446805" cy="512771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/>
              <a:t>Health measurements </a:t>
            </a:r>
            <a:r>
              <a:rPr lang="en-GB" sz="2400"/>
              <a:t>:</a:t>
            </a:r>
            <a:endParaRPr lang="en-US" sz="2400"/>
          </a:p>
          <a:p>
            <a:r>
              <a:rPr lang="en-GB" sz="2400"/>
              <a:t> Height : 165 cm </a:t>
            </a:r>
            <a:endParaRPr lang="en-GB" sz="2400" dirty="0"/>
          </a:p>
          <a:p>
            <a:r>
              <a:rPr lang="en-GB" sz="2400"/>
              <a:t>Weight 72 kg </a:t>
            </a:r>
            <a:endParaRPr lang="en-GB" sz="2400" dirty="0"/>
          </a:p>
          <a:p>
            <a:r>
              <a:rPr lang="en-GB" sz="2400"/>
              <a:t>BMI: 26.4 ( slightly overweight )</a:t>
            </a:r>
            <a:endParaRPr lang="en-US" sz="2400"/>
          </a:p>
          <a:p>
            <a:r>
              <a:rPr lang="en-GB" sz="2400" dirty="0"/>
              <a:t> Blood pressure  153/85 </a:t>
            </a:r>
            <a:r>
              <a:rPr lang="en-GB" sz="2400"/>
              <a:t>mmHg ( pre-</a:t>
            </a:r>
            <a:r>
              <a:rPr lang="en-GB" sz="2400" dirty="0"/>
              <a:t>hypertensive)</a:t>
            </a:r>
            <a:endParaRPr lang="en-US" sz="2400"/>
          </a:p>
          <a:p>
            <a:r>
              <a:rPr lang="en-GB" sz="2400"/>
              <a:t>Blood glucose : 5.8 mmol/L ( normal ) </a:t>
            </a:r>
            <a:endParaRPr lang="en-GB" sz="2400" dirty="0"/>
          </a:p>
          <a:p>
            <a:r>
              <a:rPr lang="en-GB" sz="2400"/>
              <a:t>Tumour size : 3.2 </a:t>
            </a:r>
            <a:endParaRPr lang="en-GB" sz="2400" dirty="0"/>
          </a:p>
          <a:p>
            <a:r>
              <a:rPr lang="en-GB" sz="2400"/>
              <a:t>Lymph node involvement : 2 of 15 nodes positive </a:t>
            </a:r>
            <a:endParaRPr lang="en-GB" sz="2400" dirty="0"/>
          </a:p>
          <a:p>
            <a:r>
              <a:rPr lang="en-GB" sz="2400"/>
              <a:t>Hormone receptor status : ER+/PR+, HER-negative </a:t>
            </a:r>
            <a:endParaRPr lang="en-GB" sz="2400" dirty="0"/>
          </a:p>
        </p:txBody>
      </p:sp>
      <p:pic>
        <p:nvPicPr>
          <p:cNvPr id="14" name="~PP3511.WAV">
            <a:hlinkClick r:id="" action="ppaction://media"/>
          </p:cNvPr>
          <p:cNvPicPr>
            <a:picLocks noRot="1" noChangeAspect="1"/>
          </p:cNvPicPr>
          <p:nvPr>
            <a:wavAudioFile r:embed="rId1" name="~PP3511.WAV"/>
          </p:nvPr>
        </p:nvPicPr>
        <p:blipFill>
          <a:blip r:embed="rId3"/>
          <a:stretch>
            <a:fillRect/>
          </a:stretch>
        </p:blipFill>
        <p:spPr>
          <a:xfrm>
            <a:off x="11772900" y="6438900"/>
            <a:ext cx="203200" cy="20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78266257"/>
      </p:ext>
    </p:extLst>
  </p:cSld>
  <p:clrMapOvr>
    <a:masterClrMapping/>
  </p:clrMapOvr>
  <p:transition advTm="6159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3D5EB0B-9CEE-A6A1-FCE1-F5F1AEC18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27" y="-8686"/>
            <a:ext cx="10285561" cy="779223"/>
          </a:xfrm>
        </p:spPr>
        <p:txBody>
          <a:bodyPr>
            <a:normAutofit/>
          </a:bodyPr>
          <a:lstStyle/>
          <a:p>
            <a:r>
              <a:rPr lang="en-GB" sz="4000"/>
              <a:t>Anatomy </a:t>
            </a:r>
          </a:p>
        </p:txBody>
      </p:sp>
      <p:pic>
        <p:nvPicPr>
          <p:cNvPr id="9" name="Content Placeholder 8" descr="A diagram of a cell&#10;&#10;AI-generated content may be incorrect.">
            <a:extLst>
              <a:ext uri="{FF2B5EF4-FFF2-40B4-BE49-F238E27FC236}">
                <a16:creationId xmlns:a16="http://schemas.microsoft.com/office/drawing/2014/main" xmlns="" id="{0278A773-FFA1-E76F-74C7-10E8B0A5407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6980551" y="779794"/>
            <a:ext cx="4378145" cy="4820397"/>
          </a:xfrm>
          <a:prstGeom prst="rect">
            <a:avLst/>
          </a:pr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xmlns="" id="{10385718-99BF-ED31-C1F5-072BB185FC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312" y="592890"/>
            <a:ext cx="12184960" cy="627250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/>
              <a:t>B</a:t>
            </a:r>
            <a:r>
              <a:rPr lang="en-GB" sz="1600" b="1"/>
              <a:t>reast structure:</a:t>
            </a:r>
            <a:endParaRPr lang="en-US"/>
          </a:p>
          <a:p>
            <a:r>
              <a:rPr lang="en-GB" sz="1800"/>
              <a:t>Lobules : milk producing glands </a:t>
            </a:r>
            <a:endParaRPr lang="en-GB" sz="1800" dirty="0"/>
          </a:p>
          <a:p>
            <a:r>
              <a:rPr lang="en-GB" sz="1800" dirty="0"/>
              <a:t>Ducts: tubes that carry milk from lobules to ni</a:t>
            </a:r>
            <a:r>
              <a:rPr lang="en-GB" sz="1800"/>
              <a:t>pple</a:t>
            </a:r>
            <a:endParaRPr lang="en-GB" sz="1800" dirty="0"/>
          </a:p>
          <a:p>
            <a:r>
              <a:rPr lang="en-GB" sz="1800" dirty="0"/>
              <a:t>Fatty tissue : </a:t>
            </a:r>
            <a:r>
              <a:rPr lang="en-GB" sz="1800"/>
              <a:t>surrounds</a:t>
            </a:r>
            <a:r>
              <a:rPr lang="en-GB" sz="1800" dirty="0"/>
              <a:t> and </a:t>
            </a:r>
            <a:r>
              <a:rPr lang="en-GB" sz="1800"/>
              <a:t>cushions glands and ducts </a:t>
            </a:r>
            <a:endParaRPr lang="en-GB" sz="1800" dirty="0"/>
          </a:p>
          <a:p>
            <a:r>
              <a:rPr lang="en-GB" sz="1800"/>
              <a:t>Connective tissue( Stroma ) : Provides structural support </a:t>
            </a:r>
            <a:endParaRPr lang="en-GB" sz="1800" dirty="0"/>
          </a:p>
          <a:p>
            <a:r>
              <a:rPr lang="en-GB" sz="1800" dirty="0"/>
              <a:t>Nipple and Areola : </a:t>
            </a:r>
            <a:r>
              <a:rPr lang="en-GB" sz="1800"/>
              <a:t>Holds opening of milk ducts </a:t>
            </a:r>
            <a:endParaRPr lang="en-GB" sz="1800" dirty="0"/>
          </a:p>
          <a:p>
            <a:r>
              <a:rPr lang="en-GB" sz="1800" dirty="0"/>
              <a:t>Blood </a:t>
            </a:r>
            <a:r>
              <a:rPr lang="en-GB" sz="1800"/>
              <a:t>vessels: Supply oxygen and nutrients </a:t>
            </a:r>
            <a:endParaRPr lang="en-GB" sz="1800" dirty="0"/>
          </a:p>
          <a:p>
            <a:pPr marL="0" indent="0">
              <a:buNone/>
            </a:pPr>
            <a:r>
              <a:rPr lang="en-GB" sz="2000" b="1"/>
              <a:t>Lymphatic system :</a:t>
            </a:r>
            <a:endParaRPr lang="en-GB" sz="2000" b="1" dirty="0"/>
          </a:p>
          <a:p>
            <a:r>
              <a:rPr lang="en-GB" sz="2000" dirty="0"/>
              <a:t> </a:t>
            </a:r>
            <a:r>
              <a:rPr lang="en-GB" sz="1800"/>
              <a:t>Axillary</a:t>
            </a:r>
            <a:r>
              <a:rPr lang="en-GB" sz="1800" dirty="0"/>
              <a:t> lymph nodes ( armpit) primary drainage </a:t>
            </a:r>
          </a:p>
          <a:p>
            <a:r>
              <a:rPr lang="en-GB" sz="1800"/>
              <a:t>Internal mammary nodes (chest)</a:t>
            </a:r>
            <a:endParaRPr lang="en-GB" sz="1800" dirty="0"/>
          </a:p>
          <a:p>
            <a:r>
              <a:rPr lang="en-GB" sz="1800"/>
              <a:t>Supraclavicular nodes ( above collarbone )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(Tortora and Derickson,2017;Marieb and </a:t>
            </a:r>
            <a:r>
              <a:rPr lang="en-GB" sz="1800"/>
              <a:t>Hoehn,2019)</a:t>
            </a:r>
            <a:endParaRPr lang="en-GB" sz="1800" dirty="0"/>
          </a:p>
          <a:p>
            <a:pPr marL="0" indent="0">
              <a:buNone/>
            </a:pPr>
            <a:r>
              <a:rPr lang="en-GB" sz="2000" b="1" dirty="0"/>
              <a:t>Anatomical locatio</a:t>
            </a:r>
            <a:r>
              <a:rPr lang="en-GB" sz="2000" b="1"/>
              <a:t>n of Margaret's Tumour:</a:t>
            </a:r>
            <a:endParaRPr lang="en-GB" sz="2000" b="1" dirty="0"/>
          </a:p>
          <a:p>
            <a:pPr marL="0" indent="0">
              <a:buNone/>
            </a:pPr>
            <a:r>
              <a:rPr lang="en-GB" sz="1800"/>
              <a:t>Location : upper outer quadrant of left breast </a:t>
            </a:r>
            <a:endParaRPr lang="en-GB" sz="1800" dirty="0"/>
          </a:p>
          <a:p>
            <a:pPr marL="0" indent="0">
              <a:buNone/>
            </a:pPr>
            <a:r>
              <a:rPr lang="en-GB" sz="1800"/>
              <a:t>Size: 3.2 cm </a:t>
            </a:r>
            <a:endParaRPr lang="en-GB" sz="1800" dirty="0"/>
          </a:p>
          <a:p>
            <a:pPr marL="0" indent="0">
              <a:buNone/>
            </a:pPr>
            <a:r>
              <a:rPr lang="en-GB" sz="1800"/>
              <a:t>Lymph  Node involvement : 2 axillary nodes affected( Cancer Research UK,2024;NHS,2024)</a:t>
            </a:r>
          </a:p>
          <a:p>
            <a:pPr marL="0" indent="0">
              <a:buNone/>
            </a:pPr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F4862720-F3A5-C73B-7218-E5B175FBBB2F}"/>
              </a:ext>
            </a:extLst>
          </p:cNvPr>
          <p:cNvSpPr txBox="1"/>
          <p:nvPr/>
        </p:nvSpPr>
        <p:spPr>
          <a:xfrm>
            <a:off x="6974457" y="5585932"/>
            <a:ext cx="5029200" cy="231237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12" name="~PP963.WAV">
            <a:hlinkClick r:id="" action="ppaction://media"/>
          </p:cNvPr>
          <p:cNvPicPr>
            <a:picLocks noRot="1" noChangeAspect="1"/>
          </p:cNvPicPr>
          <p:nvPr>
            <a:wavAudioFile r:embed="rId1" name="~PP963.WAV"/>
          </p:nvPr>
        </p:nvPicPr>
        <p:blipFill>
          <a:blip r:embed="rId5"/>
          <a:stretch>
            <a:fillRect/>
          </a:stretch>
        </p:blipFill>
        <p:spPr>
          <a:xfrm>
            <a:off x="11772900" y="6438900"/>
            <a:ext cx="203200" cy="20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40522328"/>
      </p:ext>
    </p:extLst>
  </p:cSld>
  <p:clrMapOvr>
    <a:masterClrMapping/>
  </p:clrMapOvr>
  <p:transition advTm="8326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4DDB04A-C57A-D38E-4E5E-79A11FDAC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411" y="5692"/>
            <a:ext cx="10529977" cy="736091"/>
          </a:xfrm>
        </p:spPr>
        <p:txBody>
          <a:bodyPr>
            <a:normAutofit/>
          </a:bodyPr>
          <a:lstStyle/>
          <a:p>
            <a:r>
              <a:rPr lang="en-GB" sz="4000"/>
              <a:t>Physiology and Pathophysiology</a:t>
            </a:r>
            <a:endParaRPr lang="en-GB" sz="40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2CC65BD-59D1-72BE-8751-C834FF8973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0919" y="746635"/>
            <a:ext cx="5258427" cy="593874"/>
          </a:xfrm>
        </p:spPr>
        <p:txBody>
          <a:bodyPr>
            <a:normAutofit/>
          </a:bodyPr>
          <a:lstStyle/>
          <a:p>
            <a:r>
              <a:rPr lang="en-GB" dirty="0"/>
              <a:t>Normal breast Physiolo</a:t>
            </a:r>
            <a:r>
              <a:rPr lang="en-GB"/>
              <a:t>gy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A104297-7CB7-9A12-3E89-F0A7F57FDD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0921" y="1326133"/>
            <a:ext cx="5560352" cy="4863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/>
              <a:t>Breast tissue responds to hormonal changes ( </a:t>
            </a:r>
            <a:r>
              <a:rPr lang="en-GB" sz="2200"/>
              <a:t>oestrogen</a:t>
            </a:r>
            <a:r>
              <a:rPr lang="en-GB" sz="2200" dirty="0"/>
              <a:t>, progesterone, prolactin)</a:t>
            </a:r>
          </a:p>
          <a:p>
            <a:r>
              <a:rPr lang="en-GB" sz="2200"/>
              <a:t>Cell growth and division regulated by normal cell cycle checkpoints</a:t>
            </a:r>
            <a:endParaRPr lang="en-GB" sz="2200" dirty="0"/>
          </a:p>
          <a:p>
            <a:r>
              <a:rPr lang="en-GB" sz="2200" dirty="0"/>
              <a:t>Apoptosis( programmed cell </a:t>
            </a:r>
            <a:r>
              <a:rPr lang="en-GB" sz="2200"/>
              <a:t>death) removes damaged cells </a:t>
            </a:r>
            <a:endParaRPr lang="en-GB" sz="2200" dirty="0"/>
          </a:p>
          <a:p>
            <a:r>
              <a:rPr lang="en-GB" sz="2200" dirty="0"/>
              <a:t>Hormonal fluctuations during </a:t>
            </a:r>
            <a:r>
              <a:rPr lang="en-GB" sz="2200"/>
              <a:t>menstrual cycle , pregnancy , and menopause</a:t>
            </a:r>
            <a:endParaRPr lang="en-GB" sz="2200" dirty="0"/>
          </a:p>
          <a:p>
            <a:pPr marL="0" indent="0">
              <a:buNone/>
            </a:pPr>
            <a:r>
              <a:rPr lang="en-GB" sz="2200" dirty="0"/>
              <a:t>( Marieb&amp;Hoehn</a:t>
            </a:r>
            <a:r>
              <a:rPr lang="en-GB" sz="2200"/>
              <a:t>,2019;Tortora and Derrickson,2017)</a:t>
            </a:r>
            <a:endParaRPr lang="en-GB" sz="22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366E2081-80FF-3B0C-31DD-ECD70EFB59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9031" y="818523"/>
            <a:ext cx="5959564" cy="435721"/>
          </a:xfrm>
        </p:spPr>
        <p:txBody>
          <a:bodyPr>
            <a:normAutofit fontScale="92500"/>
          </a:bodyPr>
          <a:lstStyle/>
          <a:p>
            <a:r>
              <a:rPr lang="en-GB"/>
              <a:t>Physiology of  Invasive Ductal </a:t>
            </a:r>
            <a:r>
              <a:rPr lang="en-GB" dirty="0"/>
              <a:t>Carcinoma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DCAB621D-D2BD-F1CA-9AFD-D2F9098C80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367070" y="1239870"/>
            <a:ext cx="6692808" cy="561114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000"/>
              <a:t>Initiation : genetic mutation in ductal epithelial cells ( BRCA1/2, TP53, or bought mutations)</a:t>
            </a:r>
            <a:endParaRPr lang="en-US" sz="2000"/>
          </a:p>
          <a:p>
            <a:r>
              <a:rPr lang="en-GB" sz="2000"/>
              <a:t>Progression : uncontrolled cell proliferation, loss of normal growth regulation </a:t>
            </a:r>
            <a:endParaRPr lang="en-GB" sz="2000" dirty="0"/>
          </a:p>
          <a:p>
            <a:r>
              <a:rPr lang="en-GB" sz="2000" dirty="0"/>
              <a:t>Invasion: Cancer cell break through basement membrane into </a:t>
            </a:r>
            <a:r>
              <a:rPr lang="en-GB" sz="2000"/>
              <a:t>surrounding tissue</a:t>
            </a:r>
            <a:endParaRPr lang="en-GB" sz="2000" dirty="0"/>
          </a:p>
          <a:p>
            <a:r>
              <a:rPr lang="en-GB" sz="2000" dirty="0"/>
              <a:t>Metastasis :spread of lymphatic vessels and bloodstream to distan</a:t>
            </a:r>
            <a:r>
              <a:rPr lang="en-GB" sz="2000"/>
              <a:t>t organs </a:t>
            </a:r>
            <a:endParaRPr lang="en-GB" sz="2000" dirty="0"/>
          </a:p>
          <a:p>
            <a:r>
              <a:rPr lang="en-GB" sz="2000"/>
              <a:t>Hormone receptor-positive mechanism :- oestrogen and progesterone receptors on cell surface</a:t>
            </a:r>
            <a:endParaRPr lang="en-GB" sz="2000" dirty="0"/>
          </a:p>
          <a:p>
            <a:r>
              <a:rPr lang="en-GB" sz="2000"/>
              <a:t>-hormone biding stimulates cell growth and division </a:t>
            </a:r>
            <a:endParaRPr lang="en-GB" sz="2000" dirty="0"/>
          </a:p>
          <a:p>
            <a:r>
              <a:rPr lang="en-GB" sz="2000" dirty="0"/>
              <a:t>Continuous hormonal stimulation drives </a:t>
            </a:r>
            <a:r>
              <a:rPr lang="en-GB" sz="2000"/>
              <a:t>tumour</a:t>
            </a:r>
            <a:r>
              <a:rPr lang="en-GB" sz="2000" dirty="0"/>
              <a:t> growth</a:t>
            </a:r>
            <a:endParaRPr lang="en-GB" sz="2000"/>
          </a:p>
          <a:p>
            <a:pPr marL="0" indent="0">
              <a:buNone/>
            </a:pPr>
            <a:r>
              <a:rPr lang="en-GB" sz="2000" dirty="0"/>
              <a:t>( </a:t>
            </a:r>
            <a:r>
              <a:rPr lang="en-GB" sz="2000"/>
              <a:t>Cancer Research UK,2024; NICE,2023;Kumar et al.,2021)</a:t>
            </a: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Staging –stage II </a:t>
            </a:r>
            <a:r>
              <a:rPr lang="en-GB" sz="2000" b="1"/>
              <a:t>characteristics</a:t>
            </a:r>
            <a:r>
              <a:rPr lang="en-GB" sz="2000" b="1" dirty="0"/>
              <a:t> :</a:t>
            </a:r>
            <a:endParaRPr lang="en-GB" sz="2000" b="1"/>
          </a:p>
          <a:p>
            <a:pPr marL="342900" indent="-342900"/>
            <a:r>
              <a:rPr lang="en-GB" sz="2000" dirty="0"/>
              <a:t>Tumour 2-5 cm with limited lymph node </a:t>
            </a:r>
            <a:r>
              <a:rPr lang="en-GB" sz="2000"/>
              <a:t>involvement (1-3 nodes )</a:t>
            </a:r>
            <a:endParaRPr lang="en-GB" sz="2000" dirty="0"/>
          </a:p>
          <a:p>
            <a:pPr marL="342900" indent="-342900"/>
            <a:r>
              <a:rPr lang="en-GB" sz="2000"/>
              <a:t>No distant metastases detected.</a:t>
            </a:r>
          </a:p>
        </p:txBody>
      </p:sp>
      <p:pic>
        <p:nvPicPr>
          <p:cNvPr id="9" name="~PP3845.WAV">
            <a:hlinkClick r:id="" action="ppaction://media"/>
          </p:cNvPr>
          <p:cNvPicPr>
            <a:picLocks noRot="1" noChangeAspect="1"/>
          </p:cNvPicPr>
          <p:nvPr>
            <a:wavAudioFile r:embed="rId1" name="~PP3845.WAV"/>
          </p:nvPr>
        </p:nvPicPr>
        <p:blipFill>
          <a:blip r:embed="rId3"/>
          <a:stretch>
            <a:fillRect/>
          </a:stretch>
        </p:blipFill>
        <p:spPr>
          <a:xfrm>
            <a:off x="11772900" y="6438900"/>
            <a:ext cx="203200" cy="20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98480092"/>
      </p:ext>
    </p:extLst>
  </p:cSld>
  <p:clrMapOvr>
    <a:masterClrMapping/>
  </p:clrMapOvr>
  <p:transition advTm="13373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372F8D-50C5-0182-618E-92662B3BA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Care Plan 1/3 </a:t>
            </a:r>
            <a:r>
              <a:rPr lang="en-GB" dirty="0"/>
              <a:t/>
            </a:r>
            <a:br>
              <a:rPr lang="en-GB" dirty="0"/>
            </a:br>
            <a:r>
              <a:rPr lang="en-GB"/>
              <a:t>Lifestyle</a:t>
            </a:r>
            <a:r>
              <a:rPr lang="en-GB" dirty="0"/>
              <a:t> and Health behaviour assessment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D9758A5C-4163-28A8-D86C-E878F240D3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02" y="1714321"/>
            <a:ext cx="6077936" cy="493541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/>
              <a:t>Current Lifestyle</a:t>
            </a:r>
            <a:r>
              <a:rPr lang="en-GB" dirty="0"/>
              <a:t> </a:t>
            </a:r>
          </a:p>
          <a:p>
            <a:r>
              <a:rPr lang="en-GB"/>
              <a:t>Physical Activity : Sedentary -minimal exercise prior to diagnosis </a:t>
            </a:r>
          </a:p>
          <a:p>
            <a:r>
              <a:rPr lang="en-GB" dirty="0"/>
              <a:t>Diet: high in processed foods, low in fruits and </a:t>
            </a:r>
            <a:r>
              <a:rPr lang="en-GB"/>
              <a:t>vegetable</a:t>
            </a:r>
          </a:p>
          <a:p>
            <a:r>
              <a:rPr lang="en-GB" dirty="0"/>
              <a:t>Alcohol consumption:2-3 glasses of wine , 4-5 times per </a:t>
            </a:r>
            <a:r>
              <a:rPr lang="en-GB"/>
              <a:t>week</a:t>
            </a:r>
            <a:endParaRPr lang="en-GB" dirty="0"/>
          </a:p>
          <a:p>
            <a:r>
              <a:rPr lang="en-GB"/>
              <a:t>Smoking status: non-smoker ( never smoked)</a:t>
            </a:r>
          </a:p>
          <a:p>
            <a:r>
              <a:rPr lang="en-GB"/>
              <a:t>Stress level- high due to work demands and current diagnosis 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5334ED4A-A523-AF42-F385-2BBCCDB7C2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0314" y="1714321"/>
            <a:ext cx="6074583" cy="493541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Health </a:t>
            </a:r>
            <a:r>
              <a:rPr lang="en-GB" b="1"/>
              <a:t>Behaviour Goals </a:t>
            </a:r>
          </a:p>
          <a:p>
            <a:r>
              <a:rPr lang="en-GB" dirty="0"/>
              <a:t>Increase physical activit</a:t>
            </a:r>
            <a:r>
              <a:rPr lang="en-GB"/>
              <a:t>y to 150 minutes moderate exercise weekly</a:t>
            </a:r>
          </a:p>
          <a:p>
            <a:r>
              <a:rPr lang="en-GB" dirty="0"/>
              <a:t>Adopt </a:t>
            </a:r>
            <a:r>
              <a:rPr lang="en-GB"/>
              <a:t>Mediterranean-style diet rich in fruit ,vegetables, and whole grain</a:t>
            </a:r>
          </a:p>
          <a:p>
            <a:r>
              <a:rPr lang="en-GB" dirty="0"/>
              <a:t>Reduce </a:t>
            </a:r>
            <a:r>
              <a:rPr lang="en-GB"/>
              <a:t>alcohol consumption to &lt;1 unit per day</a:t>
            </a:r>
          </a:p>
          <a:p>
            <a:r>
              <a:rPr lang="en-GB" dirty="0"/>
              <a:t>Implement stress management </a:t>
            </a:r>
            <a:r>
              <a:rPr lang="en-GB"/>
              <a:t>techniques </a:t>
            </a:r>
          </a:p>
          <a:p>
            <a:r>
              <a:rPr lang="en-GB" dirty="0"/>
              <a:t>Maintain healthy weight( </a:t>
            </a:r>
            <a:r>
              <a:rPr lang="en-GB"/>
              <a:t>target BMI 20-25)</a:t>
            </a:r>
            <a:endParaRPr lang="en-GB" dirty="0"/>
          </a:p>
        </p:txBody>
      </p:sp>
      <p:pic>
        <p:nvPicPr>
          <p:cNvPr id="8" name="~PP3692.WAV">
            <a:hlinkClick r:id="" action="ppaction://media"/>
          </p:cNvPr>
          <p:cNvPicPr>
            <a:picLocks noRot="1" noChangeAspect="1"/>
          </p:cNvPicPr>
          <p:nvPr>
            <a:wavAudioFile r:embed="rId1" name="~PP3692.WAV"/>
          </p:nvPr>
        </p:nvPicPr>
        <p:blipFill>
          <a:blip r:embed="rId3"/>
          <a:stretch>
            <a:fillRect/>
          </a:stretch>
        </p:blipFill>
        <p:spPr>
          <a:xfrm>
            <a:off x="11772900" y="6438900"/>
            <a:ext cx="203200" cy="20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78144144"/>
      </p:ext>
    </p:extLst>
  </p:cSld>
  <p:clrMapOvr>
    <a:masterClrMapping/>
  </p:clrMapOvr>
  <p:transition advTm="10615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468417E-666C-4011-F7CB-170CBBD2D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Care Plan2/3 </a:t>
            </a:r>
            <a:br>
              <a:rPr lang="en-GB" dirty="0"/>
            </a:br>
            <a:r>
              <a:rPr lang="en-GB" dirty="0" smtClean="0"/>
              <a:t>Daily </a:t>
            </a:r>
            <a:r>
              <a:rPr lang="en-GB" dirty="0"/>
              <a:t>Routine and Care Activities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8347BCE-654F-3978-CA48-EB15F6AB1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0921" y="1714321"/>
            <a:ext cx="5962917" cy="494979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Current </a:t>
            </a:r>
            <a:r>
              <a:rPr lang="en-GB" b="1"/>
              <a:t>Chemotherapy Schedule:</a:t>
            </a:r>
          </a:p>
          <a:p>
            <a:r>
              <a:rPr lang="en-GB" dirty="0"/>
              <a:t>Cycle : every 3 weeks for 6 cycles ( </a:t>
            </a:r>
            <a:r>
              <a:rPr lang="en-GB"/>
              <a:t>currently on cycle 3)</a:t>
            </a:r>
          </a:p>
          <a:p>
            <a:r>
              <a:rPr lang="en-GB" dirty="0"/>
              <a:t>Medication: FEC-t regimen( Fluorouracil, Epirubicin, Cyclophosphamide, followed by Taxo</a:t>
            </a:r>
            <a:r>
              <a:rPr lang="en-GB"/>
              <a:t>tere )</a:t>
            </a:r>
          </a:p>
          <a:p>
            <a:pPr marL="0" indent="0">
              <a:buNone/>
            </a:pPr>
            <a:r>
              <a:rPr lang="en-GB" b="1"/>
              <a:t>Daily Routine Structure :</a:t>
            </a:r>
          </a:p>
          <a:p>
            <a:r>
              <a:rPr lang="en-GB"/>
              <a:t>Morning: light breakfast, medication administration, gentle stretching</a:t>
            </a:r>
          </a:p>
          <a:p>
            <a:r>
              <a:rPr lang="en-GB"/>
              <a:t>Mid-morning: rest period, hydration monitoring </a:t>
            </a:r>
          </a:p>
          <a:p>
            <a:r>
              <a:rPr lang="en-GB"/>
              <a:t>Afternoon: short walk (15-20 minutes), nutritious lunch </a:t>
            </a:r>
          </a:p>
          <a:p>
            <a:r>
              <a:rPr lang="en-GB"/>
              <a:t>Evening : family time ,relaxation activities, early dinner</a:t>
            </a:r>
            <a:endParaRPr lang="en-GB" dirty="0"/>
          </a:p>
          <a:p>
            <a:r>
              <a:rPr lang="en-GB" dirty="0"/>
              <a:t>Night: Sleep hygiene </a:t>
            </a:r>
            <a:r>
              <a:rPr lang="en-GB"/>
              <a:t>practices ,aim for 7-8 hours  </a:t>
            </a:r>
            <a:r>
              <a:rPr lang="en-GB" dirty="0"/>
              <a:t>sleep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44E82AA1-D773-802B-6DFF-A51E5933B4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0315" y="1714321"/>
            <a:ext cx="5959564" cy="494979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Symptom Management</a:t>
            </a:r>
            <a:r>
              <a:rPr lang="en-GB"/>
              <a:t> :</a:t>
            </a:r>
          </a:p>
          <a:p>
            <a:r>
              <a:rPr lang="en-GB"/>
              <a:t>Fatigue</a:t>
            </a:r>
            <a:r>
              <a:rPr lang="en-GB" dirty="0"/>
              <a:t> management through pacing activities </a:t>
            </a:r>
          </a:p>
          <a:p>
            <a:r>
              <a:rPr lang="en-GB" dirty="0"/>
              <a:t>Nausea contr</a:t>
            </a:r>
            <a:r>
              <a:rPr lang="en-GB"/>
              <a:t>ol with anti-emetics</a:t>
            </a:r>
          </a:p>
          <a:p>
            <a:r>
              <a:rPr lang="en-GB"/>
              <a:t>Skin care for radiation site ( if applicable )</a:t>
            </a:r>
          </a:p>
          <a:p>
            <a:r>
              <a:rPr lang="en-GB"/>
              <a:t>Regular monitoring of temperature and infection signs</a:t>
            </a:r>
          </a:p>
          <a:p>
            <a:pPr marL="0" indent="0">
              <a:buNone/>
            </a:pPr>
            <a:r>
              <a:rPr lang="en-GB" b="1"/>
              <a:t>Support services :</a:t>
            </a:r>
            <a:endParaRPr lang="en-GB"/>
          </a:p>
          <a:p>
            <a:r>
              <a:rPr lang="en-GB"/>
              <a:t>Nurse visits weekly </a:t>
            </a:r>
            <a:endParaRPr lang="en-GB" dirty="0"/>
          </a:p>
          <a:p>
            <a:r>
              <a:rPr lang="en-GB" dirty="0"/>
              <a:t>Macmillan Cancer Suppo</a:t>
            </a:r>
            <a:r>
              <a:rPr lang="en-GB"/>
              <a:t>rt contact</a:t>
            </a:r>
            <a:endParaRPr lang="en-GB" dirty="0"/>
          </a:p>
          <a:p>
            <a:r>
              <a:rPr lang="en-GB"/>
              <a:t>Physiotherapy for Lymphedema prevention</a:t>
            </a:r>
          </a:p>
          <a:p>
            <a:endParaRPr lang="en-GB" dirty="0"/>
          </a:p>
          <a:p>
            <a:endParaRPr lang="en-GB" b="1" dirty="0"/>
          </a:p>
        </p:txBody>
      </p:sp>
      <p:pic>
        <p:nvPicPr>
          <p:cNvPr id="5" name="~PP1489.WAV">
            <a:hlinkClick r:id="" action="ppaction://media"/>
          </p:cNvPr>
          <p:cNvPicPr>
            <a:picLocks noRot="1" noChangeAspect="1"/>
          </p:cNvPicPr>
          <p:nvPr>
            <a:wavAudioFile r:embed="rId1" name="~PP1489.WAV"/>
          </p:nvPr>
        </p:nvPicPr>
        <p:blipFill>
          <a:blip r:embed="rId3"/>
          <a:stretch>
            <a:fillRect/>
          </a:stretch>
        </p:blipFill>
        <p:spPr>
          <a:xfrm>
            <a:off x="11772900" y="6438900"/>
            <a:ext cx="203200" cy="20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01682310"/>
      </p:ext>
    </p:extLst>
  </p:cSld>
  <p:clrMapOvr>
    <a:masterClrMapping/>
  </p:clrMapOvr>
  <p:transition advTm="11227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586FCA5-E29F-3769-F0BC-0E5AEADE7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Care plan 3/3</a:t>
            </a:r>
            <a:r>
              <a:rPr lang="en-GB" dirty="0"/>
              <a:t/>
            </a:r>
            <a:br>
              <a:rPr lang="en-GB" dirty="0"/>
            </a:br>
            <a:r>
              <a:rPr lang="en-GB"/>
              <a:t>Communication and Ethical considerations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7AF1700-9508-136E-1F16-94A8D2BA33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4" y="1696229"/>
            <a:ext cx="6087372" cy="496956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b="1"/>
              <a:t>Communications Strategies :</a:t>
            </a:r>
          </a:p>
          <a:p>
            <a:r>
              <a:rPr lang="en-GB" dirty="0"/>
              <a:t>Use clear , jargon-free language when </a:t>
            </a:r>
            <a:r>
              <a:rPr lang="en-GB"/>
              <a:t>discussing treatment </a:t>
            </a:r>
          </a:p>
          <a:p>
            <a:r>
              <a:rPr lang="en-GB"/>
              <a:t>Active listening to Margaret's concerns and preferences</a:t>
            </a:r>
          </a:p>
          <a:p>
            <a:r>
              <a:rPr lang="en-GB"/>
              <a:t>Involve husband in care discussions with Margaret's consent</a:t>
            </a:r>
          </a:p>
          <a:p>
            <a:r>
              <a:rPr lang="en-GB" dirty="0"/>
              <a:t>Regular multidisciplinary team meetings to coor</a:t>
            </a:r>
            <a:r>
              <a:rPr lang="en-GB"/>
              <a:t>dinate care </a:t>
            </a:r>
            <a:endParaRPr lang="en-GB" dirty="0"/>
          </a:p>
          <a:p>
            <a:r>
              <a:rPr lang="en-GB"/>
              <a:t>Provide written information to supplement verbal communication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429760B5-B005-61F5-E66A-9C47C93212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0314" y="1696229"/>
            <a:ext cx="6087372" cy="496956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b="1"/>
              <a:t>Ethical considerations :</a:t>
            </a:r>
          </a:p>
          <a:p>
            <a:r>
              <a:rPr lang="en-GB" dirty="0"/>
              <a:t>Autonomy: respect Margaret's right to make </a:t>
            </a:r>
            <a:r>
              <a:rPr lang="en-GB"/>
              <a:t>informed</a:t>
            </a:r>
            <a:r>
              <a:rPr lang="en-GB" dirty="0"/>
              <a:t> decisions about her care </a:t>
            </a:r>
          </a:p>
          <a:p>
            <a:r>
              <a:rPr lang="en-GB" dirty="0"/>
              <a:t>Beneficence: act in </a:t>
            </a:r>
            <a:r>
              <a:rPr lang="en-GB"/>
              <a:t>Margaret's  best interests</a:t>
            </a:r>
          </a:p>
          <a:p>
            <a:r>
              <a:rPr lang="en-GB"/>
              <a:t>Non-Maleficence: minimize harm from treatments </a:t>
            </a:r>
          </a:p>
          <a:p>
            <a:r>
              <a:rPr lang="en-GB" dirty="0"/>
              <a:t>Justice: ensure </a:t>
            </a:r>
            <a:r>
              <a:rPr lang="en-GB"/>
              <a:t>fair</a:t>
            </a:r>
            <a:r>
              <a:rPr lang="en-GB" dirty="0"/>
              <a:t> access to services</a:t>
            </a:r>
          </a:p>
          <a:p>
            <a:r>
              <a:rPr lang="en-GB" dirty="0"/>
              <a:t>Confidentiality: </a:t>
            </a:r>
            <a:r>
              <a:rPr lang="en-GB"/>
              <a:t>keep</a:t>
            </a:r>
            <a:r>
              <a:rPr lang="en-GB" dirty="0"/>
              <a:t> privacy of medical information</a:t>
            </a:r>
          </a:p>
          <a:p>
            <a:r>
              <a:rPr lang="en-GB"/>
              <a:t>Informed consent : ensure understanding before procedures</a:t>
            </a:r>
          </a:p>
          <a:p>
            <a:pPr marL="0" indent="0">
              <a:buNone/>
            </a:pPr>
            <a:r>
              <a:rPr lang="en-GB" b="1"/>
              <a:t>Psychosocial Support :</a:t>
            </a:r>
          </a:p>
          <a:p>
            <a:r>
              <a:rPr lang="en-GB" dirty="0"/>
              <a:t>Access to </a:t>
            </a:r>
            <a:r>
              <a:rPr lang="en-GB"/>
              <a:t>counselling services for anxiety and depression </a:t>
            </a:r>
          </a:p>
          <a:p>
            <a:r>
              <a:rPr lang="en-GB"/>
              <a:t>Peer support groups for breast cancer patients</a:t>
            </a:r>
          </a:p>
          <a:p>
            <a:r>
              <a:rPr lang="en-GB" dirty="0"/>
              <a:t>Information about body image concerns </a:t>
            </a:r>
            <a:r>
              <a:rPr lang="en-GB"/>
              <a:t>post-surgery</a:t>
            </a:r>
            <a:r>
              <a:rPr lang="en-GB" dirty="0"/>
              <a:t> </a:t>
            </a:r>
          </a:p>
          <a:p>
            <a:endParaRPr lang="en-GB" dirty="0"/>
          </a:p>
        </p:txBody>
      </p:sp>
      <p:pic>
        <p:nvPicPr>
          <p:cNvPr id="5" name="~PP780.WAV">
            <a:hlinkClick r:id="" action="ppaction://media"/>
          </p:cNvPr>
          <p:cNvPicPr>
            <a:picLocks noRot="1" noChangeAspect="1"/>
          </p:cNvPicPr>
          <p:nvPr>
            <a:wavAudioFile r:embed="rId1" name="~PP780.WAV"/>
          </p:nvPr>
        </p:nvPicPr>
        <p:blipFill>
          <a:blip r:embed="rId3"/>
          <a:stretch>
            <a:fillRect/>
          </a:stretch>
        </p:blipFill>
        <p:spPr>
          <a:xfrm>
            <a:off x="11772900" y="6438900"/>
            <a:ext cx="203200" cy="20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26396564"/>
      </p:ext>
    </p:extLst>
  </p:cSld>
  <p:clrMapOvr>
    <a:masterClrMapping/>
  </p:clrMapOvr>
  <p:transition advTm="15063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D5556C-5E41-BEE3-54DE-F5DFB1CB0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9465"/>
            <a:ext cx="10515600" cy="951752"/>
          </a:xfrm>
        </p:spPr>
        <p:txBody>
          <a:bodyPr>
            <a:normAutofit fontScale="90000"/>
          </a:bodyPr>
          <a:lstStyle/>
          <a:p>
            <a:r>
              <a:rPr lang="en-GB"/>
              <a:t>Risk factors 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0AC1AC8-8E81-93D0-8B87-1ADFB7C2E34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4" y="1106757"/>
            <a:ext cx="6087372" cy="541526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Non </a:t>
            </a:r>
            <a:r>
              <a:rPr lang="en-GB" b="1"/>
              <a:t>modifiable Risk factors :</a:t>
            </a:r>
          </a:p>
          <a:p>
            <a:r>
              <a:rPr lang="en-GB"/>
              <a:t>Age:58 (risk increases with age)</a:t>
            </a:r>
          </a:p>
          <a:p>
            <a:r>
              <a:rPr lang="en-GB"/>
              <a:t>Gender : female </a:t>
            </a:r>
          </a:p>
          <a:p>
            <a:r>
              <a:rPr lang="en-GB" dirty="0"/>
              <a:t>Family history : mo</a:t>
            </a:r>
            <a:r>
              <a:rPr lang="en-GB"/>
              <a:t>ther diagnosed with breast cancer at 68 </a:t>
            </a:r>
            <a:endParaRPr lang="en-GB" dirty="0"/>
          </a:p>
          <a:p>
            <a:r>
              <a:rPr lang="en-GB"/>
              <a:t>Hormone receptor status : ER+/PR+( respond to hormones)</a:t>
            </a:r>
            <a:endParaRPr lang="en-GB" dirty="0"/>
          </a:p>
          <a:p>
            <a:pPr marL="0" indent="0">
              <a:buNone/>
            </a:pPr>
            <a:r>
              <a:rPr lang="en-GB" b="1"/>
              <a:t>Treatment –related Risks:</a:t>
            </a:r>
          </a:p>
          <a:p>
            <a:r>
              <a:rPr lang="en-GB" dirty="0"/>
              <a:t>Chemotherapy side effects : neutropenia, cardiotoxicity,  </a:t>
            </a:r>
            <a:r>
              <a:rPr lang="en-GB"/>
              <a:t>neuropathy</a:t>
            </a:r>
            <a:r>
              <a:rPr lang="en-GB" dirty="0"/>
              <a:t> </a:t>
            </a:r>
          </a:p>
          <a:p>
            <a:r>
              <a:rPr lang="en-GB" dirty="0"/>
              <a:t>Lymphedema risk: due to lymph node </a:t>
            </a:r>
            <a:r>
              <a:rPr lang="en-GB"/>
              <a:t>removal </a:t>
            </a:r>
            <a:endParaRPr lang="en-GB" dirty="0"/>
          </a:p>
          <a:p>
            <a:r>
              <a:rPr lang="en-GB" dirty="0"/>
              <a:t>Menopausal </a:t>
            </a:r>
            <a:r>
              <a:rPr lang="en-GB"/>
              <a:t>symptoms: from hormonal therapy</a:t>
            </a:r>
            <a:endParaRPr lang="en-GB" dirty="0"/>
          </a:p>
          <a:p>
            <a:r>
              <a:rPr lang="en-GB"/>
              <a:t>Psychological Distress : anxiety . Depression , fear of recurrence 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F8018D7B-C54D-FE9D-06C3-D05D86F49F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00314" y="1106757"/>
            <a:ext cx="5957976" cy="507020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/>
              <a:t>Modifiable Risk factors :</a:t>
            </a:r>
            <a:endParaRPr lang="en-US"/>
          </a:p>
          <a:p>
            <a:r>
              <a:rPr lang="en-GB"/>
              <a:t>Overweight/obesity :BMI26.5 ( increases recurrence risk)</a:t>
            </a:r>
          </a:p>
          <a:p>
            <a:r>
              <a:rPr lang="en-GB" dirty="0"/>
              <a:t>Physical inactivity –sedentary </a:t>
            </a:r>
            <a:r>
              <a:rPr lang="en-GB"/>
              <a:t>lifestyle</a:t>
            </a:r>
            <a:r>
              <a:rPr lang="en-GB" dirty="0"/>
              <a:t> </a:t>
            </a:r>
          </a:p>
          <a:p>
            <a:r>
              <a:rPr lang="en-GB" dirty="0"/>
              <a:t>Alcohol </a:t>
            </a:r>
            <a:r>
              <a:rPr lang="en-GB"/>
              <a:t>consumption : exceeds recommended limits </a:t>
            </a:r>
          </a:p>
          <a:p>
            <a:r>
              <a:rPr lang="en-GB"/>
              <a:t>Diet Quality : low in protective nutrients </a:t>
            </a:r>
            <a:endParaRPr lang="en-GB" dirty="0"/>
          </a:p>
          <a:p>
            <a:r>
              <a:rPr lang="en-GB"/>
              <a:t>Elevated blood Pressure :138/85 mmHg</a:t>
            </a:r>
            <a:endParaRPr lang="en-GB" dirty="0"/>
          </a:p>
        </p:txBody>
      </p:sp>
      <p:pic>
        <p:nvPicPr>
          <p:cNvPr id="5" name="~PP3936.WAV">
            <a:hlinkClick r:id="" action="ppaction://media"/>
          </p:cNvPr>
          <p:cNvPicPr>
            <a:picLocks noRot="1" noChangeAspect="1"/>
          </p:cNvPicPr>
          <p:nvPr>
            <a:wavAudioFile r:embed="rId1" name="~PP3936.WAV"/>
          </p:nvPr>
        </p:nvPicPr>
        <p:blipFill>
          <a:blip r:embed="rId3"/>
          <a:stretch>
            <a:fillRect/>
          </a:stretch>
        </p:blipFill>
        <p:spPr>
          <a:xfrm>
            <a:off x="11772900" y="6438900"/>
            <a:ext cx="203200" cy="20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12936919"/>
      </p:ext>
    </p:extLst>
  </p:cSld>
  <p:clrMapOvr>
    <a:masterClrMapping/>
  </p:clrMapOvr>
  <p:transition advTm="17499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9E358EA-E047-F4DF-2F74-A6F839C3F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38724"/>
            <a:ext cx="10515600" cy="1368695"/>
          </a:xfrm>
        </p:spPr>
        <p:txBody>
          <a:bodyPr/>
          <a:lstStyle/>
          <a:p>
            <a:r>
              <a:rPr lang="en-GB"/>
              <a:t>Recommendations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C46C08A-4E22-4548-5034-27E2AA641C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333" y="833589"/>
            <a:ext cx="12068353" cy="5889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Evidence-Based Recommendations</a:t>
            </a: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/>
            </a:r>
            <a:b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  <a:t/>
            </a:r>
            <a:br>
              <a:rPr lang="en-GB" sz="2000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20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Medical Management:</a:t>
            </a:r>
            <a:endParaRPr lang="en-GB" sz="2000" b="1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Complete chemotherapy as scheduled (3 remaining cycles)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Initiate hormonal therapy (Tamoxifen or Aromatase Inhibitor) post-chemotherapy for 5-10 years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Regular oncology follow-ups: 3-monthly for first 2 years, then 6-monthly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Annual mammography for surveillance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Bone density monitoring if on aromatase inhibitors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pPr marL="0" indent="0">
              <a:buNone/>
            </a:pPr>
            <a:r>
              <a:rPr lang="en-GB" sz="2000" b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Lifestyle Modifications: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Physical Activity: Progressive increase to 150 minutes moderate-intensity exercise weekly (Cancer Research UK, 2024)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Dietary Changes: Adopt Mediterranean diet pattern, increase fruit/vegetable intake to 5+ portions daily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Weight Management: Achieve and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mantain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 BMI 20-25 through diet and exercise</a:t>
            </a:r>
            <a:endParaRPr lang="en-GB" sz="2000" dirty="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Alcohol Reduction: Limit to ≤1 unit per day or abstain completely</a:t>
            </a:r>
            <a:endParaRPr lang="en-GB" sz="2000">
              <a:solidFill>
                <a:srgbClr val="000000"/>
              </a:solidFill>
              <a:latin typeface="Aptos" panose="020B0004020202020204"/>
              <a:cs typeface="Arial"/>
            </a:endParaRPr>
          </a:p>
          <a:p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Sleep Hygiene: Maintain regular sleep schedule, 7-8 hours nightly</a:t>
            </a:r>
            <a:endParaRPr lang="en-GB" sz="2000">
              <a:latin typeface="Aptos"/>
            </a:endParaRPr>
          </a:p>
        </p:txBody>
      </p:sp>
      <p:pic>
        <p:nvPicPr>
          <p:cNvPr id="4" name="~PP1304.WAV">
            <a:hlinkClick r:id="" action="ppaction://media"/>
          </p:cNvPr>
          <p:cNvPicPr>
            <a:picLocks noRot="1" noChangeAspect="1"/>
          </p:cNvPicPr>
          <p:nvPr>
            <a:wavAudioFile r:embed="rId1" name="~PP1304.WAV"/>
          </p:nvPr>
        </p:nvPicPr>
        <p:blipFill>
          <a:blip r:embed="rId3"/>
          <a:stretch>
            <a:fillRect/>
          </a:stretch>
        </p:blipFill>
        <p:spPr>
          <a:xfrm>
            <a:off x="11772900" y="6438900"/>
            <a:ext cx="203200" cy="20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89192400"/>
      </p:ext>
    </p:extLst>
  </p:cSld>
  <p:clrMapOvr>
    <a:masterClrMapping/>
  </p:clrMapOvr>
  <p:transition advTm="9549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8C8C836-752E-F50F-9BEE-9540D97928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02" y="3416"/>
            <a:ext cx="6077936" cy="68044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Psychosocial and Supportive Care Recommendations</a:t>
            </a:r>
            <a:endParaRPr lang="en-GB" b="1">
              <a:solidFill>
                <a:srgbClr val="000000"/>
              </a:solidFill>
              <a:latin typeface="Aptos"/>
              <a:cs typeface="Arial"/>
            </a:endParaRPr>
          </a:p>
          <a:p>
            <a:pPr marL="0" indent="0">
              <a:buNone/>
            </a:pPr>
            <a:r>
              <a:rPr lang="en-GB" sz="1400" b="1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sz="1400" b="1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2000" b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Psychological Support:</a:t>
            </a:r>
            <a:endParaRPr lang="en-GB" sz="2000" b="1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Referral to psychological services for anxiety/depression screening 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Cognitive Behavioural Therapy (CBT) for managing fear of recurrence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Mindfulness-based stress reduction programs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Peer support groups through Macmillan or Breast Cancer Now</a:t>
            </a:r>
            <a:r>
              <a:rPr lang="en-GB" sz="2000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sz="2000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Symptom Management: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Lymphedema prevention education and monitoring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Physiotherapy for shoulder mobility post-surgery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Occupational therapy assessment for return-to-work planning</a:t>
            </a:r>
            <a:endParaRPr lang="en-GB" sz="20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Complementary therapies: acupuncture for nausea, gentle yoga</a:t>
            </a:r>
            <a:r>
              <a:rPr lang="en-GB" sz="2000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sz="2000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sz="1400" b="1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sz="1400" b="1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sz="1400" b="1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xmlns="" id="{64538438-8011-6DFB-4201-12C812F989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0314" y="1096094"/>
            <a:ext cx="6074583" cy="5683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rgbClr val="222222"/>
                </a:solidFill>
                <a:highlight>
                  <a:srgbClr val="FFFFFF"/>
                </a:highlight>
              </a:rPr>
              <a:t>Interprofessional Collaboration:</a:t>
            </a:r>
            <a:endParaRPr lang="en-GB" sz="2000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 Multidisciplinary team approach involving oncologists, specialist nurses, GPs, physiotherapists, occupational therapists, dietitians, and psychologists</a:t>
            </a:r>
            <a:endParaRPr lang="en-GB" sz="2000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Regular care coordination meetings</a:t>
            </a:r>
            <a:endParaRPr lang="en-GB" sz="2000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Named key worker (Clinical Nurse Specialist) for continuity</a:t>
            </a:r>
            <a:endParaRPr lang="en-GB" sz="2000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Integration with primary care for holistic health management</a:t>
            </a:r>
            <a:r>
              <a:rPr lang="en-GB" sz="2000" dirty="0">
                <a:highlight>
                  <a:srgbClr val="FFFFFF"/>
                </a:highlight>
              </a:rPr>
              <a:t/>
            </a:r>
            <a:br>
              <a:rPr lang="en-GB" sz="2000" dirty="0">
                <a:highlight>
                  <a:srgbClr val="FFFFFF"/>
                </a:highlight>
              </a:rPr>
            </a:br>
            <a:r>
              <a:rPr lang="en-GB" sz="2000" dirty="0">
                <a:highlight>
                  <a:srgbClr val="FFFFFF"/>
                </a:highlight>
              </a:rPr>
              <a:t/>
            </a:r>
            <a:br>
              <a:rPr lang="en-GB" sz="2000" dirty="0">
                <a:highlight>
                  <a:srgbClr val="FFFFFF"/>
                </a:highlight>
              </a:rPr>
            </a:br>
            <a:r>
              <a:rPr lang="en-GB" sz="2000" b="1">
                <a:solidFill>
                  <a:srgbClr val="222222"/>
                </a:solidFill>
                <a:highlight>
                  <a:srgbClr val="FFFFFF"/>
                </a:highlight>
              </a:rPr>
              <a:t>Social Support:</a:t>
            </a:r>
            <a:endParaRPr lang="en-GB" sz="2000" b="1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 Financial advice through Macmillan benefits service</a:t>
            </a:r>
            <a:endParaRPr lang="en-GB" sz="2000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 Employer liaison for phased return to work</a:t>
            </a:r>
            <a:endParaRPr lang="en-GB" sz="2000"/>
          </a:p>
          <a:p>
            <a:r>
              <a:rPr lang="en-GB" sz="2000">
                <a:solidFill>
                  <a:srgbClr val="222222"/>
                </a:solidFill>
                <a:highlight>
                  <a:srgbClr val="FFFFFF"/>
                </a:highlight>
              </a:rPr>
              <a:t>Family support and education programs</a:t>
            </a:r>
            <a:endParaRPr lang="en-GB" sz="2000"/>
          </a:p>
        </p:txBody>
      </p:sp>
      <p:pic>
        <p:nvPicPr>
          <p:cNvPr id="4" name="~PP3980.WAV">
            <a:hlinkClick r:id="" action="ppaction://media"/>
          </p:cNvPr>
          <p:cNvPicPr>
            <a:picLocks noRot="1" noChangeAspect="1"/>
          </p:cNvPicPr>
          <p:nvPr>
            <a:wavAudioFile r:embed="rId1" name="~PP3980.WAV"/>
          </p:nvPr>
        </p:nvPicPr>
        <p:blipFill>
          <a:blip r:embed="rId3"/>
          <a:stretch>
            <a:fillRect/>
          </a:stretch>
        </p:blipFill>
        <p:spPr>
          <a:xfrm>
            <a:off x="11772900" y="6438900"/>
            <a:ext cx="203200" cy="20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37168206"/>
      </p:ext>
    </p:extLst>
  </p:cSld>
  <p:clrMapOvr>
    <a:masterClrMapping/>
  </p:clrMapOvr>
  <p:transition advTm="13763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D54527C-D4EE-50EB-9123-28022BD6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8686"/>
            <a:ext cx="10515600" cy="1052393"/>
          </a:xfrm>
        </p:spPr>
        <p:txBody>
          <a:bodyPr/>
          <a:lstStyle/>
          <a:p>
            <a:r>
              <a:rPr lang="en-GB"/>
              <a:t>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7A2478E-864F-2573-8CB6-BA82D4945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087" y="847965"/>
            <a:ext cx="11910203" cy="600473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Summary of Key Points</a:t>
            </a: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b="1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b="1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b="1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Patient </a:t>
            </a: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Overview:</a:t>
            </a:r>
            <a:endParaRPr lang="en-GB" b="1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Margaret Thompson, 58-year-old woman with Stage II invasive ductal carcinoma</a:t>
            </a:r>
            <a:endParaRPr lang="en-GB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Post-lumpectomy, currently undergoing chemotherapy with positive prognosis</a:t>
            </a: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Key Care Plan Components:</a:t>
            </a:r>
            <a:endParaRPr lang="en-GB" b="1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Medical Management: Completion of chemotherapy, followed by long-term hormonal therapy and regular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surveillance</a:t>
            </a:r>
            <a:endParaRPr lang="en-GB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Lifestyle Modifications: Increased physical activity, dietary improvements, alcohol reduction, and weight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managemen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t</a:t>
            </a: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Daily Routine: Structured schedule balancing treatment demands, symptom management, and quality of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lif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</a:t>
            </a:r>
            <a:endParaRPr lang="en-GB" dirty="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Ethical Practice: Patient-centred care respecting autonomy, informed consent, and dignity</a:t>
            </a: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b="1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b="1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b="1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</p:txBody>
      </p:sp>
      <p:pic>
        <p:nvPicPr>
          <p:cNvPr id="4" name="~PP3441.WAV">
            <a:hlinkClick r:id="" action="ppaction://media"/>
          </p:cNvPr>
          <p:cNvPicPr>
            <a:picLocks noRot="1" noChangeAspect="1"/>
          </p:cNvPicPr>
          <p:nvPr>
            <a:wavAudioFile r:embed="rId1" name="~PP3441.WAV"/>
          </p:nvPr>
        </p:nvPicPr>
        <p:blipFill>
          <a:blip r:embed="rId3"/>
          <a:stretch>
            <a:fillRect/>
          </a:stretch>
        </p:blipFill>
        <p:spPr>
          <a:xfrm>
            <a:off x="11772900" y="6438900"/>
            <a:ext cx="203200" cy="20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55254252"/>
      </p:ext>
    </p:extLst>
  </p:cSld>
  <p:clrMapOvr>
    <a:masterClrMapping/>
  </p:clrMapOvr>
  <p:transition advTm="24101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showWhenStopped="0">
                <p:cTn id="7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C683C24-36B7-254B-D0A2-319AC3C85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098"/>
            <a:ext cx="10515600" cy="604786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>
                <a:solidFill>
                  <a:srgbClr val="222222"/>
                </a:solidFill>
                <a:highlight>
                  <a:srgbClr val="FFFFFF"/>
                </a:highlight>
              </a:rPr>
              <a:t>Critical Success Factor</a:t>
            </a:r>
            <a:r>
              <a:rPr lang="en-GB" sz="3600">
                <a:solidFill>
                  <a:srgbClr val="222222"/>
                </a:solidFill>
                <a:highlight>
                  <a:srgbClr val="FFFFFF"/>
                </a:highlight>
              </a:rPr>
              <a:t>:</a:t>
            </a:r>
            <a:endParaRPr lang="en-GB" sz="3600"/>
          </a:p>
          <a:p>
            <a:r>
              <a:rPr lang="en-GB" sz="2400" dirty="0">
                <a:solidFill>
                  <a:srgbClr val="222222"/>
                </a:solidFill>
                <a:highlight>
                  <a:srgbClr val="FFFFFF"/>
                </a:highlight>
              </a:rPr>
              <a:t>  Interprofessional Collaboration: Coordinated care involving oncologists, nurses, GPs, physiotherapists, dietitians, and psychologists (Pollard, 2018; </a:t>
            </a:r>
            <a:r>
              <a:rPr lang="en-GB" sz="2400" dirty="0" err="1">
                <a:solidFill>
                  <a:srgbClr val="222222"/>
                </a:solidFill>
                <a:highlight>
                  <a:srgbClr val="FFFFFF"/>
                </a:highlight>
              </a:rPr>
              <a:t>Leathard</a:t>
            </a:r>
            <a:r>
              <a:rPr lang="en-GB" sz="2400" dirty="0">
                <a:solidFill>
                  <a:srgbClr val="222222"/>
                </a:solidFill>
                <a:highlight>
                  <a:srgbClr val="FFFFFF"/>
                </a:highlight>
              </a:rPr>
              <a:t>, 2003)</a:t>
            </a:r>
            <a:endParaRPr lang="en-GB" sz="2400"/>
          </a:p>
          <a:p>
            <a:r>
              <a:rPr lang="en-GB" sz="2400" dirty="0">
                <a:solidFill>
                  <a:srgbClr val="222222"/>
                </a:solidFill>
                <a:highlight>
                  <a:srgbClr val="FFFFFF"/>
                </a:highlight>
              </a:rPr>
              <a:t>Evidence-Based Practice: Interventions supported by research to optimize outcomes (NICE, 2023)</a:t>
            </a:r>
            <a:r>
              <a:rPr lang="en-GB" sz="2400" dirty="0">
                <a:highlight>
                  <a:srgbClr val="FFFFFF"/>
                </a:highlight>
              </a:rPr>
              <a:t/>
            </a:r>
            <a:br>
              <a:rPr lang="en-GB" sz="2400" dirty="0">
                <a:highlight>
                  <a:srgbClr val="FFFFFF"/>
                </a:highlight>
              </a:rPr>
            </a:br>
            <a:endParaRPr lang="en-GB" sz="2400"/>
          </a:p>
          <a:p>
            <a:r>
              <a:rPr lang="en-GB" sz="2400">
                <a:solidFill>
                  <a:srgbClr val="222222"/>
                </a:solidFill>
                <a:highlight>
                  <a:srgbClr val="FFFFFF"/>
                </a:highlight>
              </a:rPr>
              <a:t>Holistic Approach: Addressing physical, psychological, social, and emotional needs (Barnard et al., 2021; Glasby, 2017)</a:t>
            </a:r>
            <a:endParaRPr lang="en-GB" sz="2400"/>
          </a:p>
          <a:p>
            <a:r>
              <a:rPr lang="en-GB" sz="2400">
                <a:solidFill>
                  <a:srgbClr val="222222"/>
                </a:solidFill>
                <a:highlight>
                  <a:srgbClr val="FFFFFF"/>
                </a:highlight>
              </a:rPr>
              <a:t>Partnership Working: Collaboration between health services, social care, and community resources (Baggott, 2013)</a:t>
            </a:r>
            <a:r>
              <a:rPr lang="en-GB" sz="2400" dirty="0">
                <a:highlight>
                  <a:srgbClr val="FFFFFF"/>
                </a:highlight>
              </a:rPr>
              <a:t/>
            </a:r>
            <a:br>
              <a:rPr lang="en-GB" sz="2400" dirty="0">
                <a:highlight>
                  <a:srgbClr val="FFFFFF"/>
                </a:highlight>
              </a:rPr>
            </a:br>
            <a:r>
              <a:rPr lang="en-GB" sz="2400" dirty="0">
                <a:highlight>
                  <a:srgbClr val="FFFFFF"/>
                </a:highlight>
              </a:rPr>
              <a:t/>
            </a:r>
            <a:br>
              <a:rPr lang="en-GB" sz="2400" dirty="0">
                <a:highlight>
                  <a:srgbClr val="FFFFFF"/>
                </a:highlight>
              </a:rPr>
            </a:br>
            <a:r>
              <a:rPr lang="en-GB" sz="2400">
                <a:solidFill>
                  <a:srgbClr val="222222"/>
                </a:solidFill>
                <a:highlight>
                  <a:srgbClr val="FFFFFF"/>
                </a:highlight>
              </a:rPr>
              <a:t>Expected Outcomes:</a:t>
            </a:r>
            <a:endParaRPr lang="en-GB" sz="2400"/>
          </a:p>
          <a:p>
            <a:r>
              <a:rPr lang="en-GB" sz="2400">
                <a:solidFill>
                  <a:srgbClr val="222222"/>
                </a:solidFill>
                <a:highlight>
                  <a:srgbClr val="FFFFFF"/>
                </a:highlight>
              </a:rPr>
              <a:t>  Reduced recurrence risk through adherence to treatment and lifestyle modifications</a:t>
            </a:r>
            <a:endParaRPr lang="en-GB" sz="2400"/>
          </a:p>
          <a:p>
            <a:r>
              <a:rPr lang="en-GB" sz="2400">
                <a:solidFill>
                  <a:srgbClr val="222222"/>
                </a:solidFill>
                <a:highlight>
                  <a:srgbClr val="FFFFFF"/>
                </a:highlight>
              </a:rPr>
              <a:t>Improved quality of life and psychological wellbeing</a:t>
            </a:r>
            <a:endParaRPr lang="en-GB" sz="2400"/>
          </a:p>
          <a:p>
            <a:r>
              <a:rPr lang="en-GB" sz="2400">
                <a:solidFill>
                  <a:srgbClr val="222222"/>
                </a:solidFill>
                <a:highlight>
                  <a:srgbClr val="FFFFFF"/>
                </a:highlight>
              </a:rPr>
              <a:t>Successful return to meaningful activities and employment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xmlns="" val="1094547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B34BC71-15C1-53E4-92F8-93E4815A5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294" y="5691"/>
            <a:ext cx="10515600" cy="1325563"/>
          </a:xfrm>
        </p:spPr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687DE5B-83E3-0D81-2FE9-4CAA8FF952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842" y="1034871"/>
            <a:ext cx="12168995" cy="5817826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American Joint Committee on Cancer (2017) *AJCC Cancer Staging Manual*. 8th </a:t>
            </a:r>
            <a:r>
              <a:rPr lang="en-GB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edn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. New York: Springer.</a:t>
            </a: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Baggott, R. (2013) *Partnerships for Public Health and Well-being: Policy and Practice*. Basingstoke: Palgrave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Macmillan.</a:t>
            </a: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Barnard, A., Calabria, V. and Griffiths, L. (2021) *Key Themes in Health and Social Care: A Companion Guide for Health 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and Social Care Students*. London: Sage Publications.</a:t>
            </a: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Cancer Research UK (2024) *Breast Cancer Statistics*.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Arial"/>
                <a:hlinkClick r:id="rId2"/>
              </a:rPr>
              <a:t>https://www.cancerresearchuk.org/health-professional/cancer-statistics/statistics-by-cancer-type/breast-cancer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(Accessed: 15 April 2025).</a:t>
            </a: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Cancer Research UK (2024) *Breast Cancer: Risks and Causes*. Available at: </a:t>
            </a: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Arial"/>
                <a:hlinkClick r:id="rId3"/>
              </a:rPr>
              <a:t>https://www.cancerresearchuk.org/about-cancer/breast-cancer/risks-causes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(Accessed: 15 April 2025).</a:t>
            </a: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Glasby, J. (2017) *Understanding Health and Social Care*. 3rd </a:t>
            </a:r>
            <a:r>
              <a:rPr lang="en-GB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edn</a:t>
            </a:r>
            <a:r>
              <a:rPr lang="en-GB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. Bristol: Policy Press.</a:t>
            </a: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Kumar, V., Abbas, A.K. and Aster, J.C. (2021) *Robbins and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Cotran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 Pathologic Basis of Disease*. 10th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edn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. Philadelphia: Elsevier.</a:t>
            </a: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Lahart, I.M.,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Metsios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, G.S., Nevill, A.M. and Carmichael, A.R. (2015) 'Physical activity, risk of death and recurrence in breast cancer survivors: A systematic review and meta-analysis of epidemiological studies', *Acta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Oncologica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*, 54(5), pp. 635-654. </a:t>
            </a:r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doi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: 10.3109/0284186X.2014.998275.</a:t>
            </a: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dirty="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Leathard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, A. (ed.) (2003) *Interprofessional Collaboration: From Policy to Practice in Health and Social Care*. Hove: Brunner-Routledge.</a:t>
            </a: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dirty="0">
                <a:highlight>
                  <a:srgbClr val="FFFFFF"/>
                </a:highlight>
                <a:latin typeface="Aptos"/>
                <a:cs typeface="Arial"/>
              </a:rPr>
            </a:br>
            <a:r>
              <a:rPr lang="en-GB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Arial"/>
                <a:hlinkClick r:id="rId4"/>
              </a:rPr>
              <a:t>cancer/</a:t>
            </a:r>
            <a:r>
              <a:rPr lang="en-GB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(Accessed: 17 April 2025).</a:t>
            </a:r>
            <a:endParaRPr lang="en-GB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0809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111470A-C1A0-CC8D-F356-8BE6CD7CA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" y="416644"/>
            <a:ext cx="12183372" cy="62347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Marieb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, E.N. and Hoehn, K. (2019) *Human Anatomy &amp; Physiology*. 11th </a:t>
            </a:r>
            <a:r>
              <a:rPr lang="en-GB" sz="140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edn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. Harlow: Pearson Education Limited.</a:t>
            </a:r>
            <a:endParaRPr lang="en-GB" sz="1400" dirty="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National Institute for Health and Care Excellence (2023) *Early and Locally Advanced Breast Cancer: Diagnosis and Management* [NICE Guideline NG101]. Available at: </a:t>
            </a:r>
            <a:r>
              <a:rPr lang="en-GB" sz="1400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Arial"/>
                <a:hlinkClick r:id="rId2"/>
              </a:rPr>
              <a:t>https://www.nice.org.uk/guidance/ng101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(Accessed: 16 April 2025).</a:t>
            </a:r>
            <a:endParaRPr lang="en-GB" sz="14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NHS (2024) *Breast Cancer in Women*. Available at: </a:t>
            </a:r>
            <a:r>
              <a:rPr lang="en-GB" sz="1400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Arial"/>
                <a:hlinkClick r:id="rId3"/>
              </a:rPr>
              <a:t>https://www.nhs.uk/conditions/breast-cancer/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(Accessed: 16 April 2025).</a:t>
            </a:r>
            <a:endParaRPr lang="en-GB" sz="14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Nuffield Trust (2024) *NHS Reform Timeline*. Available at: </a:t>
            </a:r>
            <a:r>
              <a:rPr lang="en-GB" sz="1400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Arial"/>
                <a:hlinkClick r:id="rId4"/>
              </a:rPr>
              <a:t>https://www.nuffieldtrust.org.uk/health-and-social-care-explained/nhs-reform-timeline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(Accessed: 17 April 2025).</a:t>
            </a:r>
            <a:endParaRPr lang="en-GB" sz="14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Pollard, K.C., Thomas, J. and Miers, M. (2010) *Understanding Interprofessional Working in Health and Social Care: Theory and Practice*. Basingstoke: 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Palgrave Macmillan</a:t>
            </a:r>
            <a:endParaRPr lang="en-GB" sz="14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Pollard, K.C. (2018) *Understanding Interprofessional Working in Health and Social Care: Theory and Practice*. 2nd </a:t>
            </a:r>
            <a:r>
              <a:rPr lang="en-GB" sz="140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edn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. London: Red Globe Press.</a:t>
            </a:r>
            <a: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sz="1400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Tortora, G.J. and Derrickson, B. (2017) *Principles of Anatomy and Physiology*. 15th </a:t>
            </a:r>
            <a:r>
              <a:rPr lang="en-GB" sz="1400" err="1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edn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. Hoboken, NJ: John Wiley &amp; Sons.</a:t>
            </a:r>
            <a: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sz="1400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World Cancer Research Fund (2018) *Diet, Nutrition, Physical Activity and Breast Cancer*. Continuous Update Project Expert Report. Available </a:t>
            </a:r>
            <a:r>
              <a:rPr lang="en-GB" sz="1400" dirty="0">
                <a:solidFill>
                  <a:srgbClr val="222222"/>
                </a:solidFill>
                <a:highlight>
                  <a:srgbClr val="FFFFFF"/>
                </a:highlight>
                <a:latin typeface="Arial"/>
                <a:cs typeface="Arial"/>
              </a:rPr>
              <a:t>at: </a:t>
            </a:r>
            <a:r>
              <a:rPr lang="en-GB" sz="1400" dirty="0">
                <a:solidFill>
                  <a:srgbClr val="1155CC"/>
                </a:solidFill>
                <a:highlight>
                  <a:srgbClr val="FFFFFF"/>
                </a:highlight>
                <a:latin typeface="Arial"/>
                <a:cs typeface="Arial"/>
                <a:hlinkClick r:id="rId5"/>
              </a:rPr>
              <a:t>https://www.wcrf.org/dietandcancer/breast-</a:t>
            </a:r>
            <a:r>
              <a:rPr lang="en-US" dirty="0"/>
              <a:t/>
            </a:r>
            <a:br>
              <a:rPr lang="en-US" dirty="0"/>
            </a:b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Department of Health and Social Care (2019) *The NHS Long Term Plan*. London: HMSO.</a:t>
            </a:r>
            <a: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sz="1400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Macmillan Cancer Support (2023) *Living with and After Breast Cancer*. Available at: </a:t>
            </a:r>
            <a:r>
              <a:rPr lang="en-GB" sz="1400" dirty="0">
                <a:solidFill>
                  <a:srgbClr val="1155CC"/>
                </a:solidFill>
                <a:highlight>
                  <a:srgbClr val="FFFFFF"/>
                </a:highlight>
                <a:latin typeface="Aptos"/>
                <a:cs typeface="Arial"/>
                <a:hlinkClick r:id="rId6"/>
              </a:rPr>
              <a:t>https://www.macmillan.org.uk/cancer-information-and-support/breast-cancer</a:t>
            </a:r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 (Accessed: 17 April 2025).</a:t>
            </a:r>
            <a: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sz="1400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National Cancer Research Institute (2022) *Breast Cancer UK Research Strategy*. London: NCRI.</a:t>
            </a:r>
            <a: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  <a:t/>
            </a:r>
            <a:br>
              <a:rPr lang="en-GB" sz="1400" dirty="0">
                <a:highlight>
                  <a:srgbClr val="FFFFFF"/>
                </a:highlight>
                <a:latin typeface="Aptos"/>
                <a:cs typeface="Arial"/>
              </a:rPr>
            </a:br>
            <a:endParaRPr lang="en-GB" sz="1400" dirty="0">
              <a:solidFill>
                <a:srgbClr val="222222"/>
              </a:solidFill>
              <a:highlight>
                <a:srgbClr val="FFFFFF"/>
              </a:highlight>
              <a:latin typeface="Aptos"/>
              <a:cs typeface="Arial"/>
            </a:endParaRPr>
          </a:p>
          <a:p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Public Health England (2021) *National Cancer Registration and Analysis Service: Breast Cancer Survival Statistics*. London: PHE</a:t>
            </a:r>
            <a:endParaRPr lang="en-GB" sz="1400">
              <a:solidFill>
                <a:srgbClr val="000000"/>
              </a:solidFill>
              <a:latin typeface="Aptos"/>
              <a:cs typeface="Arial"/>
            </a:endParaRPr>
          </a:p>
          <a:p>
            <a:r>
              <a:rPr lang="en-GB" sz="1400">
                <a:solidFill>
                  <a:srgbClr val="222222"/>
                </a:solidFill>
                <a:highlight>
                  <a:srgbClr val="FFFFFF"/>
                </a:highlight>
                <a:latin typeface="Aptos"/>
                <a:cs typeface="Arial"/>
              </a:rPr>
              <a:t>Royal College of Nursing (2020) *Breast Care Nursing: A Guide for Practice*. London: RCN Publishing.</a:t>
            </a:r>
            <a:endParaRPr lang="en-GB" sz="140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1152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87</TotalTime>
  <Words>297</Words>
  <Application>Microsoft Office PowerPoint</Application>
  <PresentationFormat>Custom</PresentationFormat>
  <Paragraphs>200</Paragraphs>
  <Slides>15</Slides>
  <Notes>0</Notes>
  <HiddenSlides>0</HiddenSlides>
  <MMClips>12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BMHP5053-Introduction to physiology  Component 2 –Breast Cancer Care Plan Presentation Student Name: Alexandra Elena Chiran Student ID: 2410882 Lecturer Name: Dr Soban Sadiq</vt:lpstr>
      <vt:lpstr>Introduction </vt:lpstr>
      <vt:lpstr>Information about the patient </vt:lpstr>
      <vt:lpstr>Anatomy </vt:lpstr>
      <vt:lpstr>Physiology and Pathophysiology</vt:lpstr>
      <vt:lpstr>Care Plan 1/3  Lifestyle and Health behaviour assessment </vt:lpstr>
      <vt:lpstr>Care Plan2/3  Daily Routine and Care Activities </vt:lpstr>
      <vt:lpstr>Care plan 3/3 Communication and Ethical considerations </vt:lpstr>
      <vt:lpstr>Risk factors  </vt:lpstr>
      <vt:lpstr>Recommendations </vt:lpstr>
      <vt:lpstr>Slide 11</vt:lpstr>
      <vt:lpstr>Conclusion </vt:lpstr>
      <vt:lpstr>Slide 13</vt:lpstr>
      <vt:lpstr>References </vt:lpstr>
      <vt:lpstr>Slide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BMHP5053-Introduction to physiology  Component 2 –Breast Cancer Care Plan Presentation Student Name: Alexandra Elena Chiran Student ID: 2410882 Lecturer Name: Dr Soban Sadiq</dc:title>
  <dc:creator/>
  <cp:lastModifiedBy>Romeo Chiran</cp:lastModifiedBy>
  <cp:revision>1144</cp:revision>
  <dcterms:created xsi:type="dcterms:W3CDTF">2026-04-18T10:20:42Z</dcterms:created>
  <dcterms:modified xsi:type="dcterms:W3CDTF">2026-04-21T22:56:16Z</dcterms:modified>
</cp:coreProperties>
</file>