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>
        <p:scale>
          <a:sx n="69" d="100"/>
          <a:sy n="69" d="100"/>
        </p:scale>
        <p:origin x="56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1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260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64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533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73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027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17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747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90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092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846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27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28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54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27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117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39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112EF03-8075-4F5B-A9A8-0E8BA0A8222D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8299CB8-1B5C-46C7-82CF-F10730479B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74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1D5D1-238C-0E60-46F6-B72A752EDB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Cyber Security strategy </a:t>
            </a:r>
            <a:br>
              <a:rPr lang="en-GB" dirty="0"/>
            </a:br>
            <a:r>
              <a:rPr lang="en-GB" sz="3600" dirty="0"/>
              <a:t>Networks and Cyber Security Essentials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E6FC60-3FDB-8412-525B-ED00395CD7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Dylan Bell</a:t>
            </a:r>
          </a:p>
          <a:p>
            <a:r>
              <a:rPr lang="en-GB" dirty="0"/>
              <a:t>2417050</a:t>
            </a:r>
          </a:p>
        </p:txBody>
      </p:sp>
    </p:spTree>
    <p:extLst>
      <p:ext uri="{BB962C8B-B14F-4D97-AF65-F5344CB8AC3E}">
        <p14:creationId xmlns:p14="http://schemas.microsoft.com/office/powerpoint/2010/main" val="3587535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844AA-8C00-94D7-8769-1A11770D0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Cyber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C4998-107A-176F-B1C3-C2A2D909AB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AI Powered fishing and vishing attacks</a:t>
            </a:r>
          </a:p>
          <a:p>
            <a:r>
              <a:rPr lang="en-GB" dirty="0"/>
              <a:t>Supply chain compromises</a:t>
            </a:r>
          </a:p>
          <a:p>
            <a:r>
              <a:rPr lang="en-GB" dirty="0"/>
              <a:t>Insider threats and shadow IT</a:t>
            </a:r>
          </a:p>
          <a:p>
            <a:r>
              <a:rPr lang="en-GB" dirty="0"/>
              <a:t>Cloud misconfiguration risks</a:t>
            </a:r>
          </a:p>
          <a:p>
            <a:r>
              <a:rPr lang="en-GB" dirty="0"/>
              <a:t>Ransomware as a service (RaaS)</a:t>
            </a:r>
          </a:p>
        </p:txBody>
      </p:sp>
    </p:spTree>
    <p:extLst>
      <p:ext uri="{BB962C8B-B14F-4D97-AF65-F5344CB8AC3E}">
        <p14:creationId xmlns:p14="http://schemas.microsoft.com/office/powerpoint/2010/main" val="1933754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E3FEC-BD20-D803-6633-76B251A9B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business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85E2F0-8ABF-9255-E427-F4090186279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Operational impact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System downtime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Disrupted financial services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Reduced Productivity</a:t>
            </a:r>
          </a:p>
          <a:p>
            <a:pPr marL="0" indent="0">
              <a:buNone/>
            </a:pPr>
            <a:endParaRPr lang="en-GB" sz="2400" dirty="0"/>
          </a:p>
          <a:p>
            <a:endParaRPr lang="en-GB" u="sn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30A11B0-59E4-EF19-5505-0E56EE5EE1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Regulatory Impact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sz="2400" dirty="0"/>
              <a:t>GDPR penalties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Legal Consequences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Compliance failures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733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F59BD-5F7D-20D2-C668-D43CFC865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CCF08-94A7-6C26-6689-77F5D34AD32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Financial impact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/>
              <a:t>Ransom payments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Loss of revenue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Recovery costs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E092A2-95E2-21D1-6DCC-2BD09056DE3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Reputational impact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sz="2400" dirty="0"/>
              <a:t>Loss of customer trust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Negative media coverage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Damage to brand reputation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875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EB74-BAE4-97EA-8AF2-5716C5253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security must change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5E6A0-619C-8C77-1986-E8351EA9F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Traditional perimeter security is no longer sufficient</a:t>
            </a:r>
          </a:p>
          <a:p>
            <a:r>
              <a:rPr lang="en-GB" sz="2400" dirty="0"/>
              <a:t>Hybrid work has expanded the attack surface</a:t>
            </a:r>
          </a:p>
          <a:p>
            <a:r>
              <a:rPr lang="en-GB" sz="2400" dirty="0"/>
              <a:t>Cloud and SaaS services increase exposure</a:t>
            </a:r>
          </a:p>
          <a:p>
            <a:r>
              <a:rPr lang="en-GB" sz="2400" dirty="0"/>
              <a:t>Sophisticated phishing bypasses traditional email filters</a:t>
            </a:r>
          </a:p>
          <a:p>
            <a:r>
              <a:rPr lang="en-GB" sz="2400" dirty="0"/>
              <a:t>Attackers use automation and AI-powered attacks</a:t>
            </a:r>
          </a:p>
          <a:p>
            <a:pPr marL="0" indent="0">
              <a:buNone/>
            </a:pPr>
            <a:r>
              <a:rPr lang="en-GB" sz="2400" u="sng" dirty="0"/>
              <a:t>Solution</a:t>
            </a:r>
          </a:p>
          <a:p>
            <a:pPr marL="0" indent="0">
              <a:buNone/>
            </a:pPr>
            <a:r>
              <a:rPr lang="en-GB" sz="2400" dirty="0"/>
              <a:t>Adopt a zero trust security model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8120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6D80D-07E6-BE5F-AFBB-BA7B4AA02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Zero trust framework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1FC5882-F3EA-C25C-82AA-54463CFE784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41" y="2465705"/>
            <a:ext cx="6012219" cy="642286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2A0A31-2798-A810-4503-439A5B206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337689"/>
            <a:ext cx="4754880" cy="4023360"/>
          </a:xfrm>
        </p:spPr>
        <p:txBody>
          <a:bodyPr/>
          <a:lstStyle/>
          <a:p>
            <a:r>
              <a:rPr lang="en-GB" dirty="0"/>
              <a:t>Never trust, always verify</a:t>
            </a:r>
          </a:p>
          <a:p>
            <a:r>
              <a:rPr lang="en-GB" dirty="0"/>
              <a:t>Authentication and monitoring</a:t>
            </a:r>
          </a:p>
          <a:p>
            <a:r>
              <a:rPr lang="en-GB" dirty="0"/>
              <a:t>Least privilege access</a:t>
            </a:r>
          </a:p>
          <a:p>
            <a:r>
              <a:rPr lang="en-GB" dirty="0"/>
              <a:t>Network segmentation</a:t>
            </a:r>
          </a:p>
        </p:txBody>
      </p:sp>
    </p:spTree>
    <p:extLst>
      <p:ext uri="{BB962C8B-B14F-4D97-AF65-F5344CB8AC3E}">
        <p14:creationId xmlns:p14="http://schemas.microsoft.com/office/powerpoint/2010/main" val="2527902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3E222B8-950E-A9A5-4E9C-76DBDC8BE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Recommended security controls</a:t>
            </a:r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27CF8DBC-BF9B-7427-40FF-4E755E422B0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10646752"/>
              </p:ext>
            </p:extLst>
          </p:nvPr>
        </p:nvGraphicFramePr>
        <p:xfrm>
          <a:off x="838200" y="1825624"/>
          <a:ext cx="10515600" cy="4108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9632">
                  <a:extLst>
                    <a:ext uri="{9D8B030D-6E8A-4147-A177-3AD203B41FA5}">
                      <a16:colId xmlns:a16="http://schemas.microsoft.com/office/drawing/2014/main" val="380654786"/>
                    </a:ext>
                  </a:extLst>
                </a:gridCol>
                <a:gridCol w="8125968">
                  <a:extLst>
                    <a:ext uri="{9D8B030D-6E8A-4147-A177-3AD203B41FA5}">
                      <a16:colId xmlns:a16="http://schemas.microsoft.com/office/drawing/2014/main" val="1560696841"/>
                    </a:ext>
                  </a:extLst>
                </a:gridCol>
              </a:tblGrid>
              <a:tr h="684805">
                <a:tc>
                  <a:txBody>
                    <a:bodyPr/>
                    <a:lstStyle/>
                    <a:p>
                      <a:r>
                        <a:rPr lang="en-GB" dirty="0"/>
                        <a:t>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Purpose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2674114"/>
                  </a:ext>
                </a:extLst>
              </a:tr>
              <a:tr h="684805">
                <a:tc>
                  <a:txBody>
                    <a:bodyPr/>
                    <a:lstStyle/>
                    <a:p>
                      <a:r>
                        <a:rPr lang="en-GB" dirty="0"/>
                        <a:t>MFA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Prevent unauthorised 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9266939"/>
                  </a:ext>
                </a:extLst>
              </a:tr>
              <a:tr h="6848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EDR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Endpoint threats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276891"/>
                  </a:ext>
                </a:extLst>
              </a:tr>
              <a:tr h="6848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PAM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Restrict admin privileges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605112"/>
                  </a:ext>
                </a:extLst>
              </a:tr>
              <a:tr h="684805">
                <a:tc>
                  <a:txBody>
                    <a:bodyPr/>
                    <a:lstStyle/>
                    <a:p>
                      <a:r>
                        <a:rPr lang="en-GB" dirty="0"/>
                        <a:t>SIEM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Monitor and analyse security events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862084"/>
                  </a:ext>
                </a:extLst>
              </a:tr>
              <a:tr h="684805">
                <a:tc>
                  <a:txBody>
                    <a:bodyPr/>
                    <a:lstStyle/>
                    <a:p>
                      <a:r>
                        <a:rPr lang="en-GB" dirty="0"/>
                        <a:t>SOAR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Incident response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775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141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9BCFA-D5C7-CEDE-C2DF-B165C864C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Training and awareness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DD0ED5-7078-60F7-3E56-66F4AEB09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AI vishing simulations</a:t>
            </a:r>
          </a:p>
          <a:p>
            <a:r>
              <a:rPr lang="en-GB" dirty="0"/>
              <a:t>Role based security training</a:t>
            </a:r>
          </a:p>
          <a:p>
            <a:r>
              <a:rPr lang="en-GB" dirty="0"/>
              <a:t>Monthly phishing simulators</a:t>
            </a:r>
          </a:p>
          <a:p>
            <a:r>
              <a:rPr lang="en-GB" dirty="0"/>
              <a:t>Reporting of suspicious activity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3864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0089-80E0-D386-BAD1-78FBCCAB5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Monitoring and incident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2A4E2-C41D-4E7B-B5FC-CB2581DFA74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/>
              <a:t>VTAM incident response strategy</a:t>
            </a:r>
          </a:p>
          <a:p>
            <a:r>
              <a:rPr lang="en-GB" sz="2400" dirty="0"/>
              <a:t>Detection</a:t>
            </a:r>
          </a:p>
          <a:p>
            <a:r>
              <a:rPr lang="en-GB" sz="2400" dirty="0"/>
              <a:t>Analysis</a:t>
            </a:r>
          </a:p>
          <a:p>
            <a:r>
              <a:rPr lang="en-GB" sz="2400" dirty="0"/>
              <a:t>Containment</a:t>
            </a:r>
          </a:p>
          <a:p>
            <a:r>
              <a:rPr lang="en-GB" sz="2400" dirty="0"/>
              <a:t>Eradication</a:t>
            </a:r>
          </a:p>
          <a:p>
            <a:r>
              <a:rPr lang="en-GB" sz="2400" dirty="0"/>
              <a:t>Recovery</a:t>
            </a:r>
          </a:p>
          <a:p>
            <a:r>
              <a:rPr lang="en-GB" sz="2400" dirty="0"/>
              <a:t>Lesson Learnt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61F4DC-AB4E-13BC-6E81-E993A98C520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1749" y="2914396"/>
            <a:ext cx="665655" cy="3416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B9F6D6-8F7F-BC73-5F8B-635FD7C00415}"/>
              </a:ext>
            </a:extLst>
          </p:cNvPr>
          <p:cNvSpPr txBox="1"/>
          <p:nvPr/>
        </p:nvSpPr>
        <p:spPr>
          <a:xfrm>
            <a:off x="7424928" y="2280334"/>
            <a:ext cx="3044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SIEM and SOAR process flow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042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ECE62C6-EE1F-5ED1-5FE9-53FAB929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Strategic Benefits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8135B2C-6CFE-ADD4-4B72-B2DA32D56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Faster threat detection and response</a:t>
            </a:r>
          </a:p>
          <a:p>
            <a:r>
              <a:rPr lang="en-GB" dirty="0"/>
              <a:t>Improved regulatory compliance</a:t>
            </a:r>
          </a:p>
          <a:p>
            <a:r>
              <a:rPr lang="en-GB" dirty="0"/>
              <a:t>Reduced downtime and financial loss</a:t>
            </a:r>
          </a:p>
          <a:p>
            <a:r>
              <a:rPr lang="en-GB" dirty="0"/>
              <a:t>Reduced cyber security risk</a:t>
            </a:r>
          </a:p>
          <a:p>
            <a:r>
              <a:rPr lang="en-GB" dirty="0"/>
              <a:t>Stronger operational resilience</a:t>
            </a:r>
          </a:p>
          <a:p>
            <a:r>
              <a:rPr lang="en-GB" dirty="0"/>
              <a:t>Increased customer trust</a:t>
            </a:r>
          </a:p>
        </p:txBody>
      </p:sp>
    </p:spTree>
    <p:extLst>
      <p:ext uri="{BB962C8B-B14F-4D97-AF65-F5344CB8AC3E}">
        <p14:creationId xmlns:p14="http://schemas.microsoft.com/office/powerpoint/2010/main" val="36660287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35</TotalTime>
  <Words>230</Words>
  <Application>Microsoft Office PowerPoint</Application>
  <PresentationFormat>Widescreen</PresentationFormat>
  <Paragraphs>86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Cyber Security strategy  Networks and Cyber Security Essentials</vt:lpstr>
      <vt:lpstr>Current Cyber Threats</vt:lpstr>
      <vt:lpstr>Impact on business</vt:lpstr>
      <vt:lpstr>Impact on  business</vt:lpstr>
      <vt:lpstr>Why security must change</vt:lpstr>
      <vt:lpstr>Zero trust framework</vt:lpstr>
      <vt:lpstr>Recommended security controls</vt:lpstr>
      <vt:lpstr>Training and awareness</vt:lpstr>
      <vt:lpstr>Monitoring and incident response</vt:lpstr>
      <vt:lpstr>Strategic Benefits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Dylan Bell (2417050)</dc:creator>
  <cp:lastModifiedBy>Dylan Bell (2417050)</cp:lastModifiedBy>
  <cp:revision>1</cp:revision>
  <dcterms:created xsi:type="dcterms:W3CDTF">2026-05-15T11:47:11Z</dcterms:created>
  <dcterms:modified xsi:type="dcterms:W3CDTF">2026-05-15T12:22:44Z</dcterms:modified>
</cp:coreProperties>
</file>