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langford" userId="05cf7de6c94123db" providerId="LiveId" clId="{3CEA005B-95C8-4824-9316-1E7685E34BAD}"/>
    <pc:docChg chg="custSel modSld">
      <pc:chgData name="steve langford" userId="05cf7de6c94123db" providerId="LiveId" clId="{3CEA005B-95C8-4824-9316-1E7685E34BAD}" dt="2019-10-30T07:51:20.978" v="3" actId="27636"/>
      <pc:docMkLst>
        <pc:docMk/>
      </pc:docMkLst>
      <pc:sldChg chg="modSp">
        <pc:chgData name="steve langford" userId="05cf7de6c94123db" providerId="LiveId" clId="{3CEA005B-95C8-4824-9316-1E7685E34BAD}" dt="2019-10-30T07:51:20.932" v="0" actId="27636"/>
        <pc:sldMkLst>
          <pc:docMk/>
          <pc:sldMk cId="1680340195" sldId="258"/>
        </pc:sldMkLst>
        <pc:spChg chg="mod">
          <ac:chgData name="steve langford" userId="05cf7de6c94123db" providerId="LiveId" clId="{3CEA005B-95C8-4824-9316-1E7685E34BAD}" dt="2019-10-30T07:51:20.932" v="0" actId="27636"/>
          <ac:spMkLst>
            <pc:docMk/>
            <pc:sldMk cId="1680340195" sldId="258"/>
            <ac:spMk id="8" creationId="{CA2FF926-1E09-45B8-8844-8443EC9ABE50}"/>
          </ac:spMkLst>
        </pc:spChg>
      </pc:sldChg>
      <pc:sldChg chg="modSp">
        <pc:chgData name="steve langford" userId="05cf7de6c94123db" providerId="LiveId" clId="{3CEA005B-95C8-4824-9316-1E7685E34BAD}" dt="2019-10-30T07:51:20.947" v="1" actId="27636"/>
        <pc:sldMkLst>
          <pc:docMk/>
          <pc:sldMk cId="4230979053" sldId="259"/>
        </pc:sldMkLst>
        <pc:spChg chg="mod">
          <ac:chgData name="steve langford" userId="05cf7de6c94123db" providerId="LiveId" clId="{3CEA005B-95C8-4824-9316-1E7685E34BAD}" dt="2019-10-30T07:51:20.947" v="1" actId="27636"/>
          <ac:spMkLst>
            <pc:docMk/>
            <pc:sldMk cId="4230979053" sldId="259"/>
            <ac:spMk id="4" creationId="{C5DE7DA9-6604-4A96-81D6-871BD44AE1BB}"/>
          </ac:spMkLst>
        </pc:spChg>
      </pc:sldChg>
      <pc:sldChg chg="modSp">
        <pc:chgData name="steve langford" userId="05cf7de6c94123db" providerId="LiveId" clId="{3CEA005B-95C8-4824-9316-1E7685E34BAD}" dt="2019-10-30T07:51:20.963" v="2" actId="27636"/>
        <pc:sldMkLst>
          <pc:docMk/>
          <pc:sldMk cId="823659571" sldId="260"/>
        </pc:sldMkLst>
        <pc:spChg chg="mod">
          <ac:chgData name="steve langford" userId="05cf7de6c94123db" providerId="LiveId" clId="{3CEA005B-95C8-4824-9316-1E7685E34BAD}" dt="2019-10-30T07:51:20.963" v="2" actId="27636"/>
          <ac:spMkLst>
            <pc:docMk/>
            <pc:sldMk cId="823659571" sldId="260"/>
            <ac:spMk id="4" creationId="{0F655E2B-658C-4A9B-9E51-D9270659675C}"/>
          </ac:spMkLst>
        </pc:spChg>
      </pc:sldChg>
      <pc:sldChg chg="modSp">
        <pc:chgData name="steve langford" userId="05cf7de6c94123db" providerId="LiveId" clId="{3CEA005B-95C8-4824-9316-1E7685E34BAD}" dt="2019-10-30T07:51:20.978" v="3" actId="27636"/>
        <pc:sldMkLst>
          <pc:docMk/>
          <pc:sldMk cId="3197474857" sldId="261"/>
        </pc:sldMkLst>
        <pc:spChg chg="mod">
          <ac:chgData name="steve langford" userId="05cf7de6c94123db" providerId="LiveId" clId="{3CEA005B-95C8-4824-9316-1E7685E34BAD}" dt="2019-10-30T07:51:20.978" v="3" actId="27636"/>
          <ac:spMkLst>
            <pc:docMk/>
            <pc:sldMk cId="3197474857" sldId="261"/>
            <ac:spMk id="4" creationId="{A361056E-B07E-45FE-81CE-199F40BC2DA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506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713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846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605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60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94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37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114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820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081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715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DDA6045B-74EC-4A62-A992-7F05717A5D42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4018FA0E-3B4B-4F8C-95BC-6A2203D9169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904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2F963-6FAB-4894-98C8-4B8A404E87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Brain Imagery and Psychopathology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E1446F-2442-453D-9A22-630CF83631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MRI and EEG Scanning</a:t>
            </a:r>
          </a:p>
        </p:txBody>
      </p:sp>
    </p:spTree>
    <p:extLst>
      <p:ext uri="{BB962C8B-B14F-4D97-AF65-F5344CB8AC3E}">
        <p14:creationId xmlns:p14="http://schemas.microsoft.com/office/powerpoint/2010/main" val="2119058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54C1A-F0D1-45E1-BE82-1C8D72399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2781B-DBDF-447C-BB07-F8E239909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possible to see mental illness with medical technology?</a:t>
            </a:r>
          </a:p>
          <a:p>
            <a:r>
              <a:rPr lang="en-GB" dirty="0"/>
              <a:t>Explain your answer</a:t>
            </a:r>
          </a:p>
        </p:txBody>
      </p:sp>
    </p:spTree>
    <p:extLst>
      <p:ext uri="{BB962C8B-B14F-4D97-AF65-F5344CB8AC3E}">
        <p14:creationId xmlns:p14="http://schemas.microsoft.com/office/powerpoint/2010/main" val="3081670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BC227-86B0-44A5-9954-BBC2933C2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4C5D7-62D5-4291-B5F3-7D30FADBD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possible to see certain conditions using medical scan procedures</a:t>
            </a:r>
          </a:p>
          <a:p>
            <a:r>
              <a:rPr lang="en-GB" dirty="0"/>
              <a:t>MRI allows for a three dimensional look at the brain</a:t>
            </a:r>
          </a:p>
          <a:p>
            <a:r>
              <a:rPr lang="en-GB" dirty="0"/>
              <a:t>The brain can also be seen in individual layers</a:t>
            </a:r>
          </a:p>
          <a:p>
            <a:r>
              <a:rPr lang="en-GB" dirty="0"/>
              <a:t>EEGs measure brain activity</a:t>
            </a:r>
          </a:p>
          <a:p>
            <a:r>
              <a:rPr lang="en-GB" dirty="0"/>
              <a:t>Both scans can compare differing shapes of those with mental health issues and those without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40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83FD7-9FE0-4523-BE34-4A19695F1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Depression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71067B-D22D-4379-AEDC-F29FA03171E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5306" t="13182" r="51470" b="12669"/>
          <a:stretch/>
        </p:blipFill>
        <p:spPr>
          <a:xfrm>
            <a:off x="1113182" y="1825625"/>
            <a:ext cx="4678018" cy="403183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A2FF926-1E09-45B8-8844-8443EC9ABE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Brain areas involved in mood, memory and decision making may change in size and function in response to depressive episodes</a:t>
            </a:r>
          </a:p>
          <a:p>
            <a:r>
              <a:rPr lang="en-GB" dirty="0"/>
              <a:t>The hippocampus is responsible for storage of events and responding to stress hormones in the blood</a:t>
            </a:r>
          </a:p>
          <a:p>
            <a:r>
              <a:rPr lang="en-GB" dirty="0"/>
              <a:t>Disorders such as depression and anxiety can cause it to shrink and weaken</a:t>
            </a:r>
          </a:p>
          <a:p>
            <a:r>
              <a:rPr lang="en-GB" dirty="0"/>
              <a:t>Can also weaken the prefrontal cortex, which is vital for emotional-regulation and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1680340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019F-846D-4E0A-BAB8-FF00602A5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ADHD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95DAE6-924B-45E5-88C3-B4E144186F1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7072" t="10908" r="41240" b="12669"/>
          <a:stretch/>
        </p:blipFill>
        <p:spPr>
          <a:xfrm>
            <a:off x="1192696" y="1690688"/>
            <a:ext cx="4346713" cy="391498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DE7DA9-6604-4A96-81D6-871BD44AE1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70991"/>
            <a:ext cx="5181600" cy="4705972"/>
          </a:xfrm>
        </p:spPr>
        <p:txBody>
          <a:bodyPr>
            <a:normAutofit/>
          </a:bodyPr>
          <a:lstStyle/>
          <a:p>
            <a:r>
              <a:rPr lang="en-GB" dirty="0"/>
              <a:t>People with ADHD have physically smaller brains by about 3 percent</a:t>
            </a:r>
          </a:p>
          <a:p>
            <a:r>
              <a:rPr lang="en-GB" dirty="0"/>
              <a:t>This does not indicate less intelligence</a:t>
            </a:r>
          </a:p>
          <a:p>
            <a:r>
              <a:rPr lang="en-GB" dirty="0"/>
              <a:t>Areas of the brain that control attention are smaller and less active in children with ADHD</a:t>
            </a:r>
          </a:p>
          <a:p>
            <a:r>
              <a:rPr lang="en-GB" dirty="0"/>
              <a:t>ADHD originates from a combination of physical changes to the brain, genetics and chemical imbalance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9D7387-F604-4DC1-8253-826639A0D968}"/>
              </a:ext>
            </a:extLst>
          </p:cNvPr>
          <p:cNvSpPr txBox="1"/>
          <p:nvPr/>
        </p:nvSpPr>
        <p:spPr>
          <a:xfrm>
            <a:off x="1374913" y="6308209"/>
            <a:ext cx="4721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The National Institute of Mental Health </a:t>
            </a:r>
          </a:p>
        </p:txBody>
      </p:sp>
    </p:spTree>
    <p:extLst>
      <p:ext uri="{BB962C8B-B14F-4D97-AF65-F5344CB8AC3E}">
        <p14:creationId xmlns:p14="http://schemas.microsoft.com/office/powerpoint/2010/main" val="4230979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6B99B-5D62-45C1-8CB3-5E2D9EA97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PTSD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F29F975-0F38-4FB7-A226-B1C596C13B1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23938" y="2960795"/>
            <a:ext cx="4754562" cy="267313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655E2B-658C-4A9B-9E51-D927065967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967410"/>
            <a:ext cx="5181600" cy="589059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amygdala is where emotional memories are stored</a:t>
            </a:r>
          </a:p>
          <a:p>
            <a:r>
              <a:rPr lang="en-GB" dirty="0"/>
              <a:t>It becomes more active and enlarged for those suffering with depression and PTSD</a:t>
            </a:r>
          </a:p>
          <a:p>
            <a:r>
              <a:rPr lang="en-GB" dirty="0"/>
              <a:t>This will account for changes in sleep, physical activity, and increases in hormones </a:t>
            </a:r>
          </a:p>
          <a:p>
            <a:r>
              <a:rPr lang="en-GB" dirty="0"/>
              <a:t>The hippocampus is a vital part of the brain in learning, memory, and coping with stress</a:t>
            </a:r>
          </a:p>
          <a:p>
            <a:r>
              <a:rPr lang="en-GB" dirty="0"/>
              <a:t>Studies show that victims of childhood abuse and combat veterans experience physical changes to the hippocampus</a:t>
            </a:r>
          </a:p>
          <a:p>
            <a:r>
              <a:rPr lang="en-GB" dirty="0"/>
              <a:t>The hippocampus also works closely with the medial prefrontal cortex, an area of the brain regulating emotional response to fear and stress</a:t>
            </a:r>
          </a:p>
          <a:p>
            <a:r>
              <a:rPr lang="en-GB" dirty="0"/>
              <a:t>PTSD sufferers often have impairments in one or both of these brain regions</a:t>
            </a:r>
          </a:p>
          <a:p>
            <a:r>
              <a:rPr lang="en-GB" dirty="0"/>
              <a:t>Studies of children have found that these impairments can even lead to problems with learning and academic achievement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779106-A64E-4298-9F8C-92D97FCD839C}"/>
              </a:ext>
            </a:extLst>
          </p:cNvPr>
          <p:cNvSpPr txBox="1"/>
          <p:nvPr/>
        </p:nvSpPr>
        <p:spPr>
          <a:xfrm>
            <a:off x="1258957" y="5910470"/>
            <a:ext cx="2663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Yale Psychiatric Institute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659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6F0BE-243A-45EA-986A-D4A520E0E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Abuse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0C0120E-28AC-4EF9-BDAC-678E5F7B4FB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3554" t="10909" r="17967" b="21168"/>
          <a:stretch/>
        </p:blipFill>
        <p:spPr>
          <a:xfrm>
            <a:off x="530087" y="1541829"/>
            <a:ext cx="4820478" cy="325237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61056E-B07E-45FE-81CE-199F40BC2D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675861"/>
            <a:ext cx="5181600" cy="595022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Physical abuse damages a child's brain, lead to life-long complications or even cause death</a:t>
            </a:r>
          </a:p>
          <a:p>
            <a:r>
              <a:rPr lang="en-GB" dirty="0"/>
              <a:t>The effects of </a:t>
            </a:r>
            <a:r>
              <a:rPr lang="en-GB" b="1" dirty="0"/>
              <a:t>emotional abuse </a:t>
            </a:r>
            <a:r>
              <a:rPr lang="en-GB" dirty="0"/>
              <a:t>are also extremely detrimental </a:t>
            </a:r>
          </a:p>
          <a:p>
            <a:r>
              <a:rPr lang="en-GB" dirty="0"/>
              <a:t>Impacts include cortical atrophy (more commonly seen in those living with Alzheimer’s), developmental delays, memory issues and difficulties in forming attachments </a:t>
            </a:r>
          </a:p>
          <a:p>
            <a:r>
              <a:rPr lang="en-GB" dirty="0"/>
              <a:t>In 2000 it was found that children with PTSD and high levels of the stress hormone cortisol were more likely to evidence a decrease in size of hippocampus (i.e. the part of the brain responsible for processing memory and emotion)</a:t>
            </a:r>
          </a:p>
          <a:p>
            <a:r>
              <a:rPr lang="en-GB" dirty="0"/>
              <a:t>Other studies have linked high levels of stress in childhood to high blood pressure, heart disease and obesity later in life (Stanford Children's Hospital)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459F91-51D3-445B-8D4D-4FFC759B9E34}"/>
              </a:ext>
            </a:extLst>
          </p:cNvPr>
          <p:cNvSpPr txBox="1"/>
          <p:nvPr/>
        </p:nvSpPr>
        <p:spPr>
          <a:xfrm>
            <a:off x="530087" y="5015547"/>
            <a:ext cx="482047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 scan on the left is of a healthy three year old</a:t>
            </a:r>
          </a:p>
          <a:p>
            <a:r>
              <a:rPr lang="en-GB" sz="2200" dirty="0"/>
              <a:t>The scan on the right is from an emotionally abused and neglected three year old </a:t>
            </a:r>
          </a:p>
        </p:txBody>
      </p:sp>
    </p:spTree>
    <p:extLst>
      <p:ext uri="{BB962C8B-B14F-4D97-AF65-F5344CB8AC3E}">
        <p14:creationId xmlns:p14="http://schemas.microsoft.com/office/powerpoint/2010/main" val="3197474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05D12F5-21AF-4C06-B294-31010D8D5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CF493D-B475-4EBD-A821-491986B90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this change your mind about any of your earlier opinions in relation to the Theories of Thomas Szasz?</a:t>
            </a:r>
          </a:p>
          <a:p>
            <a:r>
              <a:rPr lang="en-GB" dirty="0"/>
              <a:t>What have you learned about psychopathology today?</a:t>
            </a:r>
          </a:p>
          <a:p>
            <a:r>
              <a:rPr lang="en-GB" dirty="0"/>
              <a:t>How could this inform your practice as a health professional?</a:t>
            </a:r>
          </a:p>
        </p:txBody>
      </p:sp>
    </p:spTree>
    <p:extLst>
      <p:ext uri="{BB962C8B-B14F-4D97-AF65-F5344CB8AC3E}">
        <p14:creationId xmlns:p14="http://schemas.microsoft.com/office/powerpoint/2010/main" val="4388295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28</TotalTime>
  <Words>512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Tw Cen MT</vt:lpstr>
      <vt:lpstr>Tw Cen MT Condensed</vt:lpstr>
      <vt:lpstr>Wingdings 3</vt:lpstr>
      <vt:lpstr>Integral</vt:lpstr>
      <vt:lpstr>Brain Imagery and Psychopathology</vt:lpstr>
      <vt:lpstr>Question</vt:lpstr>
      <vt:lpstr>Scans</vt:lpstr>
      <vt:lpstr>Depression</vt:lpstr>
      <vt:lpstr>ADHD</vt:lpstr>
      <vt:lpstr>PTSD</vt:lpstr>
      <vt:lpstr>Emotional Abuse</vt:lpstr>
      <vt:lpstr>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Brain Imagery and Psychopathology</dc:title>
  <dc:creator>Tania Davies</dc:creator>
  <cp:lastModifiedBy>steve langford</cp:lastModifiedBy>
  <cp:revision>5</cp:revision>
  <dcterms:created xsi:type="dcterms:W3CDTF">2018-01-28T09:10:57Z</dcterms:created>
  <dcterms:modified xsi:type="dcterms:W3CDTF">2019-10-30T07:52:14Z</dcterms:modified>
</cp:coreProperties>
</file>