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3" r:id="rId1"/>
  </p:sldMasterIdLst>
  <p:sldIdLst>
    <p:sldId id="256" r:id="rId2"/>
    <p:sldId id="258" r:id="rId3"/>
    <p:sldId id="259"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1A4456-8B1E-4E12-807E-7CC45B116747}" type="doc">
      <dgm:prSet loTypeId="urn:microsoft.com/office/officeart/2005/8/layout/hierarchy1" loCatId="hierarchy" qsTypeId="urn:microsoft.com/office/officeart/2005/8/quickstyle/simple4" qsCatId="simple" csTypeId="urn:microsoft.com/office/officeart/2005/8/colors/accent4_2" csCatId="accent4"/>
      <dgm:spPr/>
      <dgm:t>
        <a:bodyPr/>
        <a:lstStyle/>
        <a:p>
          <a:endParaRPr lang="en-US"/>
        </a:p>
      </dgm:t>
    </dgm:pt>
    <dgm:pt modelId="{F22E9BD8-34E6-4BF7-B6DF-B6E8F84BAD61}">
      <dgm:prSet/>
      <dgm:spPr/>
      <dgm:t>
        <a:bodyPr/>
        <a:lstStyle/>
        <a:p>
          <a:pPr algn="just"/>
          <a:r>
            <a:rPr lang="en-GB" dirty="0">
              <a:latin typeface="Arial" panose="020B0604020202020204" pitchFamily="34" charset="0"/>
              <a:cs typeface="Arial" panose="020B0604020202020204" pitchFamily="34" charset="0"/>
            </a:rPr>
            <a:t>Child-Cantered Counselling and Play Therapy: Recommend child-cantered counselling and play therapy for the primary school-age boy and his siblings. These interventions provide a developmentally appropriate avenue for children to express themselves, understand their emotions, and learn coping strategies (</a:t>
          </a:r>
          <a:r>
            <a:rPr lang="en-GB" dirty="0" err="1">
              <a:latin typeface="Arial" panose="020B0604020202020204" pitchFamily="34" charset="0"/>
              <a:cs typeface="Arial" panose="020B0604020202020204" pitchFamily="34" charset="0"/>
            </a:rPr>
            <a:t>Ingoldsby</a:t>
          </a:r>
          <a:r>
            <a:rPr lang="en-GB" dirty="0">
              <a:latin typeface="Arial" panose="020B0604020202020204" pitchFamily="34" charset="0"/>
              <a:cs typeface="Arial" panose="020B0604020202020204" pitchFamily="34" charset="0"/>
            </a:rPr>
            <a:t>, 2010). This is especially important for the boy exhibiting disruptive behaviour, offering him tools to express and manage his emotions</a:t>
          </a:r>
          <a:r>
            <a:rPr lang="en-GB" dirty="0"/>
            <a:t>.</a:t>
          </a:r>
          <a:endParaRPr lang="en-US" dirty="0"/>
        </a:p>
      </dgm:t>
    </dgm:pt>
    <dgm:pt modelId="{2900AE93-79A3-4FC5-AACE-606EC080A55B}" type="parTrans" cxnId="{D6924957-2E78-4DD1-AF93-3D60C2AA974B}">
      <dgm:prSet/>
      <dgm:spPr/>
      <dgm:t>
        <a:bodyPr/>
        <a:lstStyle/>
        <a:p>
          <a:endParaRPr lang="en-US"/>
        </a:p>
      </dgm:t>
    </dgm:pt>
    <dgm:pt modelId="{D739E2DD-2830-4E5A-8D87-B5DF721845FE}" type="sibTrans" cxnId="{D6924957-2E78-4DD1-AF93-3D60C2AA974B}">
      <dgm:prSet/>
      <dgm:spPr/>
      <dgm:t>
        <a:bodyPr/>
        <a:lstStyle/>
        <a:p>
          <a:endParaRPr lang="en-US"/>
        </a:p>
      </dgm:t>
    </dgm:pt>
    <dgm:pt modelId="{62E319C7-C9F6-412B-89DD-5C5F18534DCE}">
      <dgm:prSet/>
      <dgm:spPr/>
      <dgm:t>
        <a:bodyPr/>
        <a:lstStyle/>
        <a:p>
          <a:pPr algn="just"/>
          <a:r>
            <a:rPr lang="en-GB" dirty="0">
              <a:latin typeface="Arial" panose="020B0604020202020204" pitchFamily="34" charset="0"/>
              <a:cs typeface="Arial" panose="020B0604020202020204" pitchFamily="34" charset="0"/>
            </a:rPr>
            <a:t>School-Based Support Programs: Collaborate with the school to implement support programs that cater to the educational and emotional needs of the children. School-based interventions have shown positive outcomes in reducing disruptive behaviour and improving academic performance (Barth &amp; Liggett-Creel, 2014).</a:t>
          </a:r>
          <a:endParaRPr lang="en-US" dirty="0">
            <a:latin typeface="Arial" panose="020B0604020202020204" pitchFamily="34" charset="0"/>
            <a:cs typeface="Arial" panose="020B0604020202020204" pitchFamily="34" charset="0"/>
          </a:endParaRPr>
        </a:p>
      </dgm:t>
    </dgm:pt>
    <dgm:pt modelId="{9EC843FF-7DBC-4102-AC89-E27A105ACCDB}" type="parTrans" cxnId="{1072B0A3-96BF-481F-B91A-F833926DABD2}">
      <dgm:prSet/>
      <dgm:spPr/>
      <dgm:t>
        <a:bodyPr/>
        <a:lstStyle/>
        <a:p>
          <a:endParaRPr lang="en-US"/>
        </a:p>
      </dgm:t>
    </dgm:pt>
    <dgm:pt modelId="{AD85EEF6-00F3-478D-A940-A282254A5B17}" type="sibTrans" cxnId="{1072B0A3-96BF-481F-B91A-F833926DABD2}">
      <dgm:prSet/>
      <dgm:spPr/>
      <dgm:t>
        <a:bodyPr/>
        <a:lstStyle/>
        <a:p>
          <a:endParaRPr lang="en-US"/>
        </a:p>
      </dgm:t>
    </dgm:pt>
    <dgm:pt modelId="{BF9E9979-AA9F-4932-A0EA-A2C0A6A84E65}" type="pres">
      <dgm:prSet presAssocID="{291A4456-8B1E-4E12-807E-7CC45B116747}" presName="hierChild1" presStyleCnt="0">
        <dgm:presLayoutVars>
          <dgm:chPref val="1"/>
          <dgm:dir/>
          <dgm:animOne val="branch"/>
          <dgm:animLvl val="lvl"/>
          <dgm:resizeHandles/>
        </dgm:presLayoutVars>
      </dgm:prSet>
      <dgm:spPr/>
    </dgm:pt>
    <dgm:pt modelId="{EBB1F894-293A-4116-BDD8-CEF9409276E6}" type="pres">
      <dgm:prSet presAssocID="{F22E9BD8-34E6-4BF7-B6DF-B6E8F84BAD61}" presName="hierRoot1" presStyleCnt="0"/>
      <dgm:spPr/>
    </dgm:pt>
    <dgm:pt modelId="{AEB85AF4-5964-4542-B33D-3203B169A16C}" type="pres">
      <dgm:prSet presAssocID="{F22E9BD8-34E6-4BF7-B6DF-B6E8F84BAD61}" presName="composite" presStyleCnt="0"/>
      <dgm:spPr/>
    </dgm:pt>
    <dgm:pt modelId="{7CDE6D15-EACC-4EAB-876A-B756C11A8AFD}" type="pres">
      <dgm:prSet presAssocID="{F22E9BD8-34E6-4BF7-B6DF-B6E8F84BAD61}" presName="background" presStyleLbl="node0" presStyleIdx="0" presStyleCnt="2"/>
      <dgm:spPr/>
    </dgm:pt>
    <dgm:pt modelId="{F2B6EA74-EBC1-46E1-ABB7-CE4993186D5B}" type="pres">
      <dgm:prSet presAssocID="{F22E9BD8-34E6-4BF7-B6DF-B6E8F84BAD61}" presName="text" presStyleLbl="fgAcc0" presStyleIdx="0" presStyleCnt="2">
        <dgm:presLayoutVars>
          <dgm:chPref val="3"/>
        </dgm:presLayoutVars>
      </dgm:prSet>
      <dgm:spPr/>
    </dgm:pt>
    <dgm:pt modelId="{EB793A7E-02AF-42CF-999B-6E502BB4DDC9}" type="pres">
      <dgm:prSet presAssocID="{F22E9BD8-34E6-4BF7-B6DF-B6E8F84BAD61}" presName="hierChild2" presStyleCnt="0"/>
      <dgm:spPr/>
    </dgm:pt>
    <dgm:pt modelId="{05366DDF-AA29-458A-8718-C8266F2B5E91}" type="pres">
      <dgm:prSet presAssocID="{62E319C7-C9F6-412B-89DD-5C5F18534DCE}" presName="hierRoot1" presStyleCnt="0"/>
      <dgm:spPr/>
    </dgm:pt>
    <dgm:pt modelId="{4182EE5B-0408-4D9F-BBD8-FB5F9EC63AC6}" type="pres">
      <dgm:prSet presAssocID="{62E319C7-C9F6-412B-89DD-5C5F18534DCE}" presName="composite" presStyleCnt="0"/>
      <dgm:spPr/>
    </dgm:pt>
    <dgm:pt modelId="{1FB4C6F8-7817-4D68-A47E-EB6AA4DB768A}" type="pres">
      <dgm:prSet presAssocID="{62E319C7-C9F6-412B-89DD-5C5F18534DCE}" presName="background" presStyleLbl="node0" presStyleIdx="1" presStyleCnt="2"/>
      <dgm:spPr/>
    </dgm:pt>
    <dgm:pt modelId="{56E4B40C-9C37-4678-A9B6-219DE2FFFDD2}" type="pres">
      <dgm:prSet presAssocID="{62E319C7-C9F6-412B-89DD-5C5F18534DCE}" presName="text" presStyleLbl="fgAcc0" presStyleIdx="1" presStyleCnt="2">
        <dgm:presLayoutVars>
          <dgm:chPref val="3"/>
        </dgm:presLayoutVars>
      </dgm:prSet>
      <dgm:spPr/>
    </dgm:pt>
    <dgm:pt modelId="{CAD40D54-B604-4503-8988-AED7FA100E73}" type="pres">
      <dgm:prSet presAssocID="{62E319C7-C9F6-412B-89DD-5C5F18534DCE}" presName="hierChild2" presStyleCnt="0"/>
      <dgm:spPr/>
    </dgm:pt>
  </dgm:ptLst>
  <dgm:cxnLst>
    <dgm:cxn modelId="{92D8F541-4D13-424B-A94F-312171CA4E2A}" type="presOf" srcId="{291A4456-8B1E-4E12-807E-7CC45B116747}" destId="{BF9E9979-AA9F-4932-A0EA-A2C0A6A84E65}" srcOrd="0" destOrd="0" presId="urn:microsoft.com/office/officeart/2005/8/layout/hierarchy1"/>
    <dgm:cxn modelId="{D6924957-2E78-4DD1-AF93-3D60C2AA974B}" srcId="{291A4456-8B1E-4E12-807E-7CC45B116747}" destId="{F22E9BD8-34E6-4BF7-B6DF-B6E8F84BAD61}" srcOrd="0" destOrd="0" parTransId="{2900AE93-79A3-4FC5-AACE-606EC080A55B}" sibTransId="{D739E2DD-2830-4E5A-8D87-B5DF721845FE}"/>
    <dgm:cxn modelId="{E5FBCB7B-AA98-4BA7-B79A-E10F8A8C1F8B}" type="presOf" srcId="{F22E9BD8-34E6-4BF7-B6DF-B6E8F84BAD61}" destId="{F2B6EA74-EBC1-46E1-ABB7-CE4993186D5B}" srcOrd="0" destOrd="0" presId="urn:microsoft.com/office/officeart/2005/8/layout/hierarchy1"/>
    <dgm:cxn modelId="{1072B0A3-96BF-481F-B91A-F833926DABD2}" srcId="{291A4456-8B1E-4E12-807E-7CC45B116747}" destId="{62E319C7-C9F6-412B-89DD-5C5F18534DCE}" srcOrd="1" destOrd="0" parTransId="{9EC843FF-7DBC-4102-AC89-E27A105ACCDB}" sibTransId="{AD85EEF6-00F3-478D-A940-A282254A5B17}"/>
    <dgm:cxn modelId="{5B8A99D5-EB82-4B0E-9F01-5B5090D1FC71}" type="presOf" srcId="{62E319C7-C9F6-412B-89DD-5C5F18534DCE}" destId="{56E4B40C-9C37-4678-A9B6-219DE2FFFDD2}" srcOrd="0" destOrd="0" presId="urn:microsoft.com/office/officeart/2005/8/layout/hierarchy1"/>
    <dgm:cxn modelId="{E20DA6D4-8F85-4DAD-9AAC-F1835F18CC7A}" type="presParOf" srcId="{BF9E9979-AA9F-4932-A0EA-A2C0A6A84E65}" destId="{EBB1F894-293A-4116-BDD8-CEF9409276E6}" srcOrd="0" destOrd="0" presId="urn:microsoft.com/office/officeart/2005/8/layout/hierarchy1"/>
    <dgm:cxn modelId="{5CD2DD0F-985C-489C-9EFB-C19E38DA8F4F}" type="presParOf" srcId="{EBB1F894-293A-4116-BDD8-CEF9409276E6}" destId="{AEB85AF4-5964-4542-B33D-3203B169A16C}" srcOrd="0" destOrd="0" presId="urn:microsoft.com/office/officeart/2005/8/layout/hierarchy1"/>
    <dgm:cxn modelId="{7C672B17-0485-4BCC-94EB-492896138E65}" type="presParOf" srcId="{AEB85AF4-5964-4542-B33D-3203B169A16C}" destId="{7CDE6D15-EACC-4EAB-876A-B756C11A8AFD}" srcOrd="0" destOrd="0" presId="urn:microsoft.com/office/officeart/2005/8/layout/hierarchy1"/>
    <dgm:cxn modelId="{BBFA8177-F112-4553-8DE2-4E91E62A5B78}" type="presParOf" srcId="{AEB85AF4-5964-4542-B33D-3203B169A16C}" destId="{F2B6EA74-EBC1-46E1-ABB7-CE4993186D5B}" srcOrd="1" destOrd="0" presId="urn:microsoft.com/office/officeart/2005/8/layout/hierarchy1"/>
    <dgm:cxn modelId="{EE89DE88-5864-4E7D-9F27-02D1F39D88E8}" type="presParOf" srcId="{EBB1F894-293A-4116-BDD8-CEF9409276E6}" destId="{EB793A7E-02AF-42CF-999B-6E502BB4DDC9}" srcOrd="1" destOrd="0" presId="urn:microsoft.com/office/officeart/2005/8/layout/hierarchy1"/>
    <dgm:cxn modelId="{0A95C6E9-A863-4EC4-983E-96E95BF92E68}" type="presParOf" srcId="{BF9E9979-AA9F-4932-A0EA-A2C0A6A84E65}" destId="{05366DDF-AA29-458A-8718-C8266F2B5E91}" srcOrd="1" destOrd="0" presId="urn:microsoft.com/office/officeart/2005/8/layout/hierarchy1"/>
    <dgm:cxn modelId="{EDD48DDB-C1F6-40EB-A50B-27418D826813}" type="presParOf" srcId="{05366DDF-AA29-458A-8718-C8266F2B5E91}" destId="{4182EE5B-0408-4D9F-BBD8-FB5F9EC63AC6}" srcOrd="0" destOrd="0" presId="urn:microsoft.com/office/officeart/2005/8/layout/hierarchy1"/>
    <dgm:cxn modelId="{CA9C22E7-A4DB-488D-B016-F6717E84E8F7}" type="presParOf" srcId="{4182EE5B-0408-4D9F-BBD8-FB5F9EC63AC6}" destId="{1FB4C6F8-7817-4D68-A47E-EB6AA4DB768A}" srcOrd="0" destOrd="0" presId="urn:microsoft.com/office/officeart/2005/8/layout/hierarchy1"/>
    <dgm:cxn modelId="{C341793A-13BE-4372-B2DD-28B7344066FD}" type="presParOf" srcId="{4182EE5B-0408-4D9F-BBD8-FB5F9EC63AC6}" destId="{56E4B40C-9C37-4678-A9B6-219DE2FFFDD2}" srcOrd="1" destOrd="0" presId="urn:microsoft.com/office/officeart/2005/8/layout/hierarchy1"/>
    <dgm:cxn modelId="{76924453-AD14-496F-8E4E-CDC8955A434A}" type="presParOf" srcId="{05366DDF-AA29-458A-8718-C8266F2B5E91}" destId="{CAD40D54-B604-4503-8988-AED7FA100E7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E6D15-EACC-4EAB-876A-B756C11A8AFD}">
      <dsp:nvSpPr>
        <dsp:cNvPr id="0" name=""/>
        <dsp:cNvSpPr/>
      </dsp:nvSpPr>
      <dsp:spPr>
        <a:xfrm>
          <a:off x="1174" y="184257"/>
          <a:ext cx="4124157" cy="2618839"/>
        </a:xfrm>
        <a:prstGeom prst="roundRect">
          <a:avLst>
            <a:gd name="adj" fmla="val 1000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2B6EA74-EBC1-46E1-ABB7-CE4993186D5B}">
      <dsp:nvSpPr>
        <dsp:cNvPr id="0" name=""/>
        <dsp:cNvSpPr/>
      </dsp:nvSpPr>
      <dsp:spPr>
        <a:xfrm>
          <a:off x="459414" y="619585"/>
          <a:ext cx="4124157" cy="2618839"/>
        </a:xfrm>
        <a:prstGeom prst="roundRect">
          <a:avLst>
            <a:gd name="adj" fmla="val 10000"/>
          </a:avLst>
        </a:prstGeom>
        <a:solidFill>
          <a:schemeClr val="lt1">
            <a:alpha val="90000"/>
            <a:hueOff val="0"/>
            <a:satOff val="0"/>
            <a:lumOff val="0"/>
            <a:alphaOff val="0"/>
          </a:schemeClr>
        </a:solidFill>
        <a:ln w="12700"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Child-Cantered Counselling and Play Therapy: Recommend child-cantered counselling and play therapy for the primary school-age boy and his siblings. These interventions provide a developmentally appropriate avenue for children to express themselves, understand their emotions, and learn coping strategies (</a:t>
          </a:r>
          <a:r>
            <a:rPr lang="en-GB" sz="1500" kern="1200" dirty="0" err="1">
              <a:latin typeface="Arial" panose="020B0604020202020204" pitchFamily="34" charset="0"/>
              <a:cs typeface="Arial" panose="020B0604020202020204" pitchFamily="34" charset="0"/>
            </a:rPr>
            <a:t>Ingoldsby</a:t>
          </a:r>
          <a:r>
            <a:rPr lang="en-GB" sz="1500" kern="1200" dirty="0">
              <a:latin typeface="Arial" panose="020B0604020202020204" pitchFamily="34" charset="0"/>
              <a:cs typeface="Arial" panose="020B0604020202020204" pitchFamily="34" charset="0"/>
            </a:rPr>
            <a:t>, 2010). This is especially important for the boy exhibiting disruptive behaviour, offering him tools to express and manage his emotions</a:t>
          </a:r>
          <a:r>
            <a:rPr lang="en-GB" sz="1500" kern="1200" dirty="0"/>
            <a:t>.</a:t>
          </a:r>
          <a:endParaRPr lang="en-US" sz="1500" kern="1200" dirty="0"/>
        </a:p>
      </dsp:txBody>
      <dsp:txXfrm>
        <a:off x="536117" y="696288"/>
        <a:ext cx="3970751" cy="2465433"/>
      </dsp:txXfrm>
    </dsp:sp>
    <dsp:sp modelId="{1FB4C6F8-7817-4D68-A47E-EB6AA4DB768A}">
      <dsp:nvSpPr>
        <dsp:cNvPr id="0" name=""/>
        <dsp:cNvSpPr/>
      </dsp:nvSpPr>
      <dsp:spPr>
        <a:xfrm>
          <a:off x="5041811" y="184257"/>
          <a:ext cx="4124157" cy="2618839"/>
        </a:xfrm>
        <a:prstGeom prst="roundRect">
          <a:avLst>
            <a:gd name="adj" fmla="val 1000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56E4B40C-9C37-4678-A9B6-219DE2FFFDD2}">
      <dsp:nvSpPr>
        <dsp:cNvPr id="0" name=""/>
        <dsp:cNvSpPr/>
      </dsp:nvSpPr>
      <dsp:spPr>
        <a:xfrm>
          <a:off x="5500051" y="619585"/>
          <a:ext cx="4124157" cy="2618839"/>
        </a:xfrm>
        <a:prstGeom prst="roundRect">
          <a:avLst>
            <a:gd name="adj" fmla="val 10000"/>
          </a:avLst>
        </a:prstGeom>
        <a:solidFill>
          <a:schemeClr val="lt1">
            <a:alpha val="90000"/>
            <a:hueOff val="0"/>
            <a:satOff val="0"/>
            <a:lumOff val="0"/>
            <a:alphaOff val="0"/>
          </a:schemeClr>
        </a:solidFill>
        <a:ln w="12700"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School-Based Support Programs: Collaborate with the school to implement support programs that cater to the educational and emotional needs of the children. School-based interventions have shown positive outcomes in reducing disruptive behaviour and improving academic performance (Barth &amp; Liggett-Creel, 2014).</a:t>
          </a:r>
          <a:endParaRPr lang="en-US" sz="1500" kern="1200" dirty="0">
            <a:latin typeface="Arial" panose="020B0604020202020204" pitchFamily="34" charset="0"/>
            <a:cs typeface="Arial" panose="020B0604020202020204" pitchFamily="34" charset="0"/>
          </a:endParaRPr>
        </a:p>
      </dsp:txBody>
      <dsp:txXfrm>
        <a:off x="5576754" y="696288"/>
        <a:ext cx="3970751" cy="246543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95C5C9-164C-46B3-A87E-7660D39D3106}" type="datetime2">
              <a:rPr lang="en-US" smtClean="0"/>
              <a:t>Thursday, November 30, 2023</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18945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DCFF8A-AAF8-4A12-8A91-9CA0EAF6CBB9}" type="datetime2">
              <a:rPr lang="en-US" smtClean="0"/>
              <a:t>Thursday, November 30, 2023</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8583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CC25C3-021A-4B0B-8F70-0C181FE1CF45}" type="datetime2">
              <a:rPr lang="en-US" smtClean="0"/>
              <a:t>Thursday, November 30, 2023</a:t>
            </a:fld>
            <a:endParaRPr lang="en-US"/>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17295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23D88D-8CEC-4ED9-A53B-5596187D9A16}" type="datetime2">
              <a:rPr lang="en-US" smtClean="0"/>
              <a:t>Thursday, November 30, 2023</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668994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CCD382-DFDA-4722-A27A-59C21AD112F2}" type="datetime2">
              <a:rPr lang="en-US" smtClean="0"/>
              <a:t>Thursday, November 30, 2023</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33180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F2A30D-1C09-413F-AAB1-38F366000715}" type="datetime2">
              <a:rPr lang="en-US" smtClean="0"/>
              <a:t>Thursday, November 30, 2023</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12388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B82B9C-D65E-4F64-95C3-B10F3B00F0D9}" type="datetime2">
              <a:rPr lang="en-US" smtClean="0"/>
              <a:t>Thursday, November 30, 2023</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881507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F5FDCC-6AAC-4A08-B9E0-3793AB5E64C3}" type="datetime2">
              <a:rPr lang="en-US" smtClean="0"/>
              <a:t>Thursday, November 30, 2023</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49443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9FE94D-439C-40F1-900E-BC07940E3988}" type="datetime2">
              <a:rPr lang="en-US" smtClean="0"/>
              <a:t>Thursday, November 30, 2023</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891899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Thursday, November 30, 2023</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74172603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Thursday, November 30, 2023</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3342019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Thursday, November 30, 2023</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405802684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Thursday, November 30, 2023</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7340712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Thursday, November 30, 2023</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247012482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75179A-1E2B-41AB-B400-4F1B4022FAEE}" type="datetime2">
              <a:rPr lang="en-US" smtClean="0"/>
              <a:t>Thursday, November 30, 2023</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252016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681D0F-6595-4F14-8EF3-954CD87C797B}" type="datetime2">
              <a:rPr lang="en-US" smtClean="0"/>
              <a:t>Thursday, November 30, 2023</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4237515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6"/>
          <p:cNvSpPr>
            <a:spLocks noGrp="1"/>
          </p:cNvSpPr>
          <p:nvPr>
            <p:ph type="dt" sz="half" idx="10"/>
          </p:nvPr>
        </p:nvSpPr>
        <p:spPr/>
        <p:txBody>
          <a:bodyPr/>
          <a:lstStyle/>
          <a:p>
            <a:fld id="{8DEA2CF1-0EB2-4673-802D-3371233E4A77}" type="datetime2">
              <a:rPr lang="en-US" smtClean="0"/>
              <a:t>Thursday, November 30, 2023</a:t>
            </a:fld>
            <a:endParaRPr lang="en-US" dirty="0"/>
          </a:p>
        </p:txBody>
      </p:sp>
      <p:sp>
        <p:nvSpPr>
          <p:cNvPr id="8" name="Footer Placeholder 7"/>
          <p:cNvSpPr>
            <a:spLocks noGrp="1"/>
          </p:cNvSpPr>
          <p:nvPr>
            <p:ph type="ftr" sz="quarter" idx="11"/>
          </p:nvPr>
        </p:nvSpPr>
        <p:spPr/>
        <p:txBody>
          <a:bodyPr/>
          <a:lstStyle/>
          <a:p>
            <a:pPr algn="l"/>
            <a:r>
              <a:rPr lang="en-US"/>
              <a:t>Sample Footer Text</a:t>
            </a:r>
            <a:endParaRPr lang="en-US" dirty="0"/>
          </a:p>
        </p:txBody>
      </p:sp>
      <p:sp>
        <p:nvSpPr>
          <p:cNvPr id="9" name="Slide Number Placeholder 8"/>
          <p:cNvSpPr>
            <a:spLocks noGrp="1"/>
          </p:cNvSpPr>
          <p:nvPr>
            <p:ph type="sldNum" sz="quarter" idx="12"/>
          </p:nvPr>
        </p:nvSpPr>
        <p:spPr/>
        <p:txBody>
          <a:body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293330237"/>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DEA2CF1-0EB2-4673-802D-3371233E4A77}" type="datetime2">
              <a:rPr lang="en-US" smtClean="0"/>
              <a:t>Thursday, November 30, 2023</a:t>
            </a:fld>
            <a:endParaRPr lang="en-US" dirty="0"/>
          </a:p>
        </p:txBody>
      </p:sp>
      <p:sp>
        <p:nvSpPr>
          <p:cNvPr id="5" name="Footer Placeholder 4"/>
          <p:cNvSpPr>
            <a:spLocks noGrp="1"/>
          </p:cNvSpPr>
          <p:nvPr>
            <p:ph type="ftr" sz="quarter" idx="11"/>
          </p:nvPr>
        </p:nvSpPr>
        <p:spPr/>
        <p:txBody>
          <a:bodyPr/>
          <a:lstStyle/>
          <a:p>
            <a:pPr algn="l"/>
            <a:r>
              <a:rPr lang="en-US"/>
              <a:t>Sample Footer Text</a:t>
            </a:r>
            <a:endParaRPr lang="en-US" dirty="0"/>
          </a:p>
        </p:txBody>
      </p:sp>
      <p:sp>
        <p:nvSpPr>
          <p:cNvPr id="6" name="Slide Number Placeholder 5"/>
          <p:cNvSpPr>
            <a:spLocks noGrp="1"/>
          </p:cNvSpPr>
          <p:nvPr>
            <p:ph type="sldNum" sz="quarter" idx="12"/>
          </p:nvPr>
        </p:nvSpPr>
        <p:spPr/>
        <p:txBody>
          <a:body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51078094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DEA2CF1-0EB2-4673-802D-3371233E4A77}" type="datetime2">
              <a:rPr lang="en-US" smtClean="0"/>
              <a:t>Thursday, November 30, 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3333318863"/>
      </p:ext>
    </p:extLst>
  </p:cSld>
  <p:clrMap bg1="lt1" tx1="dk1" bg2="lt2" tx2="dk2" accent1="accent1" accent2="accent2" accent3="accent3" accent4="accent4" accent5="accent5" accent6="accent6" hlink="hlink" folHlink="folHlink"/>
  <p:sldLayoutIdLst>
    <p:sldLayoutId id="2147484054" r:id="rId1"/>
    <p:sldLayoutId id="2147484055" r:id="rId2"/>
    <p:sldLayoutId id="2147484056" r:id="rId3"/>
    <p:sldLayoutId id="2147484057" r:id="rId4"/>
    <p:sldLayoutId id="2147484058" r:id="rId5"/>
    <p:sldLayoutId id="2147484059" r:id="rId6"/>
    <p:sldLayoutId id="2147484060" r:id="rId7"/>
    <p:sldLayoutId id="2147484061" r:id="rId8"/>
    <p:sldLayoutId id="2147484062" r:id="rId9"/>
    <p:sldLayoutId id="2147484063" r:id="rId10"/>
    <p:sldLayoutId id="2147484064" r:id="rId11"/>
    <p:sldLayoutId id="2147484065" r:id="rId12"/>
    <p:sldLayoutId id="2147484066" r:id="rId13"/>
    <p:sldLayoutId id="2147484067" r:id="rId14"/>
    <p:sldLayoutId id="2147484068" r:id="rId15"/>
    <p:sldLayoutId id="2147484069" r:id="rId16"/>
    <p:sldLayoutId id="2147484070" r:id="rId17"/>
    <p:sldLayoutId id="2147484071" r:id="rId18"/>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D444E-845B-F0C0-6EC4-C6502CC42442}"/>
              </a:ext>
            </a:extLst>
          </p:cNvPr>
          <p:cNvSpPr>
            <a:spLocks noGrp="1"/>
          </p:cNvSpPr>
          <p:nvPr>
            <p:ph type="ctrTitle"/>
          </p:nvPr>
        </p:nvSpPr>
        <p:spPr>
          <a:xfrm>
            <a:off x="763588" y="973668"/>
            <a:ext cx="3830235" cy="1866402"/>
          </a:xfrm>
        </p:spPr>
        <p:txBody>
          <a:bodyPr vert="horz" lIns="91440" tIns="45720" rIns="91440" bIns="45720" rtlCol="0" anchor="ctr">
            <a:normAutofit fontScale="90000"/>
          </a:bodyPr>
          <a:lstStyle/>
          <a:p>
            <a:pPr algn="l">
              <a:lnSpc>
                <a:spcPct val="90000"/>
              </a:lnSpc>
              <a:spcAft>
                <a:spcPts val="600"/>
              </a:spcAft>
            </a:pPr>
            <a:r>
              <a:rPr lang="en-US" sz="2400" dirty="0">
                <a:solidFill>
                  <a:schemeClr val="tx1"/>
                </a:solidFill>
                <a:latin typeface="Arial" panose="020B0604020202020204" pitchFamily="34" charset="0"/>
                <a:cs typeface="Arial" panose="020B0604020202020204" pitchFamily="34" charset="0"/>
              </a:rPr>
              <a:t>Presentation Case Study - Family A</a:t>
            </a:r>
            <a:br>
              <a:rPr lang="en-US" sz="900" dirty="0">
                <a:solidFill>
                  <a:schemeClr val="tx1"/>
                </a:solidFill>
              </a:rPr>
            </a:br>
            <a:r>
              <a:rPr lang="en-US" sz="2200" dirty="0">
                <a:solidFill>
                  <a:schemeClr val="tx1"/>
                </a:solidFill>
                <a:latin typeface="Arial" panose="020B0604020202020204" pitchFamily="34" charset="0"/>
                <a:cs typeface="Arial" panose="020B0604020202020204" pitchFamily="34" charset="0"/>
              </a:rPr>
              <a:t>Children, Young People and Families</a:t>
            </a:r>
            <a:br>
              <a:rPr lang="en-US" sz="900" dirty="0">
                <a:solidFill>
                  <a:schemeClr val="tx1"/>
                </a:solidFill>
              </a:rPr>
            </a:br>
            <a:r>
              <a:rPr lang="en-US" sz="2000" dirty="0">
                <a:solidFill>
                  <a:schemeClr val="tx1"/>
                </a:solidFill>
                <a:latin typeface="Arial" panose="020B0604020202020204" pitchFamily="34" charset="0"/>
                <a:cs typeface="Arial" panose="020B0604020202020204" pitchFamily="34" charset="0"/>
              </a:rPr>
              <a:t>BMHP5004_BIRM </a:t>
            </a:r>
            <a:br>
              <a:rPr lang="en-US" sz="20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Colin Barr</a:t>
            </a:r>
            <a:br>
              <a:rPr lang="en-US" sz="900" dirty="0">
                <a:solidFill>
                  <a:schemeClr val="tx1"/>
                </a:solidFill>
              </a:rPr>
            </a:br>
            <a:br>
              <a:rPr lang="en-US" sz="900" dirty="0">
                <a:solidFill>
                  <a:schemeClr val="tx1"/>
                </a:solidFill>
              </a:rPr>
            </a:br>
            <a:endParaRPr lang="en-US" sz="900" dirty="0">
              <a:solidFill>
                <a:schemeClr val="tx1"/>
              </a:solidFill>
            </a:endParaRPr>
          </a:p>
        </p:txBody>
      </p:sp>
      <p:sp>
        <p:nvSpPr>
          <p:cNvPr id="3" name="Subtitle 2">
            <a:extLst>
              <a:ext uri="{FF2B5EF4-FFF2-40B4-BE49-F238E27FC236}">
                <a16:creationId xmlns:a16="http://schemas.microsoft.com/office/drawing/2014/main" id="{E8AE30E1-25D6-9C65-B919-F4F62F8209AD}"/>
              </a:ext>
            </a:extLst>
          </p:cNvPr>
          <p:cNvSpPr>
            <a:spLocks noGrp="1"/>
          </p:cNvSpPr>
          <p:nvPr>
            <p:ph type="subTitle" idx="1"/>
          </p:nvPr>
        </p:nvSpPr>
        <p:spPr>
          <a:xfrm>
            <a:off x="795337" y="3446462"/>
            <a:ext cx="3133726" cy="2098675"/>
          </a:xfrm>
        </p:spPr>
        <p:txBody>
          <a:bodyPr vert="horz" lIns="91440" tIns="45720" rIns="91440" bIns="45720" rtlCol="0">
            <a:normAutofit/>
          </a:bodyPr>
          <a:lstStyle/>
          <a:p>
            <a:pPr>
              <a:buFont typeface="Wingdings 3" charset="2"/>
              <a:buChar char=""/>
            </a:pPr>
            <a:endParaRPr lang="en-US" dirty="0">
              <a:solidFill>
                <a:schemeClr val="tx1"/>
              </a:solidFill>
            </a:endParaRPr>
          </a:p>
          <a:p>
            <a:pPr>
              <a:buFont typeface="Wingdings 3" charset="2"/>
              <a:buChar char=""/>
            </a:pPr>
            <a:endParaRPr lang="en-US" dirty="0">
              <a:solidFill>
                <a:schemeClr val="tx1"/>
              </a:solidFill>
            </a:endParaRPr>
          </a:p>
          <a:p>
            <a:pPr>
              <a:buFont typeface="Wingdings 3" charset="2"/>
              <a:buChar char=""/>
            </a:pPr>
            <a:endParaRPr lang="en-US" dirty="0">
              <a:solidFill>
                <a:schemeClr val="tx1"/>
              </a:solidFill>
            </a:endParaRPr>
          </a:p>
          <a:p>
            <a:pPr algn="l"/>
            <a:r>
              <a:rPr lang="en-US" sz="1600" dirty="0">
                <a:solidFill>
                  <a:schemeClr val="tx1"/>
                </a:solidFill>
                <a:latin typeface="Arial" panose="020B0604020202020204" pitchFamily="34" charset="0"/>
                <a:cs typeface="Arial" panose="020B0604020202020204" pitchFamily="34" charset="0"/>
              </a:rPr>
              <a:t>Naveeda Aziz 2128414</a:t>
            </a:r>
          </a:p>
        </p:txBody>
      </p:sp>
      <p:pic>
        <p:nvPicPr>
          <p:cNvPr id="8" name="Picture 7" descr="A group of people walking with their children&#10;&#10;Description automatically generated">
            <a:extLst>
              <a:ext uri="{FF2B5EF4-FFF2-40B4-BE49-F238E27FC236}">
                <a16:creationId xmlns:a16="http://schemas.microsoft.com/office/drawing/2014/main" id="{4117F82D-5723-C30A-DB8B-9AD01020A3BF}"/>
              </a:ext>
            </a:extLst>
          </p:cNvPr>
          <p:cNvPicPr>
            <a:picLocks noChangeAspect="1"/>
          </p:cNvPicPr>
          <p:nvPr/>
        </p:nvPicPr>
        <p:blipFill rotWithShape="1">
          <a:blip r:embed="rId2">
            <a:extLst>
              <a:ext uri="{28A0092B-C50C-407E-A947-70E740481C1C}">
                <a14:useLocalDpi xmlns:a14="http://schemas.microsoft.com/office/drawing/2010/main" val="0"/>
              </a:ext>
            </a:extLst>
          </a:blip>
          <a:srcRect l="12493" r="1687" b="1"/>
          <a:stretch/>
        </p:blipFill>
        <p:spPr>
          <a:xfrm>
            <a:off x="5194607" y="803751"/>
            <a:ext cx="6391533" cy="5250498"/>
          </a:xfrm>
          <a:prstGeom prst="rect">
            <a:avLst/>
          </a:prstGeom>
        </p:spPr>
      </p:pic>
    </p:spTree>
    <p:extLst>
      <p:ext uri="{BB962C8B-B14F-4D97-AF65-F5344CB8AC3E}">
        <p14:creationId xmlns:p14="http://schemas.microsoft.com/office/powerpoint/2010/main" val="85628763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924EE-B3D4-733A-D6F6-2B42C96714C7}"/>
              </a:ext>
            </a:extLst>
          </p:cNvPr>
          <p:cNvSpPr>
            <a:spLocks noGrp="1"/>
          </p:cNvSpPr>
          <p:nvPr>
            <p:ph type="ctrTitle"/>
          </p:nvPr>
        </p:nvSpPr>
        <p:spPr>
          <a:xfrm>
            <a:off x="942392" y="373570"/>
            <a:ext cx="2239347" cy="540830"/>
          </a:xfrm>
        </p:spPr>
        <p:txBody>
          <a:bodyPr>
            <a:normAutofit/>
          </a:bodyPr>
          <a:lstStyle/>
          <a:p>
            <a:r>
              <a:rPr lang="en-GB" sz="2200" dirty="0">
                <a:solidFill>
                  <a:schemeClr val="tx2">
                    <a:lumMod val="75000"/>
                  </a:schemeClr>
                </a:solidFill>
                <a:latin typeface="Arial" panose="020B0604020202020204" pitchFamily="34" charset="0"/>
                <a:cs typeface="Arial" panose="020B0604020202020204" pitchFamily="34" charset="0"/>
              </a:rPr>
              <a:t>Context Page</a:t>
            </a:r>
          </a:p>
        </p:txBody>
      </p:sp>
      <p:sp>
        <p:nvSpPr>
          <p:cNvPr id="3" name="Subtitle 2">
            <a:extLst>
              <a:ext uri="{FF2B5EF4-FFF2-40B4-BE49-F238E27FC236}">
                <a16:creationId xmlns:a16="http://schemas.microsoft.com/office/drawing/2014/main" id="{3BE8D0C8-E6CC-7E0D-16FF-C1B1D5B6C8AF}"/>
              </a:ext>
            </a:extLst>
          </p:cNvPr>
          <p:cNvSpPr>
            <a:spLocks noGrp="1"/>
          </p:cNvSpPr>
          <p:nvPr>
            <p:ph type="subTitle" idx="1"/>
          </p:nvPr>
        </p:nvSpPr>
        <p:spPr>
          <a:xfrm>
            <a:off x="1134091" y="1139681"/>
            <a:ext cx="7766936" cy="4514670"/>
          </a:xfrm>
        </p:spPr>
        <p:txBody>
          <a:bodyPr>
            <a:normAutofit/>
          </a:bodyPr>
          <a:lstStyle/>
          <a:p>
            <a:pPr algn="l"/>
            <a:endParaRPr lang="en-GB" dirty="0">
              <a:solidFill>
                <a:schemeClr val="tx2"/>
              </a:solidFill>
            </a:endParaRPr>
          </a:p>
          <a:p>
            <a:pPr algn="l"/>
            <a:r>
              <a:rPr lang="en-GB" dirty="0">
                <a:solidFill>
                  <a:schemeClr val="tx2"/>
                </a:solidFill>
              </a:rPr>
              <a:t>Slide 1: Introduction</a:t>
            </a:r>
          </a:p>
          <a:p>
            <a:pPr algn="l"/>
            <a:r>
              <a:rPr lang="en-GB" dirty="0">
                <a:solidFill>
                  <a:schemeClr val="tx2"/>
                </a:solidFill>
              </a:rPr>
              <a:t>Slide 2: Situation</a:t>
            </a:r>
          </a:p>
          <a:p>
            <a:pPr algn="l"/>
            <a:r>
              <a:rPr lang="en-GB" dirty="0">
                <a:solidFill>
                  <a:schemeClr val="tx2"/>
                </a:solidFill>
              </a:rPr>
              <a:t>Slide 3: Options</a:t>
            </a:r>
          </a:p>
          <a:p>
            <a:pPr algn="l"/>
            <a:r>
              <a:rPr lang="en-GB" dirty="0">
                <a:solidFill>
                  <a:schemeClr val="tx2"/>
                </a:solidFill>
              </a:rPr>
              <a:t>Slide 4: Team Services</a:t>
            </a:r>
          </a:p>
          <a:p>
            <a:pPr algn="l"/>
            <a:r>
              <a:rPr lang="en-GB" dirty="0">
                <a:solidFill>
                  <a:schemeClr val="tx2"/>
                </a:solidFill>
              </a:rPr>
              <a:t>Slide 5: Action</a:t>
            </a:r>
          </a:p>
          <a:p>
            <a:pPr algn="l"/>
            <a:r>
              <a:rPr lang="en-GB" dirty="0">
                <a:solidFill>
                  <a:schemeClr val="tx2"/>
                </a:solidFill>
              </a:rPr>
              <a:t>Slide 6: Recommendations</a:t>
            </a:r>
          </a:p>
          <a:p>
            <a:pPr algn="l"/>
            <a:r>
              <a:rPr lang="en-GB" dirty="0">
                <a:solidFill>
                  <a:schemeClr val="tx2"/>
                </a:solidFill>
              </a:rPr>
              <a:t>Slide 7: Conclusion</a:t>
            </a:r>
          </a:p>
          <a:p>
            <a:pPr algn="l"/>
            <a:r>
              <a:rPr lang="en-GB" dirty="0">
                <a:solidFill>
                  <a:schemeClr val="tx2"/>
                </a:solidFill>
              </a:rPr>
              <a:t>Slide 8: References</a:t>
            </a:r>
          </a:p>
          <a:p>
            <a:pPr marL="285750" indent="-285750" algn="l">
              <a:buFont typeface="Arial" panose="020B0604020202020204" pitchFamily="34" charset="0"/>
              <a:buChar char="•"/>
            </a:pPr>
            <a:endParaRPr lang="en-GB" dirty="0">
              <a:solidFill>
                <a:schemeClr val="tx2"/>
              </a:solidFill>
            </a:endParaRPr>
          </a:p>
          <a:p>
            <a:pPr marL="285750" indent="-285750" algn="l">
              <a:buFont typeface="Arial" panose="020B0604020202020204" pitchFamily="34" charset="0"/>
              <a:buChar char="•"/>
            </a:pPr>
            <a:endParaRPr lang="en-GB" dirty="0">
              <a:solidFill>
                <a:schemeClr val="tx2"/>
              </a:solidFill>
            </a:endParaRPr>
          </a:p>
          <a:p>
            <a:pPr marL="285750" indent="-285750" algn="l">
              <a:buFont typeface="Arial" panose="020B0604020202020204" pitchFamily="34" charset="0"/>
              <a:buChar char="•"/>
            </a:pPr>
            <a:endParaRPr lang="en-GB" dirty="0">
              <a:solidFill>
                <a:schemeClr val="tx2"/>
              </a:solidFill>
            </a:endParaRPr>
          </a:p>
          <a:p>
            <a:pPr marL="285750" indent="-285750" algn="l">
              <a:buFont typeface="Arial" panose="020B0604020202020204" pitchFamily="34" charset="0"/>
              <a:buChar char="•"/>
            </a:pPr>
            <a:endParaRPr lang="en-GB" dirty="0">
              <a:solidFill>
                <a:schemeClr val="tx2"/>
              </a:solidFill>
            </a:endParaRPr>
          </a:p>
          <a:p>
            <a:pPr algn="l"/>
            <a:endParaRPr lang="en-GB" dirty="0">
              <a:solidFill>
                <a:schemeClr val="tx2"/>
              </a:solidFill>
            </a:endParaRPr>
          </a:p>
        </p:txBody>
      </p:sp>
    </p:spTree>
    <p:extLst>
      <p:ext uri="{BB962C8B-B14F-4D97-AF65-F5344CB8AC3E}">
        <p14:creationId xmlns:p14="http://schemas.microsoft.com/office/powerpoint/2010/main" val="2647400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3AB96-FC2D-356F-760F-01EB12E95E5F}"/>
              </a:ext>
            </a:extLst>
          </p:cNvPr>
          <p:cNvSpPr>
            <a:spLocks noGrp="1"/>
          </p:cNvSpPr>
          <p:nvPr>
            <p:ph type="title"/>
          </p:nvPr>
        </p:nvSpPr>
        <p:spPr>
          <a:xfrm>
            <a:off x="1307355" y="861483"/>
            <a:ext cx="4788645" cy="861420"/>
          </a:xfrm>
        </p:spPr>
        <p:txBody>
          <a:bodyPr vert="horz" lIns="91440" tIns="45720" rIns="91440" bIns="45720" rtlCol="0" anchor="b">
            <a:normAutofit fontScale="90000"/>
          </a:bodyPr>
          <a:lstStyle/>
          <a:p>
            <a:r>
              <a:rPr lang="en-US" sz="5400" dirty="0">
                <a:solidFill>
                  <a:srgbClr val="FFFFFF"/>
                </a:solidFill>
              </a:rPr>
              <a:t>Introduction</a:t>
            </a:r>
          </a:p>
        </p:txBody>
      </p:sp>
      <p:sp>
        <p:nvSpPr>
          <p:cNvPr id="3" name="Text Placeholder 2">
            <a:extLst>
              <a:ext uri="{FF2B5EF4-FFF2-40B4-BE49-F238E27FC236}">
                <a16:creationId xmlns:a16="http://schemas.microsoft.com/office/drawing/2014/main" id="{677C666D-B707-283E-D489-618F9DB7A163}"/>
              </a:ext>
            </a:extLst>
          </p:cNvPr>
          <p:cNvSpPr>
            <a:spLocks noGrp="1"/>
          </p:cNvSpPr>
          <p:nvPr>
            <p:ph type="body" idx="1"/>
          </p:nvPr>
        </p:nvSpPr>
        <p:spPr>
          <a:xfrm>
            <a:off x="1154955" y="1981201"/>
            <a:ext cx="9383952" cy="4130350"/>
          </a:xfrm>
        </p:spPr>
        <p:txBody>
          <a:bodyPr vert="horz" lIns="91440" tIns="45720" rIns="91440" bIns="45720" rtlCol="0" anchor="t">
            <a:normAutofit fontScale="62500" lnSpcReduction="20000"/>
          </a:bodyPr>
          <a:lstStyle/>
          <a:p>
            <a:pPr algn="just">
              <a:lnSpc>
                <a:spcPct val="160000"/>
              </a:lnSpc>
            </a:pPr>
            <a:r>
              <a:rPr lang="en-US" sz="2200" cap="none" dirty="0">
                <a:solidFill>
                  <a:srgbClr val="FFFFFF"/>
                </a:solidFill>
                <a:latin typeface="Arial" panose="020B0604020202020204" pitchFamily="34" charset="0"/>
                <a:cs typeface="Arial" panose="020B0604020202020204" pitchFamily="34" charset="0"/>
              </a:rPr>
              <a:t>I</a:t>
            </a:r>
            <a:r>
              <a:rPr lang="en-US" sz="2200" cap="none" dirty="0">
                <a:solidFill>
                  <a:srgbClr val="FFFFFF"/>
                </a:solidFill>
                <a:effectLst/>
                <a:latin typeface="Arial" panose="020B0604020202020204" pitchFamily="34" charset="0"/>
                <a:cs typeface="Arial" panose="020B0604020202020204" pitchFamily="34" charset="0"/>
              </a:rPr>
              <a:t>n this presentation </a:t>
            </a:r>
            <a:r>
              <a:rPr lang="en-US" sz="2200" cap="none" dirty="0">
                <a:solidFill>
                  <a:srgbClr val="FFFFFF"/>
                </a:solidFill>
                <a:latin typeface="Arial" panose="020B0604020202020204" pitchFamily="34" charset="0"/>
                <a:cs typeface="Arial" panose="020B0604020202020204" pitchFamily="34" charset="0"/>
              </a:rPr>
              <a:t>I</a:t>
            </a:r>
            <a:r>
              <a:rPr lang="en-US" sz="2200" cap="none" dirty="0">
                <a:solidFill>
                  <a:srgbClr val="FFFFFF"/>
                </a:solidFill>
                <a:effectLst/>
                <a:latin typeface="Arial" panose="020B0604020202020204" pitchFamily="34" charset="0"/>
                <a:cs typeface="Arial" panose="020B0604020202020204" pitchFamily="34" charset="0"/>
              </a:rPr>
              <a:t> am excited to introduce the anti-social behavior team, an initiative dedicated to addressing disruptive behavior in primary school-age children. our mission is to adopt a holistic approach that goes beyond the surface-level manifestations of disruptive behavior, considering broader familial challenges that may contribute to these issues. </a:t>
            </a:r>
          </a:p>
          <a:p>
            <a:pPr algn="just">
              <a:lnSpc>
                <a:spcPct val="160000"/>
              </a:lnSpc>
            </a:pPr>
            <a:r>
              <a:rPr lang="en-US" sz="2200" cap="none" dirty="0">
                <a:solidFill>
                  <a:srgbClr val="FFFFFF"/>
                </a:solidFill>
                <a:effectLst/>
                <a:latin typeface="Arial" panose="020B0604020202020204" pitchFamily="34" charset="0"/>
                <a:cs typeface="Arial" panose="020B0604020202020204" pitchFamily="34" charset="0"/>
              </a:rPr>
              <a:t>in our initial assessment, we identified five crucial family members: the mother, the father, a teenage daughter, a primary school-age daughter, and the young son exhibiting disruptive behavior. understanding that family dynamics play a pivotal role in shaping behavior, our team endeavors to collaborate with all members to comprehensively address the challenges at hand.</a:t>
            </a:r>
          </a:p>
          <a:p>
            <a:pPr algn="just">
              <a:lnSpc>
                <a:spcPct val="160000"/>
              </a:lnSpc>
            </a:pPr>
            <a:r>
              <a:rPr lang="en-US" sz="2200" cap="none" dirty="0">
                <a:solidFill>
                  <a:srgbClr val="FFFFFF"/>
                </a:solidFill>
                <a:effectLst/>
                <a:latin typeface="Arial" panose="020B0604020202020204" pitchFamily="34" charset="0"/>
                <a:cs typeface="Arial" panose="020B0604020202020204" pitchFamily="34" charset="0"/>
              </a:rPr>
              <a:t>because of the in-depth investigation and evaluation that will be carried out, a determination will be made regarding the overall health and happiness of the family, as well as some recommendations regarding how this might be improved.</a:t>
            </a:r>
          </a:p>
          <a:p>
            <a:pPr algn="just">
              <a:lnSpc>
                <a:spcPct val="160000"/>
              </a:lnSpc>
            </a:pPr>
            <a:r>
              <a:rPr lang="en-US" sz="1900" dirty="0">
                <a:solidFill>
                  <a:srgbClr val="FFFFFF"/>
                </a:solidFill>
                <a:latin typeface="Arial" panose="020B0604020202020204" pitchFamily="34" charset="0"/>
                <a:cs typeface="Arial" panose="020B0604020202020204" pitchFamily="34" charset="0"/>
              </a:rPr>
              <a:t>Naveeda Aziz</a:t>
            </a:r>
          </a:p>
          <a:p>
            <a:pPr>
              <a:lnSpc>
                <a:spcPct val="90000"/>
              </a:lnSpc>
            </a:pPr>
            <a:endParaRPr lang="en-US" sz="500" dirty="0">
              <a:solidFill>
                <a:srgbClr val="FFFFFF"/>
              </a:solidFill>
            </a:endParaRPr>
          </a:p>
          <a:p>
            <a:pPr>
              <a:lnSpc>
                <a:spcPct val="90000"/>
              </a:lnSpc>
            </a:pPr>
            <a:endParaRPr lang="en-US" sz="500" dirty="0">
              <a:solidFill>
                <a:srgbClr val="FFFFFF"/>
              </a:solidFill>
            </a:endParaRPr>
          </a:p>
          <a:p>
            <a:pPr>
              <a:lnSpc>
                <a:spcPct val="90000"/>
              </a:lnSpc>
            </a:pPr>
            <a:endParaRPr lang="en-US" sz="500" dirty="0">
              <a:solidFill>
                <a:srgbClr val="FFFFFF"/>
              </a:solidFill>
            </a:endParaRPr>
          </a:p>
          <a:p>
            <a:pPr>
              <a:lnSpc>
                <a:spcPct val="90000"/>
              </a:lnSpc>
            </a:pPr>
            <a:endParaRPr lang="en-US" sz="500" dirty="0">
              <a:solidFill>
                <a:srgbClr val="FFFFFF"/>
              </a:solidFill>
            </a:endParaRPr>
          </a:p>
          <a:p>
            <a:pPr>
              <a:lnSpc>
                <a:spcPct val="90000"/>
              </a:lnSpc>
            </a:pPr>
            <a:endParaRPr lang="en-US" sz="500" dirty="0">
              <a:solidFill>
                <a:srgbClr val="FFFFFF"/>
              </a:solidFill>
            </a:endParaRPr>
          </a:p>
          <a:p>
            <a:pPr>
              <a:lnSpc>
                <a:spcPct val="90000"/>
              </a:lnSpc>
            </a:pPr>
            <a:endParaRPr lang="en-US" sz="500" dirty="0">
              <a:solidFill>
                <a:srgbClr val="FFFFFF"/>
              </a:solidFill>
            </a:endParaRPr>
          </a:p>
        </p:txBody>
      </p:sp>
    </p:spTree>
    <p:extLst>
      <p:ext uri="{BB962C8B-B14F-4D97-AF65-F5344CB8AC3E}">
        <p14:creationId xmlns:p14="http://schemas.microsoft.com/office/powerpoint/2010/main" val="350092224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3612E-3A0A-3C4E-EA1D-D1E1CFFAB272}"/>
              </a:ext>
            </a:extLst>
          </p:cNvPr>
          <p:cNvSpPr>
            <a:spLocks noGrp="1"/>
          </p:cNvSpPr>
          <p:nvPr>
            <p:ph type="title"/>
          </p:nvPr>
        </p:nvSpPr>
        <p:spPr>
          <a:xfrm>
            <a:off x="1063691" y="625152"/>
            <a:ext cx="9171992" cy="1175656"/>
          </a:xfrm>
        </p:spPr>
        <p:txBody>
          <a:bodyPr>
            <a:normAutofit fontScale="90000"/>
          </a:bodyPr>
          <a:lstStyle/>
          <a:p>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br>
              <a:rPr lang="en-GB" sz="1800" kern="100" dirty="0">
                <a:effectLst/>
                <a:latin typeface="Arial" panose="020B0604020202020204" pitchFamily="34" charset="0"/>
                <a:ea typeface="Calibri" panose="020F0502020204030204" pitchFamily="34" charset="0"/>
                <a:cs typeface="Times New Roman" panose="02020603050405020304" pitchFamily="18" charset="0"/>
              </a:rPr>
            </a:br>
            <a:r>
              <a:rPr lang="en-GB" sz="1800" kern="100" dirty="0">
                <a:effectLst/>
                <a:latin typeface="Arial" panose="020B0604020202020204" pitchFamily="34" charset="0"/>
                <a:ea typeface="Calibri" panose="020F0502020204030204" pitchFamily="34" charset="0"/>
                <a:cs typeface="Times New Roman" panose="02020603050405020304" pitchFamily="18" charset="0"/>
              </a:rPr>
              <a:t>Situation: the situation described above, where a primary school-age boy exhibits disruptive behaviour, while the family faces issues ranging from domestic violence to potential parental alcohol problems, necessitates a critical analysis of its implications on the individuals involved and the family as a whole.</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Text Placeholder 2">
            <a:extLst>
              <a:ext uri="{FF2B5EF4-FFF2-40B4-BE49-F238E27FC236}">
                <a16:creationId xmlns:a16="http://schemas.microsoft.com/office/drawing/2014/main" id="{4327ACBC-39F1-0481-448F-B2BBDBB9D29D}"/>
              </a:ext>
            </a:extLst>
          </p:cNvPr>
          <p:cNvSpPr>
            <a:spLocks noGrp="1"/>
          </p:cNvSpPr>
          <p:nvPr>
            <p:ph type="body" idx="1"/>
          </p:nvPr>
        </p:nvSpPr>
        <p:spPr>
          <a:xfrm>
            <a:off x="849086" y="2603502"/>
            <a:ext cx="3447746" cy="576262"/>
          </a:xfrm>
        </p:spPr>
        <p:txBody>
          <a:bodyPr/>
          <a:lstStyle/>
          <a:p>
            <a:r>
              <a:rPr lang="en-GB" sz="1800" dirty="0">
                <a:latin typeface="Arial" panose="020B0604020202020204" pitchFamily="34" charset="0"/>
                <a:cs typeface="Arial" panose="020B0604020202020204" pitchFamily="34" charset="0"/>
              </a:rPr>
              <a:t>Implications on Individuals:</a:t>
            </a:r>
          </a:p>
        </p:txBody>
      </p:sp>
      <p:sp>
        <p:nvSpPr>
          <p:cNvPr id="4" name="Text Placeholder 3">
            <a:extLst>
              <a:ext uri="{FF2B5EF4-FFF2-40B4-BE49-F238E27FC236}">
                <a16:creationId xmlns:a16="http://schemas.microsoft.com/office/drawing/2014/main" id="{3D19D53F-FB3F-E8C1-8D74-C262814DEDC0}"/>
              </a:ext>
            </a:extLst>
          </p:cNvPr>
          <p:cNvSpPr>
            <a:spLocks noGrp="1"/>
          </p:cNvSpPr>
          <p:nvPr>
            <p:ph type="body" sz="half" idx="15"/>
          </p:nvPr>
        </p:nvSpPr>
        <p:spPr>
          <a:xfrm>
            <a:off x="765111" y="3179764"/>
            <a:ext cx="3531722" cy="2847293"/>
          </a:xfrm>
        </p:spPr>
        <p:txBody>
          <a:bodyPr>
            <a:normAutofit fontScale="32500" lnSpcReduction="20000"/>
          </a:bodyPr>
          <a:lstStyle/>
          <a:p>
            <a:pPr algn="just">
              <a:lnSpc>
                <a:spcPct val="120000"/>
              </a:lnSpc>
            </a:pPr>
            <a:r>
              <a:rPr lang="en-GB" sz="4300" kern="100" dirty="0">
                <a:latin typeface="Arial" panose="020B0604020202020204" pitchFamily="34" charset="0"/>
                <a:ea typeface="Calibri" panose="020F0502020204030204" pitchFamily="34" charset="0"/>
                <a:cs typeface="Arial" panose="020B0604020202020204" pitchFamily="34" charset="0"/>
              </a:rPr>
              <a:t>D</a:t>
            </a:r>
            <a:r>
              <a:rPr lang="en-GB" sz="4300" kern="100" dirty="0">
                <a:effectLst/>
                <a:latin typeface="Arial" panose="020B0604020202020204" pitchFamily="34" charset="0"/>
                <a:ea typeface="Calibri" panose="020F0502020204030204" pitchFamily="34" charset="0"/>
                <a:cs typeface="Arial" panose="020B0604020202020204" pitchFamily="34" charset="0"/>
              </a:rPr>
              <a:t>isruptive behaviour in the primary school-age boy may signal underlying emotional or psychological challenges. the impact on his academic performance, social relationships, and overall well-being can be profound, potentially leading to long-term consequences if not addressed promptly. the teenage daughter and the primary school-age daughter may also experience emotional distress due to the family dynamics, potentially affecting their academic and social development.</a:t>
            </a:r>
          </a:p>
          <a:p>
            <a:endParaRPr lang="en-GB" dirty="0"/>
          </a:p>
        </p:txBody>
      </p:sp>
      <p:sp>
        <p:nvSpPr>
          <p:cNvPr id="5" name="Text Placeholder 4">
            <a:extLst>
              <a:ext uri="{FF2B5EF4-FFF2-40B4-BE49-F238E27FC236}">
                <a16:creationId xmlns:a16="http://schemas.microsoft.com/office/drawing/2014/main" id="{FD874751-0658-F01B-61C5-5F68A8962408}"/>
              </a:ext>
            </a:extLst>
          </p:cNvPr>
          <p:cNvSpPr>
            <a:spLocks noGrp="1"/>
          </p:cNvSpPr>
          <p:nvPr>
            <p:ph type="body" sz="quarter" idx="3"/>
          </p:nvPr>
        </p:nvSpPr>
        <p:spPr/>
        <p:txBody>
          <a:bodyPr/>
          <a:lstStyle/>
          <a:p>
            <a:r>
              <a:rPr lang="en-GB" sz="1800" dirty="0">
                <a:latin typeface="Arial" panose="020B0604020202020204" pitchFamily="34" charset="0"/>
                <a:cs typeface="Arial" panose="020B0604020202020204" pitchFamily="34" charset="0"/>
              </a:rPr>
              <a:t>Impact on the Family:</a:t>
            </a:r>
          </a:p>
        </p:txBody>
      </p:sp>
      <p:sp>
        <p:nvSpPr>
          <p:cNvPr id="6" name="Text Placeholder 5">
            <a:extLst>
              <a:ext uri="{FF2B5EF4-FFF2-40B4-BE49-F238E27FC236}">
                <a16:creationId xmlns:a16="http://schemas.microsoft.com/office/drawing/2014/main" id="{F046DA4C-2009-4964-6EE1-32346888398C}"/>
              </a:ext>
            </a:extLst>
          </p:cNvPr>
          <p:cNvSpPr>
            <a:spLocks noGrp="1"/>
          </p:cNvSpPr>
          <p:nvPr>
            <p:ph type="body" sz="half" idx="16"/>
          </p:nvPr>
        </p:nvSpPr>
        <p:spPr>
          <a:xfrm>
            <a:off x="4380807" y="3179763"/>
            <a:ext cx="3382262" cy="2847293"/>
          </a:xfrm>
        </p:spPr>
        <p:txBody>
          <a:bodyPr>
            <a:noAutofit/>
          </a:bodyPr>
          <a:lstStyle/>
          <a:p>
            <a:pPr algn="just"/>
            <a:r>
              <a:rPr lang="en-GB" kern="100" dirty="0">
                <a:effectLst/>
                <a:latin typeface="Arial" panose="020B0604020202020204" pitchFamily="34" charset="0"/>
                <a:ea typeface="Calibri" panose="020F0502020204030204" pitchFamily="34" charset="0"/>
                <a:cs typeface="Arial" panose="020B0604020202020204" pitchFamily="34" charset="0"/>
              </a:rPr>
              <a:t>the family unit, as a whole, faces significant challenges. domestic violence and non-payment of rent indicate a stressful living environment, contributing to an overall atmosphere of instability. potential parental alcohol problems and parenting issues can strain relationships, affecting the family's ability to provide a nurturing environment for the children. the interconnected nature of these challenges suggests a complex web that requires a comprehensive approach for effective resolution</a:t>
            </a:r>
            <a:r>
              <a:rPr lang="en-GB" sz="1100" kern="100" dirty="0">
                <a:effectLst/>
                <a:latin typeface="Arial" panose="020B0604020202020204" pitchFamily="34" charset="0"/>
                <a:ea typeface="Calibri" panose="020F0502020204030204" pitchFamily="34" charset="0"/>
                <a:cs typeface="Arial" panose="020B0604020202020204" pitchFamily="34" charset="0"/>
              </a:rPr>
              <a:t>.</a:t>
            </a:r>
          </a:p>
          <a:p>
            <a:endParaRPr lang="en-GB" sz="1100" dirty="0"/>
          </a:p>
        </p:txBody>
      </p:sp>
      <p:sp>
        <p:nvSpPr>
          <p:cNvPr id="7" name="Text Placeholder 6">
            <a:extLst>
              <a:ext uri="{FF2B5EF4-FFF2-40B4-BE49-F238E27FC236}">
                <a16:creationId xmlns:a16="http://schemas.microsoft.com/office/drawing/2014/main" id="{EBD2D5C7-FF12-3075-439A-F80BDA66D58D}"/>
              </a:ext>
            </a:extLst>
          </p:cNvPr>
          <p:cNvSpPr>
            <a:spLocks noGrp="1"/>
          </p:cNvSpPr>
          <p:nvPr>
            <p:ph type="body" sz="quarter" idx="13"/>
          </p:nvPr>
        </p:nvSpPr>
        <p:spPr/>
        <p:txBody>
          <a:bodyPr/>
          <a:lstStyle/>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Why Could this be the Situation</a:t>
            </a:r>
          </a:p>
        </p:txBody>
      </p:sp>
      <p:sp>
        <p:nvSpPr>
          <p:cNvPr id="8" name="Text Placeholder 7">
            <a:extLst>
              <a:ext uri="{FF2B5EF4-FFF2-40B4-BE49-F238E27FC236}">
                <a16:creationId xmlns:a16="http://schemas.microsoft.com/office/drawing/2014/main" id="{618000CB-64C2-5273-ED6F-71107B13E320}"/>
              </a:ext>
            </a:extLst>
          </p:cNvPr>
          <p:cNvSpPr>
            <a:spLocks noGrp="1"/>
          </p:cNvSpPr>
          <p:nvPr>
            <p:ph type="body" sz="half" idx="17"/>
          </p:nvPr>
        </p:nvSpPr>
        <p:spPr/>
        <p:txBody>
          <a:bodyPr>
            <a:normAutofit fontScale="85000" lnSpcReduction="20000"/>
          </a:bodyPr>
          <a:lstStyle/>
          <a:p>
            <a:pPr algn="just">
              <a:lnSpc>
                <a:spcPct val="120000"/>
              </a:lnSpc>
            </a:pPr>
            <a:r>
              <a:rPr lang="en-GB" sz="1800" kern="100" dirty="0">
                <a:effectLst/>
                <a:latin typeface="Arial" panose="020B0604020202020204" pitchFamily="34" charset="0"/>
                <a:ea typeface="Calibri" panose="020F0502020204030204" pitchFamily="34" charset="0"/>
                <a:cs typeface="Arial" panose="020B0604020202020204" pitchFamily="34" charset="0"/>
              </a:rPr>
              <a:t>The complex nature of the family's challenges suggests potential underlying issues such as socio-economic stressors, mental health concerns, or a lack of access to support services. The cyclical nature of disruptive behaviour within the family may be indicative of a pattern passed down through generations, underscoring the need for targeted interventions to break this cycle.</a:t>
            </a:r>
          </a:p>
          <a:p>
            <a:endParaRPr lang="en-GB" dirty="0"/>
          </a:p>
        </p:txBody>
      </p:sp>
    </p:spTree>
    <p:extLst>
      <p:ext uri="{BB962C8B-B14F-4D97-AF65-F5344CB8AC3E}">
        <p14:creationId xmlns:p14="http://schemas.microsoft.com/office/powerpoint/2010/main" val="2716855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633EB-60F5-53A6-2A33-A47526ECEE8D}"/>
              </a:ext>
            </a:extLst>
          </p:cNvPr>
          <p:cNvSpPr>
            <a:spLocks noGrp="1"/>
          </p:cNvSpPr>
          <p:nvPr>
            <p:ph type="title"/>
          </p:nvPr>
        </p:nvSpPr>
        <p:spPr>
          <a:xfrm>
            <a:off x="677334" y="609600"/>
            <a:ext cx="3843375" cy="5175624"/>
          </a:xfrm>
        </p:spPr>
        <p:txBody>
          <a:bodyPr vert="horz" lIns="91440" tIns="45720" rIns="91440" bIns="45720" rtlCol="0" anchor="ctr">
            <a:normAutofit/>
          </a:bodyPr>
          <a:lstStyle/>
          <a:p>
            <a:pPr>
              <a:lnSpc>
                <a:spcPct val="90000"/>
              </a:lnSpc>
            </a:pPr>
            <a:r>
              <a:rPr lang="en-US" sz="2500" dirty="0">
                <a:solidFill>
                  <a:schemeClr val="tx1">
                    <a:lumMod val="85000"/>
                    <a:lumOff val="15000"/>
                  </a:schemeClr>
                </a:solidFill>
                <a:effectLst/>
              </a:rPr>
              <a:t>Options: </a:t>
            </a:r>
            <a:br>
              <a:rPr lang="en-US" sz="2500" dirty="0">
                <a:solidFill>
                  <a:schemeClr val="tx1">
                    <a:lumMod val="85000"/>
                    <a:lumOff val="15000"/>
                  </a:schemeClr>
                </a:solidFill>
                <a:effectLst/>
              </a:rPr>
            </a:br>
            <a:r>
              <a:rPr lang="en-US" sz="2200" dirty="0">
                <a:solidFill>
                  <a:schemeClr val="tx1">
                    <a:lumMod val="85000"/>
                    <a:lumOff val="15000"/>
                  </a:schemeClr>
                </a:solidFill>
                <a:effectLst/>
                <a:latin typeface="Arial" panose="020B0604020202020204" pitchFamily="34" charset="0"/>
                <a:cs typeface="Arial" panose="020B0604020202020204" pitchFamily="34" charset="0"/>
              </a:rPr>
              <a:t>In assessing the family grappling with disruptive behavior and multiple challenges, a multi-dimensional approach is crucial to ensure the well-being of each individual and the family.</a:t>
            </a:r>
            <a:br>
              <a:rPr lang="en-US" sz="2500" dirty="0">
                <a:solidFill>
                  <a:schemeClr val="tx1">
                    <a:lumMod val="85000"/>
                    <a:lumOff val="15000"/>
                  </a:schemeClr>
                </a:solidFill>
                <a:effectLst/>
              </a:rPr>
            </a:br>
            <a:br>
              <a:rPr lang="en-US" sz="2500" dirty="0">
                <a:solidFill>
                  <a:schemeClr val="tx1">
                    <a:lumMod val="85000"/>
                    <a:lumOff val="15000"/>
                  </a:schemeClr>
                </a:solidFill>
                <a:effectLst/>
              </a:rPr>
            </a:br>
            <a:r>
              <a:rPr lang="en-US" sz="1600" dirty="0">
                <a:solidFill>
                  <a:schemeClr val="tx1">
                    <a:lumMod val="85000"/>
                    <a:lumOff val="15000"/>
                  </a:schemeClr>
                </a:solidFill>
                <a:effectLst/>
                <a:latin typeface="Arial" panose="020B0604020202020204" pitchFamily="34" charset="0"/>
                <a:cs typeface="Arial" panose="020B0604020202020204" pitchFamily="34" charset="0"/>
              </a:rPr>
              <a:t>Naveeda Aziz</a:t>
            </a:r>
            <a:br>
              <a:rPr lang="en-US" sz="2500" dirty="0">
                <a:solidFill>
                  <a:schemeClr val="tx1">
                    <a:lumMod val="85000"/>
                    <a:lumOff val="15000"/>
                  </a:schemeClr>
                </a:solidFill>
                <a:effectLst/>
              </a:rPr>
            </a:br>
            <a:endParaRPr lang="en-US" sz="2500" dirty="0">
              <a:solidFill>
                <a:schemeClr val="tx1">
                  <a:lumMod val="85000"/>
                  <a:lumOff val="15000"/>
                </a:schemeClr>
              </a:solidFill>
            </a:endParaRPr>
          </a:p>
        </p:txBody>
      </p:sp>
      <p:sp>
        <p:nvSpPr>
          <p:cNvPr id="64" name="Text Placeholder 2">
            <a:extLst>
              <a:ext uri="{FF2B5EF4-FFF2-40B4-BE49-F238E27FC236}">
                <a16:creationId xmlns:a16="http://schemas.microsoft.com/office/drawing/2014/main" id="{2A749003-23CF-8148-C36C-2BC23D707BF3}"/>
              </a:ext>
            </a:extLst>
          </p:cNvPr>
          <p:cNvSpPr>
            <a:spLocks noGrp="1"/>
          </p:cNvSpPr>
          <p:nvPr>
            <p:ph type="body" sz="half" idx="2"/>
          </p:nvPr>
        </p:nvSpPr>
        <p:spPr>
          <a:xfrm>
            <a:off x="6116084" y="609601"/>
            <a:ext cx="5511296" cy="5595256"/>
          </a:xfrm>
        </p:spPr>
        <p:txBody>
          <a:bodyPr vert="horz" lIns="91440" tIns="45720" rIns="91440" bIns="45720" rtlCol="0" anchor="ctr">
            <a:normAutofit/>
          </a:bodyPr>
          <a:lstStyle/>
          <a:p>
            <a:pPr algn="just">
              <a:lnSpc>
                <a:spcPct val="90000"/>
              </a:lnSpc>
              <a:buFont typeface="Wingdings 3" charset="2"/>
              <a:buChar char=""/>
            </a:pPr>
            <a:r>
              <a:rPr lang="en-US" sz="1500" dirty="0">
                <a:solidFill>
                  <a:srgbClr val="FFFFFF"/>
                </a:solidFill>
                <a:effectLst/>
                <a:latin typeface="Arial" panose="020B0604020202020204" pitchFamily="34" charset="0"/>
                <a:cs typeface="Arial" panose="020B0604020202020204" pitchFamily="34" charset="0"/>
              </a:rPr>
              <a:t>1. </a:t>
            </a:r>
            <a:r>
              <a:rPr lang="en-US" sz="1500" b="1" dirty="0">
                <a:solidFill>
                  <a:srgbClr val="FFFFFF"/>
                </a:solidFill>
                <a:effectLst/>
                <a:latin typeface="Arial" panose="020B0604020202020204" pitchFamily="34" charset="0"/>
                <a:cs typeface="Arial" panose="020B0604020202020204" pitchFamily="34" charset="0"/>
              </a:rPr>
              <a:t>Holistic Family Assessment: </a:t>
            </a:r>
            <a:r>
              <a:rPr lang="en-US" sz="1500" dirty="0">
                <a:solidFill>
                  <a:srgbClr val="FFFFFF"/>
                </a:solidFill>
                <a:effectLst/>
                <a:latin typeface="Arial" panose="020B0604020202020204" pitchFamily="34" charset="0"/>
                <a:cs typeface="Arial" panose="020B0604020202020204" pitchFamily="34" charset="0"/>
              </a:rPr>
              <a:t>Conduct a thorough assessment that considers the socio-economic context, mental health, and familial relationships. Utilize standardized tools to evaluate the primary school-age boy's behavior, identifying underlying factors contributing to his disruptive conduct.</a:t>
            </a:r>
          </a:p>
          <a:p>
            <a:pPr algn="just">
              <a:lnSpc>
                <a:spcPct val="90000"/>
              </a:lnSpc>
              <a:buFont typeface="Wingdings 3" charset="2"/>
              <a:buChar char=""/>
            </a:pPr>
            <a:r>
              <a:rPr lang="en-US" sz="1500" b="1" dirty="0">
                <a:solidFill>
                  <a:srgbClr val="FFFFFF"/>
                </a:solidFill>
                <a:effectLst/>
                <a:latin typeface="Arial" panose="020B0604020202020204" pitchFamily="34" charset="0"/>
                <a:cs typeface="Arial" panose="020B0604020202020204" pitchFamily="34" charset="0"/>
              </a:rPr>
              <a:t>2. Mental Health Support: </a:t>
            </a:r>
            <a:r>
              <a:rPr lang="en-US" sz="1500" dirty="0">
                <a:solidFill>
                  <a:srgbClr val="FFFFFF"/>
                </a:solidFill>
                <a:effectLst/>
                <a:latin typeface="Arial" panose="020B0604020202020204" pitchFamily="34" charset="0"/>
                <a:cs typeface="Arial" panose="020B0604020202020204" pitchFamily="34" charset="0"/>
              </a:rPr>
              <a:t>Engage the family in mental health services, offering counselling and support for individuals experiencing emotional distress. This includes the primary school-age boy, teenage daughter, and parents. Addressing mental health concerns is vital for breaking the cycle of disruptive behavior and fostering a healthier family dynamic.</a:t>
            </a:r>
          </a:p>
          <a:p>
            <a:pPr algn="just">
              <a:lnSpc>
                <a:spcPct val="90000"/>
              </a:lnSpc>
              <a:buFont typeface="Wingdings 3" charset="2"/>
              <a:buChar char=""/>
            </a:pPr>
            <a:r>
              <a:rPr lang="en-US" sz="1500" b="1" dirty="0">
                <a:solidFill>
                  <a:srgbClr val="FFFFFF"/>
                </a:solidFill>
                <a:effectLst/>
                <a:latin typeface="Arial" panose="020B0604020202020204" pitchFamily="34" charset="0"/>
                <a:cs typeface="Arial" panose="020B0604020202020204" pitchFamily="34" charset="0"/>
              </a:rPr>
              <a:t>3. Parenting and Family Therapy: </a:t>
            </a:r>
            <a:r>
              <a:rPr lang="en-US" sz="1500" dirty="0">
                <a:solidFill>
                  <a:srgbClr val="FFFFFF"/>
                </a:solidFill>
                <a:effectLst/>
                <a:latin typeface="Arial" panose="020B0604020202020204" pitchFamily="34" charset="0"/>
                <a:cs typeface="Arial" panose="020B0604020202020204" pitchFamily="34" charset="0"/>
              </a:rPr>
              <a:t>Implement evidence-based parenting programs to enhance parental skills and improve communication within the family. Family therapy can provide a platform for open dialogue, addressing conflicts and improving overall familial relationships.</a:t>
            </a:r>
          </a:p>
          <a:p>
            <a:pPr algn="just">
              <a:lnSpc>
                <a:spcPct val="90000"/>
              </a:lnSpc>
              <a:buFont typeface="Wingdings 3" charset="2"/>
              <a:buChar char=""/>
            </a:pPr>
            <a:r>
              <a:rPr lang="en-US" sz="1500" b="1" dirty="0">
                <a:solidFill>
                  <a:srgbClr val="FFFFFF"/>
                </a:solidFill>
                <a:effectLst/>
                <a:latin typeface="Arial" panose="020B0604020202020204" pitchFamily="34" charset="0"/>
                <a:cs typeface="Arial" panose="020B0604020202020204" pitchFamily="34" charset="0"/>
              </a:rPr>
              <a:t>4. Collaborative Social Services: </a:t>
            </a:r>
            <a:r>
              <a:rPr lang="en-US" sz="1500" dirty="0">
                <a:solidFill>
                  <a:srgbClr val="FFFFFF"/>
                </a:solidFill>
                <a:effectLst/>
                <a:latin typeface="Arial" panose="020B0604020202020204" pitchFamily="34" charset="0"/>
                <a:cs typeface="Arial" panose="020B0604020202020204" pitchFamily="34" charset="0"/>
              </a:rPr>
              <a:t>Engage with social services to address issues such as domestic violence, non-payment of rent, and potential parental alcohol problems. Facilitate access to community resources, including housing support, legal aid, and substance abuse counselling, to alleviate stressors impacting the family.</a:t>
            </a:r>
          </a:p>
          <a:p>
            <a:pPr>
              <a:lnSpc>
                <a:spcPct val="90000"/>
              </a:lnSpc>
              <a:buFont typeface="Wingdings 3" charset="2"/>
              <a:buChar char=""/>
            </a:pPr>
            <a:endParaRPr lang="en-US" sz="1400" dirty="0">
              <a:solidFill>
                <a:srgbClr val="FFFFFF"/>
              </a:solidFill>
            </a:endParaRPr>
          </a:p>
        </p:txBody>
      </p:sp>
    </p:spTree>
    <p:extLst>
      <p:ext uri="{BB962C8B-B14F-4D97-AF65-F5344CB8AC3E}">
        <p14:creationId xmlns:p14="http://schemas.microsoft.com/office/powerpoint/2010/main" val="385922356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erson and person laughing&#10;&#10;Description automatically generated">
            <a:extLst>
              <a:ext uri="{FF2B5EF4-FFF2-40B4-BE49-F238E27FC236}">
                <a16:creationId xmlns:a16="http://schemas.microsoft.com/office/drawing/2014/main" id="{B6B1691D-7D92-F70A-D225-01320B07402D}"/>
              </a:ext>
            </a:extLst>
          </p:cNvPr>
          <p:cNvPicPr>
            <a:picLocks noChangeAspect="1"/>
          </p:cNvPicPr>
          <p:nvPr/>
        </p:nvPicPr>
        <p:blipFill rotWithShape="1">
          <a:blip r:embed="rId2">
            <a:extLst>
              <a:ext uri="{28A0092B-C50C-407E-A947-70E740481C1C}">
                <a14:useLocalDpi xmlns:a14="http://schemas.microsoft.com/office/drawing/2010/main" val="0"/>
              </a:ext>
            </a:extLst>
          </a:blip>
          <a:srcRect r="1" b="22995"/>
          <a:stretch/>
        </p:blipFill>
        <p:spPr>
          <a:xfrm>
            <a:off x="477085" y="466162"/>
            <a:ext cx="11237832"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 name="Title 1">
            <a:extLst>
              <a:ext uri="{FF2B5EF4-FFF2-40B4-BE49-F238E27FC236}">
                <a16:creationId xmlns:a16="http://schemas.microsoft.com/office/drawing/2014/main" id="{3C7770CA-70E8-DD17-0F2D-D4E56BB04D06}"/>
              </a:ext>
            </a:extLst>
          </p:cNvPr>
          <p:cNvSpPr>
            <a:spLocks noGrp="1"/>
          </p:cNvSpPr>
          <p:nvPr>
            <p:ph type="title"/>
          </p:nvPr>
        </p:nvSpPr>
        <p:spPr>
          <a:xfrm>
            <a:off x="477083" y="3810000"/>
            <a:ext cx="3542467" cy="2209799"/>
          </a:xfrm>
        </p:spPr>
        <p:txBody>
          <a:bodyPr vert="horz" lIns="91440" tIns="45720" rIns="91440" bIns="45720" rtlCol="0" anchor="ctr">
            <a:normAutofit/>
          </a:bodyPr>
          <a:lstStyle/>
          <a:p>
            <a:pPr>
              <a:lnSpc>
                <a:spcPct val="90000"/>
              </a:lnSpc>
            </a:pPr>
            <a:r>
              <a:rPr lang="en-US" sz="2000" dirty="0">
                <a:solidFill>
                  <a:schemeClr val="tx1"/>
                </a:solidFill>
                <a:effectLst/>
                <a:latin typeface="Arial" panose="020B0604020202020204" pitchFamily="34" charset="0"/>
                <a:cs typeface="Arial" panose="020B0604020202020204" pitchFamily="34" charset="0"/>
              </a:rPr>
              <a:t>What teams/ services do you think should be involved in this case?</a:t>
            </a:r>
            <a:br>
              <a:rPr lang="en-US" sz="2000" dirty="0">
                <a:solidFill>
                  <a:schemeClr val="tx1"/>
                </a:solidFill>
                <a:effectLst/>
                <a:latin typeface="Arial" panose="020B0604020202020204" pitchFamily="34" charset="0"/>
                <a:cs typeface="Arial" panose="020B0604020202020204" pitchFamily="34" charset="0"/>
              </a:rPr>
            </a:br>
            <a:endParaRPr lang="en-US" sz="2000" dirty="0">
              <a:solidFill>
                <a:schemeClr val="tx1"/>
              </a:solidFill>
              <a:latin typeface="Arial" panose="020B0604020202020204" pitchFamily="34" charset="0"/>
              <a:cs typeface="Arial" panose="020B0604020202020204" pitchFamily="34" charset="0"/>
            </a:endParaRPr>
          </a:p>
        </p:txBody>
      </p:sp>
      <p:sp>
        <p:nvSpPr>
          <p:cNvPr id="43" name="Text Placeholder 2">
            <a:extLst>
              <a:ext uri="{FF2B5EF4-FFF2-40B4-BE49-F238E27FC236}">
                <a16:creationId xmlns:a16="http://schemas.microsoft.com/office/drawing/2014/main" id="{2D032C3B-8B64-A940-B2AC-C75D10E7137D}"/>
              </a:ext>
            </a:extLst>
          </p:cNvPr>
          <p:cNvSpPr>
            <a:spLocks noGrp="1"/>
          </p:cNvSpPr>
          <p:nvPr>
            <p:ph type="body" sz="half" idx="2"/>
          </p:nvPr>
        </p:nvSpPr>
        <p:spPr>
          <a:xfrm>
            <a:off x="4151028" y="4110824"/>
            <a:ext cx="6997375" cy="2157658"/>
          </a:xfrm>
        </p:spPr>
        <p:txBody>
          <a:bodyPr vert="horz" lIns="91440" tIns="45720" rIns="91440" bIns="45720" rtlCol="0" anchor="ctr">
            <a:noAutofit/>
          </a:bodyPr>
          <a:lstStyle/>
          <a:p>
            <a:pPr algn="just">
              <a:lnSpc>
                <a:spcPct val="90000"/>
              </a:lnSpc>
            </a:pPr>
            <a:r>
              <a:rPr lang="en-US" sz="1400" dirty="0">
                <a:solidFill>
                  <a:schemeClr val="tx1"/>
                </a:solidFill>
                <a:effectLst/>
                <a:latin typeface="Arial" panose="020B0604020202020204" pitchFamily="34" charset="0"/>
                <a:cs typeface="Arial" panose="020B0604020202020204" pitchFamily="34" charset="0"/>
              </a:rPr>
              <a:t>In addressing the complex challenges faced by the family dealing with disruptive behavior, a collaborative and interdisciplinary approach is paramount. The involvement of diverse teams and services is crucial to provide comprehensive support. First and foremost, a Child and Adolescent Mental Health Services (CAMHS) team can play a pivotal role in assessing and addressing the primary school-age boy's behavioral and emotional needs. Additionally, a Family Support Team, comprising social workers, counsellors, and family therapists, can provide targeted assistance to improve familial relationships and dynamics. Integrating these teams ensures a holistic approach that encompasses mental health, familial well-being, and community support.</a:t>
            </a:r>
          </a:p>
          <a:p>
            <a:pPr algn="just">
              <a:lnSpc>
                <a:spcPct val="90000"/>
              </a:lnSpc>
            </a:pPr>
            <a:r>
              <a:rPr lang="en-US" sz="1400" dirty="0">
                <a:solidFill>
                  <a:schemeClr val="tx1"/>
                </a:solidFill>
                <a:latin typeface="Arial" panose="020B0604020202020204" pitchFamily="34" charset="0"/>
                <a:cs typeface="Arial" panose="020B0604020202020204" pitchFamily="34" charset="0"/>
              </a:rPr>
              <a:t>Naveeda Aziz</a:t>
            </a:r>
          </a:p>
        </p:txBody>
      </p:sp>
    </p:spTree>
    <p:extLst>
      <p:ext uri="{BB962C8B-B14F-4D97-AF65-F5344CB8AC3E}">
        <p14:creationId xmlns:p14="http://schemas.microsoft.com/office/powerpoint/2010/main" val="17846677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7" name="Straight Connector 16">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9" name="Rectangle 38">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Puzzle pieces">
            <a:extLst>
              <a:ext uri="{FF2B5EF4-FFF2-40B4-BE49-F238E27FC236}">
                <a16:creationId xmlns:a16="http://schemas.microsoft.com/office/drawing/2014/main" id="{959FA001-8103-80B4-AB42-F7B92FBF5101}"/>
              </a:ext>
            </a:extLst>
          </p:cNvPr>
          <p:cNvPicPr>
            <a:picLocks noChangeAspect="1"/>
          </p:cNvPicPr>
          <p:nvPr/>
        </p:nvPicPr>
        <p:blipFill rotWithShape="1">
          <a:blip r:embed="rId2">
            <a:duotone>
              <a:prstClr val="black"/>
              <a:schemeClr val="tx2">
                <a:tint val="45000"/>
                <a:satMod val="400000"/>
              </a:schemeClr>
            </a:duotone>
            <a:alphaModFix amt="40000"/>
          </a:blip>
          <a:srcRect t="7705" b="7708"/>
          <a:stretch/>
        </p:blipFill>
        <p:spPr>
          <a:xfrm>
            <a:off x="20" y="10"/>
            <a:ext cx="12191980" cy="6857990"/>
          </a:xfrm>
          <a:prstGeom prst="rect">
            <a:avLst/>
          </a:prstGeom>
        </p:spPr>
      </p:pic>
      <p:sp>
        <p:nvSpPr>
          <p:cNvPr id="3" name="TextBox 2">
            <a:extLst>
              <a:ext uri="{FF2B5EF4-FFF2-40B4-BE49-F238E27FC236}">
                <a16:creationId xmlns:a16="http://schemas.microsoft.com/office/drawing/2014/main" id="{087D1A92-5330-203B-E56E-41CF91136B67}"/>
              </a:ext>
            </a:extLst>
          </p:cNvPr>
          <p:cNvSpPr txBox="1"/>
          <p:nvPr/>
        </p:nvSpPr>
        <p:spPr>
          <a:xfrm>
            <a:off x="677334" y="609600"/>
            <a:ext cx="8596668" cy="1320800"/>
          </a:xfrm>
          <a:prstGeom prst="rect">
            <a:avLst/>
          </a:prstGeom>
        </p:spPr>
        <p:txBody>
          <a:bodyPr vert="horz" lIns="91440" tIns="45720" rIns="91440" bIns="45720" rtlCol="0" anchor="t">
            <a:normAutofit/>
          </a:bodyPr>
          <a:lstStyle/>
          <a:p>
            <a:pPr>
              <a:spcBef>
                <a:spcPct val="0"/>
              </a:spcBef>
              <a:spcAft>
                <a:spcPts val="600"/>
              </a:spcAft>
            </a:pPr>
            <a:r>
              <a:rPr lang="en-US" sz="3600">
                <a:solidFill>
                  <a:schemeClr val="accent1"/>
                </a:solidFill>
                <a:effectLst/>
                <a:latin typeface="+mj-lt"/>
                <a:ea typeface="+mj-ea"/>
                <a:cs typeface="+mj-cs"/>
              </a:rPr>
              <a:t>Actions and Recommendations for Adults</a:t>
            </a:r>
          </a:p>
          <a:p>
            <a:pPr>
              <a:spcBef>
                <a:spcPct val="0"/>
              </a:spcBef>
              <a:spcAft>
                <a:spcPts val="600"/>
              </a:spcAft>
            </a:pPr>
            <a:r>
              <a:rPr lang="en-US" sz="3600">
                <a:solidFill>
                  <a:schemeClr val="accent1"/>
                </a:solidFill>
                <a:latin typeface="+mj-lt"/>
                <a:ea typeface="+mj-ea"/>
                <a:cs typeface="+mj-cs"/>
              </a:rPr>
              <a:t>(Actions) </a:t>
            </a:r>
          </a:p>
        </p:txBody>
      </p:sp>
      <p:sp>
        <p:nvSpPr>
          <p:cNvPr id="9" name="TextBox 8">
            <a:extLst>
              <a:ext uri="{FF2B5EF4-FFF2-40B4-BE49-F238E27FC236}">
                <a16:creationId xmlns:a16="http://schemas.microsoft.com/office/drawing/2014/main" id="{427271DD-BAB5-5427-E91D-12FB34C0F94F}"/>
              </a:ext>
            </a:extLst>
          </p:cNvPr>
          <p:cNvSpPr txBox="1"/>
          <p:nvPr/>
        </p:nvSpPr>
        <p:spPr>
          <a:xfrm>
            <a:off x="677334" y="2160589"/>
            <a:ext cx="8653992" cy="4221550"/>
          </a:xfrm>
          <a:prstGeom prst="rect">
            <a:avLst/>
          </a:prstGeom>
        </p:spPr>
        <p:txBody>
          <a:bodyPr vert="horz" lIns="91440" tIns="45720" rIns="91440" bIns="45720" rtlCol="0">
            <a:normAutofit/>
          </a:bodyPr>
          <a:lstStyle/>
          <a:p>
            <a:pPr algn="just">
              <a:lnSpc>
                <a:spcPct val="90000"/>
              </a:lnSpc>
              <a:spcBef>
                <a:spcPts val="1000"/>
              </a:spcBef>
              <a:buClr>
                <a:schemeClr val="accent1"/>
              </a:buClr>
              <a:buSzPct val="80000"/>
            </a:pPr>
            <a:r>
              <a:rPr lang="en-US" sz="1500" dirty="0">
                <a:solidFill>
                  <a:srgbClr val="FFFFFF"/>
                </a:solidFill>
                <a:latin typeface="Arial" panose="020B0604020202020204" pitchFamily="34" charset="0"/>
                <a:cs typeface="Arial" panose="020B0604020202020204" pitchFamily="34" charset="0"/>
              </a:rPr>
              <a:t>P</a:t>
            </a:r>
            <a:r>
              <a:rPr lang="en-US" sz="1500" dirty="0">
                <a:solidFill>
                  <a:srgbClr val="FFFFFF"/>
                </a:solidFill>
                <a:effectLst/>
                <a:latin typeface="Arial" panose="020B0604020202020204" pitchFamily="34" charset="0"/>
                <a:cs typeface="Arial" panose="020B0604020202020204" pitchFamily="34" charset="0"/>
              </a:rPr>
              <a:t>articipation in parenting programs: encourage parents to participate in evidence-based parenting programs. programs like the triple p-positive parenting program have demonstrated effectiveness in improving parenting skills and reducing disruptive behavior in children (sanders et al., 2008). these programs can empower parents with effective strategies for managing challenging behaviors and strengthen the parent-child bond.</a:t>
            </a:r>
          </a:p>
          <a:p>
            <a:pPr algn="just">
              <a:lnSpc>
                <a:spcPct val="90000"/>
              </a:lnSpc>
              <a:spcBef>
                <a:spcPts val="1000"/>
              </a:spcBef>
              <a:buClr>
                <a:schemeClr val="accent1"/>
              </a:buClr>
              <a:buSzPct val="80000"/>
            </a:pPr>
            <a:r>
              <a:rPr lang="en-US" sz="1500" dirty="0">
                <a:solidFill>
                  <a:srgbClr val="FFFFFF"/>
                </a:solidFill>
                <a:effectLst/>
                <a:latin typeface="Arial" panose="020B0604020202020204" pitchFamily="34" charset="0"/>
                <a:cs typeface="Arial" panose="020B0604020202020204" pitchFamily="34" charset="0"/>
              </a:rPr>
              <a:t>engagement in individual and family counselling: advocate for individual and family counselling sessions to address mental health concerns and enhance communication within the family. this can provide a safe space for adults to express their emotions, understand each other's perspectives, and develop healthier coping mechanisms. such interventions are crucial in breaking the cycle of disruptive behavior within the family (</a:t>
            </a:r>
            <a:r>
              <a:rPr lang="en-US" sz="1500" dirty="0" err="1">
                <a:solidFill>
                  <a:srgbClr val="FFFFFF"/>
                </a:solidFill>
                <a:effectLst/>
                <a:latin typeface="Arial" panose="020B0604020202020204" pitchFamily="34" charset="0"/>
                <a:cs typeface="Arial" panose="020B0604020202020204" pitchFamily="34" charset="0"/>
              </a:rPr>
              <a:t>heinicke</a:t>
            </a:r>
            <a:r>
              <a:rPr lang="en-US" sz="1500" dirty="0">
                <a:solidFill>
                  <a:srgbClr val="FFFFFF"/>
                </a:solidFill>
                <a:effectLst/>
                <a:latin typeface="Arial" panose="020B0604020202020204" pitchFamily="34" charset="0"/>
                <a:cs typeface="Arial" panose="020B0604020202020204" pitchFamily="34" charset="0"/>
              </a:rPr>
              <a:t> et al., 1999).</a:t>
            </a:r>
          </a:p>
          <a:p>
            <a:pPr algn="just">
              <a:lnSpc>
                <a:spcPct val="90000"/>
              </a:lnSpc>
              <a:spcBef>
                <a:spcPts val="1000"/>
              </a:spcBef>
              <a:buClr>
                <a:schemeClr val="accent1"/>
              </a:buClr>
              <a:buSzPct val="80000"/>
            </a:pPr>
            <a:r>
              <a:rPr lang="en-US" sz="1500" dirty="0">
                <a:solidFill>
                  <a:srgbClr val="FFFFFF"/>
                </a:solidFill>
                <a:effectLst/>
                <a:latin typeface="Arial" panose="020B0604020202020204" pitchFamily="34" charset="0"/>
                <a:cs typeface="Arial" panose="020B0604020202020204" pitchFamily="34" charset="0"/>
              </a:rPr>
              <a:t>access to substance abuse counselling: if parental alcohol problems are identified, facilitate access to substance abuse counselling and rehabilitation services. this intervention can address underlying issues contributing to disruptive behavior and improve overall family functioning.</a:t>
            </a:r>
          </a:p>
          <a:p>
            <a:pPr algn="just">
              <a:lnSpc>
                <a:spcPct val="90000"/>
              </a:lnSpc>
              <a:spcBef>
                <a:spcPts val="1000"/>
              </a:spcBef>
              <a:buClr>
                <a:schemeClr val="accent1"/>
              </a:buClr>
              <a:buSzPct val="80000"/>
            </a:pPr>
            <a:r>
              <a:rPr lang="en-US" sz="1500" dirty="0">
                <a:solidFill>
                  <a:srgbClr val="FFFFFF"/>
                </a:solidFill>
                <a:latin typeface="Arial" panose="020B0604020202020204" pitchFamily="34" charset="0"/>
                <a:cs typeface="Arial" panose="020B0604020202020204" pitchFamily="34" charset="0"/>
              </a:rPr>
              <a:t>N</a:t>
            </a:r>
            <a:r>
              <a:rPr lang="en-US" sz="1500" dirty="0">
                <a:solidFill>
                  <a:srgbClr val="FFFFFF"/>
                </a:solidFill>
                <a:effectLst/>
                <a:latin typeface="Arial" panose="020B0604020202020204" pitchFamily="34" charset="0"/>
                <a:cs typeface="Arial" panose="020B0604020202020204" pitchFamily="34" charset="0"/>
              </a:rPr>
              <a:t>aveeda </a:t>
            </a:r>
            <a:r>
              <a:rPr lang="en-US" sz="1500" dirty="0">
                <a:solidFill>
                  <a:srgbClr val="FFFFFF"/>
                </a:solidFill>
                <a:latin typeface="Arial" panose="020B0604020202020204" pitchFamily="34" charset="0"/>
                <a:cs typeface="Arial" panose="020B0604020202020204" pitchFamily="34" charset="0"/>
              </a:rPr>
              <a:t>A</a:t>
            </a:r>
            <a:r>
              <a:rPr lang="en-US" sz="1500" dirty="0">
                <a:solidFill>
                  <a:srgbClr val="FFFFFF"/>
                </a:solidFill>
                <a:effectLst/>
                <a:latin typeface="Arial" panose="020B0604020202020204" pitchFamily="34" charset="0"/>
                <a:cs typeface="Arial" panose="020B0604020202020204" pitchFamily="34" charset="0"/>
              </a:rPr>
              <a:t>ziz </a:t>
            </a:r>
          </a:p>
        </p:txBody>
      </p:sp>
    </p:spTree>
    <p:extLst>
      <p:ext uri="{BB962C8B-B14F-4D97-AF65-F5344CB8AC3E}">
        <p14:creationId xmlns:p14="http://schemas.microsoft.com/office/powerpoint/2010/main" val="352526897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3" name="TextBox 72">
            <a:extLst>
              <a:ext uri="{FF2B5EF4-FFF2-40B4-BE49-F238E27FC236}">
                <a16:creationId xmlns:a16="http://schemas.microsoft.com/office/drawing/2014/main" id="{84A73508-0A7E-41D2-BF8C-43CEFD9355C6}"/>
              </a:ext>
            </a:extLst>
          </p:cNvPr>
          <p:cNvSpPr txBox="1"/>
          <p:nvPr/>
        </p:nvSpPr>
        <p:spPr>
          <a:xfrm>
            <a:off x="1154954" y="973668"/>
            <a:ext cx="8761413" cy="7069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1700" dirty="0">
                <a:solidFill>
                  <a:srgbClr val="FFFFFF"/>
                </a:solidFill>
                <a:effectLst/>
                <a:latin typeface="+mj-lt"/>
                <a:ea typeface="+mj-ea"/>
                <a:cs typeface="+mj-cs"/>
              </a:rPr>
              <a:t>Actions and Recommendations for Adults:</a:t>
            </a:r>
          </a:p>
          <a:p>
            <a:pPr>
              <a:lnSpc>
                <a:spcPct val="90000"/>
              </a:lnSpc>
              <a:spcBef>
                <a:spcPct val="0"/>
              </a:spcBef>
              <a:spcAft>
                <a:spcPts val="600"/>
              </a:spcAft>
            </a:pPr>
            <a:r>
              <a:rPr lang="en-US" sz="1700" dirty="0">
                <a:solidFill>
                  <a:srgbClr val="FFFFFF"/>
                </a:solidFill>
                <a:latin typeface="+mj-lt"/>
                <a:ea typeface="+mj-ea"/>
                <a:cs typeface="+mj-cs"/>
              </a:rPr>
              <a:t>(Recommendations)</a:t>
            </a:r>
          </a:p>
        </p:txBody>
      </p:sp>
      <p:graphicFrame>
        <p:nvGraphicFramePr>
          <p:cNvPr id="7" name="TextBox 4">
            <a:extLst>
              <a:ext uri="{FF2B5EF4-FFF2-40B4-BE49-F238E27FC236}">
                <a16:creationId xmlns:a16="http://schemas.microsoft.com/office/drawing/2014/main" id="{D89D3569-76B1-3ECB-CCEA-9195B90C33ED}"/>
              </a:ext>
            </a:extLst>
          </p:cNvPr>
          <p:cNvGraphicFramePr/>
          <p:nvPr>
            <p:extLst>
              <p:ext uri="{D42A27DB-BD31-4B8C-83A1-F6EECF244321}">
                <p14:modId xmlns:p14="http://schemas.microsoft.com/office/powerpoint/2010/main" val="4038192829"/>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919282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 name="TextBox 98">
            <a:extLst>
              <a:ext uri="{FF2B5EF4-FFF2-40B4-BE49-F238E27FC236}">
                <a16:creationId xmlns:a16="http://schemas.microsoft.com/office/drawing/2014/main" id="{0C4D8AD1-D55A-A689-C9DF-4C5588743E43}"/>
              </a:ext>
            </a:extLst>
          </p:cNvPr>
          <p:cNvSpPr txBox="1"/>
          <p:nvPr/>
        </p:nvSpPr>
        <p:spPr>
          <a:xfrm>
            <a:off x="642483" y="1042763"/>
            <a:ext cx="6644142" cy="5043711"/>
          </a:xfrm>
          <a:prstGeom prst="rect">
            <a:avLst/>
          </a:prstGeom>
        </p:spPr>
        <p:txBody>
          <a:bodyPr vert="horz" lIns="91440" tIns="45720" rIns="91440" bIns="45720" rtlCol="0" anchor="ctr">
            <a:normAutofit/>
          </a:bodyPr>
          <a:lstStyle/>
          <a:p>
            <a:pPr algn="just">
              <a:lnSpc>
                <a:spcPct val="90000"/>
              </a:lnSpc>
              <a:spcBef>
                <a:spcPts val="1000"/>
              </a:spcBef>
              <a:buClr>
                <a:schemeClr val="accent1"/>
              </a:buClr>
              <a:buSzPct val="80000"/>
            </a:pPr>
            <a:r>
              <a:rPr lang="en-US" sz="1400" b="1" dirty="0">
                <a:solidFill>
                  <a:schemeClr val="tx1">
                    <a:lumMod val="75000"/>
                    <a:lumOff val="25000"/>
                  </a:schemeClr>
                </a:solidFill>
                <a:effectLst/>
                <a:latin typeface="Arial" panose="020B0604020202020204" pitchFamily="34" charset="0"/>
                <a:cs typeface="Arial" panose="020B0604020202020204" pitchFamily="34" charset="0"/>
              </a:rPr>
              <a:t>Conclusion</a:t>
            </a:r>
          </a:p>
          <a:p>
            <a:pPr algn="just">
              <a:lnSpc>
                <a:spcPct val="90000"/>
              </a:lnSpc>
              <a:spcBef>
                <a:spcPts val="1000"/>
              </a:spcBef>
              <a:buClr>
                <a:schemeClr val="accent1"/>
              </a:buClr>
              <a:buSzPct val="80000"/>
            </a:pPr>
            <a:r>
              <a:rPr lang="en-US" sz="1400" dirty="0">
                <a:solidFill>
                  <a:schemeClr val="tx1">
                    <a:lumMod val="75000"/>
                    <a:lumOff val="25000"/>
                  </a:schemeClr>
                </a:solidFill>
                <a:effectLst/>
                <a:latin typeface="Arial" panose="020B0604020202020204" pitchFamily="34" charset="0"/>
                <a:cs typeface="Arial" panose="020B0604020202020204" pitchFamily="34" charset="0"/>
              </a:rPr>
              <a:t>In conclusion, addressing the complex challenges faced by this family requires a collaborative and targeted approach that considers the unique dynamics at play. By recommending actions and interventions for both adults and children, we aim to foster positive change and enhance the overall well-being of the family.</a:t>
            </a:r>
          </a:p>
          <a:p>
            <a:pPr algn="just">
              <a:lnSpc>
                <a:spcPct val="90000"/>
              </a:lnSpc>
              <a:spcBef>
                <a:spcPts val="1000"/>
              </a:spcBef>
              <a:buClr>
                <a:schemeClr val="accent1"/>
              </a:buClr>
              <a:buSzPct val="80000"/>
            </a:pPr>
            <a:r>
              <a:rPr lang="en-US" sz="1400" dirty="0">
                <a:solidFill>
                  <a:schemeClr val="tx1">
                    <a:lumMod val="75000"/>
                    <a:lumOff val="25000"/>
                  </a:schemeClr>
                </a:solidFill>
                <a:effectLst/>
                <a:latin typeface="Arial" panose="020B0604020202020204" pitchFamily="34" charset="0"/>
                <a:cs typeface="Arial" panose="020B0604020202020204" pitchFamily="34" charset="0"/>
              </a:rPr>
              <a:t>For adults, participation in evidence-based parenting programs, engagement in individual and family counselling, and access to substance abuse counselling are essential steps toward building stronger, healthier family dynamics. These interventions empower parents with the tools needed to navigate challenges, communicate effectively, and create a supportive environment.</a:t>
            </a:r>
          </a:p>
          <a:p>
            <a:pPr algn="just">
              <a:lnSpc>
                <a:spcPct val="90000"/>
              </a:lnSpc>
              <a:spcBef>
                <a:spcPts val="1000"/>
              </a:spcBef>
              <a:buClr>
                <a:schemeClr val="accent1"/>
              </a:buClr>
              <a:buSzPct val="80000"/>
            </a:pPr>
            <a:r>
              <a:rPr lang="en-US" sz="1400" dirty="0">
                <a:solidFill>
                  <a:schemeClr val="tx1">
                    <a:lumMod val="75000"/>
                    <a:lumOff val="25000"/>
                  </a:schemeClr>
                </a:solidFill>
                <a:effectLst/>
                <a:latin typeface="Arial" panose="020B0604020202020204" pitchFamily="34" charset="0"/>
                <a:cs typeface="Arial" panose="020B0604020202020204" pitchFamily="34" charset="0"/>
              </a:rPr>
              <a:t>For children, child-cantered counselling, play therapy, and school-based support programs are pivotal in addressing emotional and educational needs. These approaches provide children with the means to express themselves, understand their emotions, and develop coping mechanisms, contributing to improved behavioral outcomes.</a:t>
            </a:r>
          </a:p>
          <a:p>
            <a:pPr algn="just">
              <a:lnSpc>
                <a:spcPct val="90000"/>
              </a:lnSpc>
              <a:spcBef>
                <a:spcPts val="1000"/>
              </a:spcBef>
              <a:buClr>
                <a:schemeClr val="accent1"/>
              </a:buClr>
              <a:buSzPct val="80000"/>
            </a:pPr>
            <a:r>
              <a:rPr lang="en-US" sz="1400" dirty="0">
                <a:solidFill>
                  <a:schemeClr val="tx1">
                    <a:lumMod val="75000"/>
                    <a:lumOff val="25000"/>
                  </a:schemeClr>
                </a:solidFill>
                <a:effectLst/>
                <a:latin typeface="Arial" panose="020B0604020202020204" pitchFamily="34" charset="0"/>
                <a:cs typeface="Arial" panose="020B0604020202020204" pitchFamily="34" charset="0"/>
              </a:rPr>
              <a:t>In adopting these recommendations, we aspire to break the cycle of disruptive behavior, promote positive familial relationships, and create a foundation for lasting change. By embracing a holistic perspective and involving various support services, we can work towards a brighter future for both the individuals within the family and the family.</a:t>
            </a:r>
          </a:p>
          <a:p>
            <a:pPr algn="just">
              <a:lnSpc>
                <a:spcPct val="90000"/>
              </a:lnSpc>
              <a:spcBef>
                <a:spcPts val="1000"/>
              </a:spcBef>
              <a:buClr>
                <a:schemeClr val="accent1"/>
              </a:buClr>
              <a:buSzPct val="80000"/>
            </a:pPr>
            <a:r>
              <a:rPr lang="en-US" sz="1400" dirty="0">
                <a:solidFill>
                  <a:schemeClr val="tx1">
                    <a:lumMod val="75000"/>
                    <a:lumOff val="25000"/>
                  </a:schemeClr>
                </a:solidFill>
                <a:latin typeface="Arial" panose="020B0604020202020204" pitchFamily="34" charset="0"/>
                <a:cs typeface="Arial" panose="020B0604020202020204" pitchFamily="34" charset="0"/>
              </a:rPr>
              <a:t>Naveeda Aziz</a:t>
            </a:r>
            <a:endParaRPr lang="en-US" sz="1400" dirty="0">
              <a:solidFill>
                <a:schemeClr val="tx1">
                  <a:lumMod val="75000"/>
                  <a:lumOff val="25000"/>
                </a:schemeClr>
              </a:solidFill>
              <a:effectLst/>
              <a:latin typeface="Arial" panose="020B0604020202020204" pitchFamily="34" charset="0"/>
              <a:cs typeface="Arial" panose="020B0604020202020204" pitchFamily="34" charset="0"/>
            </a:endParaRPr>
          </a:p>
        </p:txBody>
      </p:sp>
      <p:pic>
        <p:nvPicPr>
          <p:cNvPr id="7" name="Picture 6" descr="A green sign with white text&#10;&#10;Description automatically generated">
            <a:extLst>
              <a:ext uri="{FF2B5EF4-FFF2-40B4-BE49-F238E27FC236}">
                <a16:creationId xmlns:a16="http://schemas.microsoft.com/office/drawing/2014/main" id="{67198A64-E01D-5077-15AE-1DA3608E27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56997" y="3196620"/>
            <a:ext cx="3711127" cy="1855564"/>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289774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E3C97-05A6-0D40-062B-81938CFCAA04}"/>
              </a:ext>
            </a:extLst>
          </p:cNvPr>
          <p:cNvSpPr>
            <a:spLocks noGrp="1"/>
          </p:cNvSpPr>
          <p:nvPr>
            <p:ph type="title"/>
          </p:nvPr>
        </p:nvSpPr>
        <p:spPr>
          <a:xfrm>
            <a:off x="388086" y="209595"/>
            <a:ext cx="1729963" cy="406226"/>
          </a:xfrm>
        </p:spPr>
        <p:txBody>
          <a:bodyPr/>
          <a:lstStyle/>
          <a:p>
            <a:r>
              <a:rPr lang="en-GB" sz="1800" dirty="0">
                <a:effectLst/>
                <a:latin typeface="Arial" panose="020B0604020202020204" pitchFamily="34" charset="0"/>
                <a:ea typeface="Calibri" panose="020F0502020204030204" pitchFamily="34" charset="0"/>
              </a:rPr>
              <a:t>References:</a:t>
            </a:r>
            <a:endParaRPr lang="en-GB" dirty="0"/>
          </a:p>
        </p:txBody>
      </p:sp>
      <p:sp>
        <p:nvSpPr>
          <p:cNvPr id="3" name="Text Placeholder 2">
            <a:extLst>
              <a:ext uri="{FF2B5EF4-FFF2-40B4-BE49-F238E27FC236}">
                <a16:creationId xmlns:a16="http://schemas.microsoft.com/office/drawing/2014/main" id="{16D69AF8-F084-48A6-896B-B7B71CC56677}"/>
              </a:ext>
            </a:extLst>
          </p:cNvPr>
          <p:cNvSpPr>
            <a:spLocks noGrp="1"/>
          </p:cNvSpPr>
          <p:nvPr>
            <p:ph type="body" idx="1"/>
          </p:nvPr>
        </p:nvSpPr>
        <p:spPr>
          <a:xfrm>
            <a:off x="388086" y="739220"/>
            <a:ext cx="9035832" cy="5997482"/>
          </a:xfrm>
        </p:spPr>
        <p:txBody>
          <a:bodyPr>
            <a:normAutofit fontScale="25000" lnSpcReduction="20000"/>
          </a:bodyPr>
          <a:lstStyle/>
          <a:p>
            <a:pPr algn="just">
              <a:lnSpc>
                <a:spcPct val="120000"/>
              </a:lnSpc>
              <a:spcAft>
                <a:spcPts val="800"/>
              </a:spcAft>
            </a:pPr>
            <a:r>
              <a:rPr lang="en-GB" sz="5600" kern="100" dirty="0">
                <a:effectLst/>
                <a:latin typeface="Arial" panose="020B0604020202020204" pitchFamily="34" charset="0"/>
                <a:ea typeface="Calibri" panose="020F0502020204030204" pitchFamily="34" charset="0"/>
                <a:cs typeface="Arial" panose="020B0604020202020204" pitchFamily="34" charset="0"/>
              </a:rPr>
              <a:t>Farrington, D. P., &amp; </a:t>
            </a:r>
            <a:r>
              <a:rPr lang="en-GB" sz="5600" kern="100" dirty="0" err="1">
                <a:effectLst/>
                <a:latin typeface="Arial" panose="020B0604020202020204" pitchFamily="34" charset="0"/>
                <a:ea typeface="Calibri" panose="020F0502020204030204" pitchFamily="34" charset="0"/>
                <a:cs typeface="Arial" panose="020B0604020202020204" pitchFamily="34" charset="0"/>
              </a:rPr>
              <a:t>Ttofi</a:t>
            </a:r>
            <a:r>
              <a:rPr lang="en-GB" sz="5600" kern="100" dirty="0">
                <a:effectLst/>
                <a:latin typeface="Arial" panose="020B0604020202020204" pitchFamily="34" charset="0"/>
                <a:ea typeface="Calibri" panose="020F0502020204030204" pitchFamily="34" charset="0"/>
                <a:cs typeface="Arial" panose="020B0604020202020204" pitchFamily="34" charset="0"/>
              </a:rPr>
              <a:t>, M. M. (2009). School-based programs to reduce bullying and victimization: A systematic review. </a:t>
            </a:r>
            <a:r>
              <a:rPr lang="en-GB" sz="5600" i="1" kern="100" dirty="0">
                <a:effectLst/>
                <a:latin typeface="Arial" panose="020B0604020202020204" pitchFamily="34" charset="0"/>
                <a:ea typeface="Calibri" panose="020F0502020204030204" pitchFamily="34" charset="0"/>
                <a:cs typeface="Arial" panose="020B0604020202020204" pitchFamily="34" charset="0"/>
              </a:rPr>
              <a:t>Campbell Systematic Reviews, 5</a:t>
            </a:r>
            <a:r>
              <a:rPr lang="en-GB" sz="5600" kern="100" dirty="0">
                <a:effectLst/>
                <a:latin typeface="Arial" panose="020B0604020202020204" pitchFamily="34" charset="0"/>
                <a:ea typeface="Calibri" panose="020F0502020204030204" pitchFamily="34" charset="0"/>
                <a:cs typeface="Arial" panose="020B0604020202020204" pitchFamily="34" charset="0"/>
              </a:rPr>
              <a:t>(1), 1-80.</a:t>
            </a:r>
          </a:p>
          <a:p>
            <a:pPr algn="just">
              <a:lnSpc>
                <a:spcPct val="120000"/>
              </a:lnSpc>
              <a:spcAft>
                <a:spcPts val="800"/>
              </a:spcAft>
            </a:pPr>
            <a:r>
              <a:rPr lang="en-GB" sz="5600" kern="100" dirty="0">
                <a:effectLst/>
                <a:latin typeface="Arial" panose="020B0604020202020204" pitchFamily="34" charset="0"/>
                <a:ea typeface="Calibri" panose="020F0502020204030204" pitchFamily="34" charset="0"/>
                <a:cs typeface="Arial" panose="020B0604020202020204" pitchFamily="34" charset="0"/>
              </a:rPr>
              <a:t>Gorman-Smith, D., &amp; Tolan, P. (1998). The role of exposure to community violence and developmental problems among inner-city youth. Development and Psychopathology, 10(1), 101-116.</a:t>
            </a:r>
          </a:p>
          <a:p>
            <a:pPr algn="just">
              <a:lnSpc>
                <a:spcPct val="120000"/>
              </a:lnSpc>
              <a:spcAft>
                <a:spcPts val="800"/>
              </a:spcAft>
            </a:pPr>
            <a:r>
              <a:rPr lang="en-GB" sz="5600" kern="100" dirty="0" err="1">
                <a:effectLst/>
                <a:latin typeface="Arial" panose="020B0604020202020204" pitchFamily="34" charset="0"/>
                <a:ea typeface="Calibri" panose="020F0502020204030204" pitchFamily="34" charset="0"/>
                <a:cs typeface="Arial" panose="020B0604020202020204" pitchFamily="34" charset="0"/>
              </a:rPr>
              <a:t>Luthar</a:t>
            </a:r>
            <a:r>
              <a:rPr lang="en-GB" sz="5600" kern="100" dirty="0">
                <a:effectLst/>
                <a:latin typeface="Arial" panose="020B0604020202020204" pitchFamily="34" charset="0"/>
                <a:ea typeface="Calibri" panose="020F0502020204030204" pitchFamily="34" charset="0"/>
                <a:cs typeface="Arial" panose="020B0604020202020204" pitchFamily="34" charset="0"/>
              </a:rPr>
              <a:t>, S. S., Cicchetti, D., &amp; Becker, B. (2000). The construct of resilience: A critical evaluation and guidelines for future work. </a:t>
            </a:r>
            <a:r>
              <a:rPr lang="en-GB" sz="5600" i="1" kern="100" dirty="0">
                <a:effectLst/>
                <a:latin typeface="Arial" panose="020B0604020202020204" pitchFamily="34" charset="0"/>
                <a:ea typeface="Calibri" panose="020F0502020204030204" pitchFamily="34" charset="0"/>
                <a:cs typeface="Arial" panose="020B0604020202020204" pitchFamily="34" charset="0"/>
              </a:rPr>
              <a:t>Child Development, 71</a:t>
            </a:r>
            <a:r>
              <a:rPr lang="en-GB" sz="5600" kern="100" dirty="0">
                <a:effectLst/>
                <a:latin typeface="Arial" panose="020B0604020202020204" pitchFamily="34" charset="0"/>
                <a:ea typeface="Calibri" panose="020F0502020204030204" pitchFamily="34" charset="0"/>
                <a:cs typeface="Arial" panose="020B0604020202020204" pitchFamily="34" charset="0"/>
              </a:rPr>
              <a:t>(3), 543-562.</a:t>
            </a:r>
          </a:p>
          <a:p>
            <a:pPr algn="just">
              <a:lnSpc>
                <a:spcPct val="120000"/>
              </a:lnSpc>
              <a:spcAft>
                <a:spcPts val="800"/>
              </a:spcAft>
            </a:pPr>
            <a:r>
              <a:rPr lang="en-GB" sz="5600" kern="100" dirty="0">
                <a:effectLst/>
                <a:latin typeface="Arial" panose="020B0604020202020204" pitchFamily="34" charset="0"/>
                <a:ea typeface="Calibri" panose="020F0502020204030204" pitchFamily="34" charset="0"/>
                <a:cs typeface="Arial" panose="020B0604020202020204" pitchFamily="34" charset="0"/>
              </a:rPr>
              <a:t>Sanders, M. R., &amp; Woolley, M. L. (2005). The relationship between maternal self-efficacy and parenting practices: Implications for parent training. </a:t>
            </a:r>
            <a:r>
              <a:rPr lang="en-GB" sz="5600" i="1" kern="100" dirty="0">
                <a:effectLst/>
                <a:latin typeface="Arial" panose="020B0604020202020204" pitchFamily="34" charset="0"/>
                <a:ea typeface="Calibri" panose="020F0502020204030204" pitchFamily="34" charset="0"/>
                <a:cs typeface="Arial" panose="020B0604020202020204" pitchFamily="34" charset="0"/>
              </a:rPr>
              <a:t>Child: Care, Health and Development, 31</a:t>
            </a:r>
            <a:r>
              <a:rPr lang="en-GB" sz="5600" kern="100" dirty="0">
                <a:effectLst/>
                <a:latin typeface="Arial" panose="020B0604020202020204" pitchFamily="34" charset="0"/>
                <a:ea typeface="Calibri" panose="020F0502020204030204" pitchFamily="34" charset="0"/>
                <a:cs typeface="Arial" panose="020B0604020202020204" pitchFamily="34" charset="0"/>
              </a:rPr>
              <a:t>(1), 65-73.</a:t>
            </a:r>
          </a:p>
          <a:p>
            <a:pPr algn="just">
              <a:lnSpc>
                <a:spcPct val="120000"/>
              </a:lnSpc>
              <a:spcAft>
                <a:spcPts val="800"/>
              </a:spcAft>
            </a:pPr>
            <a:r>
              <a:rPr lang="en-GB" sz="5600" kern="100" dirty="0">
                <a:effectLst/>
                <a:latin typeface="Arial" panose="020B0604020202020204" pitchFamily="34" charset="0"/>
                <a:ea typeface="Calibri" panose="020F0502020204030204" pitchFamily="34" charset="0"/>
                <a:cs typeface="Arial" panose="020B0604020202020204" pitchFamily="34" charset="0"/>
              </a:rPr>
              <a:t>Bradshaw, C. P., Schaeffer, C. M., </a:t>
            </a:r>
            <a:r>
              <a:rPr lang="en-GB" sz="5600" kern="100" dirty="0" err="1">
                <a:effectLst/>
                <a:latin typeface="Arial" panose="020B0604020202020204" pitchFamily="34" charset="0"/>
                <a:ea typeface="Calibri" panose="020F0502020204030204" pitchFamily="34" charset="0"/>
                <a:cs typeface="Arial" panose="020B0604020202020204" pitchFamily="34" charset="0"/>
              </a:rPr>
              <a:t>Petras</a:t>
            </a:r>
            <a:r>
              <a:rPr lang="en-GB" sz="5600" kern="100" dirty="0">
                <a:effectLst/>
                <a:latin typeface="Arial" panose="020B0604020202020204" pitchFamily="34" charset="0"/>
                <a:ea typeface="Calibri" panose="020F0502020204030204" pitchFamily="34" charset="0"/>
                <a:cs typeface="Arial" panose="020B0604020202020204" pitchFamily="34" charset="0"/>
              </a:rPr>
              <a:t>, H., </a:t>
            </a:r>
            <a:r>
              <a:rPr lang="en-GB" sz="5600" kern="100" dirty="0" err="1">
                <a:effectLst/>
                <a:latin typeface="Arial" panose="020B0604020202020204" pitchFamily="34" charset="0"/>
                <a:ea typeface="Calibri" panose="020F0502020204030204" pitchFamily="34" charset="0"/>
                <a:cs typeface="Arial" panose="020B0604020202020204" pitchFamily="34" charset="0"/>
              </a:rPr>
              <a:t>Ialongo</a:t>
            </a:r>
            <a:r>
              <a:rPr lang="en-GB" sz="5600" kern="100" dirty="0">
                <a:effectLst/>
                <a:latin typeface="Arial" panose="020B0604020202020204" pitchFamily="34" charset="0"/>
                <a:ea typeface="Calibri" panose="020F0502020204030204" pitchFamily="34" charset="0"/>
                <a:cs typeface="Arial" panose="020B0604020202020204" pitchFamily="34" charset="0"/>
              </a:rPr>
              <a:t>, N. S., &amp; </a:t>
            </a:r>
            <a:r>
              <a:rPr lang="en-GB" sz="5600" kern="100" dirty="0" err="1">
                <a:effectLst/>
                <a:latin typeface="Arial" panose="020B0604020202020204" pitchFamily="34" charset="0"/>
                <a:ea typeface="Calibri" panose="020F0502020204030204" pitchFamily="34" charset="0"/>
                <a:cs typeface="Arial" panose="020B0604020202020204" pitchFamily="34" charset="0"/>
              </a:rPr>
              <a:t>Poduska</a:t>
            </a:r>
            <a:r>
              <a:rPr lang="en-GB" sz="5600" kern="100" dirty="0">
                <a:effectLst/>
                <a:latin typeface="Arial" panose="020B0604020202020204" pitchFamily="34" charset="0"/>
                <a:ea typeface="Calibri" panose="020F0502020204030204" pitchFamily="34" charset="0"/>
                <a:cs typeface="Arial" panose="020B0604020202020204" pitchFamily="34" charset="0"/>
              </a:rPr>
              <a:t>, J. M. (2010). Predicting negative life outcomes from early aggressive-disruptive behaviour trajectories: Gender differences in maladaptation across life domains. </a:t>
            </a:r>
            <a:r>
              <a:rPr lang="en-GB" sz="5600" i="1" kern="100" dirty="0">
                <a:effectLst/>
                <a:latin typeface="Arial" panose="020B0604020202020204" pitchFamily="34" charset="0"/>
                <a:ea typeface="Calibri" panose="020F0502020204030204" pitchFamily="34" charset="0"/>
                <a:cs typeface="Arial" panose="020B0604020202020204" pitchFamily="34" charset="0"/>
              </a:rPr>
              <a:t>Journal of Youth and Adolescence, 39</a:t>
            </a:r>
            <a:r>
              <a:rPr lang="en-GB" sz="5600" kern="100" dirty="0">
                <a:effectLst/>
                <a:latin typeface="Arial" panose="020B0604020202020204" pitchFamily="34" charset="0"/>
                <a:ea typeface="Calibri" panose="020F0502020204030204" pitchFamily="34" charset="0"/>
                <a:cs typeface="Arial" panose="020B0604020202020204" pitchFamily="34" charset="0"/>
              </a:rPr>
              <a:t>(8), 953-966.</a:t>
            </a:r>
          </a:p>
          <a:p>
            <a:pPr algn="just">
              <a:lnSpc>
                <a:spcPct val="120000"/>
              </a:lnSpc>
              <a:spcAft>
                <a:spcPts val="800"/>
              </a:spcAft>
            </a:pPr>
            <a:r>
              <a:rPr lang="en-GB" sz="5600" kern="100" dirty="0">
                <a:effectLst/>
                <a:latin typeface="Arial" panose="020B0604020202020204" pitchFamily="34" charset="0"/>
                <a:ea typeface="Calibri" panose="020F0502020204030204" pitchFamily="34" charset="0"/>
                <a:cs typeface="Arial" panose="020B0604020202020204" pitchFamily="34" charset="0"/>
              </a:rPr>
              <a:t>Conger, R. D., &amp; Donnellan, M. B. (2007). An interactionist perspective on the socioeconomic context of human development. </a:t>
            </a:r>
            <a:r>
              <a:rPr lang="en-GB" sz="5600" i="1" kern="100" dirty="0">
                <a:effectLst/>
                <a:latin typeface="Arial" panose="020B0604020202020204" pitchFamily="34" charset="0"/>
                <a:ea typeface="Calibri" panose="020F0502020204030204" pitchFamily="34" charset="0"/>
                <a:cs typeface="Arial" panose="020B0604020202020204" pitchFamily="34" charset="0"/>
              </a:rPr>
              <a:t>Annual Review of Psychology, 58</a:t>
            </a:r>
            <a:r>
              <a:rPr lang="en-GB" sz="5600" kern="100" dirty="0">
                <a:effectLst/>
                <a:latin typeface="Arial" panose="020B0604020202020204" pitchFamily="34" charset="0"/>
                <a:ea typeface="Calibri" panose="020F0502020204030204" pitchFamily="34" charset="0"/>
                <a:cs typeface="Arial" panose="020B0604020202020204" pitchFamily="34" charset="0"/>
              </a:rPr>
              <a:t>, 175-199.</a:t>
            </a:r>
          </a:p>
          <a:p>
            <a:pPr algn="just">
              <a:lnSpc>
                <a:spcPct val="120000"/>
              </a:lnSpc>
              <a:spcAft>
                <a:spcPts val="800"/>
              </a:spcAft>
            </a:pPr>
            <a:r>
              <a:rPr lang="en-GB" sz="5600" kern="100" dirty="0" err="1">
                <a:effectLst/>
                <a:latin typeface="Arial" panose="020B0604020202020204" pitchFamily="34" charset="0"/>
                <a:ea typeface="Calibri" panose="020F0502020204030204" pitchFamily="34" charset="0"/>
                <a:cs typeface="Arial" panose="020B0604020202020204" pitchFamily="34" charset="0"/>
              </a:rPr>
              <a:t>Masten</a:t>
            </a:r>
            <a:r>
              <a:rPr lang="en-GB" sz="5600" kern="100" dirty="0">
                <a:effectLst/>
                <a:latin typeface="Arial" panose="020B0604020202020204" pitchFamily="34" charset="0"/>
                <a:ea typeface="Calibri" panose="020F0502020204030204" pitchFamily="34" charset="0"/>
                <a:cs typeface="Arial" panose="020B0604020202020204" pitchFamily="34" charset="0"/>
              </a:rPr>
              <a:t>, A. S. (2014). Ordinary magic: Resilience processes in development. </a:t>
            </a:r>
            <a:r>
              <a:rPr lang="en-GB" sz="5600" i="1" kern="100" dirty="0">
                <a:effectLst/>
                <a:latin typeface="Arial" panose="020B0604020202020204" pitchFamily="34" charset="0"/>
                <a:ea typeface="Calibri" panose="020F0502020204030204" pitchFamily="34" charset="0"/>
                <a:cs typeface="Arial" panose="020B0604020202020204" pitchFamily="34" charset="0"/>
              </a:rPr>
              <a:t>American Psychologist, 56</a:t>
            </a:r>
            <a:r>
              <a:rPr lang="en-GB" sz="5600" kern="100" dirty="0">
                <a:effectLst/>
                <a:latin typeface="Arial" panose="020B0604020202020204" pitchFamily="34" charset="0"/>
                <a:ea typeface="Calibri" panose="020F0502020204030204" pitchFamily="34" charset="0"/>
                <a:cs typeface="Arial" panose="020B0604020202020204" pitchFamily="34" charset="0"/>
              </a:rPr>
              <a:t>(3), 227-238.</a:t>
            </a:r>
          </a:p>
          <a:p>
            <a:pPr algn="just">
              <a:lnSpc>
                <a:spcPct val="120000"/>
              </a:lnSpc>
              <a:spcAft>
                <a:spcPts val="800"/>
              </a:spcAft>
            </a:pPr>
            <a:r>
              <a:rPr lang="en-GB" sz="5600" kern="100" dirty="0">
                <a:effectLst/>
                <a:latin typeface="Arial" panose="020B0604020202020204" pitchFamily="34" charset="0"/>
                <a:ea typeface="Calibri" panose="020F0502020204030204" pitchFamily="34" charset="0"/>
                <a:cs typeface="Arial" panose="020B0604020202020204" pitchFamily="34" charset="0"/>
              </a:rPr>
              <a:t>Patterson, G. R., &amp; Capaldi, D. M. (1991). A mediational model for boys' depressed mood. In M. E. Colten &amp; S. Gore (Eds.),</a:t>
            </a:r>
            <a:r>
              <a:rPr lang="en-GB" sz="5600" i="1" kern="100" dirty="0">
                <a:effectLst/>
                <a:latin typeface="Arial" panose="020B0604020202020204" pitchFamily="34" charset="0"/>
                <a:ea typeface="Calibri" panose="020F0502020204030204" pitchFamily="34" charset="0"/>
                <a:cs typeface="Arial" panose="020B0604020202020204" pitchFamily="34" charset="0"/>
              </a:rPr>
              <a:t> Adolescent Stress: Causes and Consequences </a:t>
            </a:r>
            <a:r>
              <a:rPr lang="en-GB" sz="5600" kern="100" dirty="0">
                <a:effectLst/>
                <a:latin typeface="Arial" panose="020B0604020202020204" pitchFamily="34" charset="0"/>
                <a:ea typeface="Calibri" panose="020F0502020204030204" pitchFamily="34" charset="0"/>
                <a:cs typeface="Arial" panose="020B0604020202020204" pitchFamily="34" charset="0"/>
              </a:rPr>
              <a:t>(pp. 77-104). Aldine Transaction.</a:t>
            </a:r>
          </a:p>
          <a:p>
            <a:endParaRPr lang="en-GB" dirty="0"/>
          </a:p>
        </p:txBody>
      </p:sp>
    </p:spTree>
    <p:extLst>
      <p:ext uri="{BB962C8B-B14F-4D97-AF65-F5344CB8AC3E}">
        <p14:creationId xmlns:p14="http://schemas.microsoft.com/office/powerpoint/2010/main" val="489824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C4181B-087B-4CB0-5E0D-D174DB390325}"/>
              </a:ext>
            </a:extLst>
          </p:cNvPr>
          <p:cNvSpPr txBox="1"/>
          <p:nvPr/>
        </p:nvSpPr>
        <p:spPr>
          <a:xfrm>
            <a:off x="802433" y="307910"/>
            <a:ext cx="10580914" cy="7062446"/>
          </a:xfrm>
          <a:prstGeom prst="rect">
            <a:avLst/>
          </a:prstGeom>
          <a:noFill/>
        </p:spPr>
        <p:txBody>
          <a:bodyPr wrap="square">
            <a:spAutoFit/>
          </a:bodyPr>
          <a:lstStyle/>
          <a:p>
            <a:pPr algn="just">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Sanders, M. R., </a:t>
            </a:r>
            <a:r>
              <a:rPr lang="en-GB" sz="1400" kern="100" dirty="0" err="1">
                <a:effectLst/>
                <a:latin typeface="Arial" panose="020B0604020202020204" pitchFamily="34" charset="0"/>
                <a:ea typeface="Calibri" panose="020F0502020204030204" pitchFamily="34" charset="0"/>
                <a:cs typeface="Arial" panose="020B0604020202020204" pitchFamily="34" charset="0"/>
              </a:rPr>
              <a:t>Calam</a:t>
            </a:r>
            <a:r>
              <a:rPr lang="en-GB" sz="1400" kern="100" dirty="0">
                <a:effectLst/>
                <a:latin typeface="Arial" panose="020B0604020202020204" pitchFamily="34" charset="0"/>
                <a:ea typeface="Calibri" panose="020F0502020204030204" pitchFamily="34" charset="0"/>
                <a:cs typeface="Arial" panose="020B0604020202020204" pitchFamily="34" charset="0"/>
              </a:rPr>
              <a:t>, R., Durand, M., Liversidge, T., &amp; </a:t>
            </a:r>
            <a:r>
              <a:rPr lang="en-GB" sz="1400" kern="100" dirty="0" err="1">
                <a:effectLst/>
                <a:latin typeface="Arial" panose="020B0604020202020204" pitchFamily="34" charset="0"/>
                <a:ea typeface="Calibri" panose="020F0502020204030204" pitchFamily="34" charset="0"/>
                <a:cs typeface="Arial" panose="020B0604020202020204" pitchFamily="34" charset="0"/>
              </a:rPr>
              <a:t>Carmont</a:t>
            </a:r>
            <a:r>
              <a:rPr lang="en-GB" sz="1400" kern="100" dirty="0">
                <a:effectLst/>
                <a:latin typeface="Arial" panose="020B0604020202020204" pitchFamily="34" charset="0"/>
                <a:ea typeface="Calibri" panose="020F0502020204030204" pitchFamily="34" charset="0"/>
                <a:cs typeface="Arial" panose="020B0604020202020204" pitchFamily="34" charset="0"/>
              </a:rPr>
              <a:t>, S. A. (2008). Does self-directed and web-based support for parents enhance the effects of viewing a reality television series based on the Triple P-Positive Parenting Programme? </a:t>
            </a:r>
            <a:r>
              <a:rPr lang="en-GB" sz="1400" i="1" kern="100" dirty="0">
                <a:effectLst/>
                <a:latin typeface="Arial" panose="020B0604020202020204" pitchFamily="34" charset="0"/>
                <a:ea typeface="Calibri" panose="020F0502020204030204" pitchFamily="34" charset="0"/>
                <a:cs typeface="Arial" panose="020B0604020202020204" pitchFamily="34" charset="0"/>
              </a:rPr>
              <a:t>Journal of Child Psychology and Psychiatry, 49</a:t>
            </a:r>
            <a:r>
              <a:rPr lang="en-GB" sz="1400" kern="100" dirty="0">
                <a:effectLst/>
                <a:latin typeface="Arial" panose="020B0604020202020204" pitchFamily="34" charset="0"/>
                <a:ea typeface="Calibri" panose="020F0502020204030204" pitchFamily="34" charset="0"/>
                <a:cs typeface="Arial" panose="020B0604020202020204" pitchFamily="34" charset="0"/>
              </a:rPr>
              <a:t>(9), 924-932.</a:t>
            </a:r>
          </a:p>
          <a:p>
            <a:pPr algn="just">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Heinicke, C. M., Fineman, N. R., Ruth, G., Recchia, S. L., Guthrie, D., &amp; </a:t>
            </a:r>
            <a:r>
              <a:rPr lang="en-GB" sz="1400" kern="100" dirty="0" err="1">
                <a:effectLst/>
                <a:latin typeface="Arial" panose="020B0604020202020204" pitchFamily="34" charset="0"/>
                <a:ea typeface="Calibri" panose="020F0502020204030204" pitchFamily="34" charset="0"/>
                <a:cs typeface="Arial" panose="020B0604020202020204" pitchFamily="34" charset="0"/>
              </a:rPr>
              <a:t>Rodning</a:t>
            </a:r>
            <a:r>
              <a:rPr lang="en-GB" sz="1400" kern="100" dirty="0">
                <a:effectLst/>
                <a:latin typeface="Arial" panose="020B0604020202020204" pitchFamily="34" charset="0"/>
                <a:ea typeface="Calibri" panose="020F0502020204030204" pitchFamily="34" charset="0"/>
                <a:cs typeface="Arial" panose="020B0604020202020204" pitchFamily="34" charset="0"/>
              </a:rPr>
              <a:t>, C. (1999). Relationship-based intervention with at-risk mothers: Outcome in the first year of life. </a:t>
            </a:r>
            <a:r>
              <a:rPr lang="en-GB" sz="1400" i="1" kern="100" dirty="0">
                <a:effectLst/>
                <a:latin typeface="Arial" panose="020B0604020202020204" pitchFamily="34" charset="0"/>
                <a:ea typeface="Calibri" panose="020F0502020204030204" pitchFamily="34" charset="0"/>
                <a:cs typeface="Arial" panose="020B0604020202020204" pitchFamily="34" charset="0"/>
              </a:rPr>
              <a:t>Infant Mental Health Journal, 20</a:t>
            </a:r>
            <a:r>
              <a:rPr lang="en-GB" sz="1400" kern="100" dirty="0">
                <a:effectLst/>
                <a:latin typeface="Arial" panose="020B0604020202020204" pitchFamily="34" charset="0"/>
                <a:ea typeface="Calibri" panose="020F0502020204030204" pitchFamily="34" charset="0"/>
                <a:cs typeface="Arial" panose="020B0604020202020204" pitchFamily="34" charset="0"/>
              </a:rPr>
              <a:t>(4), 349-374.</a:t>
            </a:r>
          </a:p>
          <a:p>
            <a:pPr>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Farmer, E. M., Burns, B. J., Phillips, S. D., </a:t>
            </a:r>
            <a:r>
              <a:rPr lang="en-GB" sz="1400" kern="100" dirty="0" err="1">
                <a:effectLst/>
                <a:latin typeface="Arial" panose="020B0604020202020204" pitchFamily="34" charset="0"/>
                <a:ea typeface="Calibri" panose="020F0502020204030204" pitchFamily="34" charset="0"/>
                <a:cs typeface="Arial" panose="020B0604020202020204" pitchFamily="34" charset="0"/>
              </a:rPr>
              <a:t>Angold</a:t>
            </a:r>
            <a:r>
              <a:rPr lang="en-GB" sz="1400" kern="100" dirty="0">
                <a:effectLst/>
                <a:latin typeface="Arial" panose="020B0604020202020204" pitchFamily="34" charset="0"/>
                <a:ea typeface="Calibri" panose="020F0502020204030204" pitchFamily="34" charset="0"/>
                <a:cs typeface="Arial" panose="020B0604020202020204" pitchFamily="34" charset="0"/>
              </a:rPr>
              <a:t>, A., &amp; Costello, E. J. (2003). Pathways into and through mental health services for children and adolescents. </a:t>
            </a:r>
            <a:r>
              <a:rPr lang="en-GB" sz="1400" i="1" kern="100" dirty="0">
                <a:effectLst/>
                <a:latin typeface="Arial" panose="020B0604020202020204" pitchFamily="34" charset="0"/>
                <a:ea typeface="Calibri" panose="020F0502020204030204" pitchFamily="34" charset="0"/>
                <a:cs typeface="Arial" panose="020B0604020202020204" pitchFamily="34" charset="0"/>
              </a:rPr>
              <a:t>Psychiatric Services, 54</a:t>
            </a:r>
            <a:r>
              <a:rPr lang="en-GB" sz="1400" kern="100" dirty="0">
                <a:effectLst/>
                <a:latin typeface="Arial" panose="020B0604020202020204" pitchFamily="34" charset="0"/>
                <a:ea typeface="Calibri" panose="020F0502020204030204" pitchFamily="34" charset="0"/>
                <a:cs typeface="Arial" panose="020B0604020202020204" pitchFamily="34" charset="0"/>
              </a:rPr>
              <a:t>(1), 60-66.</a:t>
            </a:r>
          </a:p>
          <a:p>
            <a:pPr>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Sanders, M. R., &amp; Woolley, M. L. (2005). The relationship between maternal self-efficacy and parenting practices: Implications for parent training. </a:t>
            </a:r>
            <a:r>
              <a:rPr lang="en-GB" sz="1400" i="1" kern="100" dirty="0">
                <a:effectLst/>
                <a:latin typeface="Arial" panose="020B0604020202020204" pitchFamily="34" charset="0"/>
                <a:ea typeface="Calibri" panose="020F0502020204030204" pitchFamily="34" charset="0"/>
                <a:cs typeface="Arial" panose="020B0604020202020204" pitchFamily="34" charset="0"/>
              </a:rPr>
              <a:t>Child: Care, Health and Development, 31</a:t>
            </a:r>
            <a:r>
              <a:rPr lang="en-GB" sz="1400" kern="100" dirty="0">
                <a:effectLst/>
                <a:latin typeface="Arial" panose="020B0604020202020204" pitchFamily="34" charset="0"/>
                <a:ea typeface="Calibri" panose="020F0502020204030204" pitchFamily="34" charset="0"/>
                <a:cs typeface="Arial" panose="020B0604020202020204" pitchFamily="34" charset="0"/>
              </a:rPr>
              <a:t>(1), 65-73.</a:t>
            </a:r>
          </a:p>
          <a:p>
            <a:pPr algn="just">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Sanders, M. R., </a:t>
            </a:r>
            <a:r>
              <a:rPr lang="en-GB" sz="1400" kern="100" dirty="0" err="1">
                <a:effectLst/>
                <a:latin typeface="Arial" panose="020B0604020202020204" pitchFamily="34" charset="0"/>
                <a:ea typeface="Calibri" panose="020F0502020204030204" pitchFamily="34" charset="0"/>
                <a:cs typeface="Arial" panose="020B0604020202020204" pitchFamily="34" charset="0"/>
              </a:rPr>
              <a:t>Calam</a:t>
            </a:r>
            <a:r>
              <a:rPr lang="en-GB" sz="1400" kern="100" dirty="0">
                <a:effectLst/>
                <a:latin typeface="Arial" panose="020B0604020202020204" pitchFamily="34" charset="0"/>
                <a:ea typeface="Calibri" panose="020F0502020204030204" pitchFamily="34" charset="0"/>
                <a:cs typeface="Arial" panose="020B0604020202020204" pitchFamily="34" charset="0"/>
              </a:rPr>
              <a:t>, R., Durand, M., Liversidge, T., &amp; </a:t>
            </a:r>
            <a:r>
              <a:rPr lang="en-GB" sz="1400" kern="100" dirty="0" err="1">
                <a:effectLst/>
                <a:latin typeface="Arial" panose="020B0604020202020204" pitchFamily="34" charset="0"/>
                <a:ea typeface="Calibri" panose="020F0502020204030204" pitchFamily="34" charset="0"/>
                <a:cs typeface="Arial" panose="020B0604020202020204" pitchFamily="34" charset="0"/>
              </a:rPr>
              <a:t>Carmont</a:t>
            </a:r>
            <a:r>
              <a:rPr lang="en-GB" sz="1400" kern="100" dirty="0">
                <a:effectLst/>
                <a:latin typeface="Arial" panose="020B0604020202020204" pitchFamily="34" charset="0"/>
                <a:ea typeface="Calibri" panose="020F0502020204030204" pitchFamily="34" charset="0"/>
                <a:cs typeface="Arial" panose="020B0604020202020204" pitchFamily="34" charset="0"/>
              </a:rPr>
              <a:t>, S. A. (2008). Does self-directed and web-based support for parents enhance the effects of viewing a reality television series based on the Triple P-Positive Parenting Programme? </a:t>
            </a:r>
            <a:r>
              <a:rPr lang="en-GB" sz="1400" i="1" kern="100" dirty="0">
                <a:effectLst/>
                <a:latin typeface="Arial" panose="020B0604020202020204" pitchFamily="34" charset="0"/>
                <a:ea typeface="Calibri" panose="020F0502020204030204" pitchFamily="34" charset="0"/>
                <a:cs typeface="Arial" panose="020B0604020202020204" pitchFamily="34" charset="0"/>
              </a:rPr>
              <a:t>Journal of Child Psychology and Psychiatry, 49</a:t>
            </a:r>
            <a:r>
              <a:rPr lang="en-GB" sz="1400" kern="100" dirty="0">
                <a:effectLst/>
                <a:latin typeface="Arial" panose="020B0604020202020204" pitchFamily="34" charset="0"/>
                <a:ea typeface="Calibri" panose="020F0502020204030204" pitchFamily="34" charset="0"/>
                <a:cs typeface="Arial" panose="020B0604020202020204" pitchFamily="34" charset="0"/>
              </a:rPr>
              <a:t>(9), 924-932.</a:t>
            </a:r>
          </a:p>
          <a:p>
            <a:pPr algn="just">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Barth, R. P., &amp; Liggett-Creel, K. (2014). Common components of parenting programs for children birth to eight years of age involved with child welfare services. </a:t>
            </a:r>
            <a:r>
              <a:rPr lang="en-GB" sz="1400" i="1" kern="100" dirty="0">
                <a:effectLst/>
                <a:latin typeface="Arial" panose="020B0604020202020204" pitchFamily="34" charset="0"/>
                <a:ea typeface="Calibri" panose="020F0502020204030204" pitchFamily="34" charset="0"/>
                <a:cs typeface="Arial" panose="020B0604020202020204" pitchFamily="34" charset="0"/>
              </a:rPr>
              <a:t>Children and Youth Services Review, 47</a:t>
            </a:r>
            <a:r>
              <a:rPr lang="en-GB" sz="1400" kern="100" dirty="0">
                <a:effectLst/>
                <a:latin typeface="Arial" panose="020B0604020202020204" pitchFamily="34" charset="0"/>
                <a:ea typeface="Calibri" panose="020F0502020204030204" pitchFamily="34" charset="0"/>
                <a:cs typeface="Arial" panose="020B0604020202020204" pitchFamily="34" charset="0"/>
              </a:rPr>
              <a:t>(3), 417-427.</a:t>
            </a:r>
          </a:p>
          <a:p>
            <a:pPr algn="just">
              <a:spcAft>
                <a:spcPts val="800"/>
              </a:spcAft>
            </a:pPr>
            <a:r>
              <a:rPr lang="en-GB" sz="1400" kern="100" dirty="0" err="1">
                <a:effectLst/>
                <a:latin typeface="Arial" panose="020B0604020202020204" pitchFamily="34" charset="0"/>
                <a:ea typeface="Calibri" panose="020F0502020204030204" pitchFamily="34" charset="0"/>
                <a:cs typeface="Arial" panose="020B0604020202020204" pitchFamily="34" charset="0"/>
              </a:rPr>
              <a:t>Ingoldsby</a:t>
            </a:r>
            <a:r>
              <a:rPr lang="en-GB" sz="1400" kern="100" dirty="0">
                <a:effectLst/>
                <a:latin typeface="Arial" panose="020B0604020202020204" pitchFamily="34" charset="0"/>
                <a:ea typeface="Calibri" panose="020F0502020204030204" pitchFamily="34" charset="0"/>
                <a:cs typeface="Arial" panose="020B0604020202020204" pitchFamily="34" charset="0"/>
              </a:rPr>
              <a:t>, E. M. (2010). Review of interventions to improve family engagement and retention in parent and child mental health programs. </a:t>
            </a:r>
            <a:r>
              <a:rPr lang="en-GB" sz="1400" i="1" kern="100" dirty="0">
                <a:effectLst/>
                <a:latin typeface="Arial" panose="020B0604020202020204" pitchFamily="34" charset="0"/>
                <a:ea typeface="Calibri" panose="020F0502020204030204" pitchFamily="34" charset="0"/>
                <a:cs typeface="Arial" panose="020B0604020202020204" pitchFamily="34" charset="0"/>
              </a:rPr>
              <a:t>Journal of Child and Family Studies, 19</a:t>
            </a:r>
            <a:r>
              <a:rPr lang="en-GB" sz="1400" kern="100" dirty="0">
                <a:effectLst/>
                <a:latin typeface="Arial" panose="020B0604020202020204" pitchFamily="34" charset="0"/>
                <a:ea typeface="Calibri" panose="020F0502020204030204" pitchFamily="34" charset="0"/>
                <a:cs typeface="Arial" panose="020B0604020202020204" pitchFamily="34" charset="0"/>
              </a:rPr>
              <a:t>(5), 629-645.</a:t>
            </a:r>
          </a:p>
          <a:p>
            <a:pPr algn="just">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Heinicke, C. M., Fineman, N. R., Ruth, G., Recchia, S. L., Guthrie, D., &amp; </a:t>
            </a:r>
            <a:r>
              <a:rPr lang="en-GB" sz="1400" kern="100" dirty="0" err="1">
                <a:effectLst/>
                <a:latin typeface="Arial" panose="020B0604020202020204" pitchFamily="34" charset="0"/>
                <a:ea typeface="Calibri" panose="020F0502020204030204" pitchFamily="34" charset="0"/>
                <a:cs typeface="Arial" panose="020B0604020202020204" pitchFamily="34" charset="0"/>
              </a:rPr>
              <a:t>Rodning</a:t>
            </a:r>
            <a:r>
              <a:rPr lang="en-GB" sz="1400" kern="100" dirty="0">
                <a:effectLst/>
                <a:latin typeface="Arial" panose="020B0604020202020204" pitchFamily="34" charset="0"/>
                <a:ea typeface="Calibri" panose="020F0502020204030204" pitchFamily="34" charset="0"/>
                <a:cs typeface="Arial" panose="020B0604020202020204" pitchFamily="34" charset="0"/>
              </a:rPr>
              <a:t>, C. (1999). Relationship-based intervention with at-risk mothers: Outcome in the first year of life. </a:t>
            </a:r>
            <a:r>
              <a:rPr lang="en-GB" sz="1400" i="1" kern="100" dirty="0">
                <a:effectLst/>
                <a:latin typeface="Arial" panose="020B0604020202020204" pitchFamily="34" charset="0"/>
                <a:ea typeface="Calibri" panose="020F0502020204030204" pitchFamily="34" charset="0"/>
                <a:cs typeface="Arial" panose="020B0604020202020204" pitchFamily="34" charset="0"/>
              </a:rPr>
              <a:t>Infant Mental Health Journal, 20</a:t>
            </a:r>
            <a:r>
              <a:rPr lang="en-GB" sz="1400" kern="100" dirty="0">
                <a:effectLst/>
                <a:latin typeface="Arial" panose="020B0604020202020204" pitchFamily="34" charset="0"/>
                <a:ea typeface="Calibri" panose="020F0502020204030204" pitchFamily="34" charset="0"/>
                <a:cs typeface="Arial" panose="020B0604020202020204" pitchFamily="34" charset="0"/>
              </a:rPr>
              <a:t>(4), 349-374.</a:t>
            </a:r>
          </a:p>
          <a:p>
            <a:pPr algn="just">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Barth, R. P., &amp; Liggett-Creel, K. (2014). Common components of parenting programs for children birth to eight years of age involved with child welfare services. </a:t>
            </a:r>
            <a:r>
              <a:rPr lang="en-GB" sz="1400" i="1" kern="100" dirty="0">
                <a:effectLst/>
                <a:latin typeface="Arial" panose="020B0604020202020204" pitchFamily="34" charset="0"/>
                <a:ea typeface="Calibri" panose="020F0502020204030204" pitchFamily="34" charset="0"/>
                <a:cs typeface="Arial" panose="020B0604020202020204" pitchFamily="34" charset="0"/>
              </a:rPr>
              <a:t>Children and Youth Services Review, 47</a:t>
            </a:r>
            <a:r>
              <a:rPr lang="en-GB" sz="1400" kern="100" dirty="0">
                <a:effectLst/>
                <a:latin typeface="Arial" panose="020B0604020202020204" pitchFamily="34" charset="0"/>
                <a:ea typeface="Calibri" panose="020F0502020204030204" pitchFamily="34" charset="0"/>
                <a:cs typeface="Arial" panose="020B0604020202020204" pitchFamily="34" charset="0"/>
              </a:rPr>
              <a:t>(3), 417-427.</a:t>
            </a:r>
          </a:p>
          <a:p>
            <a:pPr algn="just">
              <a:spcAft>
                <a:spcPts val="800"/>
              </a:spcAft>
            </a:pP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algn="just">
              <a:spcAft>
                <a:spcPts val="800"/>
              </a:spcAft>
            </a:pPr>
            <a:endParaRPr lang="en-GB" sz="1200" kern="100" dirty="0">
              <a:latin typeface="Arial" panose="020B0604020202020204" pitchFamily="34" charset="0"/>
              <a:ea typeface="Calibri" panose="020F0502020204030204" pitchFamily="34" charset="0"/>
              <a:cs typeface="Arial" panose="020B0604020202020204" pitchFamily="34" charset="0"/>
            </a:endParaRPr>
          </a:p>
          <a:p>
            <a:pPr algn="just">
              <a:spcAft>
                <a:spcPts val="800"/>
              </a:spcAft>
            </a:pP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algn="just">
              <a:spcAft>
                <a:spcPts val="800"/>
              </a:spcAft>
            </a:pPr>
            <a:endParaRPr lang="en-GB" sz="1200" kern="100" dirty="0">
              <a:latin typeface="Arial" panose="020B0604020202020204" pitchFamily="34" charset="0"/>
              <a:ea typeface="Calibri" panose="020F0502020204030204" pitchFamily="34" charset="0"/>
              <a:cs typeface="Arial" panose="020B0604020202020204" pitchFamily="34" charset="0"/>
            </a:endParaRPr>
          </a:p>
          <a:p>
            <a:pPr algn="just">
              <a:spcAft>
                <a:spcPts val="800"/>
              </a:spcAft>
            </a:pP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algn="just">
              <a:spcAft>
                <a:spcPts val="800"/>
              </a:spcAft>
            </a:pP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6956645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
  <TotalTime>124</TotalTime>
  <Words>2148</Words>
  <Application>Microsoft Office PowerPoint</Application>
  <PresentationFormat>Widescreen</PresentationFormat>
  <Paragraphs>87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Presentation Case Study - Family A Children, Young People and Families BMHP5004_BIRM  Colin Barr  </vt:lpstr>
      <vt:lpstr>Context Page</vt:lpstr>
      <vt:lpstr>Introduction</vt:lpstr>
      <vt:lpstr>  Situation: the situation described above, where a primary school-age boy exhibits disruptive behaviour, while the family faces issues ranging from domestic violence to potential parental alcohol problems, necessitates a critical analysis of its implications on the individuals involved and the family as a whole. </vt:lpstr>
      <vt:lpstr>Options:  In assessing the family grappling with disruptive behavior and multiple challenges, a multi-dimensional approach is crucial to ensure the well-being of each individual and the family.  Naveeda Aziz </vt:lpstr>
      <vt:lpstr>What teams/ services do you think should be involved in this case? </vt:lpstr>
      <vt:lpstr>PowerPoint Presentation</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Case Study - Family A Children, Young People and Families BMHP5004_BIRM  Colin Barr  </dc:title>
  <dc:creator>Naveeda Aziz (2128414)</dc:creator>
  <cp:lastModifiedBy>Naveeda Aziz (2128414)</cp:lastModifiedBy>
  <cp:revision>24</cp:revision>
  <dcterms:created xsi:type="dcterms:W3CDTF">2023-11-29T22:38:00Z</dcterms:created>
  <dcterms:modified xsi:type="dcterms:W3CDTF">2023-11-30T07:56:54Z</dcterms:modified>
</cp:coreProperties>
</file>