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8" r:id="rId3"/>
    <p:sldId id="259" r:id="rId4"/>
    <p:sldId id="260" r:id="rId5"/>
    <p:sldId id="261" r:id="rId6"/>
    <p:sldId id="262" r:id="rId7"/>
    <p:sldId id="263" r:id="rId8"/>
    <p:sldId id="264"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DC4C3F-164B-654B-E061-782FF294006C}" v="13" dt="2026-10-09T18:28:01.2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0253" autoAdjust="0"/>
  </p:normalViewPr>
  <p:slideViewPr>
    <p:cSldViewPr snapToGrid="0">
      <p:cViewPr varScale="1">
        <p:scale>
          <a:sx n="62" d="100"/>
          <a:sy n="62" d="100"/>
        </p:scale>
        <p:origin x="103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sima Danish (2538742)" userId="S::2538742@student.uwtsd.ac.uk::205aa3c7-113b-4929-8206-5a3360e138ee" providerId="AD" clId="Web-{46DC4C3F-164B-654B-E061-782FF294006C}"/>
    <pc:docChg chg="modSld">
      <pc:chgData name="Nasima Danish (2538742)" userId="S::2538742@student.uwtsd.ac.uk::205aa3c7-113b-4929-8206-5a3360e138ee" providerId="AD" clId="Web-{46DC4C3F-164B-654B-E061-782FF294006C}" dt="2026-10-09T18:28:01.235" v="12" actId="20577"/>
      <pc:docMkLst>
        <pc:docMk/>
      </pc:docMkLst>
      <pc:sldChg chg="modSp">
        <pc:chgData name="Nasima Danish (2538742)" userId="S::2538742@student.uwtsd.ac.uk::205aa3c7-113b-4929-8206-5a3360e138ee" providerId="AD" clId="Web-{46DC4C3F-164B-654B-E061-782FF294006C}" dt="2026-10-09T18:28:01.235" v="12" actId="20577"/>
        <pc:sldMkLst>
          <pc:docMk/>
          <pc:sldMk cId="474812640" sldId="256"/>
        </pc:sldMkLst>
        <pc:spChg chg="mod">
          <ac:chgData name="Nasima Danish (2538742)" userId="S::2538742@student.uwtsd.ac.uk::205aa3c7-113b-4929-8206-5a3360e138ee" providerId="AD" clId="Web-{46DC4C3F-164B-654B-E061-782FF294006C}" dt="2026-10-09T18:28:01.235" v="12" actId="20577"/>
          <ac:spMkLst>
            <pc:docMk/>
            <pc:sldMk cId="474812640" sldId="256"/>
            <ac:spMk id="3" creationId="{14253682-F5CD-F64D-48BB-E8F27DB71952}"/>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63A4521-584C-4ADC-BCF0-E0DFBF67F2CF}" type="doc">
      <dgm:prSet loTypeId="urn:microsoft.com/office/officeart/2005/8/layout/process1" loCatId="process" qsTypeId="urn:microsoft.com/office/officeart/2005/8/quickstyle/simple1" qsCatId="simple" csTypeId="urn:microsoft.com/office/officeart/2005/8/colors/colorful1" csCatId="colorful" phldr="1"/>
      <dgm:spPr/>
    </dgm:pt>
    <dgm:pt modelId="{9EBEC162-A5EB-46D4-AEBB-DABE551C8B80}">
      <dgm:prSet phldrT="[Text]"/>
      <dgm:spPr/>
      <dgm:t>
        <a:bodyPr/>
        <a:lstStyle/>
        <a:p>
          <a:r>
            <a:rPr lang="en-US" dirty="0"/>
            <a:t>2015</a:t>
          </a:r>
        </a:p>
        <a:p>
          <a:r>
            <a:rPr lang="en-US" dirty="0"/>
            <a:t>Business established</a:t>
          </a:r>
          <a:endParaRPr lang="en-GB" dirty="0"/>
        </a:p>
      </dgm:t>
    </dgm:pt>
    <dgm:pt modelId="{0C590E97-0048-4D55-9D9D-F3E5B7319CB4}" type="parTrans" cxnId="{5FE2AD31-5220-4E61-980C-661DAFE5161A}">
      <dgm:prSet/>
      <dgm:spPr/>
      <dgm:t>
        <a:bodyPr/>
        <a:lstStyle/>
        <a:p>
          <a:endParaRPr lang="en-GB"/>
        </a:p>
      </dgm:t>
    </dgm:pt>
    <dgm:pt modelId="{1114EF4E-8F5A-4EFA-8FD0-F10F26F4368D}" type="sibTrans" cxnId="{5FE2AD31-5220-4E61-980C-661DAFE5161A}">
      <dgm:prSet/>
      <dgm:spPr/>
      <dgm:t>
        <a:bodyPr/>
        <a:lstStyle/>
        <a:p>
          <a:endParaRPr lang="en-GB"/>
        </a:p>
      </dgm:t>
    </dgm:pt>
    <dgm:pt modelId="{C5BF1C9A-B632-4BBE-B7EA-05C1D555F2E9}">
      <dgm:prSet phldrT="[Text]"/>
      <dgm:spPr/>
      <dgm:t>
        <a:bodyPr/>
        <a:lstStyle/>
        <a:p>
          <a:r>
            <a:rPr lang="en-US" dirty="0"/>
            <a:t>2020</a:t>
          </a:r>
        </a:p>
        <a:p>
          <a:r>
            <a:rPr lang="en-US" dirty="0"/>
            <a:t>Covid disruption</a:t>
          </a:r>
          <a:endParaRPr lang="en-GB" dirty="0"/>
        </a:p>
      </dgm:t>
    </dgm:pt>
    <dgm:pt modelId="{32EA7AAF-295B-44B9-B246-59CA2E663791}" type="parTrans" cxnId="{DFD0DD69-F822-425C-8E6F-CD13F02713CC}">
      <dgm:prSet/>
      <dgm:spPr/>
      <dgm:t>
        <a:bodyPr/>
        <a:lstStyle/>
        <a:p>
          <a:endParaRPr lang="en-GB"/>
        </a:p>
      </dgm:t>
    </dgm:pt>
    <dgm:pt modelId="{C02B2568-0B94-4182-9081-DF71EBA51755}" type="sibTrans" cxnId="{DFD0DD69-F822-425C-8E6F-CD13F02713CC}">
      <dgm:prSet/>
      <dgm:spPr/>
      <dgm:t>
        <a:bodyPr/>
        <a:lstStyle/>
        <a:p>
          <a:endParaRPr lang="en-GB"/>
        </a:p>
      </dgm:t>
    </dgm:pt>
    <dgm:pt modelId="{D43D471A-3F84-441E-823B-035E2FA7C141}">
      <dgm:prSet phldrT="[Text]"/>
      <dgm:spPr/>
      <dgm:t>
        <a:bodyPr/>
        <a:lstStyle/>
        <a:p>
          <a:r>
            <a:rPr lang="en-US" dirty="0"/>
            <a:t>2023-2025</a:t>
          </a:r>
        </a:p>
        <a:p>
          <a:r>
            <a:rPr lang="en-US" dirty="0"/>
            <a:t>Sales decline</a:t>
          </a:r>
          <a:endParaRPr lang="en-GB" dirty="0"/>
        </a:p>
      </dgm:t>
    </dgm:pt>
    <dgm:pt modelId="{0CB4009D-3D18-42CA-ACC5-87DE708C9F1C}" type="parTrans" cxnId="{B5A3442C-B453-4990-BAB6-45396DB2F106}">
      <dgm:prSet/>
      <dgm:spPr/>
      <dgm:t>
        <a:bodyPr/>
        <a:lstStyle/>
        <a:p>
          <a:endParaRPr lang="en-GB"/>
        </a:p>
      </dgm:t>
    </dgm:pt>
    <dgm:pt modelId="{8B8D6746-656B-4DBE-9AAC-7947111B0B58}" type="sibTrans" cxnId="{B5A3442C-B453-4990-BAB6-45396DB2F106}">
      <dgm:prSet/>
      <dgm:spPr/>
      <dgm:t>
        <a:bodyPr/>
        <a:lstStyle/>
        <a:p>
          <a:endParaRPr lang="en-GB"/>
        </a:p>
      </dgm:t>
    </dgm:pt>
    <dgm:pt modelId="{A92A4A1B-C831-4623-98D2-714E74053A1F}" type="pres">
      <dgm:prSet presAssocID="{163A4521-584C-4ADC-BCF0-E0DFBF67F2CF}" presName="Name0" presStyleCnt="0">
        <dgm:presLayoutVars>
          <dgm:dir/>
          <dgm:resizeHandles val="exact"/>
        </dgm:presLayoutVars>
      </dgm:prSet>
      <dgm:spPr/>
    </dgm:pt>
    <dgm:pt modelId="{9AEC8B55-C809-41D4-9D96-F1BAD521C835}" type="pres">
      <dgm:prSet presAssocID="{9EBEC162-A5EB-46D4-AEBB-DABE551C8B80}" presName="node" presStyleLbl="node1" presStyleIdx="0" presStyleCnt="3">
        <dgm:presLayoutVars>
          <dgm:bulletEnabled val="1"/>
        </dgm:presLayoutVars>
      </dgm:prSet>
      <dgm:spPr/>
    </dgm:pt>
    <dgm:pt modelId="{28CF7A00-EC80-4818-A4F1-801E2E7A87CF}" type="pres">
      <dgm:prSet presAssocID="{1114EF4E-8F5A-4EFA-8FD0-F10F26F4368D}" presName="sibTrans" presStyleLbl="sibTrans2D1" presStyleIdx="0" presStyleCnt="2"/>
      <dgm:spPr/>
    </dgm:pt>
    <dgm:pt modelId="{F12C0485-E7CD-4BBC-9178-CAD8F23FB121}" type="pres">
      <dgm:prSet presAssocID="{1114EF4E-8F5A-4EFA-8FD0-F10F26F4368D}" presName="connectorText" presStyleLbl="sibTrans2D1" presStyleIdx="0" presStyleCnt="2"/>
      <dgm:spPr/>
    </dgm:pt>
    <dgm:pt modelId="{949F92A8-C7E3-4401-B3F3-F2227DEA900F}" type="pres">
      <dgm:prSet presAssocID="{C5BF1C9A-B632-4BBE-B7EA-05C1D555F2E9}" presName="node" presStyleLbl="node1" presStyleIdx="1" presStyleCnt="3">
        <dgm:presLayoutVars>
          <dgm:bulletEnabled val="1"/>
        </dgm:presLayoutVars>
      </dgm:prSet>
      <dgm:spPr/>
    </dgm:pt>
    <dgm:pt modelId="{3E20A075-9EEF-482D-B1FB-F026B523CFC4}" type="pres">
      <dgm:prSet presAssocID="{C02B2568-0B94-4182-9081-DF71EBA51755}" presName="sibTrans" presStyleLbl="sibTrans2D1" presStyleIdx="1" presStyleCnt="2"/>
      <dgm:spPr/>
    </dgm:pt>
    <dgm:pt modelId="{CBFB9A33-F5A4-4A7C-BFDF-301DA43D8BAB}" type="pres">
      <dgm:prSet presAssocID="{C02B2568-0B94-4182-9081-DF71EBA51755}" presName="connectorText" presStyleLbl="sibTrans2D1" presStyleIdx="1" presStyleCnt="2"/>
      <dgm:spPr/>
    </dgm:pt>
    <dgm:pt modelId="{46FB7BC1-359D-4C45-95B7-1BB514BE3DA5}" type="pres">
      <dgm:prSet presAssocID="{D43D471A-3F84-441E-823B-035E2FA7C141}" presName="node" presStyleLbl="node1" presStyleIdx="2" presStyleCnt="3">
        <dgm:presLayoutVars>
          <dgm:bulletEnabled val="1"/>
        </dgm:presLayoutVars>
      </dgm:prSet>
      <dgm:spPr/>
    </dgm:pt>
  </dgm:ptLst>
  <dgm:cxnLst>
    <dgm:cxn modelId="{E83FA308-5BF1-412B-84E8-CB386AC376EE}" type="presOf" srcId="{163A4521-584C-4ADC-BCF0-E0DFBF67F2CF}" destId="{A92A4A1B-C831-4623-98D2-714E74053A1F}" srcOrd="0" destOrd="0" presId="urn:microsoft.com/office/officeart/2005/8/layout/process1"/>
    <dgm:cxn modelId="{43C2570B-2E55-45F3-A16B-D8E0F00ED9AD}" type="presOf" srcId="{9EBEC162-A5EB-46D4-AEBB-DABE551C8B80}" destId="{9AEC8B55-C809-41D4-9D96-F1BAD521C835}" srcOrd="0" destOrd="0" presId="urn:microsoft.com/office/officeart/2005/8/layout/process1"/>
    <dgm:cxn modelId="{293B240E-F3C1-4243-BE0C-9C673C960A32}" type="presOf" srcId="{C5BF1C9A-B632-4BBE-B7EA-05C1D555F2E9}" destId="{949F92A8-C7E3-4401-B3F3-F2227DEA900F}" srcOrd="0" destOrd="0" presId="urn:microsoft.com/office/officeart/2005/8/layout/process1"/>
    <dgm:cxn modelId="{B61DC821-6FEF-4C02-9DC3-A8B65587667D}" type="presOf" srcId="{C02B2568-0B94-4182-9081-DF71EBA51755}" destId="{3E20A075-9EEF-482D-B1FB-F026B523CFC4}" srcOrd="0" destOrd="0" presId="urn:microsoft.com/office/officeart/2005/8/layout/process1"/>
    <dgm:cxn modelId="{B5A3442C-B453-4990-BAB6-45396DB2F106}" srcId="{163A4521-584C-4ADC-BCF0-E0DFBF67F2CF}" destId="{D43D471A-3F84-441E-823B-035E2FA7C141}" srcOrd="2" destOrd="0" parTransId="{0CB4009D-3D18-42CA-ACC5-87DE708C9F1C}" sibTransId="{8B8D6746-656B-4DBE-9AAC-7947111B0B58}"/>
    <dgm:cxn modelId="{6CE6D430-ED72-4C37-B9EC-62E8A176D27F}" type="presOf" srcId="{1114EF4E-8F5A-4EFA-8FD0-F10F26F4368D}" destId="{28CF7A00-EC80-4818-A4F1-801E2E7A87CF}" srcOrd="0" destOrd="0" presId="urn:microsoft.com/office/officeart/2005/8/layout/process1"/>
    <dgm:cxn modelId="{5FE2AD31-5220-4E61-980C-661DAFE5161A}" srcId="{163A4521-584C-4ADC-BCF0-E0DFBF67F2CF}" destId="{9EBEC162-A5EB-46D4-AEBB-DABE551C8B80}" srcOrd="0" destOrd="0" parTransId="{0C590E97-0048-4D55-9D9D-F3E5B7319CB4}" sibTransId="{1114EF4E-8F5A-4EFA-8FD0-F10F26F4368D}"/>
    <dgm:cxn modelId="{66B2923C-DA7A-4D6B-A40C-CF4C69603EF1}" type="presOf" srcId="{C02B2568-0B94-4182-9081-DF71EBA51755}" destId="{CBFB9A33-F5A4-4A7C-BFDF-301DA43D8BAB}" srcOrd="1" destOrd="0" presId="urn:microsoft.com/office/officeart/2005/8/layout/process1"/>
    <dgm:cxn modelId="{DFD0DD69-F822-425C-8E6F-CD13F02713CC}" srcId="{163A4521-584C-4ADC-BCF0-E0DFBF67F2CF}" destId="{C5BF1C9A-B632-4BBE-B7EA-05C1D555F2E9}" srcOrd="1" destOrd="0" parTransId="{32EA7AAF-295B-44B9-B246-59CA2E663791}" sibTransId="{C02B2568-0B94-4182-9081-DF71EBA51755}"/>
    <dgm:cxn modelId="{333AF2D2-CB0C-4C6D-8847-9B7DD7605940}" type="presOf" srcId="{D43D471A-3F84-441E-823B-035E2FA7C141}" destId="{46FB7BC1-359D-4C45-95B7-1BB514BE3DA5}" srcOrd="0" destOrd="0" presId="urn:microsoft.com/office/officeart/2005/8/layout/process1"/>
    <dgm:cxn modelId="{04AF44EF-8F42-461F-8542-B2CDC58E5152}" type="presOf" srcId="{1114EF4E-8F5A-4EFA-8FD0-F10F26F4368D}" destId="{F12C0485-E7CD-4BBC-9178-CAD8F23FB121}" srcOrd="1" destOrd="0" presId="urn:microsoft.com/office/officeart/2005/8/layout/process1"/>
    <dgm:cxn modelId="{B4407FC0-C533-4EE1-BA4D-87A6133EFBAE}" type="presParOf" srcId="{A92A4A1B-C831-4623-98D2-714E74053A1F}" destId="{9AEC8B55-C809-41D4-9D96-F1BAD521C835}" srcOrd="0" destOrd="0" presId="urn:microsoft.com/office/officeart/2005/8/layout/process1"/>
    <dgm:cxn modelId="{FA9D25ED-C54C-43C2-A3F9-553E2F6C7EBC}" type="presParOf" srcId="{A92A4A1B-C831-4623-98D2-714E74053A1F}" destId="{28CF7A00-EC80-4818-A4F1-801E2E7A87CF}" srcOrd="1" destOrd="0" presId="urn:microsoft.com/office/officeart/2005/8/layout/process1"/>
    <dgm:cxn modelId="{EC16F5E2-9D29-4DD3-9466-18D7431C4540}" type="presParOf" srcId="{28CF7A00-EC80-4818-A4F1-801E2E7A87CF}" destId="{F12C0485-E7CD-4BBC-9178-CAD8F23FB121}" srcOrd="0" destOrd="0" presId="urn:microsoft.com/office/officeart/2005/8/layout/process1"/>
    <dgm:cxn modelId="{31F238DD-4483-44DC-B12F-2E9D0E43195F}" type="presParOf" srcId="{A92A4A1B-C831-4623-98D2-714E74053A1F}" destId="{949F92A8-C7E3-4401-B3F3-F2227DEA900F}" srcOrd="2" destOrd="0" presId="urn:microsoft.com/office/officeart/2005/8/layout/process1"/>
    <dgm:cxn modelId="{EF15ABC5-687D-43A9-8DAA-0B8BBECB2970}" type="presParOf" srcId="{A92A4A1B-C831-4623-98D2-714E74053A1F}" destId="{3E20A075-9EEF-482D-B1FB-F026B523CFC4}" srcOrd="3" destOrd="0" presId="urn:microsoft.com/office/officeart/2005/8/layout/process1"/>
    <dgm:cxn modelId="{7DBF2568-7C67-46E0-9988-C3D08F19A2CF}" type="presParOf" srcId="{3E20A075-9EEF-482D-B1FB-F026B523CFC4}" destId="{CBFB9A33-F5A4-4A7C-BFDF-301DA43D8BAB}" srcOrd="0" destOrd="0" presId="urn:microsoft.com/office/officeart/2005/8/layout/process1"/>
    <dgm:cxn modelId="{04CC5472-1EE0-4E74-B0F1-40F9053C77C6}" type="presParOf" srcId="{A92A4A1B-C831-4623-98D2-714E74053A1F}" destId="{46FB7BC1-359D-4C45-95B7-1BB514BE3DA5}" srcOrd="4"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666AB5A-465E-4DD8-B5B7-C06CF47C6FC9}" type="doc">
      <dgm:prSet loTypeId="urn:microsoft.com/office/officeart/2005/8/layout/hList1" loCatId="list" qsTypeId="urn:microsoft.com/office/officeart/2005/8/quickstyle/simple1" qsCatId="simple" csTypeId="urn:microsoft.com/office/officeart/2005/8/colors/colorful5" csCatId="colorful" phldr="1"/>
      <dgm:spPr/>
      <dgm:t>
        <a:bodyPr/>
        <a:lstStyle/>
        <a:p>
          <a:endParaRPr lang="en-GB"/>
        </a:p>
      </dgm:t>
    </dgm:pt>
    <dgm:pt modelId="{4E564C4E-7816-4F3A-947A-3DA359469FAA}">
      <dgm:prSet phldrT="[Text]"/>
      <dgm:spPr/>
      <dgm:t>
        <a:bodyPr/>
        <a:lstStyle/>
        <a:p>
          <a:r>
            <a:rPr lang="en-US" dirty="0"/>
            <a:t>Customer </a:t>
          </a:r>
          <a:r>
            <a:rPr lang="en-US" dirty="0" err="1"/>
            <a:t>Behaviour</a:t>
          </a:r>
          <a:endParaRPr lang="en-GB" dirty="0"/>
        </a:p>
      </dgm:t>
    </dgm:pt>
    <dgm:pt modelId="{14182A45-1C5B-4935-B7E8-CDBE39D994FE}" type="parTrans" cxnId="{6BAF7884-5D31-49E9-A88E-C090BCE19D2E}">
      <dgm:prSet/>
      <dgm:spPr/>
      <dgm:t>
        <a:bodyPr/>
        <a:lstStyle/>
        <a:p>
          <a:endParaRPr lang="en-GB"/>
        </a:p>
      </dgm:t>
    </dgm:pt>
    <dgm:pt modelId="{61E02F92-55BC-4716-A184-C70F836FDAF6}" type="sibTrans" cxnId="{6BAF7884-5D31-49E9-A88E-C090BCE19D2E}">
      <dgm:prSet/>
      <dgm:spPr/>
      <dgm:t>
        <a:bodyPr/>
        <a:lstStyle/>
        <a:p>
          <a:endParaRPr lang="en-GB"/>
        </a:p>
      </dgm:t>
    </dgm:pt>
    <dgm:pt modelId="{3F88B352-0407-472C-A0BF-AB084EF6BB1E}">
      <dgm:prSet phldrT="[Text]"/>
      <dgm:spPr/>
      <dgm:t>
        <a:bodyPr/>
        <a:lstStyle/>
        <a:p>
          <a:r>
            <a:rPr lang="en-US" dirty="0"/>
            <a:t>Remote working</a:t>
          </a:r>
          <a:endParaRPr lang="en-GB" dirty="0"/>
        </a:p>
      </dgm:t>
    </dgm:pt>
    <dgm:pt modelId="{0B2FB33E-89FF-4B5E-B073-FA81B35FDF47}" type="parTrans" cxnId="{DC7567D9-9273-4C81-8DE2-6C157413BA78}">
      <dgm:prSet/>
      <dgm:spPr/>
      <dgm:t>
        <a:bodyPr/>
        <a:lstStyle/>
        <a:p>
          <a:endParaRPr lang="en-GB"/>
        </a:p>
      </dgm:t>
    </dgm:pt>
    <dgm:pt modelId="{2724B652-1B70-4B41-A034-2E8E4CDAD26A}" type="sibTrans" cxnId="{DC7567D9-9273-4C81-8DE2-6C157413BA78}">
      <dgm:prSet/>
      <dgm:spPr/>
      <dgm:t>
        <a:bodyPr/>
        <a:lstStyle/>
        <a:p>
          <a:endParaRPr lang="en-GB"/>
        </a:p>
      </dgm:t>
    </dgm:pt>
    <dgm:pt modelId="{4E9BB813-9E8E-4F1A-BC0B-76B3261856DB}">
      <dgm:prSet phldrT="[Text]"/>
      <dgm:spPr/>
      <dgm:t>
        <a:bodyPr/>
        <a:lstStyle/>
        <a:p>
          <a:r>
            <a:rPr lang="en-US" dirty="0"/>
            <a:t>Fewer visitors</a:t>
          </a:r>
          <a:endParaRPr lang="en-GB" dirty="0"/>
        </a:p>
      </dgm:t>
    </dgm:pt>
    <dgm:pt modelId="{25BF7473-A6BB-4186-BFAC-6C71A0DE03EF}" type="parTrans" cxnId="{D7078E03-F227-46CE-B6D2-F9CA9D6358CA}">
      <dgm:prSet/>
      <dgm:spPr/>
      <dgm:t>
        <a:bodyPr/>
        <a:lstStyle/>
        <a:p>
          <a:endParaRPr lang="en-GB"/>
        </a:p>
      </dgm:t>
    </dgm:pt>
    <dgm:pt modelId="{05AB81B2-6C74-4756-9446-BD2EC7EEADF0}" type="sibTrans" cxnId="{D7078E03-F227-46CE-B6D2-F9CA9D6358CA}">
      <dgm:prSet/>
      <dgm:spPr/>
      <dgm:t>
        <a:bodyPr/>
        <a:lstStyle/>
        <a:p>
          <a:endParaRPr lang="en-GB"/>
        </a:p>
      </dgm:t>
    </dgm:pt>
    <dgm:pt modelId="{3A1D8777-D502-448C-8977-8C69432C7B47}">
      <dgm:prSet phldrT="[Text]"/>
      <dgm:spPr/>
      <dgm:t>
        <a:bodyPr/>
        <a:lstStyle/>
        <a:p>
          <a:r>
            <a:rPr lang="en-US" dirty="0"/>
            <a:t>Location Challenges</a:t>
          </a:r>
          <a:endParaRPr lang="en-GB" dirty="0"/>
        </a:p>
      </dgm:t>
    </dgm:pt>
    <dgm:pt modelId="{90AD66AE-2160-4628-A556-048CA20D9F32}" type="parTrans" cxnId="{476C867D-D0F3-4BAD-993C-DBC5F4028B58}">
      <dgm:prSet/>
      <dgm:spPr/>
      <dgm:t>
        <a:bodyPr/>
        <a:lstStyle/>
        <a:p>
          <a:endParaRPr lang="en-GB"/>
        </a:p>
      </dgm:t>
    </dgm:pt>
    <dgm:pt modelId="{B329FA4A-0854-48F0-A308-CD064C8F966E}" type="sibTrans" cxnId="{476C867D-D0F3-4BAD-993C-DBC5F4028B58}">
      <dgm:prSet/>
      <dgm:spPr/>
      <dgm:t>
        <a:bodyPr/>
        <a:lstStyle/>
        <a:p>
          <a:endParaRPr lang="en-GB"/>
        </a:p>
      </dgm:t>
    </dgm:pt>
    <dgm:pt modelId="{1DD3056D-38F1-4064-8C1F-BDD681B62CA0}">
      <dgm:prSet phldrT="[Text]"/>
      <dgm:spPr/>
      <dgm:t>
        <a:bodyPr/>
        <a:lstStyle/>
        <a:p>
          <a:r>
            <a:rPr lang="en-US" dirty="0"/>
            <a:t>Reduced footfall</a:t>
          </a:r>
          <a:endParaRPr lang="en-GB" dirty="0"/>
        </a:p>
      </dgm:t>
    </dgm:pt>
    <dgm:pt modelId="{44F6A6BA-95F1-4234-B6AC-6901441E4A98}" type="parTrans" cxnId="{68241E77-2EEF-4458-B951-686570FB5691}">
      <dgm:prSet/>
      <dgm:spPr/>
      <dgm:t>
        <a:bodyPr/>
        <a:lstStyle/>
        <a:p>
          <a:endParaRPr lang="en-GB"/>
        </a:p>
      </dgm:t>
    </dgm:pt>
    <dgm:pt modelId="{BBA42E3C-5A3D-47F0-9926-AD07A769A66B}" type="sibTrans" cxnId="{68241E77-2EEF-4458-B951-686570FB5691}">
      <dgm:prSet/>
      <dgm:spPr/>
      <dgm:t>
        <a:bodyPr/>
        <a:lstStyle/>
        <a:p>
          <a:endParaRPr lang="en-GB"/>
        </a:p>
      </dgm:t>
    </dgm:pt>
    <dgm:pt modelId="{276F86B6-29F8-42B7-8818-FA96A87E145B}">
      <dgm:prSet phldrT="[Text]"/>
      <dgm:spPr/>
      <dgm:t>
        <a:bodyPr/>
        <a:lstStyle/>
        <a:p>
          <a:r>
            <a:rPr lang="en-US" dirty="0"/>
            <a:t>Shop closures</a:t>
          </a:r>
          <a:endParaRPr lang="en-GB" dirty="0"/>
        </a:p>
      </dgm:t>
    </dgm:pt>
    <dgm:pt modelId="{E1C87935-7B33-4B8C-BAD8-777BB737D6B4}" type="parTrans" cxnId="{CE85685C-5592-4CFB-BC82-97D9AAB79B40}">
      <dgm:prSet/>
      <dgm:spPr/>
      <dgm:t>
        <a:bodyPr/>
        <a:lstStyle/>
        <a:p>
          <a:endParaRPr lang="en-GB"/>
        </a:p>
      </dgm:t>
    </dgm:pt>
    <dgm:pt modelId="{42F07504-D15C-4566-B37F-4DB18C2FEDF4}" type="sibTrans" cxnId="{CE85685C-5592-4CFB-BC82-97D9AAB79B40}">
      <dgm:prSet/>
      <dgm:spPr/>
      <dgm:t>
        <a:bodyPr/>
        <a:lstStyle/>
        <a:p>
          <a:endParaRPr lang="en-GB"/>
        </a:p>
      </dgm:t>
    </dgm:pt>
    <dgm:pt modelId="{E2A8ADD4-B467-4F1F-8D2C-3755EC616730}">
      <dgm:prSet phldrT="[Text]"/>
      <dgm:spPr/>
      <dgm:t>
        <a:bodyPr/>
        <a:lstStyle/>
        <a:p>
          <a:r>
            <a:rPr lang="en-US" dirty="0"/>
            <a:t>Cost Pressures</a:t>
          </a:r>
          <a:endParaRPr lang="en-GB" dirty="0"/>
        </a:p>
      </dgm:t>
    </dgm:pt>
    <dgm:pt modelId="{1359A5AB-426B-4BD4-9BE0-A05EFB96A791}" type="parTrans" cxnId="{70BFAE6F-BC6A-410D-BFBD-9480FEFDD4A4}">
      <dgm:prSet/>
      <dgm:spPr/>
      <dgm:t>
        <a:bodyPr/>
        <a:lstStyle/>
        <a:p>
          <a:endParaRPr lang="en-GB"/>
        </a:p>
      </dgm:t>
    </dgm:pt>
    <dgm:pt modelId="{A96E60B3-05A3-4151-838F-5D2856040346}" type="sibTrans" cxnId="{70BFAE6F-BC6A-410D-BFBD-9480FEFDD4A4}">
      <dgm:prSet/>
      <dgm:spPr/>
      <dgm:t>
        <a:bodyPr/>
        <a:lstStyle/>
        <a:p>
          <a:endParaRPr lang="en-GB"/>
        </a:p>
      </dgm:t>
    </dgm:pt>
    <dgm:pt modelId="{FE6612AB-4115-41EC-8917-F8F7FEACDCFC}">
      <dgm:prSet phldrT="[Text]"/>
      <dgm:spPr/>
      <dgm:t>
        <a:bodyPr/>
        <a:lstStyle/>
        <a:p>
          <a:r>
            <a:rPr lang="en-US" dirty="0"/>
            <a:t>Rising rent</a:t>
          </a:r>
          <a:endParaRPr lang="en-GB" dirty="0"/>
        </a:p>
      </dgm:t>
    </dgm:pt>
    <dgm:pt modelId="{7846777A-4DDB-475B-B3A7-631ABAAF5F92}" type="parTrans" cxnId="{026315D6-B914-4829-B3D5-0A0FE1053C48}">
      <dgm:prSet/>
      <dgm:spPr/>
      <dgm:t>
        <a:bodyPr/>
        <a:lstStyle/>
        <a:p>
          <a:endParaRPr lang="en-GB"/>
        </a:p>
      </dgm:t>
    </dgm:pt>
    <dgm:pt modelId="{95D5CE00-4D50-4D49-9FD6-4BDB40564753}" type="sibTrans" cxnId="{026315D6-B914-4829-B3D5-0A0FE1053C48}">
      <dgm:prSet/>
      <dgm:spPr/>
      <dgm:t>
        <a:bodyPr/>
        <a:lstStyle/>
        <a:p>
          <a:endParaRPr lang="en-GB"/>
        </a:p>
      </dgm:t>
    </dgm:pt>
    <dgm:pt modelId="{6E80F69D-5968-4947-803F-7653ED71AF1B}">
      <dgm:prSet phldrT="[Text]"/>
      <dgm:spPr/>
      <dgm:t>
        <a:bodyPr/>
        <a:lstStyle/>
        <a:p>
          <a:r>
            <a:rPr lang="en-US" dirty="0"/>
            <a:t>Higher utilities</a:t>
          </a:r>
          <a:endParaRPr lang="en-GB" dirty="0"/>
        </a:p>
      </dgm:t>
    </dgm:pt>
    <dgm:pt modelId="{B15E715B-675B-42DA-9EF9-FECB3EBA1036}" type="parTrans" cxnId="{9DDA04DD-41E3-4804-B0E5-5779E34E9731}">
      <dgm:prSet/>
      <dgm:spPr/>
      <dgm:t>
        <a:bodyPr/>
        <a:lstStyle/>
        <a:p>
          <a:endParaRPr lang="en-GB"/>
        </a:p>
      </dgm:t>
    </dgm:pt>
    <dgm:pt modelId="{8495B77C-AF1A-49BC-8AB8-BB6FD0688B9A}" type="sibTrans" cxnId="{9DDA04DD-41E3-4804-B0E5-5779E34E9731}">
      <dgm:prSet/>
      <dgm:spPr/>
      <dgm:t>
        <a:bodyPr/>
        <a:lstStyle/>
        <a:p>
          <a:endParaRPr lang="en-GB"/>
        </a:p>
      </dgm:t>
    </dgm:pt>
    <dgm:pt modelId="{8D106F03-A63C-468F-A7DA-D95AA8FB48C5}">
      <dgm:prSet phldrT="[Text]"/>
      <dgm:spPr/>
      <dgm:t>
        <a:bodyPr/>
        <a:lstStyle/>
        <a:p>
          <a:r>
            <a:rPr lang="en-US" dirty="0"/>
            <a:t>Changings habits</a:t>
          </a:r>
          <a:endParaRPr lang="en-GB" dirty="0"/>
        </a:p>
      </dgm:t>
    </dgm:pt>
    <dgm:pt modelId="{90B37DCE-4797-44BE-83D2-F46CFB2081E9}" type="parTrans" cxnId="{05BE5718-6F41-4D74-8A6B-27257840D0F4}">
      <dgm:prSet/>
      <dgm:spPr/>
      <dgm:t>
        <a:bodyPr/>
        <a:lstStyle/>
        <a:p>
          <a:endParaRPr lang="en-GB"/>
        </a:p>
      </dgm:t>
    </dgm:pt>
    <dgm:pt modelId="{80811081-DA1D-4BDB-90B2-814DA86AFC85}" type="sibTrans" cxnId="{05BE5718-6F41-4D74-8A6B-27257840D0F4}">
      <dgm:prSet/>
      <dgm:spPr/>
      <dgm:t>
        <a:bodyPr/>
        <a:lstStyle/>
        <a:p>
          <a:endParaRPr lang="en-GB"/>
        </a:p>
      </dgm:t>
    </dgm:pt>
    <dgm:pt modelId="{8C0772DB-25CC-42C4-888A-45A9C9106CF1}">
      <dgm:prSet phldrT="[Text]"/>
      <dgm:spPr/>
      <dgm:t>
        <a:bodyPr/>
        <a:lstStyle/>
        <a:p>
          <a:r>
            <a:rPr lang="en-US" dirty="0"/>
            <a:t>Quieter retail park</a:t>
          </a:r>
          <a:endParaRPr lang="en-GB" dirty="0"/>
        </a:p>
      </dgm:t>
    </dgm:pt>
    <dgm:pt modelId="{91A1F706-F10B-4F57-80FC-C2A01B57EFFB}" type="parTrans" cxnId="{6F1CF026-DD78-4DAE-9F2D-66BC95D7BF16}">
      <dgm:prSet/>
      <dgm:spPr/>
      <dgm:t>
        <a:bodyPr/>
        <a:lstStyle/>
        <a:p>
          <a:endParaRPr lang="en-GB"/>
        </a:p>
      </dgm:t>
    </dgm:pt>
    <dgm:pt modelId="{9255418E-59D0-4050-B352-70D87ADF7118}" type="sibTrans" cxnId="{6F1CF026-DD78-4DAE-9F2D-66BC95D7BF16}">
      <dgm:prSet/>
      <dgm:spPr/>
      <dgm:t>
        <a:bodyPr/>
        <a:lstStyle/>
        <a:p>
          <a:endParaRPr lang="en-GB"/>
        </a:p>
      </dgm:t>
    </dgm:pt>
    <dgm:pt modelId="{E4977226-42B5-4A26-9FF8-3C64EE41E929}">
      <dgm:prSet phldrT="[Text]"/>
      <dgm:spPr/>
      <dgm:t>
        <a:bodyPr/>
        <a:lstStyle/>
        <a:p>
          <a:r>
            <a:rPr lang="en-US" dirty="0"/>
            <a:t>Ingredient costs</a:t>
          </a:r>
          <a:endParaRPr lang="en-GB" dirty="0"/>
        </a:p>
      </dgm:t>
    </dgm:pt>
    <dgm:pt modelId="{E154C737-1A79-4A6E-9520-86BD7C0DA864}" type="parTrans" cxnId="{68C01CE5-AE5D-4024-B36B-3E406452D14F}">
      <dgm:prSet/>
      <dgm:spPr/>
      <dgm:t>
        <a:bodyPr/>
        <a:lstStyle/>
        <a:p>
          <a:endParaRPr lang="en-GB"/>
        </a:p>
      </dgm:t>
    </dgm:pt>
    <dgm:pt modelId="{25B54E6F-3086-45A4-907A-5B6206BB2FE6}" type="sibTrans" cxnId="{68C01CE5-AE5D-4024-B36B-3E406452D14F}">
      <dgm:prSet/>
      <dgm:spPr/>
      <dgm:t>
        <a:bodyPr/>
        <a:lstStyle/>
        <a:p>
          <a:endParaRPr lang="en-GB"/>
        </a:p>
      </dgm:t>
    </dgm:pt>
    <dgm:pt modelId="{F1F580A2-4D0E-445E-B4F8-D1B56BBDE543}">
      <dgm:prSet/>
      <dgm:spPr/>
      <dgm:t>
        <a:bodyPr/>
        <a:lstStyle/>
        <a:p>
          <a:r>
            <a:rPr lang="en-US" dirty="0"/>
            <a:t>Operational Issues</a:t>
          </a:r>
          <a:endParaRPr lang="en-GB" dirty="0"/>
        </a:p>
      </dgm:t>
    </dgm:pt>
    <dgm:pt modelId="{45332B29-E89F-4B0E-AD8E-D8FEB7B28707}" type="parTrans" cxnId="{74190C09-CDB2-40C9-9F51-E39889866AFA}">
      <dgm:prSet/>
      <dgm:spPr/>
      <dgm:t>
        <a:bodyPr/>
        <a:lstStyle/>
        <a:p>
          <a:endParaRPr lang="en-GB"/>
        </a:p>
      </dgm:t>
    </dgm:pt>
    <dgm:pt modelId="{F9C2E73E-119B-49B8-819D-4CF088F13102}" type="sibTrans" cxnId="{74190C09-CDB2-40C9-9F51-E39889866AFA}">
      <dgm:prSet/>
      <dgm:spPr/>
      <dgm:t>
        <a:bodyPr/>
        <a:lstStyle/>
        <a:p>
          <a:endParaRPr lang="en-GB"/>
        </a:p>
      </dgm:t>
    </dgm:pt>
    <dgm:pt modelId="{30B7AA98-3E20-4B93-99EE-E743B00032E2}">
      <dgm:prSet/>
      <dgm:spPr/>
      <dgm:t>
        <a:bodyPr/>
        <a:lstStyle/>
        <a:p>
          <a:r>
            <a:rPr lang="en-US" dirty="0"/>
            <a:t>No delivery</a:t>
          </a:r>
          <a:endParaRPr lang="en-GB" dirty="0"/>
        </a:p>
      </dgm:t>
    </dgm:pt>
    <dgm:pt modelId="{DC912913-A721-407B-AED3-41C79C1F23DF}" type="parTrans" cxnId="{C75CFE94-1CD1-453A-B121-2BD65FE26DE1}">
      <dgm:prSet/>
      <dgm:spPr/>
      <dgm:t>
        <a:bodyPr/>
        <a:lstStyle/>
        <a:p>
          <a:endParaRPr lang="en-GB"/>
        </a:p>
      </dgm:t>
    </dgm:pt>
    <dgm:pt modelId="{33DDE2CB-6C44-4B67-AE35-7D65293A5D16}" type="sibTrans" cxnId="{C75CFE94-1CD1-453A-B121-2BD65FE26DE1}">
      <dgm:prSet/>
      <dgm:spPr/>
      <dgm:t>
        <a:bodyPr/>
        <a:lstStyle/>
        <a:p>
          <a:endParaRPr lang="en-GB"/>
        </a:p>
      </dgm:t>
    </dgm:pt>
    <dgm:pt modelId="{5717B628-BD4E-4C52-A6F5-5B20D8598CA6}">
      <dgm:prSet/>
      <dgm:spPr/>
      <dgm:t>
        <a:bodyPr/>
        <a:lstStyle/>
        <a:p>
          <a:r>
            <a:rPr lang="en-US" dirty="0"/>
            <a:t>Pre-order difficulties</a:t>
          </a:r>
          <a:endParaRPr lang="en-GB" dirty="0"/>
        </a:p>
      </dgm:t>
    </dgm:pt>
    <dgm:pt modelId="{411D6D84-C429-453F-9C91-0ACE7AC63FD2}" type="parTrans" cxnId="{CD23DBEB-C87E-4815-97DE-509EB8B5BBDE}">
      <dgm:prSet/>
      <dgm:spPr/>
      <dgm:t>
        <a:bodyPr/>
        <a:lstStyle/>
        <a:p>
          <a:endParaRPr lang="en-GB"/>
        </a:p>
      </dgm:t>
    </dgm:pt>
    <dgm:pt modelId="{992FCF7A-A00A-446E-AACD-DF311332C8F1}" type="sibTrans" cxnId="{CD23DBEB-C87E-4815-97DE-509EB8B5BBDE}">
      <dgm:prSet/>
      <dgm:spPr/>
      <dgm:t>
        <a:bodyPr/>
        <a:lstStyle/>
        <a:p>
          <a:endParaRPr lang="en-GB"/>
        </a:p>
      </dgm:t>
    </dgm:pt>
    <dgm:pt modelId="{11D04A46-A80B-4496-BF7D-C1232CD1F0C9}">
      <dgm:prSet/>
      <dgm:spPr/>
      <dgm:t>
        <a:bodyPr/>
        <a:lstStyle/>
        <a:p>
          <a:r>
            <a:rPr lang="en-US" dirty="0"/>
            <a:t>Limited convenience</a:t>
          </a:r>
          <a:endParaRPr lang="en-GB" dirty="0"/>
        </a:p>
      </dgm:t>
    </dgm:pt>
    <dgm:pt modelId="{FA9ACB1A-A050-4B5F-88F4-74A68BF5208F}" type="parTrans" cxnId="{BDE0114C-BBF7-4763-A2E8-DC2D1263B377}">
      <dgm:prSet/>
      <dgm:spPr/>
      <dgm:t>
        <a:bodyPr/>
        <a:lstStyle/>
        <a:p>
          <a:endParaRPr lang="en-GB"/>
        </a:p>
      </dgm:t>
    </dgm:pt>
    <dgm:pt modelId="{FC5A1E63-6731-4E16-B7F1-0BFEC2AA26D6}" type="sibTrans" cxnId="{BDE0114C-BBF7-4763-A2E8-DC2D1263B377}">
      <dgm:prSet/>
      <dgm:spPr/>
      <dgm:t>
        <a:bodyPr/>
        <a:lstStyle/>
        <a:p>
          <a:endParaRPr lang="en-GB"/>
        </a:p>
      </dgm:t>
    </dgm:pt>
    <dgm:pt modelId="{CB198E8A-71E3-49E1-ADA3-435FD84CE4C6}" type="pres">
      <dgm:prSet presAssocID="{C666AB5A-465E-4DD8-B5B7-C06CF47C6FC9}" presName="Name0" presStyleCnt="0">
        <dgm:presLayoutVars>
          <dgm:dir/>
          <dgm:animLvl val="lvl"/>
          <dgm:resizeHandles val="exact"/>
        </dgm:presLayoutVars>
      </dgm:prSet>
      <dgm:spPr/>
    </dgm:pt>
    <dgm:pt modelId="{FEDD8D57-B9CC-49D9-8867-AD1D2FD9A8F9}" type="pres">
      <dgm:prSet presAssocID="{4E564C4E-7816-4F3A-947A-3DA359469FAA}" presName="composite" presStyleCnt="0"/>
      <dgm:spPr/>
    </dgm:pt>
    <dgm:pt modelId="{D4DE94AC-5268-4D7B-B589-1DCCCF4CE335}" type="pres">
      <dgm:prSet presAssocID="{4E564C4E-7816-4F3A-947A-3DA359469FAA}" presName="parTx" presStyleLbl="alignNode1" presStyleIdx="0" presStyleCnt="4">
        <dgm:presLayoutVars>
          <dgm:chMax val="0"/>
          <dgm:chPref val="0"/>
          <dgm:bulletEnabled val="1"/>
        </dgm:presLayoutVars>
      </dgm:prSet>
      <dgm:spPr/>
    </dgm:pt>
    <dgm:pt modelId="{CF86096A-AA90-42D7-9A6A-B793CE320782}" type="pres">
      <dgm:prSet presAssocID="{4E564C4E-7816-4F3A-947A-3DA359469FAA}" presName="desTx" presStyleLbl="alignAccFollowNode1" presStyleIdx="0" presStyleCnt="4">
        <dgm:presLayoutVars>
          <dgm:bulletEnabled val="1"/>
        </dgm:presLayoutVars>
      </dgm:prSet>
      <dgm:spPr/>
    </dgm:pt>
    <dgm:pt modelId="{78F0F5B3-5949-4DE0-B02C-34EA6F27EA71}" type="pres">
      <dgm:prSet presAssocID="{61E02F92-55BC-4716-A184-C70F836FDAF6}" presName="space" presStyleCnt="0"/>
      <dgm:spPr/>
    </dgm:pt>
    <dgm:pt modelId="{0481E823-961D-44EA-B4A6-CD804DC7AD55}" type="pres">
      <dgm:prSet presAssocID="{3A1D8777-D502-448C-8977-8C69432C7B47}" presName="composite" presStyleCnt="0"/>
      <dgm:spPr/>
    </dgm:pt>
    <dgm:pt modelId="{27932FE9-61FD-4B0C-85C1-1FDC1F8C113D}" type="pres">
      <dgm:prSet presAssocID="{3A1D8777-D502-448C-8977-8C69432C7B47}" presName="parTx" presStyleLbl="alignNode1" presStyleIdx="1" presStyleCnt="4">
        <dgm:presLayoutVars>
          <dgm:chMax val="0"/>
          <dgm:chPref val="0"/>
          <dgm:bulletEnabled val="1"/>
        </dgm:presLayoutVars>
      </dgm:prSet>
      <dgm:spPr/>
    </dgm:pt>
    <dgm:pt modelId="{37D61DE8-6FF8-4662-AFC4-A0FA5A9B9AB1}" type="pres">
      <dgm:prSet presAssocID="{3A1D8777-D502-448C-8977-8C69432C7B47}" presName="desTx" presStyleLbl="alignAccFollowNode1" presStyleIdx="1" presStyleCnt="4">
        <dgm:presLayoutVars>
          <dgm:bulletEnabled val="1"/>
        </dgm:presLayoutVars>
      </dgm:prSet>
      <dgm:spPr/>
    </dgm:pt>
    <dgm:pt modelId="{0E7474C3-7879-49F6-B84C-40016BC69201}" type="pres">
      <dgm:prSet presAssocID="{B329FA4A-0854-48F0-A308-CD064C8F966E}" presName="space" presStyleCnt="0"/>
      <dgm:spPr/>
    </dgm:pt>
    <dgm:pt modelId="{3102AE25-BDAD-44CB-86D2-578C5B76441C}" type="pres">
      <dgm:prSet presAssocID="{F1F580A2-4D0E-445E-B4F8-D1B56BBDE543}" presName="composite" presStyleCnt="0"/>
      <dgm:spPr/>
    </dgm:pt>
    <dgm:pt modelId="{DA881FBA-4F8C-4097-B994-4B5AF1CD0C5C}" type="pres">
      <dgm:prSet presAssocID="{F1F580A2-4D0E-445E-B4F8-D1B56BBDE543}" presName="parTx" presStyleLbl="alignNode1" presStyleIdx="2" presStyleCnt="4">
        <dgm:presLayoutVars>
          <dgm:chMax val="0"/>
          <dgm:chPref val="0"/>
          <dgm:bulletEnabled val="1"/>
        </dgm:presLayoutVars>
      </dgm:prSet>
      <dgm:spPr/>
    </dgm:pt>
    <dgm:pt modelId="{681581B7-7EE5-4AB5-8986-FF7C3B32F8A6}" type="pres">
      <dgm:prSet presAssocID="{F1F580A2-4D0E-445E-B4F8-D1B56BBDE543}" presName="desTx" presStyleLbl="alignAccFollowNode1" presStyleIdx="2" presStyleCnt="4">
        <dgm:presLayoutVars>
          <dgm:bulletEnabled val="1"/>
        </dgm:presLayoutVars>
      </dgm:prSet>
      <dgm:spPr/>
    </dgm:pt>
    <dgm:pt modelId="{6699ACCA-7879-4C4B-B443-E8E14072AAFC}" type="pres">
      <dgm:prSet presAssocID="{F9C2E73E-119B-49B8-819D-4CF088F13102}" presName="space" presStyleCnt="0"/>
      <dgm:spPr/>
    </dgm:pt>
    <dgm:pt modelId="{260733AA-E40C-4F44-B32B-CE4267C3C171}" type="pres">
      <dgm:prSet presAssocID="{E2A8ADD4-B467-4F1F-8D2C-3755EC616730}" presName="composite" presStyleCnt="0"/>
      <dgm:spPr/>
    </dgm:pt>
    <dgm:pt modelId="{58148C18-12C7-4506-965C-CB51A0B5E306}" type="pres">
      <dgm:prSet presAssocID="{E2A8ADD4-B467-4F1F-8D2C-3755EC616730}" presName="parTx" presStyleLbl="alignNode1" presStyleIdx="3" presStyleCnt="4">
        <dgm:presLayoutVars>
          <dgm:chMax val="0"/>
          <dgm:chPref val="0"/>
          <dgm:bulletEnabled val="1"/>
        </dgm:presLayoutVars>
      </dgm:prSet>
      <dgm:spPr/>
    </dgm:pt>
    <dgm:pt modelId="{78B4A143-81CF-42BD-AE80-09E5C5633462}" type="pres">
      <dgm:prSet presAssocID="{E2A8ADD4-B467-4F1F-8D2C-3755EC616730}" presName="desTx" presStyleLbl="alignAccFollowNode1" presStyleIdx="3" presStyleCnt="4">
        <dgm:presLayoutVars>
          <dgm:bulletEnabled val="1"/>
        </dgm:presLayoutVars>
      </dgm:prSet>
      <dgm:spPr/>
    </dgm:pt>
  </dgm:ptLst>
  <dgm:cxnLst>
    <dgm:cxn modelId="{D7078E03-F227-46CE-B6D2-F9CA9D6358CA}" srcId="{4E564C4E-7816-4F3A-947A-3DA359469FAA}" destId="{4E9BB813-9E8E-4F1A-BC0B-76B3261856DB}" srcOrd="1" destOrd="0" parTransId="{25BF7473-A6BB-4186-BFAC-6C71A0DE03EF}" sibTransId="{05AB81B2-6C74-4756-9446-BD2EC7EEADF0}"/>
    <dgm:cxn modelId="{74190C09-CDB2-40C9-9F51-E39889866AFA}" srcId="{C666AB5A-465E-4DD8-B5B7-C06CF47C6FC9}" destId="{F1F580A2-4D0E-445E-B4F8-D1B56BBDE543}" srcOrd="2" destOrd="0" parTransId="{45332B29-E89F-4B0E-AD8E-D8FEB7B28707}" sibTransId="{F9C2E73E-119B-49B8-819D-4CF088F13102}"/>
    <dgm:cxn modelId="{19B20417-A398-47C1-B527-3F38B632707C}" type="presOf" srcId="{FE6612AB-4115-41EC-8917-F8F7FEACDCFC}" destId="{78B4A143-81CF-42BD-AE80-09E5C5633462}" srcOrd="0" destOrd="0" presId="urn:microsoft.com/office/officeart/2005/8/layout/hList1"/>
    <dgm:cxn modelId="{58C12F18-65FB-4113-9E7A-2411CF5207F1}" type="presOf" srcId="{5717B628-BD4E-4C52-A6F5-5B20D8598CA6}" destId="{681581B7-7EE5-4AB5-8986-FF7C3B32F8A6}" srcOrd="0" destOrd="1" presId="urn:microsoft.com/office/officeart/2005/8/layout/hList1"/>
    <dgm:cxn modelId="{05BE5718-6F41-4D74-8A6B-27257840D0F4}" srcId="{4E564C4E-7816-4F3A-947A-3DA359469FAA}" destId="{8D106F03-A63C-468F-A7DA-D95AA8FB48C5}" srcOrd="2" destOrd="0" parTransId="{90B37DCE-4797-44BE-83D2-F46CFB2081E9}" sibTransId="{80811081-DA1D-4BDB-90B2-814DA86AFC85}"/>
    <dgm:cxn modelId="{0C2F9118-8A69-40CA-B967-0A715836F82D}" type="presOf" srcId="{F1F580A2-4D0E-445E-B4F8-D1B56BBDE543}" destId="{DA881FBA-4F8C-4097-B994-4B5AF1CD0C5C}" srcOrd="0" destOrd="0" presId="urn:microsoft.com/office/officeart/2005/8/layout/hList1"/>
    <dgm:cxn modelId="{6F1CF026-DD78-4DAE-9F2D-66BC95D7BF16}" srcId="{3A1D8777-D502-448C-8977-8C69432C7B47}" destId="{8C0772DB-25CC-42C4-888A-45A9C9106CF1}" srcOrd="2" destOrd="0" parTransId="{91A1F706-F10B-4F57-80FC-C2A01B57EFFB}" sibTransId="{9255418E-59D0-4050-B352-70D87ADF7118}"/>
    <dgm:cxn modelId="{CE85685C-5592-4CFB-BC82-97D9AAB79B40}" srcId="{3A1D8777-D502-448C-8977-8C69432C7B47}" destId="{276F86B6-29F8-42B7-8818-FA96A87E145B}" srcOrd="1" destOrd="0" parTransId="{E1C87935-7B33-4B8C-BAD8-777BB737D6B4}" sibTransId="{42F07504-D15C-4566-B37F-4DB18C2FEDF4}"/>
    <dgm:cxn modelId="{F74BAA62-3031-4791-A230-D47FCDDAAE63}" type="presOf" srcId="{E2A8ADD4-B467-4F1F-8D2C-3755EC616730}" destId="{58148C18-12C7-4506-965C-CB51A0B5E306}" srcOrd="0" destOrd="0" presId="urn:microsoft.com/office/officeart/2005/8/layout/hList1"/>
    <dgm:cxn modelId="{4D18AE64-95FF-4154-82C8-01211082EBFD}" type="presOf" srcId="{4E9BB813-9E8E-4F1A-BC0B-76B3261856DB}" destId="{CF86096A-AA90-42D7-9A6A-B793CE320782}" srcOrd="0" destOrd="1" presId="urn:microsoft.com/office/officeart/2005/8/layout/hList1"/>
    <dgm:cxn modelId="{89BA3D6B-49C4-4CEA-BF6B-B1FA1FB8FB28}" type="presOf" srcId="{1DD3056D-38F1-4064-8C1F-BDD681B62CA0}" destId="{37D61DE8-6FF8-4662-AFC4-A0FA5A9B9AB1}" srcOrd="0" destOrd="0" presId="urn:microsoft.com/office/officeart/2005/8/layout/hList1"/>
    <dgm:cxn modelId="{BDE0114C-BBF7-4763-A2E8-DC2D1263B377}" srcId="{F1F580A2-4D0E-445E-B4F8-D1B56BBDE543}" destId="{11D04A46-A80B-4496-BF7D-C1232CD1F0C9}" srcOrd="2" destOrd="0" parTransId="{FA9ACB1A-A050-4B5F-88F4-74A68BF5208F}" sibTransId="{FC5A1E63-6731-4E16-B7F1-0BFEC2AA26D6}"/>
    <dgm:cxn modelId="{5C77744C-1A65-41A3-8AD9-30E2A1E36A2E}" type="presOf" srcId="{C666AB5A-465E-4DD8-B5B7-C06CF47C6FC9}" destId="{CB198E8A-71E3-49E1-ADA3-435FD84CE4C6}" srcOrd="0" destOrd="0" presId="urn:microsoft.com/office/officeart/2005/8/layout/hList1"/>
    <dgm:cxn modelId="{70BFAE6F-BC6A-410D-BFBD-9480FEFDD4A4}" srcId="{C666AB5A-465E-4DD8-B5B7-C06CF47C6FC9}" destId="{E2A8ADD4-B467-4F1F-8D2C-3755EC616730}" srcOrd="3" destOrd="0" parTransId="{1359A5AB-426B-4BD4-9BE0-A05EFB96A791}" sibTransId="{A96E60B3-05A3-4151-838F-5D2856040346}"/>
    <dgm:cxn modelId="{8049CB56-9985-476E-937D-D025CFE6F551}" type="presOf" srcId="{276F86B6-29F8-42B7-8818-FA96A87E145B}" destId="{37D61DE8-6FF8-4662-AFC4-A0FA5A9B9AB1}" srcOrd="0" destOrd="1" presId="urn:microsoft.com/office/officeart/2005/8/layout/hList1"/>
    <dgm:cxn modelId="{68241E77-2EEF-4458-B951-686570FB5691}" srcId="{3A1D8777-D502-448C-8977-8C69432C7B47}" destId="{1DD3056D-38F1-4064-8C1F-BDD681B62CA0}" srcOrd="0" destOrd="0" parTransId="{44F6A6BA-95F1-4234-B6AC-6901441E4A98}" sibTransId="{BBA42E3C-5A3D-47F0-9926-AD07A769A66B}"/>
    <dgm:cxn modelId="{1ACFEE78-C79C-46CF-A539-FD98D564AD4B}" type="presOf" srcId="{4E564C4E-7816-4F3A-947A-3DA359469FAA}" destId="{D4DE94AC-5268-4D7B-B589-1DCCCF4CE335}" srcOrd="0" destOrd="0" presId="urn:microsoft.com/office/officeart/2005/8/layout/hList1"/>
    <dgm:cxn modelId="{476C867D-D0F3-4BAD-993C-DBC5F4028B58}" srcId="{C666AB5A-465E-4DD8-B5B7-C06CF47C6FC9}" destId="{3A1D8777-D502-448C-8977-8C69432C7B47}" srcOrd="1" destOrd="0" parTransId="{90AD66AE-2160-4628-A556-048CA20D9F32}" sibTransId="{B329FA4A-0854-48F0-A308-CD064C8F966E}"/>
    <dgm:cxn modelId="{6BAF7884-5D31-49E9-A88E-C090BCE19D2E}" srcId="{C666AB5A-465E-4DD8-B5B7-C06CF47C6FC9}" destId="{4E564C4E-7816-4F3A-947A-3DA359469FAA}" srcOrd="0" destOrd="0" parTransId="{14182A45-1C5B-4935-B7E8-CDBE39D994FE}" sibTransId="{61E02F92-55BC-4716-A184-C70F836FDAF6}"/>
    <dgm:cxn modelId="{42BB1286-630A-4E36-8FA7-304A91B140D9}" type="presOf" srcId="{11D04A46-A80B-4496-BF7D-C1232CD1F0C9}" destId="{681581B7-7EE5-4AB5-8986-FF7C3B32F8A6}" srcOrd="0" destOrd="2" presId="urn:microsoft.com/office/officeart/2005/8/layout/hList1"/>
    <dgm:cxn modelId="{1EBB488A-DBB1-4B3B-9027-BE6CEB1E5B0B}" type="presOf" srcId="{8C0772DB-25CC-42C4-888A-45A9C9106CF1}" destId="{37D61DE8-6FF8-4662-AFC4-A0FA5A9B9AB1}" srcOrd="0" destOrd="2" presId="urn:microsoft.com/office/officeart/2005/8/layout/hList1"/>
    <dgm:cxn modelId="{DC85D594-AF09-4994-BCE4-B263EAFDBD5F}" type="presOf" srcId="{6E80F69D-5968-4947-803F-7653ED71AF1B}" destId="{78B4A143-81CF-42BD-AE80-09E5C5633462}" srcOrd="0" destOrd="1" presId="urn:microsoft.com/office/officeart/2005/8/layout/hList1"/>
    <dgm:cxn modelId="{C75CFE94-1CD1-453A-B121-2BD65FE26DE1}" srcId="{F1F580A2-4D0E-445E-B4F8-D1B56BBDE543}" destId="{30B7AA98-3E20-4B93-99EE-E743B00032E2}" srcOrd="0" destOrd="0" parTransId="{DC912913-A721-407B-AED3-41C79C1F23DF}" sibTransId="{33DDE2CB-6C44-4B67-AE35-7D65293A5D16}"/>
    <dgm:cxn modelId="{0F9FAEB0-3A46-4425-A8C5-6B37848E1403}" type="presOf" srcId="{3A1D8777-D502-448C-8977-8C69432C7B47}" destId="{27932FE9-61FD-4B0C-85C1-1FDC1F8C113D}" srcOrd="0" destOrd="0" presId="urn:microsoft.com/office/officeart/2005/8/layout/hList1"/>
    <dgm:cxn modelId="{77A669B8-87AB-4CDE-A299-22BBCF9DF836}" type="presOf" srcId="{30B7AA98-3E20-4B93-99EE-E743B00032E2}" destId="{681581B7-7EE5-4AB5-8986-FF7C3B32F8A6}" srcOrd="0" destOrd="0" presId="urn:microsoft.com/office/officeart/2005/8/layout/hList1"/>
    <dgm:cxn modelId="{2D0AADC2-69E6-4F05-9DFC-A225EE0BA637}" type="presOf" srcId="{E4977226-42B5-4A26-9FF8-3C64EE41E929}" destId="{78B4A143-81CF-42BD-AE80-09E5C5633462}" srcOrd="0" destOrd="2" presId="urn:microsoft.com/office/officeart/2005/8/layout/hList1"/>
    <dgm:cxn modelId="{026315D6-B914-4829-B3D5-0A0FE1053C48}" srcId="{E2A8ADD4-B467-4F1F-8D2C-3755EC616730}" destId="{FE6612AB-4115-41EC-8917-F8F7FEACDCFC}" srcOrd="0" destOrd="0" parTransId="{7846777A-4DDB-475B-B3A7-631ABAAF5F92}" sibTransId="{95D5CE00-4D50-4D49-9FD6-4BDB40564753}"/>
    <dgm:cxn modelId="{DC7567D9-9273-4C81-8DE2-6C157413BA78}" srcId="{4E564C4E-7816-4F3A-947A-3DA359469FAA}" destId="{3F88B352-0407-472C-A0BF-AB084EF6BB1E}" srcOrd="0" destOrd="0" parTransId="{0B2FB33E-89FF-4B5E-B073-FA81B35FDF47}" sibTransId="{2724B652-1B70-4B41-A034-2E8E4CDAD26A}"/>
    <dgm:cxn modelId="{9DDA04DD-41E3-4804-B0E5-5779E34E9731}" srcId="{E2A8ADD4-B467-4F1F-8D2C-3755EC616730}" destId="{6E80F69D-5968-4947-803F-7653ED71AF1B}" srcOrd="1" destOrd="0" parTransId="{B15E715B-675B-42DA-9EF9-FECB3EBA1036}" sibTransId="{8495B77C-AF1A-49BC-8AB8-BB6FD0688B9A}"/>
    <dgm:cxn modelId="{68C01CE5-AE5D-4024-B36B-3E406452D14F}" srcId="{E2A8ADD4-B467-4F1F-8D2C-3755EC616730}" destId="{E4977226-42B5-4A26-9FF8-3C64EE41E929}" srcOrd="2" destOrd="0" parTransId="{E154C737-1A79-4A6E-9520-86BD7C0DA864}" sibTransId="{25B54E6F-3086-45A4-907A-5B6206BB2FE6}"/>
    <dgm:cxn modelId="{CD23DBEB-C87E-4815-97DE-509EB8B5BBDE}" srcId="{F1F580A2-4D0E-445E-B4F8-D1B56BBDE543}" destId="{5717B628-BD4E-4C52-A6F5-5B20D8598CA6}" srcOrd="1" destOrd="0" parTransId="{411D6D84-C429-453F-9C91-0ACE7AC63FD2}" sibTransId="{992FCF7A-A00A-446E-AACD-DF311332C8F1}"/>
    <dgm:cxn modelId="{07656FF0-FB41-4EB1-9DE8-29D3F5E9DE2C}" type="presOf" srcId="{8D106F03-A63C-468F-A7DA-D95AA8FB48C5}" destId="{CF86096A-AA90-42D7-9A6A-B793CE320782}" srcOrd="0" destOrd="2" presId="urn:microsoft.com/office/officeart/2005/8/layout/hList1"/>
    <dgm:cxn modelId="{3C2EE6F9-7AAC-4CEA-8E60-BC7083B91C40}" type="presOf" srcId="{3F88B352-0407-472C-A0BF-AB084EF6BB1E}" destId="{CF86096A-AA90-42D7-9A6A-B793CE320782}" srcOrd="0" destOrd="0" presId="urn:microsoft.com/office/officeart/2005/8/layout/hList1"/>
    <dgm:cxn modelId="{C7ED8456-21D9-4513-B911-F648D6F61A9D}" type="presParOf" srcId="{CB198E8A-71E3-49E1-ADA3-435FD84CE4C6}" destId="{FEDD8D57-B9CC-49D9-8867-AD1D2FD9A8F9}" srcOrd="0" destOrd="0" presId="urn:microsoft.com/office/officeart/2005/8/layout/hList1"/>
    <dgm:cxn modelId="{DD7B7A6F-A9DA-4541-B932-E31675B1171E}" type="presParOf" srcId="{FEDD8D57-B9CC-49D9-8867-AD1D2FD9A8F9}" destId="{D4DE94AC-5268-4D7B-B589-1DCCCF4CE335}" srcOrd="0" destOrd="0" presId="urn:microsoft.com/office/officeart/2005/8/layout/hList1"/>
    <dgm:cxn modelId="{6888EBDF-5996-4E9E-B867-32FA1D65BE0A}" type="presParOf" srcId="{FEDD8D57-B9CC-49D9-8867-AD1D2FD9A8F9}" destId="{CF86096A-AA90-42D7-9A6A-B793CE320782}" srcOrd="1" destOrd="0" presId="urn:microsoft.com/office/officeart/2005/8/layout/hList1"/>
    <dgm:cxn modelId="{50507795-C677-4590-A935-AB3ED7B7F395}" type="presParOf" srcId="{CB198E8A-71E3-49E1-ADA3-435FD84CE4C6}" destId="{78F0F5B3-5949-4DE0-B02C-34EA6F27EA71}" srcOrd="1" destOrd="0" presId="urn:microsoft.com/office/officeart/2005/8/layout/hList1"/>
    <dgm:cxn modelId="{146927A6-E35C-4013-A943-B8108EB9CD17}" type="presParOf" srcId="{CB198E8A-71E3-49E1-ADA3-435FD84CE4C6}" destId="{0481E823-961D-44EA-B4A6-CD804DC7AD55}" srcOrd="2" destOrd="0" presId="urn:microsoft.com/office/officeart/2005/8/layout/hList1"/>
    <dgm:cxn modelId="{FCB58EF9-D392-4916-A207-AE865F43093B}" type="presParOf" srcId="{0481E823-961D-44EA-B4A6-CD804DC7AD55}" destId="{27932FE9-61FD-4B0C-85C1-1FDC1F8C113D}" srcOrd="0" destOrd="0" presId="urn:microsoft.com/office/officeart/2005/8/layout/hList1"/>
    <dgm:cxn modelId="{583F335F-E8BC-4C3B-81EC-3D5B98B2484C}" type="presParOf" srcId="{0481E823-961D-44EA-B4A6-CD804DC7AD55}" destId="{37D61DE8-6FF8-4662-AFC4-A0FA5A9B9AB1}" srcOrd="1" destOrd="0" presId="urn:microsoft.com/office/officeart/2005/8/layout/hList1"/>
    <dgm:cxn modelId="{CA5445AA-7EAB-4C09-BFD3-7DC6F8C60864}" type="presParOf" srcId="{CB198E8A-71E3-49E1-ADA3-435FD84CE4C6}" destId="{0E7474C3-7879-49F6-B84C-40016BC69201}" srcOrd="3" destOrd="0" presId="urn:microsoft.com/office/officeart/2005/8/layout/hList1"/>
    <dgm:cxn modelId="{CBBA4731-2906-4DD1-A102-F97F37A89304}" type="presParOf" srcId="{CB198E8A-71E3-49E1-ADA3-435FD84CE4C6}" destId="{3102AE25-BDAD-44CB-86D2-578C5B76441C}" srcOrd="4" destOrd="0" presId="urn:microsoft.com/office/officeart/2005/8/layout/hList1"/>
    <dgm:cxn modelId="{F9B50524-347B-4043-8D99-CDE8B55D7256}" type="presParOf" srcId="{3102AE25-BDAD-44CB-86D2-578C5B76441C}" destId="{DA881FBA-4F8C-4097-B994-4B5AF1CD0C5C}" srcOrd="0" destOrd="0" presId="urn:microsoft.com/office/officeart/2005/8/layout/hList1"/>
    <dgm:cxn modelId="{4A58D05F-5402-47EC-98B3-796D2AFE2D44}" type="presParOf" srcId="{3102AE25-BDAD-44CB-86D2-578C5B76441C}" destId="{681581B7-7EE5-4AB5-8986-FF7C3B32F8A6}" srcOrd="1" destOrd="0" presId="urn:microsoft.com/office/officeart/2005/8/layout/hList1"/>
    <dgm:cxn modelId="{EC0FFAC1-E669-4DEB-B81D-DC72FE771B6D}" type="presParOf" srcId="{CB198E8A-71E3-49E1-ADA3-435FD84CE4C6}" destId="{6699ACCA-7879-4C4B-B443-E8E14072AAFC}" srcOrd="5" destOrd="0" presId="urn:microsoft.com/office/officeart/2005/8/layout/hList1"/>
    <dgm:cxn modelId="{31B1A4F0-31AD-4F98-A836-09345964ED7A}" type="presParOf" srcId="{CB198E8A-71E3-49E1-ADA3-435FD84CE4C6}" destId="{260733AA-E40C-4F44-B32B-CE4267C3C171}" srcOrd="6" destOrd="0" presId="urn:microsoft.com/office/officeart/2005/8/layout/hList1"/>
    <dgm:cxn modelId="{E2371B44-12EB-4EC1-AB26-121CA368BE47}" type="presParOf" srcId="{260733AA-E40C-4F44-B32B-CE4267C3C171}" destId="{58148C18-12C7-4506-965C-CB51A0B5E306}" srcOrd="0" destOrd="0" presId="urn:microsoft.com/office/officeart/2005/8/layout/hList1"/>
    <dgm:cxn modelId="{1FD2744F-B0B4-4E20-BDF6-C2A8E716E104}" type="presParOf" srcId="{260733AA-E40C-4F44-B32B-CE4267C3C171}" destId="{78B4A143-81CF-42BD-AE80-09E5C5633462}"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63A4521-584C-4ADC-BCF0-E0DFBF67F2CF}" type="doc">
      <dgm:prSet loTypeId="urn:microsoft.com/office/officeart/2005/8/layout/bProcess2" loCatId="process" qsTypeId="urn:microsoft.com/office/officeart/2005/8/quickstyle/simple1" qsCatId="simple" csTypeId="urn:microsoft.com/office/officeart/2005/8/colors/colorful1" csCatId="colorful" phldr="1"/>
      <dgm:spPr/>
    </dgm:pt>
    <dgm:pt modelId="{9EBEC162-A5EB-46D4-AEBB-DABE551C8B80}">
      <dgm:prSet phldrT="[Text]"/>
      <dgm:spPr/>
      <dgm:t>
        <a:bodyPr/>
        <a:lstStyle/>
        <a:p>
          <a:r>
            <a:rPr lang="en-GB" dirty="0"/>
            <a:t>Online ordering</a:t>
          </a:r>
        </a:p>
      </dgm:t>
    </dgm:pt>
    <dgm:pt modelId="{0C590E97-0048-4D55-9D9D-F3E5B7319CB4}" type="parTrans" cxnId="{5FE2AD31-5220-4E61-980C-661DAFE5161A}">
      <dgm:prSet/>
      <dgm:spPr/>
      <dgm:t>
        <a:bodyPr/>
        <a:lstStyle/>
        <a:p>
          <a:endParaRPr lang="en-GB"/>
        </a:p>
      </dgm:t>
    </dgm:pt>
    <dgm:pt modelId="{1114EF4E-8F5A-4EFA-8FD0-F10F26F4368D}" type="sibTrans" cxnId="{5FE2AD31-5220-4E61-980C-661DAFE5161A}">
      <dgm:prSet/>
      <dgm:spPr/>
      <dgm:t>
        <a:bodyPr/>
        <a:lstStyle/>
        <a:p>
          <a:endParaRPr lang="en-GB"/>
        </a:p>
      </dgm:t>
    </dgm:pt>
    <dgm:pt modelId="{C5BF1C9A-B632-4BBE-B7EA-05C1D555F2E9}">
      <dgm:prSet phldrT="[Text]"/>
      <dgm:spPr/>
      <dgm:t>
        <a:bodyPr/>
        <a:lstStyle/>
        <a:p>
          <a:r>
            <a:rPr lang="en-GB" dirty="0"/>
            <a:t>Delivery services</a:t>
          </a:r>
          <a:endParaRPr lang="en-US" dirty="0"/>
        </a:p>
      </dgm:t>
    </dgm:pt>
    <dgm:pt modelId="{32EA7AAF-295B-44B9-B246-59CA2E663791}" type="parTrans" cxnId="{DFD0DD69-F822-425C-8E6F-CD13F02713CC}">
      <dgm:prSet/>
      <dgm:spPr/>
      <dgm:t>
        <a:bodyPr/>
        <a:lstStyle/>
        <a:p>
          <a:endParaRPr lang="en-GB"/>
        </a:p>
      </dgm:t>
    </dgm:pt>
    <dgm:pt modelId="{C02B2568-0B94-4182-9081-DF71EBA51755}" type="sibTrans" cxnId="{DFD0DD69-F822-425C-8E6F-CD13F02713CC}">
      <dgm:prSet/>
      <dgm:spPr/>
      <dgm:t>
        <a:bodyPr/>
        <a:lstStyle/>
        <a:p>
          <a:endParaRPr lang="en-GB"/>
        </a:p>
      </dgm:t>
    </dgm:pt>
    <dgm:pt modelId="{D43D471A-3F84-441E-823B-035E2FA7C141}">
      <dgm:prSet phldrT="[Text]"/>
      <dgm:spPr/>
      <dgm:t>
        <a:bodyPr/>
        <a:lstStyle/>
        <a:p>
          <a:r>
            <a:rPr lang="en-GB" dirty="0"/>
            <a:t>Digital marketing</a:t>
          </a:r>
        </a:p>
      </dgm:t>
    </dgm:pt>
    <dgm:pt modelId="{0CB4009D-3D18-42CA-ACC5-87DE708C9F1C}" type="parTrans" cxnId="{B5A3442C-B453-4990-BAB6-45396DB2F106}">
      <dgm:prSet/>
      <dgm:spPr/>
      <dgm:t>
        <a:bodyPr/>
        <a:lstStyle/>
        <a:p>
          <a:endParaRPr lang="en-GB"/>
        </a:p>
      </dgm:t>
    </dgm:pt>
    <dgm:pt modelId="{8B8D6746-656B-4DBE-9AAC-7947111B0B58}" type="sibTrans" cxnId="{B5A3442C-B453-4990-BAB6-45396DB2F106}">
      <dgm:prSet/>
      <dgm:spPr/>
      <dgm:t>
        <a:bodyPr/>
        <a:lstStyle/>
        <a:p>
          <a:endParaRPr lang="en-GB"/>
        </a:p>
      </dgm:t>
    </dgm:pt>
    <dgm:pt modelId="{21D7F319-0711-4F39-B35B-5E40A7E3C930}">
      <dgm:prSet/>
      <dgm:spPr/>
      <dgm:t>
        <a:bodyPr/>
        <a:lstStyle/>
        <a:p>
          <a:endParaRPr lang="en-GB"/>
        </a:p>
      </dgm:t>
    </dgm:pt>
    <dgm:pt modelId="{1B69683E-6413-4CD6-8CE2-DF1EFEF49CDC}" type="parTrans" cxnId="{9E88F591-E9D8-491B-AEBA-D6B2562D2D61}">
      <dgm:prSet/>
      <dgm:spPr/>
      <dgm:t>
        <a:bodyPr/>
        <a:lstStyle/>
        <a:p>
          <a:endParaRPr lang="en-GB"/>
        </a:p>
      </dgm:t>
    </dgm:pt>
    <dgm:pt modelId="{EA41AB9B-A28B-4302-9355-37FF386E7C1B}" type="sibTrans" cxnId="{9E88F591-E9D8-491B-AEBA-D6B2562D2D61}">
      <dgm:prSet/>
      <dgm:spPr/>
      <dgm:t>
        <a:bodyPr/>
        <a:lstStyle/>
        <a:p>
          <a:endParaRPr lang="en-GB"/>
        </a:p>
      </dgm:t>
    </dgm:pt>
    <dgm:pt modelId="{4B25AAFC-C561-4498-94AA-077D2B7EF9CA}">
      <dgm:prSet/>
      <dgm:spPr/>
      <dgm:t>
        <a:bodyPr/>
        <a:lstStyle/>
        <a:p>
          <a:r>
            <a:rPr lang="en-GB"/>
            <a:t>Cost control</a:t>
          </a:r>
        </a:p>
      </dgm:t>
    </dgm:pt>
    <dgm:pt modelId="{CB3EA537-4116-4496-80ED-2746DE6A7474}" type="parTrans" cxnId="{FC286AE2-C4E4-44B6-84B4-7C029623AA3F}">
      <dgm:prSet/>
      <dgm:spPr/>
      <dgm:t>
        <a:bodyPr/>
        <a:lstStyle/>
        <a:p>
          <a:endParaRPr lang="en-GB"/>
        </a:p>
      </dgm:t>
    </dgm:pt>
    <dgm:pt modelId="{C2E47BA6-D6AB-4D90-9EFF-6C898012DF37}" type="sibTrans" cxnId="{FC286AE2-C4E4-44B6-84B4-7C029623AA3F}">
      <dgm:prSet/>
      <dgm:spPr/>
      <dgm:t>
        <a:bodyPr/>
        <a:lstStyle/>
        <a:p>
          <a:endParaRPr lang="en-GB"/>
        </a:p>
      </dgm:t>
    </dgm:pt>
    <dgm:pt modelId="{04A15200-4973-471A-9A5B-1783315FAA37}">
      <dgm:prSet/>
      <dgm:spPr/>
      <dgm:t>
        <a:bodyPr/>
        <a:lstStyle/>
        <a:p>
          <a:r>
            <a:rPr lang="en-GB" dirty="0"/>
            <a:t>Expense review</a:t>
          </a:r>
        </a:p>
      </dgm:t>
    </dgm:pt>
    <dgm:pt modelId="{F9BACDC5-AD4E-41CB-B368-EBC59D7EB52F}" type="parTrans" cxnId="{F30CD3FA-442F-46B0-8227-3BFCCEED6DD1}">
      <dgm:prSet/>
      <dgm:spPr/>
      <dgm:t>
        <a:bodyPr/>
        <a:lstStyle/>
        <a:p>
          <a:endParaRPr lang="en-GB"/>
        </a:p>
      </dgm:t>
    </dgm:pt>
    <dgm:pt modelId="{CECC8DAA-1C91-4CB9-A9F9-73C96F57BB87}" type="sibTrans" cxnId="{F30CD3FA-442F-46B0-8227-3BFCCEED6DD1}">
      <dgm:prSet/>
      <dgm:spPr/>
      <dgm:t>
        <a:bodyPr/>
        <a:lstStyle/>
        <a:p>
          <a:endParaRPr lang="en-GB"/>
        </a:p>
      </dgm:t>
    </dgm:pt>
    <dgm:pt modelId="{CF11EBB7-79CD-4F83-8030-687A2D250DA4}">
      <dgm:prSet/>
      <dgm:spPr/>
      <dgm:t>
        <a:bodyPr/>
        <a:lstStyle/>
        <a:p>
          <a:r>
            <a:rPr lang="en-GB" dirty="0"/>
            <a:t>Customer engagement</a:t>
          </a:r>
        </a:p>
      </dgm:t>
    </dgm:pt>
    <dgm:pt modelId="{81C159A4-ED79-406F-9B80-6A79FA0ADDAB}" type="sibTrans" cxnId="{65F705E8-7DFF-4401-9428-395AE2DE325D}">
      <dgm:prSet/>
      <dgm:spPr/>
      <dgm:t>
        <a:bodyPr/>
        <a:lstStyle/>
        <a:p>
          <a:endParaRPr lang="en-GB"/>
        </a:p>
      </dgm:t>
    </dgm:pt>
    <dgm:pt modelId="{AB11787A-B735-4EB3-9F38-7BF5DE7E1B39}" type="parTrans" cxnId="{65F705E8-7DFF-4401-9428-395AE2DE325D}">
      <dgm:prSet/>
      <dgm:spPr/>
      <dgm:t>
        <a:bodyPr/>
        <a:lstStyle/>
        <a:p>
          <a:endParaRPr lang="en-GB"/>
        </a:p>
      </dgm:t>
    </dgm:pt>
    <dgm:pt modelId="{F5ECF445-68CA-4F40-B6E2-4C60FCE81F8E}" type="pres">
      <dgm:prSet presAssocID="{163A4521-584C-4ADC-BCF0-E0DFBF67F2CF}" presName="diagram" presStyleCnt="0">
        <dgm:presLayoutVars>
          <dgm:dir/>
          <dgm:resizeHandles/>
        </dgm:presLayoutVars>
      </dgm:prSet>
      <dgm:spPr/>
    </dgm:pt>
    <dgm:pt modelId="{A6BDEF32-3B67-4644-8B73-A99C0AC3A93D}" type="pres">
      <dgm:prSet presAssocID="{9EBEC162-A5EB-46D4-AEBB-DABE551C8B80}" presName="firstNode" presStyleLbl="node1" presStyleIdx="0" presStyleCnt="6">
        <dgm:presLayoutVars>
          <dgm:bulletEnabled val="1"/>
        </dgm:presLayoutVars>
      </dgm:prSet>
      <dgm:spPr/>
    </dgm:pt>
    <dgm:pt modelId="{D5CCC755-A6AA-4A6D-9CDC-8B0F93279749}" type="pres">
      <dgm:prSet presAssocID="{1114EF4E-8F5A-4EFA-8FD0-F10F26F4368D}" presName="sibTrans" presStyleLbl="sibTrans2D1" presStyleIdx="0" presStyleCnt="5"/>
      <dgm:spPr/>
    </dgm:pt>
    <dgm:pt modelId="{8730FE81-E4C4-4C1B-8088-4DC10AEA8F0E}" type="pres">
      <dgm:prSet presAssocID="{C5BF1C9A-B632-4BBE-B7EA-05C1D555F2E9}" presName="middleNode" presStyleCnt="0"/>
      <dgm:spPr/>
    </dgm:pt>
    <dgm:pt modelId="{EFB093F1-15F8-4363-BB10-511F0634014B}" type="pres">
      <dgm:prSet presAssocID="{C5BF1C9A-B632-4BBE-B7EA-05C1D555F2E9}" presName="padding" presStyleLbl="node1" presStyleIdx="0" presStyleCnt="6"/>
      <dgm:spPr/>
    </dgm:pt>
    <dgm:pt modelId="{EA51E042-254C-4E3C-810F-D2998F56A72A}" type="pres">
      <dgm:prSet presAssocID="{C5BF1C9A-B632-4BBE-B7EA-05C1D555F2E9}" presName="shape" presStyleLbl="node1" presStyleIdx="1" presStyleCnt="6">
        <dgm:presLayoutVars>
          <dgm:bulletEnabled val="1"/>
        </dgm:presLayoutVars>
      </dgm:prSet>
      <dgm:spPr/>
    </dgm:pt>
    <dgm:pt modelId="{23DA5AC1-610A-4947-AEF6-C210ED609EDC}" type="pres">
      <dgm:prSet presAssocID="{C02B2568-0B94-4182-9081-DF71EBA51755}" presName="sibTrans" presStyleLbl="sibTrans2D1" presStyleIdx="1" presStyleCnt="5"/>
      <dgm:spPr/>
    </dgm:pt>
    <dgm:pt modelId="{F1BC988E-C6D5-4451-A45C-B42E9BE6067D}" type="pres">
      <dgm:prSet presAssocID="{D43D471A-3F84-441E-823B-035E2FA7C141}" presName="middleNode" presStyleCnt="0"/>
      <dgm:spPr/>
    </dgm:pt>
    <dgm:pt modelId="{D58DB592-92CB-4161-ACCA-7457162C71E2}" type="pres">
      <dgm:prSet presAssocID="{D43D471A-3F84-441E-823B-035E2FA7C141}" presName="padding" presStyleLbl="node1" presStyleIdx="1" presStyleCnt="6"/>
      <dgm:spPr/>
    </dgm:pt>
    <dgm:pt modelId="{DD11CD64-F379-40B4-A020-8086E9227E23}" type="pres">
      <dgm:prSet presAssocID="{D43D471A-3F84-441E-823B-035E2FA7C141}" presName="shape" presStyleLbl="node1" presStyleIdx="2" presStyleCnt="6">
        <dgm:presLayoutVars>
          <dgm:bulletEnabled val="1"/>
        </dgm:presLayoutVars>
      </dgm:prSet>
      <dgm:spPr/>
    </dgm:pt>
    <dgm:pt modelId="{E64AF39F-768A-4C12-8C57-9CA1F60C5378}" type="pres">
      <dgm:prSet presAssocID="{8B8D6746-656B-4DBE-9AAC-7947111B0B58}" presName="sibTrans" presStyleLbl="sibTrans2D1" presStyleIdx="2" presStyleCnt="5"/>
      <dgm:spPr/>
    </dgm:pt>
    <dgm:pt modelId="{6F660DFC-C8B6-495B-AD3E-BD62D293F3B1}" type="pres">
      <dgm:prSet presAssocID="{4B25AAFC-C561-4498-94AA-077D2B7EF9CA}" presName="middleNode" presStyleCnt="0"/>
      <dgm:spPr/>
    </dgm:pt>
    <dgm:pt modelId="{7E1EC596-AB8B-4BF6-87CF-A1460F3F3914}" type="pres">
      <dgm:prSet presAssocID="{4B25AAFC-C561-4498-94AA-077D2B7EF9CA}" presName="padding" presStyleLbl="node1" presStyleIdx="2" presStyleCnt="6"/>
      <dgm:spPr/>
    </dgm:pt>
    <dgm:pt modelId="{E0C4DDC0-96CD-423B-9825-5E8FFCCA8364}" type="pres">
      <dgm:prSet presAssocID="{4B25AAFC-C561-4498-94AA-077D2B7EF9CA}" presName="shape" presStyleLbl="node1" presStyleIdx="3" presStyleCnt="6">
        <dgm:presLayoutVars>
          <dgm:bulletEnabled val="1"/>
        </dgm:presLayoutVars>
      </dgm:prSet>
      <dgm:spPr/>
    </dgm:pt>
    <dgm:pt modelId="{576EBDFB-B8BD-49B4-AB23-05908F6D2148}" type="pres">
      <dgm:prSet presAssocID="{C2E47BA6-D6AB-4D90-9EFF-6C898012DF37}" presName="sibTrans" presStyleLbl="sibTrans2D1" presStyleIdx="3" presStyleCnt="5"/>
      <dgm:spPr/>
    </dgm:pt>
    <dgm:pt modelId="{360F3D27-C834-478C-B736-589513E5E76D}" type="pres">
      <dgm:prSet presAssocID="{04A15200-4973-471A-9A5B-1783315FAA37}" presName="middleNode" presStyleCnt="0"/>
      <dgm:spPr/>
    </dgm:pt>
    <dgm:pt modelId="{F22BDB73-CA95-4832-B936-CB3791FEF280}" type="pres">
      <dgm:prSet presAssocID="{04A15200-4973-471A-9A5B-1783315FAA37}" presName="padding" presStyleLbl="node1" presStyleIdx="3" presStyleCnt="6"/>
      <dgm:spPr/>
    </dgm:pt>
    <dgm:pt modelId="{842B5E69-A81C-40D1-BC12-8D1604FE5422}" type="pres">
      <dgm:prSet presAssocID="{04A15200-4973-471A-9A5B-1783315FAA37}" presName="shape" presStyleLbl="node1" presStyleIdx="4" presStyleCnt="6">
        <dgm:presLayoutVars>
          <dgm:bulletEnabled val="1"/>
        </dgm:presLayoutVars>
      </dgm:prSet>
      <dgm:spPr/>
    </dgm:pt>
    <dgm:pt modelId="{F9480787-02B4-4777-9D42-E879CF8A2D2C}" type="pres">
      <dgm:prSet presAssocID="{CECC8DAA-1C91-4CB9-A9F9-73C96F57BB87}" presName="sibTrans" presStyleLbl="sibTrans2D1" presStyleIdx="4" presStyleCnt="5"/>
      <dgm:spPr/>
    </dgm:pt>
    <dgm:pt modelId="{650DF6BE-208A-4EEC-99B8-3F3046E22DAF}" type="pres">
      <dgm:prSet presAssocID="{CF11EBB7-79CD-4F83-8030-687A2D250DA4}" presName="lastNode" presStyleLbl="node1" presStyleIdx="5" presStyleCnt="6">
        <dgm:presLayoutVars>
          <dgm:bulletEnabled val="1"/>
        </dgm:presLayoutVars>
      </dgm:prSet>
      <dgm:spPr/>
    </dgm:pt>
  </dgm:ptLst>
  <dgm:cxnLst>
    <dgm:cxn modelId="{1C135026-16ED-4F69-A22E-AAC314C288F7}" type="presOf" srcId="{8B8D6746-656B-4DBE-9AAC-7947111B0B58}" destId="{E64AF39F-768A-4C12-8C57-9CA1F60C5378}" srcOrd="0" destOrd="0" presId="urn:microsoft.com/office/officeart/2005/8/layout/bProcess2"/>
    <dgm:cxn modelId="{B5A3442C-B453-4990-BAB6-45396DB2F106}" srcId="{163A4521-584C-4ADC-BCF0-E0DFBF67F2CF}" destId="{D43D471A-3F84-441E-823B-035E2FA7C141}" srcOrd="2" destOrd="0" parTransId="{0CB4009D-3D18-42CA-ACC5-87DE708C9F1C}" sibTransId="{8B8D6746-656B-4DBE-9AAC-7947111B0B58}"/>
    <dgm:cxn modelId="{5FE2AD31-5220-4E61-980C-661DAFE5161A}" srcId="{163A4521-584C-4ADC-BCF0-E0DFBF67F2CF}" destId="{9EBEC162-A5EB-46D4-AEBB-DABE551C8B80}" srcOrd="0" destOrd="0" parTransId="{0C590E97-0048-4D55-9D9D-F3E5B7319CB4}" sibTransId="{1114EF4E-8F5A-4EFA-8FD0-F10F26F4368D}"/>
    <dgm:cxn modelId="{74129133-70F4-4577-8AFA-7AAF967601CC}" type="presOf" srcId="{CECC8DAA-1C91-4CB9-A9F9-73C96F57BB87}" destId="{F9480787-02B4-4777-9D42-E879CF8A2D2C}" srcOrd="0" destOrd="0" presId="urn:microsoft.com/office/officeart/2005/8/layout/bProcess2"/>
    <dgm:cxn modelId="{7D96783E-B59C-4389-ACC4-0B97B9215553}" type="presOf" srcId="{CF11EBB7-79CD-4F83-8030-687A2D250DA4}" destId="{650DF6BE-208A-4EEC-99B8-3F3046E22DAF}" srcOrd="0" destOrd="0" presId="urn:microsoft.com/office/officeart/2005/8/layout/bProcess2"/>
    <dgm:cxn modelId="{DFD0DD69-F822-425C-8E6F-CD13F02713CC}" srcId="{163A4521-584C-4ADC-BCF0-E0DFBF67F2CF}" destId="{C5BF1C9A-B632-4BBE-B7EA-05C1D555F2E9}" srcOrd="1" destOrd="0" parTransId="{32EA7AAF-295B-44B9-B246-59CA2E663791}" sibTransId="{C02B2568-0B94-4182-9081-DF71EBA51755}"/>
    <dgm:cxn modelId="{EA3B1972-64DD-43F3-A50C-FB20FE2CE2A3}" type="presOf" srcId="{04A15200-4973-471A-9A5B-1783315FAA37}" destId="{842B5E69-A81C-40D1-BC12-8D1604FE5422}" srcOrd="0" destOrd="0" presId="urn:microsoft.com/office/officeart/2005/8/layout/bProcess2"/>
    <dgm:cxn modelId="{592CC878-6B30-4330-8B87-7D27AE6BB2B7}" type="presOf" srcId="{4B25AAFC-C561-4498-94AA-077D2B7EF9CA}" destId="{E0C4DDC0-96CD-423B-9825-5E8FFCCA8364}" srcOrd="0" destOrd="0" presId="urn:microsoft.com/office/officeart/2005/8/layout/bProcess2"/>
    <dgm:cxn modelId="{4B8B5459-B376-457A-B06A-860B4C78E3A7}" type="presOf" srcId="{C2E47BA6-D6AB-4D90-9EFF-6C898012DF37}" destId="{576EBDFB-B8BD-49B4-AB23-05908F6D2148}" srcOrd="0" destOrd="0" presId="urn:microsoft.com/office/officeart/2005/8/layout/bProcess2"/>
    <dgm:cxn modelId="{D7A07E91-ECAB-429B-8E4A-3D51D7B21D51}" type="presOf" srcId="{21D7F319-0711-4F39-B35B-5E40A7E3C930}" destId="{DD11CD64-F379-40B4-A020-8086E9227E23}" srcOrd="0" destOrd="1" presId="urn:microsoft.com/office/officeart/2005/8/layout/bProcess2"/>
    <dgm:cxn modelId="{9E88F591-E9D8-491B-AEBA-D6B2562D2D61}" srcId="{D43D471A-3F84-441E-823B-035E2FA7C141}" destId="{21D7F319-0711-4F39-B35B-5E40A7E3C930}" srcOrd="0" destOrd="0" parTransId="{1B69683E-6413-4CD6-8CE2-DF1EFEF49CDC}" sibTransId="{EA41AB9B-A28B-4302-9355-37FF386E7C1B}"/>
    <dgm:cxn modelId="{A9031E92-72C5-4F0B-B201-5D9D38445F55}" type="presOf" srcId="{C02B2568-0B94-4182-9081-DF71EBA51755}" destId="{23DA5AC1-610A-4947-AEF6-C210ED609EDC}" srcOrd="0" destOrd="0" presId="urn:microsoft.com/office/officeart/2005/8/layout/bProcess2"/>
    <dgm:cxn modelId="{F6BD26AB-ACAC-4566-B384-85674E9B13F5}" type="presOf" srcId="{9EBEC162-A5EB-46D4-AEBB-DABE551C8B80}" destId="{A6BDEF32-3B67-4644-8B73-A99C0AC3A93D}" srcOrd="0" destOrd="0" presId="urn:microsoft.com/office/officeart/2005/8/layout/bProcess2"/>
    <dgm:cxn modelId="{0B1637AC-2351-47DB-B529-7ACC7542F7DF}" type="presOf" srcId="{D43D471A-3F84-441E-823B-035E2FA7C141}" destId="{DD11CD64-F379-40B4-A020-8086E9227E23}" srcOrd="0" destOrd="0" presId="urn:microsoft.com/office/officeart/2005/8/layout/bProcess2"/>
    <dgm:cxn modelId="{FCBAB7AE-5B89-4726-AC54-3868301D59F1}" type="presOf" srcId="{C5BF1C9A-B632-4BBE-B7EA-05C1D555F2E9}" destId="{EA51E042-254C-4E3C-810F-D2998F56A72A}" srcOrd="0" destOrd="0" presId="urn:microsoft.com/office/officeart/2005/8/layout/bProcess2"/>
    <dgm:cxn modelId="{C54A24BF-3BE6-484A-8A6C-AA218AF5E60A}" type="presOf" srcId="{1114EF4E-8F5A-4EFA-8FD0-F10F26F4368D}" destId="{D5CCC755-A6AA-4A6D-9CDC-8B0F93279749}" srcOrd="0" destOrd="0" presId="urn:microsoft.com/office/officeart/2005/8/layout/bProcess2"/>
    <dgm:cxn modelId="{B6834FC1-B392-4B38-99F7-5276EA29317F}" type="presOf" srcId="{163A4521-584C-4ADC-BCF0-E0DFBF67F2CF}" destId="{F5ECF445-68CA-4F40-B6E2-4C60FCE81F8E}" srcOrd="0" destOrd="0" presId="urn:microsoft.com/office/officeart/2005/8/layout/bProcess2"/>
    <dgm:cxn modelId="{FC286AE2-C4E4-44B6-84B4-7C029623AA3F}" srcId="{163A4521-584C-4ADC-BCF0-E0DFBF67F2CF}" destId="{4B25AAFC-C561-4498-94AA-077D2B7EF9CA}" srcOrd="3" destOrd="0" parTransId="{CB3EA537-4116-4496-80ED-2746DE6A7474}" sibTransId="{C2E47BA6-D6AB-4D90-9EFF-6C898012DF37}"/>
    <dgm:cxn modelId="{65F705E8-7DFF-4401-9428-395AE2DE325D}" srcId="{163A4521-584C-4ADC-BCF0-E0DFBF67F2CF}" destId="{CF11EBB7-79CD-4F83-8030-687A2D250DA4}" srcOrd="5" destOrd="0" parTransId="{AB11787A-B735-4EB3-9F38-7BF5DE7E1B39}" sibTransId="{81C159A4-ED79-406F-9B80-6A79FA0ADDAB}"/>
    <dgm:cxn modelId="{F30CD3FA-442F-46B0-8227-3BFCCEED6DD1}" srcId="{163A4521-584C-4ADC-BCF0-E0DFBF67F2CF}" destId="{04A15200-4973-471A-9A5B-1783315FAA37}" srcOrd="4" destOrd="0" parTransId="{F9BACDC5-AD4E-41CB-B368-EBC59D7EB52F}" sibTransId="{CECC8DAA-1C91-4CB9-A9F9-73C96F57BB87}"/>
    <dgm:cxn modelId="{50928421-525B-43C1-BC06-E607D8F4F2DC}" type="presParOf" srcId="{F5ECF445-68CA-4F40-B6E2-4C60FCE81F8E}" destId="{A6BDEF32-3B67-4644-8B73-A99C0AC3A93D}" srcOrd="0" destOrd="0" presId="urn:microsoft.com/office/officeart/2005/8/layout/bProcess2"/>
    <dgm:cxn modelId="{28AFADEC-469E-40B4-92FD-BAA302C8B8B2}" type="presParOf" srcId="{F5ECF445-68CA-4F40-B6E2-4C60FCE81F8E}" destId="{D5CCC755-A6AA-4A6D-9CDC-8B0F93279749}" srcOrd="1" destOrd="0" presId="urn:microsoft.com/office/officeart/2005/8/layout/bProcess2"/>
    <dgm:cxn modelId="{5C40FE55-1A96-4F5E-8AB4-C0119B262A48}" type="presParOf" srcId="{F5ECF445-68CA-4F40-B6E2-4C60FCE81F8E}" destId="{8730FE81-E4C4-4C1B-8088-4DC10AEA8F0E}" srcOrd="2" destOrd="0" presId="urn:microsoft.com/office/officeart/2005/8/layout/bProcess2"/>
    <dgm:cxn modelId="{3D6636C9-5149-46B6-84AF-B65E867BEBAA}" type="presParOf" srcId="{8730FE81-E4C4-4C1B-8088-4DC10AEA8F0E}" destId="{EFB093F1-15F8-4363-BB10-511F0634014B}" srcOrd="0" destOrd="0" presId="urn:microsoft.com/office/officeart/2005/8/layout/bProcess2"/>
    <dgm:cxn modelId="{996D7EA4-F5D9-4975-85C0-374B2232BB7A}" type="presParOf" srcId="{8730FE81-E4C4-4C1B-8088-4DC10AEA8F0E}" destId="{EA51E042-254C-4E3C-810F-D2998F56A72A}" srcOrd="1" destOrd="0" presId="urn:microsoft.com/office/officeart/2005/8/layout/bProcess2"/>
    <dgm:cxn modelId="{2113B1EC-2D70-41B5-B6F8-A56F38713A9F}" type="presParOf" srcId="{F5ECF445-68CA-4F40-B6E2-4C60FCE81F8E}" destId="{23DA5AC1-610A-4947-AEF6-C210ED609EDC}" srcOrd="3" destOrd="0" presId="urn:microsoft.com/office/officeart/2005/8/layout/bProcess2"/>
    <dgm:cxn modelId="{331BA10F-99AE-405F-9A45-00F424F35811}" type="presParOf" srcId="{F5ECF445-68CA-4F40-B6E2-4C60FCE81F8E}" destId="{F1BC988E-C6D5-4451-A45C-B42E9BE6067D}" srcOrd="4" destOrd="0" presId="urn:microsoft.com/office/officeart/2005/8/layout/bProcess2"/>
    <dgm:cxn modelId="{D646456E-A637-4E6E-85BB-E0B9102BC429}" type="presParOf" srcId="{F1BC988E-C6D5-4451-A45C-B42E9BE6067D}" destId="{D58DB592-92CB-4161-ACCA-7457162C71E2}" srcOrd="0" destOrd="0" presId="urn:microsoft.com/office/officeart/2005/8/layout/bProcess2"/>
    <dgm:cxn modelId="{24610583-E99C-4875-B1F9-5465E2D266DB}" type="presParOf" srcId="{F1BC988E-C6D5-4451-A45C-B42E9BE6067D}" destId="{DD11CD64-F379-40B4-A020-8086E9227E23}" srcOrd="1" destOrd="0" presId="urn:microsoft.com/office/officeart/2005/8/layout/bProcess2"/>
    <dgm:cxn modelId="{063473A9-7427-4F8E-B99B-4F6607666D06}" type="presParOf" srcId="{F5ECF445-68CA-4F40-B6E2-4C60FCE81F8E}" destId="{E64AF39F-768A-4C12-8C57-9CA1F60C5378}" srcOrd="5" destOrd="0" presId="urn:microsoft.com/office/officeart/2005/8/layout/bProcess2"/>
    <dgm:cxn modelId="{DD13C84A-FF4E-4C58-86AD-BF54A38AFFBD}" type="presParOf" srcId="{F5ECF445-68CA-4F40-B6E2-4C60FCE81F8E}" destId="{6F660DFC-C8B6-495B-AD3E-BD62D293F3B1}" srcOrd="6" destOrd="0" presId="urn:microsoft.com/office/officeart/2005/8/layout/bProcess2"/>
    <dgm:cxn modelId="{E5BC168C-B9C2-4249-9C28-5214F5B3F89E}" type="presParOf" srcId="{6F660DFC-C8B6-495B-AD3E-BD62D293F3B1}" destId="{7E1EC596-AB8B-4BF6-87CF-A1460F3F3914}" srcOrd="0" destOrd="0" presId="urn:microsoft.com/office/officeart/2005/8/layout/bProcess2"/>
    <dgm:cxn modelId="{EF439BE7-7864-4026-8B12-AB1512D81D44}" type="presParOf" srcId="{6F660DFC-C8B6-495B-AD3E-BD62D293F3B1}" destId="{E0C4DDC0-96CD-423B-9825-5E8FFCCA8364}" srcOrd="1" destOrd="0" presId="urn:microsoft.com/office/officeart/2005/8/layout/bProcess2"/>
    <dgm:cxn modelId="{BC46F869-6F6B-4A9D-9F3A-D7C763709C5E}" type="presParOf" srcId="{F5ECF445-68CA-4F40-B6E2-4C60FCE81F8E}" destId="{576EBDFB-B8BD-49B4-AB23-05908F6D2148}" srcOrd="7" destOrd="0" presId="urn:microsoft.com/office/officeart/2005/8/layout/bProcess2"/>
    <dgm:cxn modelId="{1F586B03-55A9-4B54-9E56-25EA2ABD110C}" type="presParOf" srcId="{F5ECF445-68CA-4F40-B6E2-4C60FCE81F8E}" destId="{360F3D27-C834-478C-B736-589513E5E76D}" srcOrd="8" destOrd="0" presId="urn:microsoft.com/office/officeart/2005/8/layout/bProcess2"/>
    <dgm:cxn modelId="{CE0876DB-E852-4CEC-9584-17E55DDDC822}" type="presParOf" srcId="{360F3D27-C834-478C-B736-589513E5E76D}" destId="{F22BDB73-CA95-4832-B936-CB3791FEF280}" srcOrd="0" destOrd="0" presId="urn:microsoft.com/office/officeart/2005/8/layout/bProcess2"/>
    <dgm:cxn modelId="{04B86B21-627B-4A33-9D0D-BD9301933B6C}" type="presParOf" srcId="{360F3D27-C834-478C-B736-589513E5E76D}" destId="{842B5E69-A81C-40D1-BC12-8D1604FE5422}" srcOrd="1" destOrd="0" presId="urn:microsoft.com/office/officeart/2005/8/layout/bProcess2"/>
    <dgm:cxn modelId="{0FF0ACCA-5697-42E0-A5CB-9C5D8CC1F1FE}" type="presParOf" srcId="{F5ECF445-68CA-4F40-B6E2-4C60FCE81F8E}" destId="{F9480787-02B4-4777-9D42-E879CF8A2D2C}" srcOrd="9" destOrd="0" presId="urn:microsoft.com/office/officeart/2005/8/layout/bProcess2"/>
    <dgm:cxn modelId="{80067E87-1A48-4B62-A364-47D02A5EC710}" type="presParOf" srcId="{F5ECF445-68CA-4F40-B6E2-4C60FCE81F8E}" destId="{650DF6BE-208A-4EEC-99B8-3F3046E22DAF}" srcOrd="10" destOrd="0" presId="urn:microsoft.com/office/officeart/2005/8/layout/b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EC8B55-C809-41D4-9D96-F1BAD521C835}">
      <dsp:nvSpPr>
        <dsp:cNvPr id="0" name=""/>
        <dsp:cNvSpPr/>
      </dsp:nvSpPr>
      <dsp:spPr>
        <a:xfrm>
          <a:off x="5370" y="500607"/>
          <a:ext cx="1605296" cy="1053475"/>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2015</a:t>
          </a:r>
        </a:p>
        <a:p>
          <a:pPr marL="0" lvl="0" indent="0" algn="ctr" defTabSz="800100">
            <a:lnSpc>
              <a:spcPct val="90000"/>
            </a:lnSpc>
            <a:spcBef>
              <a:spcPct val="0"/>
            </a:spcBef>
            <a:spcAft>
              <a:spcPct val="35000"/>
            </a:spcAft>
            <a:buNone/>
          </a:pPr>
          <a:r>
            <a:rPr lang="en-US" sz="1800" kern="1200" dirty="0"/>
            <a:t>Business established</a:t>
          </a:r>
          <a:endParaRPr lang="en-GB" sz="1800" kern="1200" dirty="0"/>
        </a:p>
      </dsp:txBody>
      <dsp:txXfrm>
        <a:off x="36225" y="531462"/>
        <a:ext cx="1543586" cy="991765"/>
      </dsp:txXfrm>
    </dsp:sp>
    <dsp:sp modelId="{28CF7A00-EC80-4818-A4F1-801E2E7A87CF}">
      <dsp:nvSpPr>
        <dsp:cNvPr id="0" name=""/>
        <dsp:cNvSpPr/>
      </dsp:nvSpPr>
      <dsp:spPr>
        <a:xfrm>
          <a:off x="1771197" y="828288"/>
          <a:ext cx="340322" cy="398113"/>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1771197" y="907911"/>
        <a:ext cx="238225" cy="238867"/>
      </dsp:txXfrm>
    </dsp:sp>
    <dsp:sp modelId="{949F92A8-C7E3-4401-B3F3-F2227DEA900F}">
      <dsp:nvSpPr>
        <dsp:cNvPr id="0" name=""/>
        <dsp:cNvSpPr/>
      </dsp:nvSpPr>
      <dsp:spPr>
        <a:xfrm>
          <a:off x="2252786" y="500607"/>
          <a:ext cx="1605296" cy="1053475"/>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2020</a:t>
          </a:r>
        </a:p>
        <a:p>
          <a:pPr marL="0" lvl="0" indent="0" algn="ctr" defTabSz="800100">
            <a:lnSpc>
              <a:spcPct val="90000"/>
            </a:lnSpc>
            <a:spcBef>
              <a:spcPct val="0"/>
            </a:spcBef>
            <a:spcAft>
              <a:spcPct val="35000"/>
            </a:spcAft>
            <a:buNone/>
          </a:pPr>
          <a:r>
            <a:rPr lang="en-US" sz="1800" kern="1200" dirty="0"/>
            <a:t>Covid disruption</a:t>
          </a:r>
          <a:endParaRPr lang="en-GB" sz="1800" kern="1200" dirty="0"/>
        </a:p>
      </dsp:txBody>
      <dsp:txXfrm>
        <a:off x="2283641" y="531462"/>
        <a:ext cx="1543586" cy="991765"/>
      </dsp:txXfrm>
    </dsp:sp>
    <dsp:sp modelId="{3E20A075-9EEF-482D-B1FB-F026B523CFC4}">
      <dsp:nvSpPr>
        <dsp:cNvPr id="0" name=""/>
        <dsp:cNvSpPr/>
      </dsp:nvSpPr>
      <dsp:spPr>
        <a:xfrm>
          <a:off x="4018612" y="828288"/>
          <a:ext cx="340322" cy="398113"/>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4018612" y="907911"/>
        <a:ext cx="238225" cy="238867"/>
      </dsp:txXfrm>
    </dsp:sp>
    <dsp:sp modelId="{46FB7BC1-359D-4C45-95B7-1BB514BE3DA5}">
      <dsp:nvSpPr>
        <dsp:cNvPr id="0" name=""/>
        <dsp:cNvSpPr/>
      </dsp:nvSpPr>
      <dsp:spPr>
        <a:xfrm>
          <a:off x="4500201" y="500607"/>
          <a:ext cx="1605296" cy="1053475"/>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2023-2025</a:t>
          </a:r>
        </a:p>
        <a:p>
          <a:pPr marL="0" lvl="0" indent="0" algn="ctr" defTabSz="800100">
            <a:lnSpc>
              <a:spcPct val="90000"/>
            </a:lnSpc>
            <a:spcBef>
              <a:spcPct val="0"/>
            </a:spcBef>
            <a:spcAft>
              <a:spcPct val="35000"/>
            </a:spcAft>
            <a:buNone/>
          </a:pPr>
          <a:r>
            <a:rPr lang="en-US" sz="1800" kern="1200" dirty="0"/>
            <a:t>Sales decline</a:t>
          </a:r>
          <a:endParaRPr lang="en-GB" sz="1800" kern="1200" dirty="0"/>
        </a:p>
      </dsp:txBody>
      <dsp:txXfrm>
        <a:off x="4531056" y="531462"/>
        <a:ext cx="1543586" cy="99176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DE94AC-5268-4D7B-B589-1DCCCF4CE335}">
      <dsp:nvSpPr>
        <dsp:cNvPr id="0" name=""/>
        <dsp:cNvSpPr/>
      </dsp:nvSpPr>
      <dsp:spPr>
        <a:xfrm>
          <a:off x="4306" y="420879"/>
          <a:ext cx="2589196" cy="979223"/>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09728" rIns="192024" bIns="109728" numCol="1" spcCol="1270" anchor="ctr" anchorCtr="0">
          <a:noAutofit/>
        </a:bodyPr>
        <a:lstStyle/>
        <a:p>
          <a:pPr marL="0" lvl="0" indent="0" algn="ctr" defTabSz="1200150">
            <a:lnSpc>
              <a:spcPct val="90000"/>
            </a:lnSpc>
            <a:spcBef>
              <a:spcPct val="0"/>
            </a:spcBef>
            <a:spcAft>
              <a:spcPct val="35000"/>
            </a:spcAft>
            <a:buNone/>
          </a:pPr>
          <a:r>
            <a:rPr lang="en-US" sz="2700" kern="1200" dirty="0"/>
            <a:t>Customer </a:t>
          </a:r>
          <a:r>
            <a:rPr lang="en-US" sz="2700" kern="1200" dirty="0" err="1"/>
            <a:t>Behaviour</a:t>
          </a:r>
          <a:endParaRPr lang="en-GB" sz="2700" kern="1200" dirty="0"/>
        </a:p>
      </dsp:txBody>
      <dsp:txXfrm>
        <a:off x="4306" y="420879"/>
        <a:ext cx="2589196" cy="979223"/>
      </dsp:txXfrm>
    </dsp:sp>
    <dsp:sp modelId="{CF86096A-AA90-42D7-9A6A-B793CE320782}">
      <dsp:nvSpPr>
        <dsp:cNvPr id="0" name=""/>
        <dsp:cNvSpPr/>
      </dsp:nvSpPr>
      <dsp:spPr>
        <a:xfrm>
          <a:off x="4306" y="1400102"/>
          <a:ext cx="2589196" cy="2816369"/>
        </a:xfrm>
        <a:prstGeom prst="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018" tIns="144018" rIns="192024" bIns="216027" numCol="1" spcCol="1270" anchor="t" anchorCtr="0">
          <a:noAutofit/>
        </a:bodyPr>
        <a:lstStyle/>
        <a:p>
          <a:pPr marL="228600" lvl="1" indent="-228600" algn="l" defTabSz="1200150">
            <a:lnSpc>
              <a:spcPct val="90000"/>
            </a:lnSpc>
            <a:spcBef>
              <a:spcPct val="0"/>
            </a:spcBef>
            <a:spcAft>
              <a:spcPct val="15000"/>
            </a:spcAft>
            <a:buChar char="•"/>
          </a:pPr>
          <a:r>
            <a:rPr lang="en-US" sz="2700" kern="1200" dirty="0"/>
            <a:t>Remote working</a:t>
          </a:r>
          <a:endParaRPr lang="en-GB" sz="2700" kern="1200" dirty="0"/>
        </a:p>
        <a:p>
          <a:pPr marL="228600" lvl="1" indent="-228600" algn="l" defTabSz="1200150">
            <a:lnSpc>
              <a:spcPct val="90000"/>
            </a:lnSpc>
            <a:spcBef>
              <a:spcPct val="0"/>
            </a:spcBef>
            <a:spcAft>
              <a:spcPct val="15000"/>
            </a:spcAft>
            <a:buChar char="•"/>
          </a:pPr>
          <a:r>
            <a:rPr lang="en-US" sz="2700" kern="1200" dirty="0"/>
            <a:t>Fewer visitors</a:t>
          </a:r>
          <a:endParaRPr lang="en-GB" sz="2700" kern="1200" dirty="0"/>
        </a:p>
        <a:p>
          <a:pPr marL="228600" lvl="1" indent="-228600" algn="l" defTabSz="1200150">
            <a:lnSpc>
              <a:spcPct val="90000"/>
            </a:lnSpc>
            <a:spcBef>
              <a:spcPct val="0"/>
            </a:spcBef>
            <a:spcAft>
              <a:spcPct val="15000"/>
            </a:spcAft>
            <a:buChar char="•"/>
          </a:pPr>
          <a:r>
            <a:rPr lang="en-US" sz="2700" kern="1200" dirty="0"/>
            <a:t>Changings habits</a:t>
          </a:r>
          <a:endParaRPr lang="en-GB" sz="2700" kern="1200" dirty="0"/>
        </a:p>
      </dsp:txBody>
      <dsp:txXfrm>
        <a:off x="4306" y="1400102"/>
        <a:ext cx="2589196" cy="2816369"/>
      </dsp:txXfrm>
    </dsp:sp>
    <dsp:sp modelId="{27932FE9-61FD-4B0C-85C1-1FDC1F8C113D}">
      <dsp:nvSpPr>
        <dsp:cNvPr id="0" name=""/>
        <dsp:cNvSpPr/>
      </dsp:nvSpPr>
      <dsp:spPr>
        <a:xfrm>
          <a:off x="2955989" y="420879"/>
          <a:ext cx="2589196" cy="979223"/>
        </a:xfrm>
        <a:prstGeom prst="rect">
          <a:avLst/>
        </a:prstGeom>
        <a:solidFill>
          <a:schemeClr val="accent5">
            <a:hueOff val="-4050717"/>
            <a:satOff val="-275"/>
            <a:lumOff val="654"/>
            <a:alphaOff val="0"/>
          </a:schemeClr>
        </a:solidFill>
        <a:ln w="19050" cap="flat" cmpd="sng" algn="ctr">
          <a:solidFill>
            <a:schemeClr val="accent5">
              <a:hueOff val="-4050717"/>
              <a:satOff val="-275"/>
              <a:lumOff val="65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09728" rIns="192024" bIns="109728" numCol="1" spcCol="1270" anchor="ctr" anchorCtr="0">
          <a:noAutofit/>
        </a:bodyPr>
        <a:lstStyle/>
        <a:p>
          <a:pPr marL="0" lvl="0" indent="0" algn="ctr" defTabSz="1200150">
            <a:lnSpc>
              <a:spcPct val="90000"/>
            </a:lnSpc>
            <a:spcBef>
              <a:spcPct val="0"/>
            </a:spcBef>
            <a:spcAft>
              <a:spcPct val="35000"/>
            </a:spcAft>
            <a:buNone/>
          </a:pPr>
          <a:r>
            <a:rPr lang="en-US" sz="2700" kern="1200" dirty="0"/>
            <a:t>Location Challenges</a:t>
          </a:r>
          <a:endParaRPr lang="en-GB" sz="2700" kern="1200" dirty="0"/>
        </a:p>
      </dsp:txBody>
      <dsp:txXfrm>
        <a:off x="2955989" y="420879"/>
        <a:ext cx="2589196" cy="979223"/>
      </dsp:txXfrm>
    </dsp:sp>
    <dsp:sp modelId="{37D61DE8-6FF8-4662-AFC4-A0FA5A9B9AB1}">
      <dsp:nvSpPr>
        <dsp:cNvPr id="0" name=""/>
        <dsp:cNvSpPr/>
      </dsp:nvSpPr>
      <dsp:spPr>
        <a:xfrm>
          <a:off x="2955989" y="1400102"/>
          <a:ext cx="2589196" cy="2816369"/>
        </a:xfrm>
        <a:prstGeom prst="rect">
          <a:avLst/>
        </a:prstGeom>
        <a:solidFill>
          <a:schemeClr val="accent5">
            <a:tint val="40000"/>
            <a:alpha val="90000"/>
            <a:hueOff val="-3981555"/>
            <a:satOff val="889"/>
            <a:lumOff val="134"/>
            <a:alphaOff val="0"/>
          </a:schemeClr>
        </a:solidFill>
        <a:ln w="19050" cap="flat" cmpd="sng" algn="ctr">
          <a:solidFill>
            <a:schemeClr val="accent5">
              <a:tint val="40000"/>
              <a:alpha val="90000"/>
              <a:hueOff val="-3981555"/>
              <a:satOff val="889"/>
              <a:lumOff val="13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018" tIns="144018" rIns="192024" bIns="216027" numCol="1" spcCol="1270" anchor="t" anchorCtr="0">
          <a:noAutofit/>
        </a:bodyPr>
        <a:lstStyle/>
        <a:p>
          <a:pPr marL="228600" lvl="1" indent="-228600" algn="l" defTabSz="1200150">
            <a:lnSpc>
              <a:spcPct val="90000"/>
            </a:lnSpc>
            <a:spcBef>
              <a:spcPct val="0"/>
            </a:spcBef>
            <a:spcAft>
              <a:spcPct val="15000"/>
            </a:spcAft>
            <a:buChar char="•"/>
          </a:pPr>
          <a:r>
            <a:rPr lang="en-US" sz="2700" kern="1200" dirty="0"/>
            <a:t>Reduced footfall</a:t>
          </a:r>
          <a:endParaRPr lang="en-GB" sz="2700" kern="1200" dirty="0"/>
        </a:p>
        <a:p>
          <a:pPr marL="228600" lvl="1" indent="-228600" algn="l" defTabSz="1200150">
            <a:lnSpc>
              <a:spcPct val="90000"/>
            </a:lnSpc>
            <a:spcBef>
              <a:spcPct val="0"/>
            </a:spcBef>
            <a:spcAft>
              <a:spcPct val="15000"/>
            </a:spcAft>
            <a:buChar char="•"/>
          </a:pPr>
          <a:r>
            <a:rPr lang="en-US" sz="2700" kern="1200" dirty="0"/>
            <a:t>Shop closures</a:t>
          </a:r>
          <a:endParaRPr lang="en-GB" sz="2700" kern="1200" dirty="0"/>
        </a:p>
        <a:p>
          <a:pPr marL="228600" lvl="1" indent="-228600" algn="l" defTabSz="1200150">
            <a:lnSpc>
              <a:spcPct val="90000"/>
            </a:lnSpc>
            <a:spcBef>
              <a:spcPct val="0"/>
            </a:spcBef>
            <a:spcAft>
              <a:spcPct val="15000"/>
            </a:spcAft>
            <a:buChar char="•"/>
          </a:pPr>
          <a:r>
            <a:rPr lang="en-US" sz="2700" kern="1200" dirty="0"/>
            <a:t>Quieter retail park</a:t>
          </a:r>
          <a:endParaRPr lang="en-GB" sz="2700" kern="1200" dirty="0"/>
        </a:p>
      </dsp:txBody>
      <dsp:txXfrm>
        <a:off x="2955989" y="1400102"/>
        <a:ext cx="2589196" cy="2816369"/>
      </dsp:txXfrm>
    </dsp:sp>
    <dsp:sp modelId="{DA881FBA-4F8C-4097-B994-4B5AF1CD0C5C}">
      <dsp:nvSpPr>
        <dsp:cNvPr id="0" name=""/>
        <dsp:cNvSpPr/>
      </dsp:nvSpPr>
      <dsp:spPr>
        <a:xfrm>
          <a:off x="5907673" y="420879"/>
          <a:ext cx="2589196" cy="979223"/>
        </a:xfrm>
        <a:prstGeom prst="rect">
          <a:avLst/>
        </a:prstGeom>
        <a:solidFill>
          <a:schemeClr val="accent5">
            <a:hueOff val="-8101434"/>
            <a:satOff val="-551"/>
            <a:lumOff val="1307"/>
            <a:alphaOff val="0"/>
          </a:schemeClr>
        </a:solidFill>
        <a:ln w="19050" cap="flat" cmpd="sng" algn="ctr">
          <a:solidFill>
            <a:schemeClr val="accent5">
              <a:hueOff val="-8101434"/>
              <a:satOff val="-551"/>
              <a:lumOff val="13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09728" rIns="192024" bIns="109728" numCol="1" spcCol="1270" anchor="ctr" anchorCtr="0">
          <a:noAutofit/>
        </a:bodyPr>
        <a:lstStyle/>
        <a:p>
          <a:pPr marL="0" lvl="0" indent="0" algn="ctr" defTabSz="1200150">
            <a:lnSpc>
              <a:spcPct val="90000"/>
            </a:lnSpc>
            <a:spcBef>
              <a:spcPct val="0"/>
            </a:spcBef>
            <a:spcAft>
              <a:spcPct val="35000"/>
            </a:spcAft>
            <a:buNone/>
          </a:pPr>
          <a:r>
            <a:rPr lang="en-US" sz="2700" kern="1200" dirty="0"/>
            <a:t>Operational Issues</a:t>
          </a:r>
          <a:endParaRPr lang="en-GB" sz="2700" kern="1200" dirty="0"/>
        </a:p>
      </dsp:txBody>
      <dsp:txXfrm>
        <a:off x="5907673" y="420879"/>
        <a:ext cx="2589196" cy="979223"/>
      </dsp:txXfrm>
    </dsp:sp>
    <dsp:sp modelId="{681581B7-7EE5-4AB5-8986-FF7C3B32F8A6}">
      <dsp:nvSpPr>
        <dsp:cNvPr id="0" name=""/>
        <dsp:cNvSpPr/>
      </dsp:nvSpPr>
      <dsp:spPr>
        <a:xfrm>
          <a:off x="5907673" y="1400102"/>
          <a:ext cx="2589196" cy="2816369"/>
        </a:xfrm>
        <a:prstGeom prst="rect">
          <a:avLst/>
        </a:prstGeom>
        <a:solidFill>
          <a:schemeClr val="accent5">
            <a:tint val="40000"/>
            <a:alpha val="90000"/>
            <a:hueOff val="-7963110"/>
            <a:satOff val="1778"/>
            <a:lumOff val="267"/>
            <a:alphaOff val="0"/>
          </a:schemeClr>
        </a:solidFill>
        <a:ln w="19050" cap="flat" cmpd="sng" algn="ctr">
          <a:solidFill>
            <a:schemeClr val="accent5">
              <a:tint val="40000"/>
              <a:alpha val="90000"/>
              <a:hueOff val="-7963110"/>
              <a:satOff val="1778"/>
              <a:lumOff val="26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018" tIns="144018" rIns="192024" bIns="216027" numCol="1" spcCol="1270" anchor="t" anchorCtr="0">
          <a:noAutofit/>
        </a:bodyPr>
        <a:lstStyle/>
        <a:p>
          <a:pPr marL="228600" lvl="1" indent="-228600" algn="l" defTabSz="1200150">
            <a:lnSpc>
              <a:spcPct val="90000"/>
            </a:lnSpc>
            <a:spcBef>
              <a:spcPct val="0"/>
            </a:spcBef>
            <a:spcAft>
              <a:spcPct val="15000"/>
            </a:spcAft>
            <a:buChar char="•"/>
          </a:pPr>
          <a:r>
            <a:rPr lang="en-US" sz="2700" kern="1200" dirty="0"/>
            <a:t>No delivery</a:t>
          </a:r>
          <a:endParaRPr lang="en-GB" sz="2700" kern="1200" dirty="0"/>
        </a:p>
        <a:p>
          <a:pPr marL="228600" lvl="1" indent="-228600" algn="l" defTabSz="1200150">
            <a:lnSpc>
              <a:spcPct val="90000"/>
            </a:lnSpc>
            <a:spcBef>
              <a:spcPct val="0"/>
            </a:spcBef>
            <a:spcAft>
              <a:spcPct val="15000"/>
            </a:spcAft>
            <a:buChar char="•"/>
          </a:pPr>
          <a:r>
            <a:rPr lang="en-US" sz="2700" kern="1200" dirty="0"/>
            <a:t>Pre-order difficulties</a:t>
          </a:r>
          <a:endParaRPr lang="en-GB" sz="2700" kern="1200" dirty="0"/>
        </a:p>
        <a:p>
          <a:pPr marL="228600" lvl="1" indent="-228600" algn="l" defTabSz="1200150">
            <a:lnSpc>
              <a:spcPct val="90000"/>
            </a:lnSpc>
            <a:spcBef>
              <a:spcPct val="0"/>
            </a:spcBef>
            <a:spcAft>
              <a:spcPct val="15000"/>
            </a:spcAft>
            <a:buChar char="•"/>
          </a:pPr>
          <a:r>
            <a:rPr lang="en-US" sz="2700" kern="1200" dirty="0"/>
            <a:t>Limited convenience</a:t>
          </a:r>
          <a:endParaRPr lang="en-GB" sz="2700" kern="1200" dirty="0"/>
        </a:p>
      </dsp:txBody>
      <dsp:txXfrm>
        <a:off x="5907673" y="1400102"/>
        <a:ext cx="2589196" cy="2816369"/>
      </dsp:txXfrm>
    </dsp:sp>
    <dsp:sp modelId="{58148C18-12C7-4506-965C-CB51A0B5E306}">
      <dsp:nvSpPr>
        <dsp:cNvPr id="0" name=""/>
        <dsp:cNvSpPr/>
      </dsp:nvSpPr>
      <dsp:spPr>
        <a:xfrm>
          <a:off x="8859357" y="420879"/>
          <a:ext cx="2589196" cy="979223"/>
        </a:xfrm>
        <a:prstGeom prst="rect">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09728" rIns="192024" bIns="109728" numCol="1" spcCol="1270" anchor="ctr" anchorCtr="0">
          <a:noAutofit/>
        </a:bodyPr>
        <a:lstStyle/>
        <a:p>
          <a:pPr marL="0" lvl="0" indent="0" algn="ctr" defTabSz="1200150">
            <a:lnSpc>
              <a:spcPct val="90000"/>
            </a:lnSpc>
            <a:spcBef>
              <a:spcPct val="0"/>
            </a:spcBef>
            <a:spcAft>
              <a:spcPct val="35000"/>
            </a:spcAft>
            <a:buNone/>
          </a:pPr>
          <a:r>
            <a:rPr lang="en-US" sz="2700" kern="1200" dirty="0"/>
            <a:t>Cost Pressures</a:t>
          </a:r>
          <a:endParaRPr lang="en-GB" sz="2700" kern="1200" dirty="0"/>
        </a:p>
      </dsp:txBody>
      <dsp:txXfrm>
        <a:off x="8859357" y="420879"/>
        <a:ext cx="2589196" cy="979223"/>
      </dsp:txXfrm>
    </dsp:sp>
    <dsp:sp modelId="{78B4A143-81CF-42BD-AE80-09E5C5633462}">
      <dsp:nvSpPr>
        <dsp:cNvPr id="0" name=""/>
        <dsp:cNvSpPr/>
      </dsp:nvSpPr>
      <dsp:spPr>
        <a:xfrm>
          <a:off x="8859357" y="1400102"/>
          <a:ext cx="2589196" cy="2816369"/>
        </a:xfrm>
        <a:prstGeom prst="rect">
          <a:avLst/>
        </a:prstGeom>
        <a:solidFill>
          <a:schemeClr val="accent5">
            <a:tint val="40000"/>
            <a:alpha val="90000"/>
            <a:hueOff val="-11944666"/>
            <a:satOff val="2667"/>
            <a:lumOff val="401"/>
            <a:alphaOff val="0"/>
          </a:schemeClr>
        </a:solidFill>
        <a:ln w="19050" cap="flat" cmpd="sng" algn="ctr">
          <a:solidFill>
            <a:schemeClr val="accent5">
              <a:tint val="40000"/>
              <a:alpha val="90000"/>
              <a:hueOff val="-11944666"/>
              <a:satOff val="2667"/>
              <a:lumOff val="40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018" tIns="144018" rIns="192024" bIns="216027" numCol="1" spcCol="1270" anchor="t" anchorCtr="0">
          <a:noAutofit/>
        </a:bodyPr>
        <a:lstStyle/>
        <a:p>
          <a:pPr marL="228600" lvl="1" indent="-228600" algn="l" defTabSz="1200150">
            <a:lnSpc>
              <a:spcPct val="90000"/>
            </a:lnSpc>
            <a:spcBef>
              <a:spcPct val="0"/>
            </a:spcBef>
            <a:spcAft>
              <a:spcPct val="15000"/>
            </a:spcAft>
            <a:buChar char="•"/>
          </a:pPr>
          <a:r>
            <a:rPr lang="en-US" sz="2700" kern="1200" dirty="0"/>
            <a:t>Rising rent</a:t>
          </a:r>
          <a:endParaRPr lang="en-GB" sz="2700" kern="1200" dirty="0"/>
        </a:p>
        <a:p>
          <a:pPr marL="228600" lvl="1" indent="-228600" algn="l" defTabSz="1200150">
            <a:lnSpc>
              <a:spcPct val="90000"/>
            </a:lnSpc>
            <a:spcBef>
              <a:spcPct val="0"/>
            </a:spcBef>
            <a:spcAft>
              <a:spcPct val="15000"/>
            </a:spcAft>
            <a:buChar char="•"/>
          </a:pPr>
          <a:r>
            <a:rPr lang="en-US" sz="2700" kern="1200" dirty="0"/>
            <a:t>Higher utilities</a:t>
          </a:r>
          <a:endParaRPr lang="en-GB" sz="2700" kern="1200" dirty="0"/>
        </a:p>
        <a:p>
          <a:pPr marL="228600" lvl="1" indent="-228600" algn="l" defTabSz="1200150">
            <a:lnSpc>
              <a:spcPct val="90000"/>
            </a:lnSpc>
            <a:spcBef>
              <a:spcPct val="0"/>
            </a:spcBef>
            <a:spcAft>
              <a:spcPct val="15000"/>
            </a:spcAft>
            <a:buChar char="•"/>
          </a:pPr>
          <a:r>
            <a:rPr lang="en-US" sz="2700" kern="1200" dirty="0"/>
            <a:t>Ingredient costs</a:t>
          </a:r>
          <a:endParaRPr lang="en-GB" sz="2700" kern="1200" dirty="0"/>
        </a:p>
      </dsp:txBody>
      <dsp:txXfrm>
        <a:off x="8859357" y="1400102"/>
        <a:ext cx="2589196" cy="281636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BDEF32-3B67-4644-8B73-A99C0AC3A93D}">
      <dsp:nvSpPr>
        <dsp:cNvPr id="0" name=""/>
        <dsp:cNvSpPr/>
      </dsp:nvSpPr>
      <dsp:spPr>
        <a:xfrm>
          <a:off x="397433" y="1692"/>
          <a:ext cx="1703022" cy="1703022"/>
        </a:xfrm>
        <a:prstGeom prst="ellipse">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Online ordering</a:t>
          </a:r>
        </a:p>
      </dsp:txBody>
      <dsp:txXfrm>
        <a:off x="646835" y="251094"/>
        <a:ext cx="1204218" cy="1204218"/>
      </dsp:txXfrm>
    </dsp:sp>
    <dsp:sp modelId="{D5CCC755-A6AA-4A6D-9CDC-8B0F93279749}">
      <dsp:nvSpPr>
        <dsp:cNvPr id="0" name=""/>
        <dsp:cNvSpPr/>
      </dsp:nvSpPr>
      <dsp:spPr>
        <a:xfrm rot="10800000">
          <a:off x="950916" y="1924617"/>
          <a:ext cx="596057" cy="466193"/>
        </a:xfrm>
        <a:prstGeom prst="triangl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A51E042-254C-4E3C-810F-D2998F56A72A}">
      <dsp:nvSpPr>
        <dsp:cNvPr id="0" name=""/>
        <dsp:cNvSpPr/>
      </dsp:nvSpPr>
      <dsp:spPr>
        <a:xfrm>
          <a:off x="680987" y="2584326"/>
          <a:ext cx="1135916" cy="1135916"/>
        </a:xfrm>
        <a:prstGeom prst="ellipse">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Delivery services</a:t>
          </a:r>
          <a:endParaRPr lang="en-US" sz="1400" kern="1200" dirty="0"/>
        </a:p>
      </dsp:txBody>
      <dsp:txXfrm>
        <a:off x="847338" y="2750677"/>
        <a:ext cx="803214" cy="803214"/>
      </dsp:txXfrm>
    </dsp:sp>
    <dsp:sp modelId="{23DA5AC1-610A-4947-AEF6-C210ED609EDC}">
      <dsp:nvSpPr>
        <dsp:cNvPr id="0" name=""/>
        <dsp:cNvSpPr/>
      </dsp:nvSpPr>
      <dsp:spPr>
        <a:xfrm rot="5400000">
          <a:off x="2241377" y="2919187"/>
          <a:ext cx="596057" cy="466193"/>
        </a:xfrm>
        <a:prstGeom prst="triangl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D11CD64-F379-40B4-A020-8086E9227E23}">
      <dsp:nvSpPr>
        <dsp:cNvPr id="0" name=""/>
        <dsp:cNvSpPr/>
      </dsp:nvSpPr>
      <dsp:spPr>
        <a:xfrm>
          <a:off x="3235521" y="2584326"/>
          <a:ext cx="1135916" cy="1135916"/>
        </a:xfrm>
        <a:prstGeom prst="ellipse">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l" defTabSz="622300">
            <a:lnSpc>
              <a:spcPct val="90000"/>
            </a:lnSpc>
            <a:spcBef>
              <a:spcPct val="0"/>
            </a:spcBef>
            <a:spcAft>
              <a:spcPct val="35000"/>
            </a:spcAft>
            <a:buNone/>
          </a:pPr>
          <a:r>
            <a:rPr lang="en-GB" sz="1400" kern="1200" dirty="0"/>
            <a:t>Digital marketing</a:t>
          </a:r>
        </a:p>
        <a:p>
          <a:pPr marL="57150" lvl="1" indent="-57150" algn="l" defTabSz="488950">
            <a:lnSpc>
              <a:spcPct val="90000"/>
            </a:lnSpc>
            <a:spcBef>
              <a:spcPct val="0"/>
            </a:spcBef>
            <a:spcAft>
              <a:spcPct val="15000"/>
            </a:spcAft>
            <a:buChar char="•"/>
          </a:pPr>
          <a:endParaRPr lang="en-GB" sz="1100" kern="1200"/>
        </a:p>
      </dsp:txBody>
      <dsp:txXfrm>
        <a:off x="3401872" y="2750677"/>
        <a:ext cx="803214" cy="803214"/>
      </dsp:txXfrm>
    </dsp:sp>
    <dsp:sp modelId="{E64AF39F-768A-4C12-8C57-9CA1F60C5378}">
      <dsp:nvSpPr>
        <dsp:cNvPr id="0" name=""/>
        <dsp:cNvSpPr/>
      </dsp:nvSpPr>
      <dsp:spPr>
        <a:xfrm>
          <a:off x="3505450" y="1756452"/>
          <a:ext cx="596057" cy="466193"/>
        </a:xfrm>
        <a:prstGeom prst="triangl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0C4DDC0-96CD-423B-9825-5E8FFCCA8364}">
      <dsp:nvSpPr>
        <dsp:cNvPr id="0" name=""/>
        <dsp:cNvSpPr/>
      </dsp:nvSpPr>
      <dsp:spPr>
        <a:xfrm>
          <a:off x="3235521" y="285245"/>
          <a:ext cx="1135916" cy="1135916"/>
        </a:xfrm>
        <a:prstGeom prst="ellipse">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a:t>Cost control</a:t>
          </a:r>
        </a:p>
      </dsp:txBody>
      <dsp:txXfrm>
        <a:off x="3401872" y="451596"/>
        <a:ext cx="803214" cy="803214"/>
      </dsp:txXfrm>
    </dsp:sp>
    <dsp:sp modelId="{576EBDFB-B8BD-49B4-AB23-05908F6D2148}">
      <dsp:nvSpPr>
        <dsp:cNvPr id="0" name=""/>
        <dsp:cNvSpPr/>
      </dsp:nvSpPr>
      <dsp:spPr>
        <a:xfrm rot="5400000">
          <a:off x="4795911" y="620106"/>
          <a:ext cx="596057" cy="466193"/>
        </a:xfrm>
        <a:prstGeom prst="triangl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42B5E69-A81C-40D1-BC12-8D1604FE5422}">
      <dsp:nvSpPr>
        <dsp:cNvPr id="0" name=""/>
        <dsp:cNvSpPr/>
      </dsp:nvSpPr>
      <dsp:spPr>
        <a:xfrm>
          <a:off x="5790055" y="285245"/>
          <a:ext cx="1135916" cy="1135916"/>
        </a:xfrm>
        <a:prstGeom prst="ellipse">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Expense review</a:t>
          </a:r>
        </a:p>
      </dsp:txBody>
      <dsp:txXfrm>
        <a:off x="5956406" y="451596"/>
        <a:ext cx="803214" cy="803214"/>
      </dsp:txXfrm>
    </dsp:sp>
    <dsp:sp modelId="{F9480787-02B4-4777-9D42-E879CF8A2D2C}">
      <dsp:nvSpPr>
        <dsp:cNvPr id="0" name=""/>
        <dsp:cNvSpPr/>
      </dsp:nvSpPr>
      <dsp:spPr>
        <a:xfrm rot="10800000">
          <a:off x="6059984" y="1641064"/>
          <a:ext cx="596057" cy="466193"/>
        </a:xfrm>
        <a:prstGeom prst="triangl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50DF6BE-208A-4EEC-99B8-3F3046E22DAF}">
      <dsp:nvSpPr>
        <dsp:cNvPr id="0" name=""/>
        <dsp:cNvSpPr/>
      </dsp:nvSpPr>
      <dsp:spPr>
        <a:xfrm>
          <a:off x="5506502" y="2300772"/>
          <a:ext cx="1703022" cy="1703022"/>
        </a:xfrm>
        <a:prstGeom prst="ellipse">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Customer engagement</a:t>
          </a:r>
        </a:p>
      </dsp:txBody>
      <dsp:txXfrm>
        <a:off x="5755904" y="2550174"/>
        <a:ext cx="1204218" cy="1204218"/>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FBCF71-9648-47EC-A823-D3BA86254BC8}" type="datetimeFigureOut">
              <a:rPr lang="en-GB" smtClean="0"/>
              <a:t>09/10/2026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A592B3-3D35-4EDE-BE2D-644A664524F8}" type="slidenum">
              <a:rPr lang="en-GB" smtClean="0"/>
              <a:t>‹#›</a:t>
            </a:fld>
            <a:endParaRPr lang="en-GB"/>
          </a:p>
        </p:txBody>
      </p:sp>
    </p:spTree>
    <p:extLst>
      <p:ext uri="{BB962C8B-B14F-4D97-AF65-F5344CB8AC3E}">
        <p14:creationId xmlns:p14="http://schemas.microsoft.com/office/powerpoint/2010/main" val="4452223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dirty="0">
                <a:effectLst/>
                <a:latin typeface="Arial" panose="020B0604020202020204" pitchFamily="34" charset="0"/>
                <a:ea typeface="Aptos" panose="020B0004020202020204" pitchFamily="34" charset="0"/>
                <a:cs typeface="Arial" panose="020B0604020202020204" pitchFamily="34" charset="0"/>
              </a:rPr>
              <a:t>Good morning, everyone. Today I will discuss my analysis of Basil's Bakery. This presentation explores why the bakery is having sales growth issues and identifies the problems with the bakery, assesses the causes and provides evidence for business decision making through the PESTEL analysis and Fishbone Cause-and-Effect Diagram. </a:t>
            </a:r>
          </a:p>
        </p:txBody>
      </p:sp>
      <p:sp>
        <p:nvSpPr>
          <p:cNvPr id="4" name="Slide Number Placeholder 3"/>
          <p:cNvSpPr>
            <a:spLocks noGrp="1"/>
          </p:cNvSpPr>
          <p:nvPr>
            <p:ph type="sldNum" sz="quarter" idx="5"/>
          </p:nvPr>
        </p:nvSpPr>
        <p:spPr/>
        <p:txBody>
          <a:bodyPr/>
          <a:lstStyle/>
          <a:p>
            <a:fld id="{AFA592B3-3D35-4EDE-BE2D-644A664524F8}" type="slidenum">
              <a:rPr lang="en-GB" smtClean="0"/>
              <a:t>1</a:t>
            </a:fld>
            <a:endParaRPr lang="en-GB"/>
          </a:p>
        </p:txBody>
      </p:sp>
    </p:spTree>
    <p:extLst>
      <p:ext uri="{BB962C8B-B14F-4D97-AF65-F5344CB8AC3E}">
        <p14:creationId xmlns:p14="http://schemas.microsoft.com/office/powerpoint/2010/main" val="1299934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dirty="0">
                <a:effectLst/>
                <a:latin typeface="Arial" panose="020B0604020202020204" pitchFamily="34" charset="0"/>
                <a:ea typeface="Aptos" panose="020B0004020202020204" pitchFamily="34" charset="0"/>
                <a:cs typeface="Arial" panose="020B0604020202020204" pitchFamily="34" charset="0"/>
              </a:rPr>
              <a:t>Basil's Bakery is a small independent bakery in Coventry, UK, in a retail park. The company bakes cakes, pastries and bread with the best organic ingredients. Since opening in 2015, the company has seen an increase in bakery sales but has struggled to sustain performance amid current market conditions and changing customer behaviour. I will discuss these challenges in the context of strategic problem-solving frameworks in this presentation. Understanding the business environment is crucial, as organisations must constantly analyse their internal and external environments to stay competitive (Johnson et al., 2017). Identification of issues, understanding their causes and assessing potential solutions will be the basis of analysis.</a:t>
            </a:r>
          </a:p>
        </p:txBody>
      </p:sp>
      <p:sp>
        <p:nvSpPr>
          <p:cNvPr id="4" name="Slide Number Placeholder 3"/>
          <p:cNvSpPr>
            <a:spLocks noGrp="1"/>
          </p:cNvSpPr>
          <p:nvPr>
            <p:ph type="sldNum" sz="quarter" idx="5"/>
          </p:nvPr>
        </p:nvSpPr>
        <p:spPr/>
        <p:txBody>
          <a:bodyPr/>
          <a:lstStyle/>
          <a:p>
            <a:fld id="{AFA592B3-3D35-4EDE-BE2D-644A664524F8}" type="slidenum">
              <a:rPr lang="en-GB" smtClean="0"/>
              <a:t>2</a:t>
            </a:fld>
            <a:endParaRPr lang="en-GB"/>
          </a:p>
        </p:txBody>
      </p:sp>
    </p:spTree>
    <p:extLst>
      <p:ext uri="{BB962C8B-B14F-4D97-AF65-F5344CB8AC3E}">
        <p14:creationId xmlns:p14="http://schemas.microsoft.com/office/powerpoint/2010/main" val="6072565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dirty="0">
                <a:effectLst/>
                <a:latin typeface="Arial" panose="020B0604020202020204" pitchFamily="34" charset="0"/>
                <a:ea typeface="Aptos" panose="020B0004020202020204" pitchFamily="34" charset="0"/>
                <a:cs typeface="Arial" panose="020B0604020202020204" pitchFamily="34" charset="0"/>
              </a:rPr>
              <a:t>The key issue at Basil's Bakery is that it has not regained sales momentum after the Covid-19 period. Customer visits have decreased, retail park activity has declined and operating expenses have increased. Besides this, customers have asked for delivery and pre-order services, which shows a shift in their convenience expectations. Consumer behaviour has a significant impact on a business's competitiveness and the company has to react appropriately to changes in consumer needs (Kotler and Keller, 2016). Thus, Basil's Bakery not only has to deal with fewer customers but also has to adjust its business model, enhance accessibility and adjust to market conditions.</a:t>
            </a:r>
          </a:p>
        </p:txBody>
      </p:sp>
      <p:sp>
        <p:nvSpPr>
          <p:cNvPr id="4" name="Slide Number Placeholder 3"/>
          <p:cNvSpPr>
            <a:spLocks noGrp="1"/>
          </p:cNvSpPr>
          <p:nvPr>
            <p:ph type="sldNum" sz="quarter" idx="5"/>
          </p:nvPr>
        </p:nvSpPr>
        <p:spPr/>
        <p:txBody>
          <a:bodyPr/>
          <a:lstStyle/>
          <a:p>
            <a:fld id="{AFA592B3-3D35-4EDE-BE2D-644A664524F8}" type="slidenum">
              <a:rPr lang="en-GB" smtClean="0"/>
              <a:t>3</a:t>
            </a:fld>
            <a:endParaRPr lang="en-GB"/>
          </a:p>
        </p:txBody>
      </p:sp>
    </p:spTree>
    <p:extLst>
      <p:ext uri="{BB962C8B-B14F-4D97-AF65-F5344CB8AC3E}">
        <p14:creationId xmlns:p14="http://schemas.microsoft.com/office/powerpoint/2010/main" val="7701695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dirty="0">
                <a:effectLst/>
                <a:latin typeface="Arial" panose="020B0604020202020204" pitchFamily="34" charset="0"/>
                <a:ea typeface="Aptos" panose="020B0004020202020204" pitchFamily="34" charset="0"/>
                <a:cs typeface="Arial" panose="020B0604020202020204" pitchFamily="34" charset="0"/>
              </a:rPr>
              <a:t>The PESTEL analysis is a strategic management technique that is used to assess an organisation's external environment. It analyses six factors: Political, Economic, Social, Technological, Environmental and Legal influences (</a:t>
            </a:r>
            <a:r>
              <a:rPr lang="en-GB" sz="1200" dirty="0" err="1">
                <a:effectLst/>
                <a:latin typeface="Arial" panose="020B0604020202020204" pitchFamily="34" charset="0"/>
                <a:ea typeface="Aptos" panose="020B0004020202020204" pitchFamily="34" charset="0"/>
                <a:cs typeface="Arial" panose="020B0604020202020204" pitchFamily="34" charset="0"/>
              </a:rPr>
              <a:t>Sammut</a:t>
            </a:r>
            <a:r>
              <a:rPr lang="en-GB" sz="1200" dirty="0">
                <a:effectLst/>
                <a:latin typeface="Arial" panose="020B0604020202020204" pitchFamily="34" charset="0"/>
                <a:ea typeface="Aptos" panose="020B0004020202020204" pitchFamily="34" charset="0"/>
                <a:cs typeface="Arial" panose="020B0604020202020204" pitchFamily="34" charset="0"/>
              </a:rPr>
              <a:t>-Bonnici and Galea, 2015). This framework will provide businesses with an understanding of external pressures that can impact business operations and strategic decision-making. Basil's Bakery is a suitable case for PESTEL analysis because of the number of challenges that are affected by external changes, such as the economy, lifestyle changes of customers, technological expectations and environmental uncertainty. These factors help the bakery to gain a better understanding of the threats and opportunities for future development.</a:t>
            </a:r>
          </a:p>
        </p:txBody>
      </p:sp>
      <p:sp>
        <p:nvSpPr>
          <p:cNvPr id="4" name="Slide Number Placeholder 3"/>
          <p:cNvSpPr>
            <a:spLocks noGrp="1"/>
          </p:cNvSpPr>
          <p:nvPr>
            <p:ph type="sldNum" sz="quarter" idx="5"/>
          </p:nvPr>
        </p:nvSpPr>
        <p:spPr/>
        <p:txBody>
          <a:bodyPr/>
          <a:lstStyle/>
          <a:p>
            <a:fld id="{AFA592B3-3D35-4EDE-BE2D-644A664524F8}" type="slidenum">
              <a:rPr lang="en-GB" smtClean="0"/>
              <a:t>4</a:t>
            </a:fld>
            <a:endParaRPr lang="en-GB"/>
          </a:p>
        </p:txBody>
      </p:sp>
    </p:spTree>
    <p:extLst>
      <p:ext uri="{BB962C8B-B14F-4D97-AF65-F5344CB8AC3E}">
        <p14:creationId xmlns:p14="http://schemas.microsoft.com/office/powerpoint/2010/main" val="35348390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dirty="0">
                <a:effectLst/>
                <a:latin typeface="Arial" panose="020B0604020202020204" pitchFamily="34" charset="0"/>
                <a:ea typeface="Aptos" panose="020B0004020202020204" pitchFamily="34" charset="0"/>
                <a:cs typeface="Arial" panose="020B0604020202020204" pitchFamily="34" charset="0"/>
              </a:rPr>
              <a:t>The PESTEL analysis identifies various external factors that are impacting Basil's bakery. It is important to consider economic factors, since increases in rent, utilities and ingredient costs make it harder to be profitable. Social factors are important, as remote working has affected customer buying habits and fewer office workers are going in. Technological considerations also come into play, as more and more customers are demanding the ability to order online and receive their products. The availability and cost of organic ingredients are impacted by environmental factors. By knowing what is happening in the macro-environment, organisations can be aware of the changes that may occur and formulate the necessary strategies in response (</a:t>
            </a:r>
            <a:r>
              <a:rPr lang="en-GB" sz="1200" dirty="0" err="1">
                <a:effectLst/>
                <a:latin typeface="Arial" panose="020B0604020202020204" pitchFamily="34" charset="0"/>
                <a:ea typeface="Aptos" panose="020B0004020202020204" pitchFamily="34" charset="0"/>
                <a:cs typeface="Arial" panose="020B0604020202020204" pitchFamily="34" charset="0"/>
              </a:rPr>
              <a:t>Sammut</a:t>
            </a:r>
            <a:r>
              <a:rPr lang="en-GB" sz="1200" dirty="0">
                <a:effectLst/>
                <a:latin typeface="Arial" panose="020B0604020202020204" pitchFamily="34" charset="0"/>
                <a:ea typeface="Aptos" panose="020B0004020202020204" pitchFamily="34" charset="0"/>
                <a:cs typeface="Arial" panose="020B0604020202020204" pitchFamily="34" charset="0"/>
              </a:rPr>
              <a:t>-Bonnici and Galea, 2015). Therefore, PESTEL can be used to analyse Basil's Bakery's external challenges.</a:t>
            </a:r>
          </a:p>
        </p:txBody>
      </p:sp>
      <p:sp>
        <p:nvSpPr>
          <p:cNvPr id="4" name="Slide Number Placeholder 3"/>
          <p:cNvSpPr>
            <a:spLocks noGrp="1"/>
          </p:cNvSpPr>
          <p:nvPr>
            <p:ph type="sldNum" sz="quarter" idx="5"/>
          </p:nvPr>
        </p:nvSpPr>
        <p:spPr/>
        <p:txBody>
          <a:bodyPr/>
          <a:lstStyle/>
          <a:p>
            <a:fld id="{AFA592B3-3D35-4EDE-BE2D-644A664524F8}" type="slidenum">
              <a:rPr lang="en-GB" smtClean="0"/>
              <a:t>5</a:t>
            </a:fld>
            <a:endParaRPr lang="en-GB"/>
          </a:p>
        </p:txBody>
      </p:sp>
    </p:spTree>
    <p:extLst>
      <p:ext uri="{BB962C8B-B14F-4D97-AF65-F5344CB8AC3E}">
        <p14:creationId xmlns:p14="http://schemas.microsoft.com/office/powerpoint/2010/main" val="40999594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dirty="0">
                <a:effectLst/>
                <a:latin typeface="Arial" panose="020B0604020202020204" pitchFamily="34" charset="0"/>
                <a:ea typeface="Aptos" panose="020B0004020202020204" pitchFamily="34" charset="0"/>
                <a:cs typeface="Arial" panose="020B0604020202020204" pitchFamily="34" charset="0"/>
              </a:rPr>
              <a:t>The PESTEL analysis provides a systematic approach to analyse the external factors. The primary benefit of this is that it enables managers to recognise opportunities and threats prior to taking strategic action (Johnson et al., 2017). The framework identifies key external influences like customer behaviour and economic uncertainty for Basil's Bakery. But PESTEL is not without its flaws. Does not describe specific processes, skills or gaps. Also, external factors may shift rapidly and that means the business needs to constantly monitor their analysis. Hence, PESTEL must be used together with other problem-solving techniques to have a comprehensive understanding of the business problems.</a:t>
            </a:r>
          </a:p>
        </p:txBody>
      </p:sp>
      <p:sp>
        <p:nvSpPr>
          <p:cNvPr id="4" name="Slide Number Placeholder 3"/>
          <p:cNvSpPr>
            <a:spLocks noGrp="1"/>
          </p:cNvSpPr>
          <p:nvPr>
            <p:ph type="sldNum" sz="quarter" idx="5"/>
          </p:nvPr>
        </p:nvSpPr>
        <p:spPr/>
        <p:txBody>
          <a:bodyPr/>
          <a:lstStyle/>
          <a:p>
            <a:fld id="{AFA592B3-3D35-4EDE-BE2D-644A664524F8}" type="slidenum">
              <a:rPr lang="en-GB" smtClean="0"/>
              <a:t>6</a:t>
            </a:fld>
            <a:endParaRPr lang="en-GB"/>
          </a:p>
        </p:txBody>
      </p:sp>
    </p:spTree>
    <p:extLst>
      <p:ext uri="{BB962C8B-B14F-4D97-AF65-F5344CB8AC3E}">
        <p14:creationId xmlns:p14="http://schemas.microsoft.com/office/powerpoint/2010/main" val="36827740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dirty="0">
                <a:effectLst/>
                <a:latin typeface="Arial" panose="020B0604020202020204" pitchFamily="34" charset="0"/>
                <a:ea typeface="Aptos" panose="020B0004020202020204" pitchFamily="34" charset="0"/>
                <a:cs typeface="Arial" panose="020B0604020202020204" pitchFamily="34" charset="0"/>
              </a:rPr>
              <a:t>Fishbone Diagram is a problem-solving tool to identify potential causes of a problem. It aids organisations to categorise possible causes and to explore connections or relationships between causes and effects (Ishikawa, 1986). The primary goal of the Fishbone Diagram is to get beyond the symptoms and reach root causes that need to be addressed. The main issue for Basil's Bakery is the falling sales. The diagram categorises potential causes into sections like people, process, technology, location, product and external and aids in more systematic decision-making.</a:t>
            </a:r>
          </a:p>
        </p:txBody>
      </p:sp>
      <p:sp>
        <p:nvSpPr>
          <p:cNvPr id="4" name="Slide Number Placeholder 3"/>
          <p:cNvSpPr>
            <a:spLocks noGrp="1"/>
          </p:cNvSpPr>
          <p:nvPr>
            <p:ph type="sldNum" sz="quarter" idx="5"/>
          </p:nvPr>
        </p:nvSpPr>
        <p:spPr/>
        <p:txBody>
          <a:bodyPr/>
          <a:lstStyle/>
          <a:p>
            <a:fld id="{AFA592B3-3D35-4EDE-BE2D-644A664524F8}" type="slidenum">
              <a:rPr lang="en-GB" smtClean="0"/>
              <a:t>7</a:t>
            </a:fld>
            <a:endParaRPr lang="en-GB"/>
          </a:p>
        </p:txBody>
      </p:sp>
    </p:spTree>
    <p:extLst>
      <p:ext uri="{BB962C8B-B14F-4D97-AF65-F5344CB8AC3E}">
        <p14:creationId xmlns:p14="http://schemas.microsoft.com/office/powerpoint/2010/main" val="38993141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dirty="0">
                <a:effectLst/>
                <a:latin typeface="Arial" panose="020B0604020202020204" pitchFamily="34" charset="0"/>
                <a:ea typeface="Aptos" panose="020B0004020202020204" pitchFamily="34" charset="0"/>
                <a:cs typeface="Arial" panose="020B0604020202020204" pitchFamily="34" charset="0"/>
              </a:rPr>
              <a:t>As shown in the Fishbone analysis, the decreasing sales in Basil's Bakery are caused by a number of interrelated causes. People-related changes include customers' behaviour and reduced office workers visiting the retail park. Issues with the process include trouble with pre-orders and no delivery services. Location issues involve, among others, diminishing attendance and sales in the retail park. Technology limitations include not having online ordering systems. Challenges related to the product include increased cost for organic ingredients. Fishbone analysis is helpful because it helps organisations to see the connection between contributing factors and can be used to find practical improvement actions (Tague, 2005).</a:t>
            </a:r>
          </a:p>
        </p:txBody>
      </p:sp>
      <p:sp>
        <p:nvSpPr>
          <p:cNvPr id="4" name="Slide Number Placeholder 3"/>
          <p:cNvSpPr>
            <a:spLocks noGrp="1"/>
          </p:cNvSpPr>
          <p:nvPr>
            <p:ph type="sldNum" sz="quarter" idx="5"/>
          </p:nvPr>
        </p:nvSpPr>
        <p:spPr/>
        <p:txBody>
          <a:bodyPr/>
          <a:lstStyle/>
          <a:p>
            <a:fld id="{AFA592B3-3D35-4EDE-BE2D-644A664524F8}" type="slidenum">
              <a:rPr lang="en-GB" smtClean="0"/>
              <a:t>8</a:t>
            </a:fld>
            <a:endParaRPr lang="en-GB"/>
          </a:p>
        </p:txBody>
      </p:sp>
    </p:spTree>
    <p:extLst>
      <p:ext uri="{BB962C8B-B14F-4D97-AF65-F5344CB8AC3E}">
        <p14:creationId xmlns:p14="http://schemas.microsoft.com/office/powerpoint/2010/main" val="10674124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dirty="0">
                <a:effectLst/>
                <a:latin typeface="Arial" panose="020B0604020202020204" pitchFamily="34" charset="0"/>
                <a:ea typeface="Aptos" panose="020B0004020202020204" pitchFamily="34" charset="0"/>
                <a:cs typeface="Arial" panose="020B0604020202020204" pitchFamily="34" charset="0"/>
              </a:rPr>
              <a:t>Basil's Bakery has a mix of challenges stemming from the environment, operations and customers. The PESTEL model was used to find external pressures that might be affecting the business and the Fishbone Diagram was used to determine the underlying causes of the decline in sales. Organisations need to gather information, assess options and make decisions based on evidence, rather than making assumptions (Saunders, Lewis and Thornhill, 2019). In conclusion, Basil's Bakery needs to enhance its online offering, implement more convenient ordering options and refine its approach to meet evolving customer preferences. These activities may be successful in making the business more competitive and growing it sustainably.</a:t>
            </a:r>
          </a:p>
        </p:txBody>
      </p:sp>
      <p:sp>
        <p:nvSpPr>
          <p:cNvPr id="4" name="Slide Number Placeholder 3"/>
          <p:cNvSpPr>
            <a:spLocks noGrp="1"/>
          </p:cNvSpPr>
          <p:nvPr>
            <p:ph type="sldNum" sz="quarter" idx="5"/>
          </p:nvPr>
        </p:nvSpPr>
        <p:spPr/>
        <p:txBody>
          <a:bodyPr/>
          <a:lstStyle/>
          <a:p>
            <a:fld id="{AFA592B3-3D35-4EDE-BE2D-644A664524F8}" type="slidenum">
              <a:rPr lang="en-GB" smtClean="0"/>
              <a:t>9</a:t>
            </a:fld>
            <a:endParaRPr lang="en-GB"/>
          </a:p>
        </p:txBody>
      </p:sp>
    </p:spTree>
    <p:extLst>
      <p:ext uri="{BB962C8B-B14F-4D97-AF65-F5344CB8AC3E}">
        <p14:creationId xmlns:p14="http://schemas.microsoft.com/office/powerpoint/2010/main" val="8838793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B7E03-2AD9-1EFC-F86B-946F55B4C3B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299A85A-3123-5059-66CC-C188000352D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40932D1-7050-ED0B-597E-C5ED4B73A394}"/>
              </a:ext>
            </a:extLst>
          </p:cNvPr>
          <p:cNvSpPr>
            <a:spLocks noGrp="1"/>
          </p:cNvSpPr>
          <p:nvPr>
            <p:ph type="dt" sz="half" idx="10"/>
          </p:nvPr>
        </p:nvSpPr>
        <p:spPr/>
        <p:txBody>
          <a:bodyPr/>
          <a:lstStyle/>
          <a:p>
            <a:fld id="{45BB0BFA-5C57-4330-8493-7F13FE79088E}" type="datetimeFigureOut">
              <a:rPr lang="en-GB" smtClean="0"/>
              <a:t>09/10/2026</a:t>
            </a:fld>
            <a:endParaRPr lang="en-GB"/>
          </a:p>
        </p:txBody>
      </p:sp>
      <p:sp>
        <p:nvSpPr>
          <p:cNvPr id="5" name="Footer Placeholder 4">
            <a:extLst>
              <a:ext uri="{FF2B5EF4-FFF2-40B4-BE49-F238E27FC236}">
                <a16:creationId xmlns:a16="http://schemas.microsoft.com/office/drawing/2014/main" id="{3EB89BA2-5B4F-ED2A-2083-2194149751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AAE90E-A19F-E7A5-9D95-138CA2AA9E90}"/>
              </a:ext>
            </a:extLst>
          </p:cNvPr>
          <p:cNvSpPr>
            <a:spLocks noGrp="1"/>
          </p:cNvSpPr>
          <p:nvPr>
            <p:ph type="sldNum" sz="quarter" idx="12"/>
          </p:nvPr>
        </p:nvSpPr>
        <p:spPr/>
        <p:txBody>
          <a:bodyPr/>
          <a:lstStyle/>
          <a:p>
            <a:fld id="{E94D582D-FD0A-46A2-9E25-FAA9D7B33F9A}" type="slidenum">
              <a:rPr lang="en-GB" smtClean="0"/>
              <a:t>‹#›</a:t>
            </a:fld>
            <a:endParaRPr lang="en-GB"/>
          </a:p>
        </p:txBody>
      </p:sp>
    </p:spTree>
    <p:extLst>
      <p:ext uri="{BB962C8B-B14F-4D97-AF65-F5344CB8AC3E}">
        <p14:creationId xmlns:p14="http://schemas.microsoft.com/office/powerpoint/2010/main" val="38372551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23674-A634-8759-F6B4-702667BA40D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97F44CF-6422-100A-0522-CF4E1B71410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7ACBDA-C050-A422-FBD4-44BD4540C79B}"/>
              </a:ext>
            </a:extLst>
          </p:cNvPr>
          <p:cNvSpPr>
            <a:spLocks noGrp="1"/>
          </p:cNvSpPr>
          <p:nvPr>
            <p:ph type="dt" sz="half" idx="10"/>
          </p:nvPr>
        </p:nvSpPr>
        <p:spPr/>
        <p:txBody>
          <a:bodyPr/>
          <a:lstStyle/>
          <a:p>
            <a:fld id="{45BB0BFA-5C57-4330-8493-7F13FE79088E}" type="datetimeFigureOut">
              <a:rPr lang="en-GB" smtClean="0"/>
              <a:t>09/10/2026</a:t>
            </a:fld>
            <a:endParaRPr lang="en-GB"/>
          </a:p>
        </p:txBody>
      </p:sp>
      <p:sp>
        <p:nvSpPr>
          <p:cNvPr id="5" name="Footer Placeholder 4">
            <a:extLst>
              <a:ext uri="{FF2B5EF4-FFF2-40B4-BE49-F238E27FC236}">
                <a16:creationId xmlns:a16="http://schemas.microsoft.com/office/drawing/2014/main" id="{A10CC835-AD93-23A7-8043-42BA91675D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3059AB-3B5A-DAD0-5B52-EAC12822DC7C}"/>
              </a:ext>
            </a:extLst>
          </p:cNvPr>
          <p:cNvSpPr>
            <a:spLocks noGrp="1"/>
          </p:cNvSpPr>
          <p:nvPr>
            <p:ph type="sldNum" sz="quarter" idx="12"/>
          </p:nvPr>
        </p:nvSpPr>
        <p:spPr/>
        <p:txBody>
          <a:bodyPr/>
          <a:lstStyle/>
          <a:p>
            <a:fld id="{E94D582D-FD0A-46A2-9E25-FAA9D7B33F9A}" type="slidenum">
              <a:rPr lang="en-GB" smtClean="0"/>
              <a:t>‹#›</a:t>
            </a:fld>
            <a:endParaRPr lang="en-GB"/>
          </a:p>
        </p:txBody>
      </p:sp>
    </p:spTree>
    <p:extLst>
      <p:ext uri="{BB962C8B-B14F-4D97-AF65-F5344CB8AC3E}">
        <p14:creationId xmlns:p14="http://schemas.microsoft.com/office/powerpoint/2010/main" val="42917934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95DC4-DA57-E936-CE36-03D85F32A49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5318ACE-C8AB-20DF-B41E-E33ACCFB4BD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8E7CC5A-C28A-9F6F-5A3B-B19B345C1305}"/>
              </a:ext>
            </a:extLst>
          </p:cNvPr>
          <p:cNvSpPr>
            <a:spLocks noGrp="1"/>
          </p:cNvSpPr>
          <p:nvPr>
            <p:ph type="dt" sz="half" idx="10"/>
          </p:nvPr>
        </p:nvSpPr>
        <p:spPr/>
        <p:txBody>
          <a:bodyPr/>
          <a:lstStyle/>
          <a:p>
            <a:fld id="{45BB0BFA-5C57-4330-8493-7F13FE79088E}" type="datetimeFigureOut">
              <a:rPr lang="en-GB" smtClean="0"/>
              <a:t>09/10/2026</a:t>
            </a:fld>
            <a:endParaRPr lang="en-GB"/>
          </a:p>
        </p:txBody>
      </p:sp>
      <p:sp>
        <p:nvSpPr>
          <p:cNvPr id="5" name="Footer Placeholder 4">
            <a:extLst>
              <a:ext uri="{FF2B5EF4-FFF2-40B4-BE49-F238E27FC236}">
                <a16:creationId xmlns:a16="http://schemas.microsoft.com/office/drawing/2014/main" id="{D0CEC7A7-FE70-CD86-2977-868B3B46EC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A70A79-4434-89B8-E213-35B38C8464B7}"/>
              </a:ext>
            </a:extLst>
          </p:cNvPr>
          <p:cNvSpPr>
            <a:spLocks noGrp="1"/>
          </p:cNvSpPr>
          <p:nvPr>
            <p:ph type="sldNum" sz="quarter" idx="12"/>
          </p:nvPr>
        </p:nvSpPr>
        <p:spPr/>
        <p:txBody>
          <a:bodyPr/>
          <a:lstStyle/>
          <a:p>
            <a:fld id="{E94D582D-FD0A-46A2-9E25-FAA9D7B33F9A}" type="slidenum">
              <a:rPr lang="en-GB" smtClean="0"/>
              <a:t>‹#›</a:t>
            </a:fld>
            <a:endParaRPr lang="en-GB"/>
          </a:p>
        </p:txBody>
      </p:sp>
    </p:spTree>
    <p:extLst>
      <p:ext uri="{BB962C8B-B14F-4D97-AF65-F5344CB8AC3E}">
        <p14:creationId xmlns:p14="http://schemas.microsoft.com/office/powerpoint/2010/main" val="1597928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26130-BF56-B9B9-B428-378FB0C026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6D9CDE-D045-24EE-CD64-EDF51640CBA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F5A838F-8150-B811-02B3-7860669876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0EB49EC-1060-D5E3-DA3B-688C811418C9}"/>
              </a:ext>
            </a:extLst>
          </p:cNvPr>
          <p:cNvSpPr>
            <a:spLocks noGrp="1"/>
          </p:cNvSpPr>
          <p:nvPr>
            <p:ph type="dt" sz="half" idx="10"/>
          </p:nvPr>
        </p:nvSpPr>
        <p:spPr/>
        <p:txBody>
          <a:bodyPr/>
          <a:lstStyle/>
          <a:p>
            <a:fld id="{45BB0BFA-5C57-4330-8493-7F13FE79088E}" type="datetimeFigureOut">
              <a:rPr lang="en-GB" smtClean="0"/>
              <a:t>09/10/2026</a:t>
            </a:fld>
            <a:endParaRPr lang="en-GB"/>
          </a:p>
        </p:txBody>
      </p:sp>
      <p:sp>
        <p:nvSpPr>
          <p:cNvPr id="6" name="Footer Placeholder 5">
            <a:extLst>
              <a:ext uri="{FF2B5EF4-FFF2-40B4-BE49-F238E27FC236}">
                <a16:creationId xmlns:a16="http://schemas.microsoft.com/office/drawing/2014/main" id="{ACE77EAA-B17C-9961-7BCE-61628D47D2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BD97B6-F1DB-0CE5-6227-4E79FF28F514}"/>
              </a:ext>
            </a:extLst>
          </p:cNvPr>
          <p:cNvSpPr>
            <a:spLocks noGrp="1"/>
          </p:cNvSpPr>
          <p:nvPr>
            <p:ph type="sldNum" sz="quarter" idx="12"/>
          </p:nvPr>
        </p:nvSpPr>
        <p:spPr/>
        <p:txBody>
          <a:bodyPr/>
          <a:lstStyle/>
          <a:p>
            <a:fld id="{E94D582D-FD0A-46A2-9E25-FAA9D7B33F9A}" type="slidenum">
              <a:rPr lang="en-GB" smtClean="0"/>
              <a:t>‹#›</a:t>
            </a:fld>
            <a:endParaRPr lang="en-GB"/>
          </a:p>
        </p:txBody>
      </p:sp>
    </p:spTree>
    <p:extLst>
      <p:ext uri="{BB962C8B-B14F-4D97-AF65-F5344CB8AC3E}">
        <p14:creationId xmlns:p14="http://schemas.microsoft.com/office/powerpoint/2010/main" val="3623535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5BF15-2BE1-4C75-5041-81842354DFC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8DF886E-C006-64B3-731F-01499868D40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E399224-64A3-DBA2-7869-0E70004D3E6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A4D784A-693E-E943-68C3-DE83E0A5E7B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DB76A80-26FB-EE82-684D-2C4B5FB95E4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95A4625-7A35-E52D-8C08-70F5D1DF0A8D}"/>
              </a:ext>
            </a:extLst>
          </p:cNvPr>
          <p:cNvSpPr>
            <a:spLocks noGrp="1"/>
          </p:cNvSpPr>
          <p:nvPr>
            <p:ph type="dt" sz="half" idx="10"/>
          </p:nvPr>
        </p:nvSpPr>
        <p:spPr/>
        <p:txBody>
          <a:bodyPr/>
          <a:lstStyle/>
          <a:p>
            <a:fld id="{45BB0BFA-5C57-4330-8493-7F13FE79088E}" type="datetimeFigureOut">
              <a:rPr lang="en-GB" smtClean="0"/>
              <a:t>09/10/2026</a:t>
            </a:fld>
            <a:endParaRPr lang="en-GB"/>
          </a:p>
        </p:txBody>
      </p:sp>
      <p:sp>
        <p:nvSpPr>
          <p:cNvPr id="8" name="Footer Placeholder 7">
            <a:extLst>
              <a:ext uri="{FF2B5EF4-FFF2-40B4-BE49-F238E27FC236}">
                <a16:creationId xmlns:a16="http://schemas.microsoft.com/office/drawing/2014/main" id="{BE197355-41A4-8868-FB84-ADB7632BB79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3AD253C-068D-A73A-4F34-2576E8BA9C6E}"/>
              </a:ext>
            </a:extLst>
          </p:cNvPr>
          <p:cNvSpPr>
            <a:spLocks noGrp="1"/>
          </p:cNvSpPr>
          <p:nvPr>
            <p:ph type="sldNum" sz="quarter" idx="12"/>
          </p:nvPr>
        </p:nvSpPr>
        <p:spPr/>
        <p:txBody>
          <a:bodyPr/>
          <a:lstStyle/>
          <a:p>
            <a:fld id="{E94D582D-FD0A-46A2-9E25-FAA9D7B33F9A}" type="slidenum">
              <a:rPr lang="en-GB" smtClean="0"/>
              <a:t>‹#›</a:t>
            </a:fld>
            <a:endParaRPr lang="en-GB"/>
          </a:p>
        </p:txBody>
      </p:sp>
    </p:spTree>
    <p:extLst>
      <p:ext uri="{BB962C8B-B14F-4D97-AF65-F5344CB8AC3E}">
        <p14:creationId xmlns:p14="http://schemas.microsoft.com/office/powerpoint/2010/main" val="22648287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D1B8D-4B99-176A-51F9-AE60A86BC5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F5295B2-6117-481B-AE1C-3739C736925D}"/>
              </a:ext>
            </a:extLst>
          </p:cNvPr>
          <p:cNvSpPr>
            <a:spLocks noGrp="1"/>
          </p:cNvSpPr>
          <p:nvPr>
            <p:ph type="dt" sz="half" idx="10"/>
          </p:nvPr>
        </p:nvSpPr>
        <p:spPr/>
        <p:txBody>
          <a:bodyPr/>
          <a:lstStyle/>
          <a:p>
            <a:fld id="{45BB0BFA-5C57-4330-8493-7F13FE79088E}" type="datetimeFigureOut">
              <a:rPr lang="en-GB" smtClean="0"/>
              <a:t>09/10/2026</a:t>
            </a:fld>
            <a:endParaRPr lang="en-GB"/>
          </a:p>
        </p:txBody>
      </p:sp>
      <p:sp>
        <p:nvSpPr>
          <p:cNvPr id="4" name="Footer Placeholder 3">
            <a:extLst>
              <a:ext uri="{FF2B5EF4-FFF2-40B4-BE49-F238E27FC236}">
                <a16:creationId xmlns:a16="http://schemas.microsoft.com/office/drawing/2014/main" id="{A2BC9EF9-073D-2B85-7E7B-217CEF2860D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60FAD94-F9A9-EB71-A23D-2336DF2CF327}"/>
              </a:ext>
            </a:extLst>
          </p:cNvPr>
          <p:cNvSpPr>
            <a:spLocks noGrp="1"/>
          </p:cNvSpPr>
          <p:nvPr>
            <p:ph type="sldNum" sz="quarter" idx="12"/>
          </p:nvPr>
        </p:nvSpPr>
        <p:spPr/>
        <p:txBody>
          <a:bodyPr/>
          <a:lstStyle/>
          <a:p>
            <a:fld id="{E94D582D-FD0A-46A2-9E25-FAA9D7B33F9A}" type="slidenum">
              <a:rPr lang="en-GB" smtClean="0"/>
              <a:t>‹#›</a:t>
            </a:fld>
            <a:endParaRPr lang="en-GB"/>
          </a:p>
        </p:txBody>
      </p:sp>
    </p:spTree>
    <p:extLst>
      <p:ext uri="{BB962C8B-B14F-4D97-AF65-F5344CB8AC3E}">
        <p14:creationId xmlns:p14="http://schemas.microsoft.com/office/powerpoint/2010/main" val="6400728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B8741A0-4C7C-E8D2-06B8-EEE3CC400492}"/>
              </a:ext>
            </a:extLst>
          </p:cNvPr>
          <p:cNvSpPr>
            <a:spLocks noGrp="1"/>
          </p:cNvSpPr>
          <p:nvPr>
            <p:ph type="dt" sz="half" idx="10"/>
          </p:nvPr>
        </p:nvSpPr>
        <p:spPr/>
        <p:txBody>
          <a:bodyPr/>
          <a:lstStyle/>
          <a:p>
            <a:fld id="{45BB0BFA-5C57-4330-8493-7F13FE79088E}" type="datetimeFigureOut">
              <a:rPr lang="en-GB" smtClean="0"/>
              <a:t>09/10/2026</a:t>
            </a:fld>
            <a:endParaRPr lang="en-GB"/>
          </a:p>
        </p:txBody>
      </p:sp>
      <p:sp>
        <p:nvSpPr>
          <p:cNvPr id="3" name="Footer Placeholder 2">
            <a:extLst>
              <a:ext uri="{FF2B5EF4-FFF2-40B4-BE49-F238E27FC236}">
                <a16:creationId xmlns:a16="http://schemas.microsoft.com/office/drawing/2014/main" id="{AD9278C1-59C5-D100-40D9-38854A82506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5938BA2-FA9B-D05D-FB87-E84DEFA1A475}"/>
              </a:ext>
            </a:extLst>
          </p:cNvPr>
          <p:cNvSpPr>
            <a:spLocks noGrp="1"/>
          </p:cNvSpPr>
          <p:nvPr>
            <p:ph type="sldNum" sz="quarter" idx="12"/>
          </p:nvPr>
        </p:nvSpPr>
        <p:spPr/>
        <p:txBody>
          <a:bodyPr/>
          <a:lstStyle/>
          <a:p>
            <a:fld id="{E94D582D-FD0A-46A2-9E25-FAA9D7B33F9A}" type="slidenum">
              <a:rPr lang="en-GB" smtClean="0"/>
              <a:t>‹#›</a:t>
            </a:fld>
            <a:endParaRPr lang="en-GB"/>
          </a:p>
        </p:txBody>
      </p:sp>
    </p:spTree>
    <p:extLst>
      <p:ext uri="{BB962C8B-B14F-4D97-AF65-F5344CB8AC3E}">
        <p14:creationId xmlns:p14="http://schemas.microsoft.com/office/powerpoint/2010/main" val="31823103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04670-D793-5708-1FE8-407CF78794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9F7EBFF-70EE-0588-9643-F27ECAD99FC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6B2E9B0-0D77-2871-099E-FFBD5A6D05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BC0F134-4455-6C6E-926B-09FFA5065423}"/>
              </a:ext>
            </a:extLst>
          </p:cNvPr>
          <p:cNvSpPr>
            <a:spLocks noGrp="1"/>
          </p:cNvSpPr>
          <p:nvPr>
            <p:ph type="dt" sz="half" idx="10"/>
          </p:nvPr>
        </p:nvSpPr>
        <p:spPr/>
        <p:txBody>
          <a:bodyPr/>
          <a:lstStyle/>
          <a:p>
            <a:fld id="{45BB0BFA-5C57-4330-8493-7F13FE79088E}" type="datetimeFigureOut">
              <a:rPr lang="en-GB" smtClean="0"/>
              <a:t>09/10/2026</a:t>
            </a:fld>
            <a:endParaRPr lang="en-GB"/>
          </a:p>
        </p:txBody>
      </p:sp>
      <p:sp>
        <p:nvSpPr>
          <p:cNvPr id="6" name="Footer Placeholder 5">
            <a:extLst>
              <a:ext uri="{FF2B5EF4-FFF2-40B4-BE49-F238E27FC236}">
                <a16:creationId xmlns:a16="http://schemas.microsoft.com/office/drawing/2014/main" id="{C0A32649-5B2C-BE02-F35D-4D065A452F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F0CAD6-F319-D3DC-3673-49EA743904CD}"/>
              </a:ext>
            </a:extLst>
          </p:cNvPr>
          <p:cNvSpPr>
            <a:spLocks noGrp="1"/>
          </p:cNvSpPr>
          <p:nvPr>
            <p:ph type="sldNum" sz="quarter" idx="12"/>
          </p:nvPr>
        </p:nvSpPr>
        <p:spPr/>
        <p:txBody>
          <a:bodyPr/>
          <a:lstStyle/>
          <a:p>
            <a:fld id="{E94D582D-FD0A-46A2-9E25-FAA9D7B33F9A}" type="slidenum">
              <a:rPr lang="en-GB" smtClean="0"/>
              <a:t>‹#›</a:t>
            </a:fld>
            <a:endParaRPr lang="en-GB"/>
          </a:p>
        </p:txBody>
      </p:sp>
    </p:spTree>
    <p:extLst>
      <p:ext uri="{BB962C8B-B14F-4D97-AF65-F5344CB8AC3E}">
        <p14:creationId xmlns:p14="http://schemas.microsoft.com/office/powerpoint/2010/main" val="23733070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8591D-26CA-763A-3787-61F972308A7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26C0458-D660-86E0-18BF-16010E867F8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A8CF161-E683-8DC2-E15F-89170F291B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8A28869-677E-EC81-2323-BED15B445562}"/>
              </a:ext>
            </a:extLst>
          </p:cNvPr>
          <p:cNvSpPr>
            <a:spLocks noGrp="1"/>
          </p:cNvSpPr>
          <p:nvPr>
            <p:ph type="dt" sz="half" idx="10"/>
          </p:nvPr>
        </p:nvSpPr>
        <p:spPr/>
        <p:txBody>
          <a:bodyPr/>
          <a:lstStyle/>
          <a:p>
            <a:fld id="{45BB0BFA-5C57-4330-8493-7F13FE79088E}" type="datetimeFigureOut">
              <a:rPr lang="en-GB" smtClean="0"/>
              <a:t>09/10/2026</a:t>
            </a:fld>
            <a:endParaRPr lang="en-GB"/>
          </a:p>
        </p:txBody>
      </p:sp>
      <p:sp>
        <p:nvSpPr>
          <p:cNvPr id="6" name="Footer Placeholder 5">
            <a:extLst>
              <a:ext uri="{FF2B5EF4-FFF2-40B4-BE49-F238E27FC236}">
                <a16:creationId xmlns:a16="http://schemas.microsoft.com/office/drawing/2014/main" id="{03CEAC20-8AED-103E-BB36-DC3D7EF0C2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D3EC91-DF4B-64FA-E513-D8F3242CA263}"/>
              </a:ext>
            </a:extLst>
          </p:cNvPr>
          <p:cNvSpPr>
            <a:spLocks noGrp="1"/>
          </p:cNvSpPr>
          <p:nvPr>
            <p:ph type="sldNum" sz="quarter" idx="12"/>
          </p:nvPr>
        </p:nvSpPr>
        <p:spPr/>
        <p:txBody>
          <a:bodyPr/>
          <a:lstStyle/>
          <a:p>
            <a:fld id="{E94D582D-FD0A-46A2-9E25-FAA9D7B33F9A}" type="slidenum">
              <a:rPr lang="en-GB" smtClean="0"/>
              <a:t>‹#›</a:t>
            </a:fld>
            <a:endParaRPr lang="en-GB"/>
          </a:p>
        </p:txBody>
      </p:sp>
    </p:spTree>
    <p:extLst>
      <p:ext uri="{BB962C8B-B14F-4D97-AF65-F5344CB8AC3E}">
        <p14:creationId xmlns:p14="http://schemas.microsoft.com/office/powerpoint/2010/main" val="741427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67A07-6CFC-7AFE-017D-ED8F458639D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A9119E-071A-FF65-50C8-747C3EFD101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E93086-0964-470F-E1AC-F878D20960EB}"/>
              </a:ext>
            </a:extLst>
          </p:cNvPr>
          <p:cNvSpPr>
            <a:spLocks noGrp="1"/>
          </p:cNvSpPr>
          <p:nvPr>
            <p:ph type="dt" sz="half" idx="10"/>
          </p:nvPr>
        </p:nvSpPr>
        <p:spPr/>
        <p:txBody>
          <a:bodyPr/>
          <a:lstStyle/>
          <a:p>
            <a:fld id="{45BB0BFA-5C57-4330-8493-7F13FE79088E}" type="datetimeFigureOut">
              <a:rPr lang="en-GB" smtClean="0"/>
              <a:t>09/10/2026</a:t>
            </a:fld>
            <a:endParaRPr lang="en-GB"/>
          </a:p>
        </p:txBody>
      </p:sp>
      <p:sp>
        <p:nvSpPr>
          <p:cNvPr id="5" name="Footer Placeholder 4">
            <a:extLst>
              <a:ext uri="{FF2B5EF4-FFF2-40B4-BE49-F238E27FC236}">
                <a16:creationId xmlns:a16="http://schemas.microsoft.com/office/drawing/2014/main" id="{09ACF713-B275-3FA7-54EB-63BB7D7BE6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9F2E55-11DF-9961-D09E-113D6E0B5672}"/>
              </a:ext>
            </a:extLst>
          </p:cNvPr>
          <p:cNvSpPr>
            <a:spLocks noGrp="1"/>
          </p:cNvSpPr>
          <p:nvPr>
            <p:ph type="sldNum" sz="quarter" idx="12"/>
          </p:nvPr>
        </p:nvSpPr>
        <p:spPr/>
        <p:txBody>
          <a:bodyPr/>
          <a:lstStyle/>
          <a:p>
            <a:fld id="{E94D582D-FD0A-46A2-9E25-FAA9D7B33F9A}" type="slidenum">
              <a:rPr lang="en-GB" smtClean="0"/>
              <a:t>‹#›</a:t>
            </a:fld>
            <a:endParaRPr lang="en-GB"/>
          </a:p>
        </p:txBody>
      </p:sp>
    </p:spTree>
    <p:extLst>
      <p:ext uri="{BB962C8B-B14F-4D97-AF65-F5344CB8AC3E}">
        <p14:creationId xmlns:p14="http://schemas.microsoft.com/office/powerpoint/2010/main" val="10028915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0804BB-6B75-A039-A103-04943CF7CFD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C54105-8D40-AF13-1228-78A743C6C7C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7F880B-38DE-B3D1-B90F-EDFFCD5F349D}"/>
              </a:ext>
            </a:extLst>
          </p:cNvPr>
          <p:cNvSpPr>
            <a:spLocks noGrp="1"/>
          </p:cNvSpPr>
          <p:nvPr>
            <p:ph type="dt" sz="half" idx="10"/>
          </p:nvPr>
        </p:nvSpPr>
        <p:spPr/>
        <p:txBody>
          <a:bodyPr/>
          <a:lstStyle/>
          <a:p>
            <a:fld id="{45BB0BFA-5C57-4330-8493-7F13FE79088E}" type="datetimeFigureOut">
              <a:rPr lang="en-GB" smtClean="0"/>
              <a:t>09/10/2026</a:t>
            </a:fld>
            <a:endParaRPr lang="en-GB"/>
          </a:p>
        </p:txBody>
      </p:sp>
      <p:sp>
        <p:nvSpPr>
          <p:cNvPr id="5" name="Footer Placeholder 4">
            <a:extLst>
              <a:ext uri="{FF2B5EF4-FFF2-40B4-BE49-F238E27FC236}">
                <a16:creationId xmlns:a16="http://schemas.microsoft.com/office/drawing/2014/main" id="{942746FB-7E1D-6A73-1CE2-BE87EFCA80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2F1C05-D0D8-6E61-7898-F57F2D831B61}"/>
              </a:ext>
            </a:extLst>
          </p:cNvPr>
          <p:cNvSpPr>
            <a:spLocks noGrp="1"/>
          </p:cNvSpPr>
          <p:nvPr>
            <p:ph type="sldNum" sz="quarter" idx="12"/>
          </p:nvPr>
        </p:nvSpPr>
        <p:spPr/>
        <p:txBody>
          <a:bodyPr/>
          <a:lstStyle/>
          <a:p>
            <a:fld id="{E94D582D-FD0A-46A2-9E25-FAA9D7B33F9A}" type="slidenum">
              <a:rPr lang="en-GB" smtClean="0"/>
              <a:t>‹#›</a:t>
            </a:fld>
            <a:endParaRPr lang="en-GB"/>
          </a:p>
        </p:txBody>
      </p:sp>
    </p:spTree>
    <p:extLst>
      <p:ext uri="{BB962C8B-B14F-4D97-AF65-F5344CB8AC3E}">
        <p14:creationId xmlns:p14="http://schemas.microsoft.com/office/powerpoint/2010/main" val="2877833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l="-6000" r="-6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98CDAE-A266-41BF-A774-A99B7695D96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92D4D5F-D1FC-8D0F-1A81-320AA158CD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9057D1-2F0A-24D7-6AC1-45E37392A48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5BB0BFA-5C57-4330-8493-7F13FE79088E}" type="datetimeFigureOut">
              <a:rPr lang="en-GB" smtClean="0"/>
              <a:t>09/10/2026</a:t>
            </a:fld>
            <a:endParaRPr lang="en-GB"/>
          </a:p>
        </p:txBody>
      </p:sp>
      <p:sp>
        <p:nvSpPr>
          <p:cNvPr id="5" name="Footer Placeholder 4">
            <a:extLst>
              <a:ext uri="{FF2B5EF4-FFF2-40B4-BE49-F238E27FC236}">
                <a16:creationId xmlns:a16="http://schemas.microsoft.com/office/drawing/2014/main" id="{AE1C53FF-CE52-0A5F-8204-1E9F27B147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87BD10B-1031-57E6-EC4E-826C08B93B4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94D582D-FD0A-46A2-9E25-FAA9D7B33F9A}" type="slidenum">
              <a:rPr lang="en-GB" smtClean="0"/>
              <a:t>‹#›</a:t>
            </a:fld>
            <a:endParaRPr lang="en-GB"/>
          </a:p>
        </p:txBody>
      </p:sp>
    </p:spTree>
    <p:extLst>
      <p:ext uri="{BB962C8B-B14F-4D97-AF65-F5344CB8AC3E}">
        <p14:creationId xmlns:p14="http://schemas.microsoft.com/office/powerpoint/2010/main" val="23083988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5120B-B882-F5C0-52C9-E99A9AA080E7}"/>
              </a:ext>
            </a:extLst>
          </p:cNvPr>
          <p:cNvSpPr>
            <a:spLocks noGrp="1"/>
          </p:cNvSpPr>
          <p:nvPr>
            <p:ph type="ctrTitle"/>
          </p:nvPr>
        </p:nvSpPr>
        <p:spPr>
          <a:xfrm>
            <a:off x="518160" y="230823"/>
            <a:ext cx="11155680" cy="1369377"/>
          </a:xfrm>
        </p:spPr>
        <p:txBody>
          <a:bodyPr>
            <a:normAutofit fontScale="90000"/>
          </a:bodyPr>
          <a:lstStyle/>
          <a:p>
            <a:r>
              <a:rPr lang="en-US" sz="4900" b="1" dirty="0">
                <a:latin typeface="Arial" panose="020B0604020202020204" pitchFamily="34" charset="0"/>
                <a:cs typeface="Arial" panose="020B0604020202020204" pitchFamily="34" charset="0"/>
              </a:rPr>
              <a:t>Problem Solving and Decision Making</a:t>
            </a:r>
            <a:br>
              <a:rPr lang="en-US" b="1" dirty="0">
                <a:latin typeface="Arial" panose="020B0604020202020204" pitchFamily="34" charset="0"/>
                <a:cs typeface="Arial" panose="020B0604020202020204" pitchFamily="34" charset="0"/>
              </a:rPr>
            </a:br>
            <a:r>
              <a:rPr lang="en-US" sz="2800" b="1" i="1" dirty="0" err="1">
                <a:latin typeface="Arial" panose="020B0604020202020204" pitchFamily="34" charset="0"/>
                <a:cs typeface="Arial" panose="020B0604020202020204" pitchFamily="34" charset="0"/>
              </a:rPr>
              <a:t>Analysing</a:t>
            </a:r>
            <a:r>
              <a:rPr lang="en-US" sz="2800" b="1" i="1" dirty="0">
                <a:latin typeface="Arial" panose="020B0604020202020204" pitchFamily="34" charset="0"/>
                <a:cs typeface="Arial" panose="020B0604020202020204" pitchFamily="34" charset="0"/>
              </a:rPr>
              <a:t> Sales Growth Challenges at Basil’s Bakery</a:t>
            </a:r>
            <a:endParaRPr lang="en-GB" b="1" i="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14253682-F5CD-F64D-48BB-E8F27DB71952}"/>
              </a:ext>
            </a:extLst>
          </p:cNvPr>
          <p:cNvSpPr>
            <a:spLocks noGrp="1"/>
          </p:cNvSpPr>
          <p:nvPr>
            <p:ph type="subTitle" idx="1"/>
          </p:nvPr>
        </p:nvSpPr>
        <p:spPr>
          <a:xfrm>
            <a:off x="1524000" y="2446020"/>
            <a:ext cx="9144000" cy="2971800"/>
          </a:xfrm>
        </p:spPr>
        <p:txBody>
          <a:bodyPr vert="horz" lIns="91440" tIns="45720" rIns="91440" bIns="45720" rtlCol="0" anchor="t">
            <a:normAutofit/>
          </a:bodyPr>
          <a:lstStyle/>
          <a:p>
            <a:r>
              <a:rPr lang="en-US" b="1">
                <a:latin typeface="Arial"/>
                <a:cs typeface="Arial"/>
              </a:rPr>
              <a:t>Student Name: Nasima Danish</a:t>
            </a:r>
            <a:endParaRPr lang="en-US" b="1" dirty="0">
              <a:latin typeface="Arial" panose="020B0604020202020204" pitchFamily="34" charset="0"/>
              <a:cs typeface="Arial" panose="020B0604020202020204" pitchFamily="34" charset="0"/>
            </a:endParaRPr>
          </a:p>
          <a:p>
            <a:r>
              <a:rPr lang="en-US" b="1">
                <a:latin typeface="Arial"/>
                <a:cs typeface="Arial"/>
              </a:rPr>
              <a:t>Student Number: 25388742</a:t>
            </a:r>
            <a:endParaRPr lang="en-US" b="1">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Module Code: </a:t>
            </a:r>
            <a:r>
              <a:rPr lang="en-US" dirty="0">
                <a:latin typeface="Arial" panose="020B0604020202020204" pitchFamily="34" charset="0"/>
                <a:cs typeface="Arial" panose="020B0604020202020204" pitchFamily="34" charset="0"/>
              </a:rPr>
              <a:t>LCLM4004</a:t>
            </a:r>
          </a:p>
          <a:p>
            <a:r>
              <a:rPr lang="en-US" b="1" dirty="0">
                <a:latin typeface="Arial" panose="020B0604020202020204" pitchFamily="34" charset="0"/>
                <a:cs typeface="Arial" panose="020B0604020202020204" pitchFamily="34" charset="0"/>
              </a:rPr>
              <a:t>Module Name: </a:t>
            </a:r>
            <a:r>
              <a:rPr lang="en-GB" dirty="0">
                <a:effectLst/>
                <a:latin typeface="Arial" panose="020B0604020202020204" pitchFamily="34" charset="0"/>
                <a:ea typeface="Times New Roman" panose="02020603050405020304" pitchFamily="18" charset="0"/>
                <a:cs typeface="Arial" panose="020B0604020202020204" pitchFamily="34" charset="0"/>
              </a:rPr>
              <a:t>Problem Solving and Decision Making</a:t>
            </a:r>
            <a:endParaRPr lang="en-US"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a:p>
            <a:pPr marL="0" marR="0" algn="ctr">
              <a:spcBef>
                <a:spcPts val="600"/>
              </a:spcBef>
              <a:spcAft>
                <a:spcPts val="600"/>
              </a:spcAft>
            </a:pPr>
            <a:r>
              <a:rPr lang="en-US" b="1" dirty="0">
                <a:latin typeface="Arial"/>
                <a:cs typeface="Arial"/>
              </a:rPr>
              <a:t>Lecturer Name: </a:t>
            </a:r>
            <a:r>
              <a:rPr lang="en-GB" dirty="0">
                <a:effectLst/>
                <a:latin typeface="Arial"/>
                <a:ea typeface="Times New Roman" panose="02020603050405020304" pitchFamily="18" charset="0"/>
                <a:cs typeface="Arial"/>
              </a:rPr>
              <a:t>Annamarie </a:t>
            </a:r>
            <a:r>
              <a:rPr lang="en-GB">
                <a:effectLst/>
                <a:latin typeface="Arial"/>
                <a:ea typeface="Times New Roman" panose="02020603050405020304" pitchFamily="18" charset="0"/>
                <a:cs typeface="Arial"/>
              </a:rPr>
              <a:t>Dufficy</a:t>
            </a:r>
            <a:r>
              <a:rPr lang="en-GB" dirty="0">
                <a:latin typeface="Arial"/>
                <a:ea typeface="Times New Roman" panose="02020603050405020304" pitchFamily="18" charset="0"/>
                <a:cs typeface="Arial"/>
              </a:rPr>
              <a:t> and </a:t>
            </a:r>
            <a:r>
              <a:rPr lang="en-GB" dirty="0">
                <a:effectLst/>
                <a:latin typeface="Arial"/>
                <a:ea typeface="Times New Roman" panose="02020603050405020304" pitchFamily="18" charset="0"/>
                <a:cs typeface="Arial"/>
              </a:rPr>
              <a:t>Anita Nan</a:t>
            </a:r>
            <a:endParaRPr lang="en-GB" dirty="0">
              <a:latin typeface="Arial"/>
              <a:cs typeface="Arial"/>
            </a:endParaRPr>
          </a:p>
        </p:txBody>
      </p:sp>
    </p:spTree>
    <p:extLst>
      <p:ext uri="{BB962C8B-B14F-4D97-AF65-F5344CB8AC3E}">
        <p14:creationId xmlns:p14="http://schemas.microsoft.com/office/powerpoint/2010/main" val="4748126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C5C2DC-71FA-AAFB-EE77-4E865E7A774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69C9B3-0C8C-4710-492F-964998F8B395}"/>
              </a:ext>
            </a:extLst>
          </p:cNvPr>
          <p:cNvSpPr>
            <a:spLocks noGrp="1"/>
          </p:cNvSpPr>
          <p:nvPr>
            <p:ph type="title"/>
          </p:nvPr>
        </p:nvSpPr>
        <p:spPr>
          <a:xfrm>
            <a:off x="512956" y="365125"/>
            <a:ext cx="11173522" cy="1325563"/>
          </a:xfrm>
        </p:spPr>
        <p:txBody>
          <a:bodyPr>
            <a:normAutofit/>
          </a:bodyPr>
          <a:lstStyle/>
          <a:p>
            <a:r>
              <a:rPr lang="en-US" sz="4000" b="1" dirty="0">
                <a:latin typeface="Arial" panose="020B0604020202020204" pitchFamily="34" charset="0"/>
                <a:cs typeface="Arial" panose="020B0604020202020204" pitchFamily="34" charset="0"/>
              </a:rPr>
              <a:t>Presentation Overview and Business Context</a:t>
            </a:r>
            <a:endParaRPr lang="en-GB" sz="4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480D67C-1C43-CA31-A7D6-CF8D5C42A7E4}"/>
              </a:ext>
            </a:extLst>
          </p:cNvPr>
          <p:cNvSpPr>
            <a:spLocks noGrp="1"/>
          </p:cNvSpPr>
          <p:nvPr>
            <p:ph idx="1"/>
          </p:nvPr>
        </p:nvSpPr>
        <p:spPr>
          <a:xfrm>
            <a:off x="512956" y="1825625"/>
            <a:ext cx="3077737" cy="2612560"/>
          </a:xfrm>
        </p:spPr>
        <p:txBody>
          <a:bodyPr>
            <a:normAutofit/>
          </a:bodyPr>
          <a:lstStyle/>
          <a:p>
            <a:pPr marL="0" indent="0">
              <a:lnSpc>
                <a:spcPct val="100000"/>
              </a:lnSpc>
              <a:buNone/>
            </a:pPr>
            <a:r>
              <a:rPr lang="en-US" sz="2000" b="1" dirty="0">
                <a:latin typeface="Arial" panose="020B0604020202020204" pitchFamily="34" charset="0"/>
                <a:cs typeface="Arial" panose="020B0604020202020204" pitchFamily="34" charset="0"/>
              </a:rPr>
              <a:t>Presentation Structure</a:t>
            </a:r>
          </a:p>
          <a:p>
            <a:pPr>
              <a:lnSpc>
                <a:spcPct val="100000"/>
              </a:lnSpc>
            </a:pPr>
            <a:r>
              <a:rPr lang="en-GB" sz="2000" dirty="0">
                <a:latin typeface="Arial" panose="020B0604020202020204" pitchFamily="34" charset="0"/>
                <a:cs typeface="Arial" panose="020B0604020202020204" pitchFamily="34" charset="0"/>
              </a:rPr>
              <a:t>Bakery introduction</a:t>
            </a:r>
          </a:p>
          <a:p>
            <a:pPr>
              <a:lnSpc>
                <a:spcPct val="100000"/>
              </a:lnSpc>
            </a:pPr>
            <a:r>
              <a:rPr lang="en-GB" sz="2000" dirty="0">
                <a:latin typeface="Arial" panose="020B0604020202020204" pitchFamily="34" charset="0"/>
                <a:cs typeface="Arial" panose="020B0604020202020204" pitchFamily="34" charset="0"/>
              </a:rPr>
              <a:t>Sales challenges</a:t>
            </a:r>
          </a:p>
          <a:p>
            <a:pPr>
              <a:lnSpc>
                <a:spcPct val="100000"/>
              </a:lnSpc>
            </a:pPr>
            <a:r>
              <a:rPr lang="en-GB" sz="2000" dirty="0">
                <a:latin typeface="Arial" panose="020B0604020202020204" pitchFamily="34" charset="0"/>
                <a:cs typeface="Arial" panose="020B0604020202020204" pitchFamily="34" charset="0"/>
              </a:rPr>
              <a:t>PESTEL analysis</a:t>
            </a:r>
          </a:p>
          <a:p>
            <a:pPr>
              <a:lnSpc>
                <a:spcPct val="100000"/>
              </a:lnSpc>
            </a:pPr>
            <a:r>
              <a:rPr lang="en-GB" sz="2000" dirty="0">
                <a:latin typeface="Arial" panose="020B0604020202020204" pitchFamily="34" charset="0"/>
                <a:cs typeface="Arial" panose="020B0604020202020204" pitchFamily="34" charset="0"/>
              </a:rPr>
              <a:t>Fishbone analysis</a:t>
            </a:r>
          </a:p>
          <a:p>
            <a:pPr>
              <a:lnSpc>
                <a:spcPct val="100000"/>
              </a:lnSpc>
            </a:pPr>
            <a:r>
              <a:rPr lang="en-GB" sz="2000" dirty="0">
                <a:latin typeface="Arial" panose="020B0604020202020204" pitchFamily="34" charset="0"/>
                <a:cs typeface="Arial" panose="020B0604020202020204" pitchFamily="34" charset="0"/>
              </a:rPr>
              <a:t>Key findings</a:t>
            </a:r>
          </a:p>
        </p:txBody>
      </p:sp>
      <p:pic>
        <p:nvPicPr>
          <p:cNvPr id="1026" name="Picture 2" descr="Basil's Bakery">
            <a:extLst>
              <a:ext uri="{FF2B5EF4-FFF2-40B4-BE49-F238E27FC236}">
                <a16:creationId xmlns:a16="http://schemas.microsoft.com/office/drawing/2014/main" id="{90C073EA-A158-ED3F-956E-5D79188051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39783" y="1825625"/>
            <a:ext cx="3740317" cy="351437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6" name="Content Placeholder 2">
            <a:extLst>
              <a:ext uri="{FF2B5EF4-FFF2-40B4-BE49-F238E27FC236}">
                <a16:creationId xmlns:a16="http://schemas.microsoft.com/office/drawing/2014/main" id="{159AF64A-C4CD-890F-9B77-F61D1A9DC213}"/>
              </a:ext>
            </a:extLst>
          </p:cNvPr>
          <p:cNvSpPr txBox="1">
            <a:spLocks/>
          </p:cNvSpPr>
          <p:nvPr/>
        </p:nvSpPr>
        <p:spPr>
          <a:xfrm>
            <a:off x="3746810" y="1825625"/>
            <a:ext cx="3077737" cy="26125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b="1" dirty="0">
                <a:latin typeface="Arial" panose="020B0604020202020204" pitchFamily="34" charset="0"/>
                <a:cs typeface="Arial" panose="020B0604020202020204" pitchFamily="34" charset="0"/>
              </a:rPr>
              <a:t>Business Background</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Coventry location</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Established in 2015</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Bakery products</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Organic ingredients</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Previous growth</a:t>
            </a:r>
          </a:p>
        </p:txBody>
      </p:sp>
      <p:graphicFrame>
        <p:nvGraphicFramePr>
          <p:cNvPr id="7" name="Diagram 6">
            <a:extLst>
              <a:ext uri="{FF2B5EF4-FFF2-40B4-BE49-F238E27FC236}">
                <a16:creationId xmlns:a16="http://schemas.microsoft.com/office/drawing/2014/main" id="{9BCD40D0-BB1C-C634-3F9E-5D77750E196B}"/>
              </a:ext>
            </a:extLst>
          </p:cNvPr>
          <p:cNvGraphicFramePr/>
          <p:nvPr>
            <p:extLst>
              <p:ext uri="{D42A27DB-BD31-4B8C-83A1-F6EECF244321}">
                <p14:modId xmlns:p14="http://schemas.microsoft.com/office/powerpoint/2010/main" val="76521259"/>
              </p:ext>
            </p:extLst>
          </p:nvPr>
        </p:nvGraphicFramePr>
        <p:xfrm>
          <a:off x="713678" y="4438185"/>
          <a:ext cx="6110869" cy="20546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TextBox 4">
            <a:extLst>
              <a:ext uri="{FF2B5EF4-FFF2-40B4-BE49-F238E27FC236}">
                <a16:creationId xmlns:a16="http://schemas.microsoft.com/office/drawing/2014/main" id="{98273BF6-AF5B-48E9-A4D2-397C6E3D334E}"/>
              </a:ext>
            </a:extLst>
          </p:cNvPr>
          <p:cNvSpPr txBox="1"/>
          <p:nvPr/>
        </p:nvSpPr>
        <p:spPr>
          <a:xfrm>
            <a:off x="2390361" y="6308208"/>
            <a:ext cx="2658717" cy="369332"/>
          </a:xfrm>
          <a:prstGeom prst="rect">
            <a:avLst/>
          </a:prstGeom>
          <a:noFill/>
        </p:spPr>
        <p:txBody>
          <a:bodyPr wrap="square">
            <a:spAutoFit/>
          </a:bodyPr>
          <a:lstStyle/>
          <a:p>
            <a:r>
              <a:rPr lang="en-GB" sz="1800" dirty="0">
                <a:effectLst/>
                <a:latin typeface="Arial" panose="020B0604020202020204" pitchFamily="34" charset="0"/>
                <a:ea typeface="Aptos" panose="020B0004020202020204" pitchFamily="34" charset="0"/>
                <a:cs typeface="Arial" panose="020B0604020202020204" pitchFamily="34" charset="0"/>
              </a:rPr>
              <a:t>(Johnson et al., 2017). </a:t>
            </a:r>
            <a:endParaRPr lang="en-GB" dirty="0"/>
          </a:p>
        </p:txBody>
      </p:sp>
    </p:spTree>
    <p:extLst>
      <p:ext uri="{BB962C8B-B14F-4D97-AF65-F5344CB8AC3E}">
        <p14:creationId xmlns:p14="http://schemas.microsoft.com/office/powerpoint/2010/main" val="4678428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D3B058-9BA0-7668-A9E6-4E83D90FC5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F620FE7-027D-BF24-BD11-A2B304824285}"/>
              </a:ext>
            </a:extLst>
          </p:cNvPr>
          <p:cNvSpPr>
            <a:spLocks noGrp="1"/>
          </p:cNvSpPr>
          <p:nvPr>
            <p:ph type="title"/>
          </p:nvPr>
        </p:nvSpPr>
        <p:spPr>
          <a:xfrm>
            <a:off x="205740" y="80315"/>
            <a:ext cx="11704320" cy="1118901"/>
          </a:xfrm>
        </p:spPr>
        <p:txBody>
          <a:bodyPr>
            <a:normAutofit/>
          </a:bodyPr>
          <a:lstStyle/>
          <a:p>
            <a:r>
              <a:rPr lang="en-US" sz="4000" b="1" dirty="0">
                <a:latin typeface="Arial" panose="020B0604020202020204" pitchFamily="34" charset="0"/>
                <a:cs typeface="Arial" panose="020B0604020202020204" pitchFamily="34" charset="0"/>
              </a:rPr>
              <a:t>Problem Identification – Lack of Sales Growth</a:t>
            </a:r>
            <a:endParaRPr lang="en-GB" sz="4000" b="1" dirty="0">
              <a:latin typeface="Arial" panose="020B0604020202020204" pitchFamily="34" charset="0"/>
              <a:cs typeface="Arial" panose="020B0604020202020204" pitchFamily="34" charset="0"/>
            </a:endParaRPr>
          </a:p>
        </p:txBody>
      </p:sp>
      <p:graphicFrame>
        <p:nvGraphicFramePr>
          <p:cNvPr id="5" name="Diagram 4">
            <a:extLst>
              <a:ext uri="{FF2B5EF4-FFF2-40B4-BE49-F238E27FC236}">
                <a16:creationId xmlns:a16="http://schemas.microsoft.com/office/drawing/2014/main" id="{A73EE084-2BA9-B54D-8DC7-195D00D72D09}"/>
              </a:ext>
            </a:extLst>
          </p:cNvPr>
          <p:cNvGraphicFramePr/>
          <p:nvPr>
            <p:extLst>
              <p:ext uri="{D42A27DB-BD31-4B8C-83A1-F6EECF244321}">
                <p14:modId xmlns:p14="http://schemas.microsoft.com/office/powerpoint/2010/main" val="3262303799"/>
              </p:ext>
            </p:extLst>
          </p:nvPr>
        </p:nvGraphicFramePr>
        <p:xfrm>
          <a:off x="205740" y="1360904"/>
          <a:ext cx="11452860" cy="46373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BCE6C966-502F-B1DD-D7FD-85E22751A517}"/>
              </a:ext>
            </a:extLst>
          </p:cNvPr>
          <p:cNvSpPr txBox="1"/>
          <p:nvPr/>
        </p:nvSpPr>
        <p:spPr>
          <a:xfrm>
            <a:off x="4760844" y="6035696"/>
            <a:ext cx="2753139" cy="369332"/>
          </a:xfrm>
          <a:prstGeom prst="rect">
            <a:avLst/>
          </a:prstGeom>
          <a:noFill/>
        </p:spPr>
        <p:txBody>
          <a:bodyPr wrap="square">
            <a:spAutoFit/>
          </a:bodyPr>
          <a:lstStyle/>
          <a:p>
            <a:r>
              <a:rPr lang="en-GB" sz="1800" dirty="0">
                <a:effectLst/>
                <a:latin typeface="Arial" panose="020B0604020202020204" pitchFamily="34" charset="0"/>
                <a:ea typeface="Aptos" panose="020B0004020202020204" pitchFamily="34" charset="0"/>
                <a:cs typeface="Arial" panose="020B0604020202020204" pitchFamily="34" charset="0"/>
              </a:rPr>
              <a:t>(Kotler and Keller, 2016). </a:t>
            </a:r>
            <a:endParaRPr lang="en-GB" dirty="0"/>
          </a:p>
        </p:txBody>
      </p:sp>
    </p:spTree>
    <p:extLst>
      <p:ext uri="{BB962C8B-B14F-4D97-AF65-F5344CB8AC3E}">
        <p14:creationId xmlns:p14="http://schemas.microsoft.com/office/powerpoint/2010/main" val="2516077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F317EC-6D14-03C3-B0D9-23557BF24B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F6B541-3F8A-FB18-DA3B-52179699107E}"/>
              </a:ext>
            </a:extLst>
          </p:cNvPr>
          <p:cNvSpPr>
            <a:spLocks noGrp="1"/>
          </p:cNvSpPr>
          <p:nvPr>
            <p:ph type="title"/>
          </p:nvPr>
        </p:nvSpPr>
        <p:spPr>
          <a:xfrm>
            <a:off x="509239" y="0"/>
            <a:ext cx="11173522" cy="1017626"/>
          </a:xfrm>
        </p:spPr>
        <p:txBody>
          <a:bodyPr>
            <a:normAutofit/>
          </a:bodyPr>
          <a:lstStyle/>
          <a:p>
            <a:r>
              <a:rPr lang="en-US" sz="4000" b="1" dirty="0">
                <a:latin typeface="Arial" panose="020B0604020202020204" pitchFamily="34" charset="0"/>
                <a:cs typeface="Arial" panose="020B0604020202020204" pitchFamily="34" charset="0"/>
              </a:rPr>
              <a:t>PESTEL Analysis – Framework Explanation</a:t>
            </a:r>
            <a:endParaRPr lang="en-GB" sz="4000" b="1" dirty="0">
              <a:latin typeface="Arial" panose="020B0604020202020204" pitchFamily="34" charset="0"/>
              <a:cs typeface="Arial" panose="020B0604020202020204" pitchFamily="34" charset="0"/>
            </a:endParaRPr>
          </a:p>
        </p:txBody>
      </p:sp>
      <p:graphicFrame>
        <p:nvGraphicFramePr>
          <p:cNvPr id="3" name="Table 2">
            <a:extLst>
              <a:ext uri="{FF2B5EF4-FFF2-40B4-BE49-F238E27FC236}">
                <a16:creationId xmlns:a16="http://schemas.microsoft.com/office/drawing/2014/main" id="{A9C3428A-9095-B503-4922-636D553C7C5C}"/>
              </a:ext>
            </a:extLst>
          </p:cNvPr>
          <p:cNvGraphicFramePr>
            <a:graphicFrameLocks noGrp="1"/>
          </p:cNvGraphicFramePr>
          <p:nvPr>
            <p:extLst>
              <p:ext uri="{D42A27DB-BD31-4B8C-83A1-F6EECF244321}">
                <p14:modId xmlns:p14="http://schemas.microsoft.com/office/powerpoint/2010/main" val="1565227928"/>
              </p:ext>
            </p:extLst>
          </p:nvPr>
        </p:nvGraphicFramePr>
        <p:xfrm>
          <a:off x="509238" y="1424066"/>
          <a:ext cx="7252012" cy="4776009"/>
        </p:xfrm>
        <a:graphic>
          <a:graphicData uri="http://schemas.openxmlformats.org/drawingml/2006/table">
            <a:tbl>
              <a:tblPr firstRow="1" bandRow="1">
                <a:tableStyleId>{00A15C55-8517-42AA-B614-E9B94910E393}</a:tableStyleId>
              </a:tblPr>
              <a:tblGrid>
                <a:gridCol w="2005362">
                  <a:extLst>
                    <a:ext uri="{9D8B030D-6E8A-4147-A177-3AD203B41FA5}">
                      <a16:colId xmlns:a16="http://schemas.microsoft.com/office/drawing/2014/main" val="3846344060"/>
                    </a:ext>
                  </a:extLst>
                </a:gridCol>
                <a:gridCol w="5246650">
                  <a:extLst>
                    <a:ext uri="{9D8B030D-6E8A-4147-A177-3AD203B41FA5}">
                      <a16:colId xmlns:a16="http://schemas.microsoft.com/office/drawing/2014/main" val="2887089444"/>
                    </a:ext>
                  </a:extLst>
                </a:gridCol>
              </a:tblGrid>
              <a:tr h="682287">
                <a:tc>
                  <a:txBody>
                    <a:bodyPr/>
                    <a:lstStyle/>
                    <a:p>
                      <a:r>
                        <a:rPr lang="en-US" sz="2000" dirty="0">
                          <a:latin typeface="Arial" panose="020B0604020202020204" pitchFamily="34" charset="0"/>
                          <a:cs typeface="Arial" panose="020B0604020202020204" pitchFamily="34" charset="0"/>
                        </a:rPr>
                        <a:t>Factor</a:t>
                      </a:r>
                      <a:endParaRPr lang="en-GB" sz="20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Description</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233064921"/>
                  </a:ext>
                </a:extLst>
              </a:tr>
              <a:tr h="682287">
                <a:tc>
                  <a:txBody>
                    <a:bodyPr/>
                    <a:lstStyle/>
                    <a:p>
                      <a:r>
                        <a:rPr lang="en-US" sz="2000" dirty="0">
                          <a:latin typeface="Arial" panose="020B0604020202020204" pitchFamily="34" charset="0"/>
                          <a:cs typeface="Arial" panose="020B0604020202020204" pitchFamily="34" charset="0"/>
                        </a:rPr>
                        <a:t>Political</a:t>
                      </a:r>
                      <a:endParaRPr lang="en-GB" sz="20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Government policies and regulations</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832622724"/>
                  </a:ext>
                </a:extLst>
              </a:tr>
              <a:tr h="682287">
                <a:tc>
                  <a:txBody>
                    <a:bodyPr/>
                    <a:lstStyle/>
                    <a:p>
                      <a:r>
                        <a:rPr lang="en-US" sz="2000" dirty="0">
                          <a:latin typeface="Arial" panose="020B0604020202020204" pitchFamily="34" charset="0"/>
                          <a:cs typeface="Arial" panose="020B0604020202020204" pitchFamily="34" charset="0"/>
                        </a:rPr>
                        <a:t>Economic</a:t>
                      </a:r>
                      <a:endParaRPr lang="en-GB" sz="20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Costs, inflation and market conditions</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668222025"/>
                  </a:ext>
                </a:extLst>
              </a:tr>
              <a:tr h="682287">
                <a:tc>
                  <a:txBody>
                    <a:bodyPr/>
                    <a:lstStyle/>
                    <a:p>
                      <a:r>
                        <a:rPr lang="en-US" sz="2000" dirty="0">
                          <a:latin typeface="Arial" panose="020B0604020202020204" pitchFamily="34" charset="0"/>
                          <a:cs typeface="Arial" panose="020B0604020202020204" pitchFamily="34" charset="0"/>
                        </a:rPr>
                        <a:t>Social</a:t>
                      </a:r>
                      <a:endParaRPr lang="en-GB" sz="20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Customer </a:t>
                      </a:r>
                      <a:r>
                        <a:rPr lang="en-US" sz="2000" dirty="0" err="1">
                          <a:latin typeface="Arial" panose="020B0604020202020204" pitchFamily="34" charset="0"/>
                          <a:cs typeface="Arial" panose="020B0604020202020204" pitchFamily="34" charset="0"/>
                        </a:rPr>
                        <a:t>behaviour</a:t>
                      </a:r>
                      <a:r>
                        <a:rPr lang="en-US" sz="2000" dirty="0">
                          <a:latin typeface="Arial" panose="020B0604020202020204" pitchFamily="34" charset="0"/>
                          <a:cs typeface="Arial" panose="020B0604020202020204" pitchFamily="34" charset="0"/>
                        </a:rPr>
                        <a:t> and lifestyle changes</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397615721"/>
                  </a:ext>
                </a:extLst>
              </a:tr>
              <a:tr h="682287">
                <a:tc>
                  <a:txBody>
                    <a:bodyPr/>
                    <a:lstStyle/>
                    <a:p>
                      <a:r>
                        <a:rPr lang="en-US" sz="2000" dirty="0">
                          <a:latin typeface="Arial" panose="020B0604020202020204" pitchFamily="34" charset="0"/>
                          <a:cs typeface="Arial" panose="020B0604020202020204" pitchFamily="34" charset="0"/>
                        </a:rPr>
                        <a:t>Technological</a:t>
                      </a:r>
                      <a:endParaRPr lang="en-GB" sz="20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Digital tools and innovation</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698450202"/>
                  </a:ext>
                </a:extLst>
              </a:tr>
              <a:tr h="682287">
                <a:tc>
                  <a:txBody>
                    <a:bodyPr/>
                    <a:lstStyle/>
                    <a:p>
                      <a:r>
                        <a:rPr lang="en-US" sz="2000" dirty="0">
                          <a:latin typeface="Arial" panose="020B0604020202020204" pitchFamily="34" charset="0"/>
                          <a:cs typeface="Arial" panose="020B0604020202020204" pitchFamily="34" charset="0"/>
                        </a:rPr>
                        <a:t>Environmental</a:t>
                      </a:r>
                      <a:endParaRPr lang="en-GB" sz="20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Sustainability and resources</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519634996"/>
                  </a:ext>
                </a:extLst>
              </a:tr>
              <a:tr h="682287">
                <a:tc>
                  <a:txBody>
                    <a:bodyPr/>
                    <a:lstStyle/>
                    <a:p>
                      <a:r>
                        <a:rPr lang="en-US" sz="2000" dirty="0">
                          <a:latin typeface="Arial" panose="020B0604020202020204" pitchFamily="34" charset="0"/>
                          <a:cs typeface="Arial" panose="020B0604020202020204" pitchFamily="34" charset="0"/>
                        </a:rPr>
                        <a:t>Legal</a:t>
                      </a:r>
                      <a:endParaRPr lang="en-GB" sz="20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Laws and compliance requirements</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57125194"/>
                  </a:ext>
                </a:extLst>
              </a:tr>
            </a:tbl>
          </a:graphicData>
        </a:graphic>
      </p:graphicFrame>
      <p:pic>
        <p:nvPicPr>
          <p:cNvPr id="1026" name="Picture 2" descr="How to Conduct a PESTLE Analysis">
            <a:extLst>
              <a:ext uri="{FF2B5EF4-FFF2-40B4-BE49-F238E27FC236}">
                <a16:creationId xmlns:a16="http://schemas.microsoft.com/office/drawing/2014/main" id="{8E4F2D6D-FAC2-7C58-4EF0-53A5F06AE47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68011" y="1424065"/>
            <a:ext cx="3714750" cy="477601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398BD47-1175-1F81-B028-E7CCED920B51}"/>
              </a:ext>
            </a:extLst>
          </p:cNvPr>
          <p:cNvSpPr txBox="1"/>
          <p:nvPr/>
        </p:nvSpPr>
        <p:spPr>
          <a:xfrm>
            <a:off x="2251213" y="6237181"/>
            <a:ext cx="4209222" cy="369333"/>
          </a:xfrm>
          <a:prstGeom prst="rect">
            <a:avLst/>
          </a:prstGeom>
          <a:noFill/>
        </p:spPr>
        <p:txBody>
          <a:bodyPr wrap="square">
            <a:spAutoFit/>
          </a:bodyPr>
          <a:lstStyle/>
          <a:p>
            <a:r>
              <a:rPr lang="en-GB" sz="1800" dirty="0">
                <a:effectLst/>
                <a:latin typeface="Arial" panose="020B0604020202020204" pitchFamily="34" charset="0"/>
                <a:ea typeface="Aptos" panose="020B0004020202020204" pitchFamily="34" charset="0"/>
                <a:cs typeface="Arial" panose="020B0604020202020204" pitchFamily="34" charset="0"/>
              </a:rPr>
              <a:t>(</a:t>
            </a:r>
            <a:r>
              <a:rPr lang="en-GB" sz="1800" dirty="0" err="1">
                <a:effectLst/>
                <a:latin typeface="Arial" panose="020B0604020202020204" pitchFamily="34" charset="0"/>
                <a:ea typeface="Aptos" panose="020B0004020202020204" pitchFamily="34" charset="0"/>
                <a:cs typeface="Arial" panose="020B0604020202020204" pitchFamily="34" charset="0"/>
              </a:rPr>
              <a:t>Sammut</a:t>
            </a:r>
            <a:r>
              <a:rPr lang="en-GB" sz="1800" dirty="0">
                <a:effectLst/>
                <a:latin typeface="Arial" panose="020B0604020202020204" pitchFamily="34" charset="0"/>
                <a:ea typeface="Aptos" panose="020B0004020202020204" pitchFamily="34" charset="0"/>
                <a:cs typeface="Arial" panose="020B0604020202020204" pitchFamily="34" charset="0"/>
              </a:rPr>
              <a:t>-Bonnici and Galea, 2015). </a:t>
            </a:r>
            <a:endParaRPr lang="en-GB" dirty="0"/>
          </a:p>
        </p:txBody>
      </p:sp>
    </p:spTree>
    <p:extLst>
      <p:ext uri="{BB962C8B-B14F-4D97-AF65-F5344CB8AC3E}">
        <p14:creationId xmlns:p14="http://schemas.microsoft.com/office/powerpoint/2010/main" val="26455311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85ADA3-A1D4-3380-9754-796E7CBC85D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D37BD49-91D7-4324-79D8-F2DCF9AA45D4}"/>
              </a:ext>
            </a:extLst>
          </p:cNvPr>
          <p:cNvSpPr>
            <a:spLocks noGrp="1"/>
          </p:cNvSpPr>
          <p:nvPr>
            <p:ph type="title"/>
          </p:nvPr>
        </p:nvSpPr>
        <p:spPr>
          <a:xfrm>
            <a:off x="512956" y="365125"/>
            <a:ext cx="11173522" cy="1325563"/>
          </a:xfrm>
        </p:spPr>
        <p:txBody>
          <a:bodyPr>
            <a:normAutofit/>
          </a:bodyPr>
          <a:lstStyle/>
          <a:p>
            <a:pPr algn="ctr"/>
            <a:r>
              <a:rPr lang="en-US" sz="4000" b="1" dirty="0">
                <a:latin typeface="Arial" panose="020B0604020202020204" pitchFamily="34" charset="0"/>
                <a:cs typeface="Arial" panose="020B0604020202020204" pitchFamily="34" charset="0"/>
              </a:rPr>
              <a:t>PESTEL Analysis Applied to Basil’s Bakery</a:t>
            </a:r>
            <a:endParaRPr lang="en-GB" sz="4000" b="1" dirty="0">
              <a:latin typeface="Arial" panose="020B0604020202020204" pitchFamily="34" charset="0"/>
              <a:cs typeface="Arial" panose="020B0604020202020204" pitchFamily="34" charset="0"/>
            </a:endParaRPr>
          </a:p>
        </p:txBody>
      </p:sp>
      <p:graphicFrame>
        <p:nvGraphicFramePr>
          <p:cNvPr id="9" name="Table 8">
            <a:extLst>
              <a:ext uri="{FF2B5EF4-FFF2-40B4-BE49-F238E27FC236}">
                <a16:creationId xmlns:a16="http://schemas.microsoft.com/office/drawing/2014/main" id="{9176D605-CAA3-6072-6084-07539B38719F}"/>
              </a:ext>
            </a:extLst>
          </p:cNvPr>
          <p:cNvGraphicFramePr>
            <a:graphicFrameLocks noGrp="1"/>
          </p:cNvGraphicFramePr>
          <p:nvPr>
            <p:extLst>
              <p:ext uri="{D42A27DB-BD31-4B8C-83A1-F6EECF244321}">
                <p14:modId xmlns:p14="http://schemas.microsoft.com/office/powerpoint/2010/main" val="1409782301"/>
              </p:ext>
            </p:extLst>
          </p:nvPr>
        </p:nvGraphicFramePr>
        <p:xfrm>
          <a:off x="501804" y="1716867"/>
          <a:ext cx="11173522" cy="4505855"/>
        </p:xfrm>
        <a:graphic>
          <a:graphicData uri="http://schemas.openxmlformats.org/drawingml/2006/table">
            <a:tbl>
              <a:tblPr firstRow="1" bandRow="1">
                <a:tableStyleId>{F5AB1C69-6EDB-4FF4-983F-18BD219EF322}</a:tableStyleId>
              </a:tblPr>
              <a:tblGrid>
                <a:gridCol w="2950056">
                  <a:extLst>
                    <a:ext uri="{9D8B030D-6E8A-4147-A177-3AD203B41FA5}">
                      <a16:colId xmlns:a16="http://schemas.microsoft.com/office/drawing/2014/main" val="3846344060"/>
                    </a:ext>
                  </a:extLst>
                </a:gridCol>
                <a:gridCol w="8223466">
                  <a:extLst>
                    <a:ext uri="{9D8B030D-6E8A-4147-A177-3AD203B41FA5}">
                      <a16:colId xmlns:a16="http://schemas.microsoft.com/office/drawing/2014/main" val="2887089444"/>
                    </a:ext>
                  </a:extLst>
                </a:gridCol>
              </a:tblGrid>
              <a:tr h="629583">
                <a:tc>
                  <a:txBody>
                    <a:bodyPr/>
                    <a:lstStyle/>
                    <a:p>
                      <a:r>
                        <a:rPr lang="en-US" sz="2000" dirty="0">
                          <a:latin typeface="Arial" panose="020B0604020202020204" pitchFamily="34" charset="0"/>
                          <a:cs typeface="Arial" panose="020B0604020202020204" pitchFamily="34" charset="0"/>
                        </a:rPr>
                        <a:t>Factor</a:t>
                      </a:r>
                      <a:endParaRPr lang="en-GB" sz="20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Impact on Basil’s Bakery</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233064921"/>
                  </a:ext>
                </a:extLst>
              </a:tr>
              <a:tr h="629583">
                <a:tc>
                  <a:txBody>
                    <a:bodyPr/>
                    <a:lstStyle/>
                    <a:p>
                      <a:pPr algn="ctr"/>
                      <a:r>
                        <a:rPr lang="en-US" sz="2000" dirty="0">
                          <a:latin typeface="Arial" panose="020B0604020202020204" pitchFamily="34" charset="0"/>
                          <a:cs typeface="Arial" panose="020B0604020202020204" pitchFamily="34" charset="0"/>
                        </a:rPr>
                        <a:t>Political</a:t>
                      </a:r>
                      <a:endParaRPr lang="en-GB" sz="20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Business policies and regulations influence operating conditions.</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832622724"/>
                  </a:ext>
                </a:extLst>
              </a:tr>
              <a:tr h="629583">
                <a:tc>
                  <a:txBody>
                    <a:bodyPr/>
                    <a:lstStyle/>
                    <a:p>
                      <a:pPr algn="ctr"/>
                      <a:r>
                        <a:rPr lang="en-US" sz="2000" dirty="0">
                          <a:latin typeface="Arial" panose="020B0604020202020204" pitchFamily="34" charset="0"/>
                          <a:cs typeface="Arial" panose="020B0604020202020204" pitchFamily="34" charset="0"/>
                        </a:rPr>
                        <a:t>Economic</a:t>
                      </a:r>
                      <a:endParaRPr lang="en-GB" sz="20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Rising rent, energy costs and ingredient prices increase pressure.</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668222025"/>
                  </a:ext>
                </a:extLst>
              </a:tr>
              <a:tr h="629583">
                <a:tc>
                  <a:txBody>
                    <a:bodyPr/>
                    <a:lstStyle/>
                    <a:p>
                      <a:pPr algn="ctr"/>
                      <a:r>
                        <a:rPr lang="en-US" sz="2000" dirty="0">
                          <a:latin typeface="Arial" panose="020B0604020202020204" pitchFamily="34" charset="0"/>
                          <a:cs typeface="Arial" panose="020B0604020202020204" pitchFamily="34" charset="0"/>
                        </a:rPr>
                        <a:t>Social</a:t>
                      </a:r>
                      <a:endParaRPr lang="en-GB" sz="20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Remote working reduces customer visits.</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397615721"/>
                  </a:ext>
                </a:extLst>
              </a:tr>
              <a:tr h="728357">
                <a:tc>
                  <a:txBody>
                    <a:bodyPr/>
                    <a:lstStyle/>
                    <a:p>
                      <a:pPr algn="ctr"/>
                      <a:r>
                        <a:rPr lang="en-US" sz="2000" dirty="0">
                          <a:latin typeface="Arial" panose="020B0604020202020204" pitchFamily="34" charset="0"/>
                          <a:cs typeface="Arial" panose="020B0604020202020204" pitchFamily="34" charset="0"/>
                        </a:rPr>
                        <a:t>Technological</a:t>
                      </a:r>
                      <a:endParaRPr lang="en-GB" sz="20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Lack of online ordering limits convenience.</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698450202"/>
                  </a:ext>
                </a:extLst>
              </a:tr>
              <a:tr h="629583">
                <a:tc>
                  <a:txBody>
                    <a:bodyPr/>
                    <a:lstStyle/>
                    <a:p>
                      <a:pPr algn="ctr"/>
                      <a:r>
                        <a:rPr lang="en-US" sz="2000" dirty="0">
                          <a:latin typeface="Arial" panose="020B0604020202020204" pitchFamily="34" charset="0"/>
                          <a:cs typeface="Arial" panose="020B0604020202020204" pitchFamily="34" charset="0"/>
                        </a:rPr>
                        <a:t>Environmental</a:t>
                      </a:r>
                      <a:endParaRPr lang="en-GB" sz="20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Organic ingredient supply can be uncertain.</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519634996"/>
                  </a:ext>
                </a:extLst>
              </a:tr>
              <a:tr h="629583">
                <a:tc>
                  <a:txBody>
                    <a:bodyPr/>
                    <a:lstStyle/>
                    <a:p>
                      <a:pPr algn="ctr"/>
                      <a:r>
                        <a:rPr lang="en-US" sz="2000" dirty="0">
                          <a:latin typeface="Arial" panose="020B0604020202020204" pitchFamily="34" charset="0"/>
                          <a:cs typeface="Arial" panose="020B0604020202020204" pitchFamily="34" charset="0"/>
                        </a:rPr>
                        <a:t>Legal</a:t>
                      </a:r>
                      <a:endParaRPr lang="en-GB" sz="20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Food safety and business regulations must be followed.</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57125194"/>
                  </a:ext>
                </a:extLst>
              </a:tr>
            </a:tbl>
          </a:graphicData>
        </a:graphic>
      </p:graphicFrame>
      <p:pic>
        <p:nvPicPr>
          <p:cNvPr id="17" name="Picture 16">
            <a:extLst>
              <a:ext uri="{FF2B5EF4-FFF2-40B4-BE49-F238E27FC236}">
                <a16:creationId xmlns:a16="http://schemas.microsoft.com/office/drawing/2014/main" id="{EE0C769F-0A69-9796-2916-7F5C81549BB5}"/>
              </a:ext>
            </a:extLst>
          </p:cNvPr>
          <p:cNvPicPr>
            <a:picLocks noChangeAspect="1"/>
          </p:cNvPicPr>
          <p:nvPr/>
        </p:nvPicPr>
        <p:blipFill>
          <a:blip r:embed="rId3"/>
          <a:stretch>
            <a:fillRect/>
          </a:stretch>
        </p:blipFill>
        <p:spPr>
          <a:xfrm>
            <a:off x="512956" y="2301493"/>
            <a:ext cx="607184" cy="546557"/>
          </a:xfrm>
          <a:prstGeom prst="rect">
            <a:avLst/>
          </a:prstGeom>
        </p:spPr>
      </p:pic>
      <p:pic>
        <p:nvPicPr>
          <p:cNvPr id="19" name="Picture 18">
            <a:extLst>
              <a:ext uri="{FF2B5EF4-FFF2-40B4-BE49-F238E27FC236}">
                <a16:creationId xmlns:a16="http://schemas.microsoft.com/office/drawing/2014/main" id="{7BCFC644-807F-9735-C5C2-26BCAB94B97E}"/>
              </a:ext>
            </a:extLst>
          </p:cNvPr>
          <p:cNvPicPr>
            <a:picLocks noChangeAspect="1"/>
          </p:cNvPicPr>
          <p:nvPr/>
        </p:nvPicPr>
        <p:blipFill>
          <a:blip r:embed="rId4"/>
          <a:stretch>
            <a:fillRect/>
          </a:stretch>
        </p:blipFill>
        <p:spPr>
          <a:xfrm>
            <a:off x="512956" y="2992022"/>
            <a:ext cx="607184" cy="607184"/>
          </a:xfrm>
          <a:prstGeom prst="rect">
            <a:avLst/>
          </a:prstGeom>
        </p:spPr>
      </p:pic>
      <p:pic>
        <p:nvPicPr>
          <p:cNvPr id="2056" name="Picture 8" descr="Social ">
            <a:extLst>
              <a:ext uri="{FF2B5EF4-FFF2-40B4-BE49-F238E27FC236}">
                <a16:creationId xmlns:a16="http://schemas.microsoft.com/office/drawing/2014/main" id="{D93E16E9-87BF-7454-F7E2-3617522A0E8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1804" y="3596988"/>
            <a:ext cx="607184" cy="607184"/>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22">
            <a:extLst>
              <a:ext uri="{FF2B5EF4-FFF2-40B4-BE49-F238E27FC236}">
                <a16:creationId xmlns:a16="http://schemas.microsoft.com/office/drawing/2014/main" id="{BC113CC8-D23F-29F5-3FC9-C8D4A7100CC0}"/>
              </a:ext>
            </a:extLst>
          </p:cNvPr>
          <p:cNvPicPr>
            <a:picLocks noChangeAspect="1"/>
          </p:cNvPicPr>
          <p:nvPr/>
        </p:nvPicPr>
        <p:blipFill>
          <a:blip r:embed="rId6"/>
          <a:stretch>
            <a:fillRect/>
          </a:stretch>
        </p:blipFill>
        <p:spPr>
          <a:xfrm>
            <a:off x="512956" y="4260127"/>
            <a:ext cx="607184" cy="607184"/>
          </a:xfrm>
          <a:prstGeom prst="rect">
            <a:avLst/>
          </a:prstGeom>
        </p:spPr>
      </p:pic>
      <p:pic>
        <p:nvPicPr>
          <p:cNvPr id="25" name="Picture 24" descr="A hand holding a globe&#10;&#10;Description automatically generated">
            <a:extLst>
              <a:ext uri="{FF2B5EF4-FFF2-40B4-BE49-F238E27FC236}">
                <a16:creationId xmlns:a16="http://schemas.microsoft.com/office/drawing/2014/main" id="{243D1E53-FB8D-879A-50AB-1601BA7953ED}"/>
              </a:ext>
            </a:extLst>
          </p:cNvPr>
          <p:cNvPicPr>
            <a:picLocks noChangeAspect="1"/>
          </p:cNvPicPr>
          <p:nvPr/>
        </p:nvPicPr>
        <p:blipFill>
          <a:blip r:embed="rId7"/>
          <a:stretch>
            <a:fillRect/>
          </a:stretch>
        </p:blipFill>
        <p:spPr>
          <a:xfrm>
            <a:off x="512956" y="4967712"/>
            <a:ext cx="596032" cy="596032"/>
          </a:xfrm>
          <a:prstGeom prst="rect">
            <a:avLst/>
          </a:prstGeom>
        </p:spPr>
      </p:pic>
      <p:pic>
        <p:nvPicPr>
          <p:cNvPr id="27" name="Picture 26" descr="A gavel and a piece of paper&#10;&#10;Description automatically generated">
            <a:extLst>
              <a:ext uri="{FF2B5EF4-FFF2-40B4-BE49-F238E27FC236}">
                <a16:creationId xmlns:a16="http://schemas.microsoft.com/office/drawing/2014/main" id="{C4B65B64-97D6-648F-964B-8B697C2043DD}"/>
              </a:ext>
            </a:extLst>
          </p:cNvPr>
          <p:cNvPicPr>
            <a:picLocks noChangeAspect="1"/>
          </p:cNvPicPr>
          <p:nvPr/>
        </p:nvPicPr>
        <p:blipFill>
          <a:blip r:embed="rId8"/>
          <a:stretch>
            <a:fillRect/>
          </a:stretch>
        </p:blipFill>
        <p:spPr>
          <a:xfrm>
            <a:off x="499388" y="5601971"/>
            <a:ext cx="620752" cy="620752"/>
          </a:xfrm>
          <a:prstGeom prst="rect">
            <a:avLst/>
          </a:prstGeom>
        </p:spPr>
      </p:pic>
      <p:sp>
        <p:nvSpPr>
          <p:cNvPr id="4" name="TextBox 3">
            <a:extLst>
              <a:ext uri="{FF2B5EF4-FFF2-40B4-BE49-F238E27FC236}">
                <a16:creationId xmlns:a16="http://schemas.microsoft.com/office/drawing/2014/main" id="{C5EEB540-F740-0984-E28F-6449BBFA7249}"/>
              </a:ext>
            </a:extLst>
          </p:cNvPr>
          <p:cNvSpPr txBox="1"/>
          <p:nvPr/>
        </p:nvSpPr>
        <p:spPr>
          <a:xfrm>
            <a:off x="2748170" y="6308208"/>
            <a:ext cx="3871291" cy="369332"/>
          </a:xfrm>
          <a:prstGeom prst="rect">
            <a:avLst/>
          </a:prstGeom>
          <a:noFill/>
        </p:spPr>
        <p:txBody>
          <a:bodyPr wrap="square">
            <a:spAutoFit/>
          </a:bodyPr>
          <a:lstStyle/>
          <a:p>
            <a:r>
              <a:rPr lang="en-GB" sz="1800" dirty="0">
                <a:effectLst/>
                <a:latin typeface="Arial" panose="020B0604020202020204" pitchFamily="34" charset="0"/>
                <a:ea typeface="Aptos" panose="020B0004020202020204" pitchFamily="34" charset="0"/>
                <a:cs typeface="Arial" panose="020B0604020202020204" pitchFamily="34" charset="0"/>
              </a:rPr>
              <a:t>(</a:t>
            </a:r>
            <a:r>
              <a:rPr lang="en-GB" sz="1800" dirty="0" err="1">
                <a:effectLst/>
                <a:latin typeface="Arial" panose="020B0604020202020204" pitchFamily="34" charset="0"/>
                <a:ea typeface="Aptos" panose="020B0004020202020204" pitchFamily="34" charset="0"/>
                <a:cs typeface="Arial" panose="020B0604020202020204" pitchFamily="34" charset="0"/>
              </a:rPr>
              <a:t>Sammut</a:t>
            </a:r>
            <a:r>
              <a:rPr lang="en-GB" sz="1800" dirty="0">
                <a:effectLst/>
                <a:latin typeface="Arial" panose="020B0604020202020204" pitchFamily="34" charset="0"/>
                <a:ea typeface="Aptos" panose="020B0004020202020204" pitchFamily="34" charset="0"/>
                <a:cs typeface="Arial" panose="020B0604020202020204" pitchFamily="34" charset="0"/>
              </a:rPr>
              <a:t>-Bonnici and Galea, 2015)</a:t>
            </a:r>
            <a:endParaRPr lang="en-GB" dirty="0"/>
          </a:p>
        </p:txBody>
      </p:sp>
    </p:spTree>
    <p:extLst>
      <p:ext uri="{BB962C8B-B14F-4D97-AF65-F5344CB8AC3E}">
        <p14:creationId xmlns:p14="http://schemas.microsoft.com/office/powerpoint/2010/main" val="25635193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CAC815-5A1D-45CD-73EE-40309B1785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63C7CD-2392-2767-F090-F2A49CAC70B2}"/>
              </a:ext>
            </a:extLst>
          </p:cNvPr>
          <p:cNvSpPr>
            <a:spLocks noGrp="1"/>
          </p:cNvSpPr>
          <p:nvPr>
            <p:ph type="title"/>
          </p:nvPr>
        </p:nvSpPr>
        <p:spPr>
          <a:xfrm>
            <a:off x="512956" y="365125"/>
            <a:ext cx="11173522" cy="1325563"/>
          </a:xfrm>
        </p:spPr>
        <p:txBody>
          <a:bodyPr>
            <a:normAutofit/>
          </a:bodyPr>
          <a:lstStyle/>
          <a:p>
            <a:pPr algn="ctr"/>
            <a:r>
              <a:rPr lang="en-US" sz="4000" b="1" dirty="0">
                <a:latin typeface="Arial" panose="020B0604020202020204" pitchFamily="34" charset="0"/>
                <a:cs typeface="Arial" panose="020B0604020202020204" pitchFamily="34" charset="0"/>
              </a:rPr>
              <a:t>Evaluation of PESTEL Analysis</a:t>
            </a:r>
            <a:endParaRPr lang="en-GB" sz="4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3D52BC6-4AE3-D446-5CC6-50E1FBE3D624}"/>
              </a:ext>
            </a:extLst>
          </p:cNvPr>
          <p:cNvSpPr>
            <a:spLocks noGrp="1"/>
          </p:cNvSpPr>
          <p:nvPr>
            <p:ph idx="1"/>
          </p:nvPr>
        </p:nvSpPr>
        <p:spPr>
          <a:xfrm>
            <a:off x="512956" y="1825624"/>
            <a:ext cx="6436484" cy="2609216"/>
          </a:xfrm>
        </p:spPr>
        <p:txBody>
          <a:bodyPr>
            <a:normAutofit/>
          </a:bodyPr>
          <a:lstStyle/>
          <a:p>
            <a:pPr marL="0" indent="0">
              <a:lnSpc>
                <a:spcPct val="100000"/>
              </a:lnSpc>
              <a:buNone/>
            </a:pPr>
            <a:r>
              <a:rPr lang="en-US" sz="2400" b="1" dirty="0">
                <a:latin typeface="Arial" panose="020B0604020202020204" pitchFamily="34" charset="0"/>
                <a:cs typeface="Arial" panose="020B0604020202020204" pitchFamily="34" charset="0"/>
              </a:rPr>
              <a:t>Advantages</a:t>
            </a:r>
          </a:p>
          <a:p>
            <a:pPr>
              <a:lnSpc>
                <a:spcPct val="100000"/>
              </a:lnSpc>
              <a:buFont typeface="Wingdings" panose="05000000000000000000" pitchFamily="2" charset="2"/>
              <a:buChar char="ü"/>
            </a:pPr>
            <a:r>
              <a:rPr lang="en-US" sz="2400" dirty="0">
                <a:latin typeface="Arial" panose="020B0604020202020204" pitchFamily="34" charset="0"/>
                <a:cs typeface="Arial" panose="020B0604020202020204" pitchFamily="34" charset="0"/>
              </a:rPr>
              <a:t>Provides a structured understanding of the external environment.</a:t>
            </a:r>
          </a:p>
          <a:p>
            <a:pPr>
              <a:lnSpc>
                <a:spcPct val="100000"/>
              </a:lnSpc>
              <a:buFont typeface="Wingdings" panose="05000000000000000000" pitchFamily="2" charset="2"/>
              <a:buChar char="ü"/>
            </a:pPr>
            <a:r>
              <a:rPr lang="en-US" sz="2400" dirty="0">
                <a:latin typeface="Arial" panose="020B0604020202020204" pitchFamily="34" charset="0"/>
                <a:cs typeface="Arial" panose="020B0604020202020204" pitchFamily="34" charset="0"/>
              </a:rPr>
              <a:t>Helps identify risks and opportunities.</a:t>
            </a:r>
          </a:p>
          <a:p>
            <a:pPr>
              <a:lnSpc>
                <a:spcPct val="100000"/>
              </a:lnSpc>
              <a:buFont typeface="Wingdings" panose="05000000000000000000" pitchFamily="2" charset="2"/>
              <a:buChar char="ü"/>
            </a:pPr>
            <a:r>
              <a:rPr lang="en-US" sz="2400" dirty="0">
                <a:latin typeface="Arial" panose="020B0604020202020204" pitchFamily="34" charset="0"/>
                <a:cs typeface="Arial" panose="020B0604020202020204" pitchFamily="34" charset="0"/>
              </a:rPr>
              <a:t>Supports business planning.</a:t>
            </a:r>
          </a:p>
        </p:txBody>
      </p:sp>
      <p:sp>
        <p:nvSpPr>
          <p:cNvPr id="6" name="Content Placeholder 2">
            <a:extLst>
              <a:ext uri="{FF2B5EF4-FFF2-40B4-BE49-F238E27FC236}">
                <a16:creationId xmlns:a16="http://schemas.microsoft.com/office/drawing/2014/main" id="{8EA4BB21-C7C0-9C94-87EA-51BEF0013899}"/>
              </a:ext>
            </a:extLst>
          </p:cNvPr>
          <p:cNvSpPr txBox="1">
            <a:spLocks/>
          </p:cNvSpPr>
          <p:nvPr/>
        </p:nvSpPr>
        <p:spPr>
          <a:xfrm>
            <a:off x="512956" y="4434839"/>
            <a:ext cx="7236584" cy="2058035"/>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b="1" dirty="0">
                <a:latin typeface="Arial" panose="020B0604020202020204" pitchFamily="34" charset="0"/>
                <a:cs typeface="Arial" panose="020B0604020202020204" pitchFamily="34" charset="0"/>
              </a:rPr>
              <a:t>Limitations</a:t>
            </a:r>
          </a:p>
          <a:p>
            <a:pPr marL="0" indent="0">
              <a:buNone/>
            </a:pPr>
            <a:r>
              <a:rPr lang="en-GB" sz="2400" b="1" dirty="0">
                <a:effectLst/>
                <a:latin typeface="Arial" panose="020B0604020202020204" pitchFamily="34" charset="0"/>
                <a:ea typeface="Aptos" panose="020B0004020202020204" pitchFamily="34" charset="0"/>
                <a:cs typeface="Arial" panose="020B0604020202020204" pitchFamily="34" charset="0"/>
              </a:rPr>
              <a:t>✗</a:t>
            </a:r>
            <a:r>
              <a:rPr lang="en-GB" sz="2400" dirty="0">
                <a:latin typeface="Arial" panose="020B0604020202020204" pitchFamily="34" charset="0"/>
                <a:cs typeface="Arial" panose="020B0604020202020204" pitchFamily="34" charset="0"/>
              </a:rPr>
              <a:t>Does not explain internal business weaknesses.</a:t>
            </a:r>
          </a:p>
          <a:p>
            <a:pPr marL="0" indent="0">
              <a:buNone/>
            </a:pPr>
            <a:r>
              <a:rPr lang="en-GB" sz="2400" b="1" dirty="0">
                <a:effectLst/>
                <a:latin typeface="Arial" panose="020B0604020202020204" pitchFamily="34" charset="0"/>
                <a:ea typeface="Aptos" panose="020B0004020202020204" pitchFamily="34" charset="0"/>
                <a:cs typeface="Arial" panose="020B0604020202020204" pitchFamily="34" charset="0"/>
              </a:rPr>
              <a:t>✗</a:t>
            </a:r>
            <a:r>
              <a:rPr lang="en-GB" sz="2400" dirty="0">
                <a:effectLst/>
                <a:latin typeface="Arial" panose="020B0604020202020204" pitchFamily="34" charset="0"/>
                <a:ea typeface="Aptos" panose="020B0004020202020204" pitchFamily="34" charset="0"/>
                <a:cs typeface="Arial" panose="020B0604020202020204" pitchFamily="34" charset="0"/>
              </a:rPr>
              <a:t>External factors can change rapidly</a:t>
            </a:r>
          </a:p>
          <a:p>
            <a:pPr marL="0" indent="0">
              <a:buNone/>
            </a:pPr>
            <a:r>
              <a:rPr lang="en-GB" sz="2400" b="1" dirty="0">
                <a:effectLst/>
                <a:latin typeface="Arial" panose="020B0604020202020204" pitchFamily="34" charset="0"/>
                <a:ea typeface="Aptos" panose="020B0004020202020204" pitchFamily="34" charset="0"/>
                <a:cs typeface="Arial" panose="020B0604020202020204" pitchFamily="34" charset="0"/>
              </a:rPr>
              <a:t>✗</a:t>
            </a:r>
            <a:r>
              <a:rPr lang="en-GB" sz="2400" dirty="0">
                <a:effectLst/>
                <a:latin typeface="Arial" panose="020B0604020202020204" pitchFamily="34" charset="0"/>
                <a:ea typeface="Aptos" panose="020B0004020202020204" pitchFamily="34" charset="0"/>
                <a:cs typeface="Arial" panose="020B0604020202020204" pitchFamily="34" charset="0"/>
              </a:rPr>
              <a:t>Requires continuous monitoring.</a:t>
            </a:r>
            <a:endParaRPr lang="en-GB" sz="2400" dirty="0">
              <a:latin typeface="Arial" panose="020B0604020202020204" pitchFamily="34" charset="0"/>
              <a:cs typeface="Arial" panose="020B0604020202020204" pitchFamily="34" charset="0"/>
            </a:endParaRPr>
          </a:p>
        </p:txBody>
      </p:sp>
      <p:pic>
        <p:nvPicPr>
          <p:cNvPr id="3074" name="Picture 2" descr="PESTEL Analysis - What it Means and its 6 Factors Explained">
            <a:extLst>
              <a:ext uri="{FF2B5EF4-FFF2-40B4-BE49-F238E27FC236}">
                <a16:creationId xmlns:a16="http://schemas.microsoft.com/office/drawing/2014/main" id="{FED25A99-147A-006B-6BBE-43165589F47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263" t="19275" r="11518"/>
          <a:stretch/>
        </p:blipFill>
        <p:spPr bwMode="auto">
          <a:xfrm>
            <a:off x="7749540" y="2123072"/>
            <a:ext cx="4165539" cy="345476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8335668-613B-AE31-7BC7-CDEFF52E9AA1}"/>
              </a:ext>
            </a:extLst>
          </p:cNvPr>
          <p:cNvSpPr txBox="1"/>
          <p:nvPr/>
        </p:nvSpPr>
        <p:spPr>
          <a:xfrm>
            <a:off x="1356691" y="6377275"/>
            <a:ext cx="2758109" cy="369332"/>
          </a:xfrm>
          <a:prstGeom prst="rect">
            <a:avLst/>
          </a:prstGeom>
          <a:noFill/>
        </p:spPr>
        <p:txBody>
          <a:bodyPr wrap="square">
            <a:spAutoFit/>
          </a:bodyPr>
          <a:lstStyle/>
          <a:p>
            <a:r>
              <a:rPr lang="en-GB" sz="1800" dirty="0">
                <a:effectLst/>
                <a:latin typeface="Arial" panose="020B0604020202020204" pitchFamily="34" charset="0"/>
                <a:ea typeface="Aptos" panose="020B0004020202020204" pitchFamily="34" charset="0"/>
                <a:cs typeface="Arial" panose="020B0604020202020204" pitchFamily="34" charset="0"/>
              </a:rPr>
              <a:t>(Johnson et al., 2017). </a:t>
            </a:r>
            <a:endParaRPr lang="en-GB" dirty="0"/>
          </a:p>
        </p:txBody>
      </p:sp>
    </p:spTree>
    <p:extLst>
      <p:ext uri="{BB962C8B-B14F-4D97-AF65-F5344CB8AC3E}">
        <p14:creationId xmlns:p14="http://schemas.microsoft.com/office/powerpoint/2010/main" val="9992996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ACBD37-41BD-A1BC-68E5-1D0CD3D4C8D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81D695-4EDB-48C5-F778-AF105A28B560}"/>
              </a:ext>
            </a:extLst>
          </p:cNvPr>
          <p:cNvSpPr>
            <a:spLocks noGrp="1"/>
          </p:cNvSpPr>
          <p:nvPr>
            <p:ph type="title"/>
          </p:nvPr>
        </p:nvSpPr>
        <p:spPr>
          <a:xfrm>
            <a:off x="512956" y="365125"/>
            <a:ext cx="11173522" cy="1325563"/>
          </a:xfrm>
        </p:spPr>
        <p:txBody>
          <a:bodyPr>
            <a:normAutofit/>
          </a:bodyPr>
          <a:lstStyle/>
          <a:p>
            <a:r>
              <a:rPr lang="en-US" sz="4000" b="1" dirty="0">
                <a:latin typeface="Arial" panose="020B0604020202020204" pitchFamily="34" charset="0"/>
                <a:cs typeface="Arial" panose="020B0604020202020204" pitchFamily="34" charset="0"/>
              </a:rPr>
              <a:t>Fishbone Cause-and-Effect Analysis</a:t>
            </a:r>
            <a:endParaRPr lang="en-GB" sz="4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B362665-83E9-4B46-2195-86D92F2B7192}"/>
              </a:ext>
            </a:extLst>
          </p:cNvPr>
          <p:cNvSpPr>
            <a:spLocks noGrp="1"/>
          </p:cNvSpPr>
          <p:nvPr>
            <p:ph idx="1"/>
          </p:nvPr>
        </p:nvSpPr>
        <p:spPr>
          <a:xfrm>
            <a:off x="512956" y="1825624"/>
            <a:ext cx="4264784" cy="4003676"/>
          </a:xfrm>
        </p:spPr>
        <p:txBody>
          <a:bodyPr>
            <a:normAutofit/>
          </a:bodyPr>
          <a:lstStyle/>
          <a:p>
            <a:pPr marL="0" indent="0">
              <a:lnSpc>
                <a:spcPct val="100000"/>
              </a:lnSpc>
              <a:buNone/>
            </a:pPr>
            <a:r>
              <a:rPr lang="en-US" b="1" dirty="0">
                <a:latin typeface="Arial" panose="020B0604020202020204" pitchFamily="34" charset="0"/>
                <a:cs typeface="Arial" panose="020B0604020202020204" pitchFamily="34" charset="0"/>
              </a:rPr>
              <a:t>Cause Categories</a:t>
            </a:r>
          </a:p>
          <a:p>
            <a:pPr marL="0" indent="0">
              <a:lnSpc>
                <a:spcPct val="100000"/>
              </a:lnSpc>
              <a:buNone/>
            </a:pPr>
            <a:r>
              <a:rPr lang="en-US" b="1"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People</a:t>
            </a:r>
          </a:p>
          <a:p>
            <a:pPr marL="0" indent="0">
              <a:lnSpc>
                <a:spcPct val="100000"/>
              </a:lnSpc>
              <a:buNone/>
            </a:pPr>
            <a:r>
              <a:rPr lang="en-US" dirty="0">
                <a:latin typeface="Arial" panose="020B0604020202020204" pitchFamily="34" charset="0"/>
                <a:cs typeface="Arial" panose="020B0604020202020204" pitchFamily="34" charset="0"/>
              </a:rPr>
              <a:t>⚙ Process</a:t>
            </a:r>
          </a:p>
          <a:p>
            <a:pPr marL="0" indent="0">
              <a:lnSpc>
                <a:spcPct val="100000"/>
              </a:lnSpc>
              <a:buNone/>
            </a:pPr>
            <a:r>
              <a:rPr lang="en-GB" dirty="0">
                <a:effectLst/>
                <a:latin typeface="Segoe UI Emoji" panose="020B0502040204020203" pitchFamily="34" charset="0"/>
                <a:ea typeface="Aptos" panose="020B0004020202020204" pitchFamily="34" charset="0"/>
                <a:cs typeface="Segoe UI Emoji" panose="020B0502040204020203" pitchFamily="34" charset="0"/>
              </a:rPr>
              <a:t>📍</a:t>
            </a:r>
            <a:r>
              <a:rPr lang="en-GB" dirty="0">
                <a:effectLst/>
                <a:latin typeface="Arial" panose="020B0604020202020204" pitchFamily="34" charset="0"/>
                <a:ea typeface="Aptos" panose="020B0004020202020204" pitchFamily="34" charset="0"/>
              </a:rPr>
              <a:t> </a:t>
            </a:r>
            <a:r>
              <a:rPr lang="en-US" dirty="0">
                <a:effectLst/>
                <a:latin typeface="Arial" panose="020B0604020202020204" pitchFamily="34" charset="0"/>
                <a:ea typeface="Aptos" panose="020B0004020202020204" pitchFamily="34" charset="0"/>
                <a:cs typeface="Arial" panose="020B0604020202020204" pitchFamily="34" charset="0"/>
              </a:rPr>
              <a:t>Place</a:t>
            </a:r>
          </a:p>
          <a:p>
            <a:pPr marL="0" indent="0">
              <a:lnSpc>
                <a:spcPct val="100000"/>
              </a:lnSpc>
              <a:buNone/>
            </a:pPr>
            <a:r>
              <a:rPr lang="en-GB" dirty="0">
                <a:effectLst/>
                <a:latin typeface="Segoe UI Emoji" panose="020B0502040204020203" pitchFamily="34" charset="0"/>
                <a:ea typeface="Aptos" panose="020B0004020202020204" pitchFamily="34" charset="0"/>
                <a:cs typeface="Segoe UI Emoji" panose="020B0502040204020203" pitchFamily="34" charset="0"/>
              </a:rPr>
              <a:t>🥐</a:t>
            </a:r>
            <a:r>
              <a:rPr lang="en-GB" dirty="0">
                <a:effectLst/>
                <a:latin typeface="Arial" panose="020B0604020202020204" pitchFamily="34" charset="0"/>
                <a:ea typeface="Aptos" panose="020B0004020202020204" pitchFamily="34" charset="0"/>
              </a:rPr>
              <a:t> </a:t>
            </a:r>
            <a:r>
              <a:rPr lang="en-US" dirty="0">
                <a:latin typeface="Arial" panose="020B0604020202020204" pitchFamily="34" charset="0"/>
                <a:ea typeface="Aptos" panose="020B0004020202020204" pitchFamily="34" charset="0"/>
                <a:cs typeface="Arial" panose="020B0604020202020204" pitchFamily="34" charset="0"/>
              </a:rPr>
              <a:t>Product</a:t>
            </a:r>
          </a:p>
          <a:p>
            <a:pPr marL="0" indent="0">
              <a:lnSpc>
                <a:spcPct val="100000"/>
              </a:lnSpc>
              <a:buNone/>
            </a:pPr>
            <a:r>
              <a:rPr lang="en-GB" dirty="0">
                <a:effectLst/>
                <a:latin typeface="Segoe UI Emoji" panose="020B0502040204020203" pitchFamily="34" charset="0"/>
                <a:ea typeface="Aptos" panose="020B0004020202020204" pitchFamily="34" charset="0"/>
                <a:cs typeface="Segoe UI Emoji" panose="020B0502040204020203" pitchFamily="34" charset="0"/>
              </a:rPr>
              <a:t>💻</a:t>
            </a:r>
            <a:r>
              <a:rPr lang="en-GB" dirty="0">
                <a:effectLst/>
                <a:latin typeface="Arial" panose="020B0604020202020204" pitchFamily="34" charset="0"/>
                <a:ea typeface="Aptos" panose="020B0004020202020204" pitchFamily="34" charset="0"/>
              </a:rPr>
              <a:t> </a:t>
            </a:r>
            <a:r>
              <a:rPr lang="en-US" dirty="0">
                <a:effectLst/>
                <a:latin typeface="Arial" panose="020B0604020202020204" pitchFamily="34" charset="0"/>
                <a:ea typeface="Aptos" panose="020B0004020202020204" pitchFamily="34" charset="0"/>
                <a:cs typeface="Arial" panose="020B0604020202020204" pitchFamily="34" charset="0"/>
              </a:rPr>
              <a:t>Technology</a:t>
            </a:r>
          </a:p>
          <a:p>
            <a:pPr marL="0" indent="0">
              <a:lnSpc>
                <a:spcPct val="100000"/>
              </a:lnSpc>
              <a:buNone/>
            </a:pPr>
            <a:r>
              <a:rPr lang="en-GB" dirty="0">
                <a:effectLst/>
                <a:latin typeface="Segoe UI Emoji" panose="020B0502040204020203" pitchFamily="34" charset="0"/>
                <a:ea typeface="Aptos" panose="020B0004020202020204" pitchFamily="34" charset="0"/>
                <a:cs typeface="Segoe UI Emoji" panose="020B0502040204020203" pitchFamily="34" charset="0"/>
              </a:rPr>
              <a:t>🌍</a:t>
            </a:r>
            <a:r>
              <a:rPr lang="en-GB" dirty="0">
                <a:effectLst/>
                <a:latin typeface="Arial" panose="020B0604020202020204" pitchFamily="34" charset="0"/>
                <a:ea typeface="Aptos" panose="020B0004020202020204" pitchFamily="34" charset="0"/>
              </a:rPr>
              <a:t> </a:t>
            </a:r>
            <a:r>
              <a:rPr lang="en-US" dirty="0">
                <a:latin typeface="Arial" panose="020B0604020202020204" pitchFamily="34" charset="0"/>
                <a:ea typeface="Aptos" panose="020B0004020202020204" pitchFamily="34" charset="0"/>
                <a:cs typeface="Arial" panose="020B0604020202020204" pitchFamily="34" charset="0"/>
              </a:rPr>
              <a:t>External environment</a:t>
            </a:r>
            <a:endParaRPr lang="en-US" dirty="0">
              <a:latin typeface="Arial" panose="020B0604020202020204" pitchFamily="34" charset="0"/>
              <a:cs typeface="Arial" panose="020B0604020202020204" pitchFamily="34" charset="0"/>
            </a:endParaRPr>
          </a:p>
        </p:txBody>
      </p:sp>
      <p:pic>
        <p:nvPicPr>
          <p:cNvPr id="4098" name="Picture 2" descr="What is a Fishbone Diagram? Ishikawa Cause &amp; Effect Diagram | ASQ">
            <a:extLst>
              <a:ext uri="{FF2B5EF4-FFF2-40B4-BE49-F238E27FC236}">
                <a16:creationId xmlns:a16="http://schemas.microsoft.com/office/drawing/2014/main" id="{F0F579AA-5A13-64C6-ABBC-248AC6823A8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074"/>
          <a:stretch/>
        </p:blipFill>
        <p:spPr bwMode="auto">
          <a:xfrm>
            <a:off x="5797826" y="1825624"/>
            <a:ext cx="4922520" cy="382034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E9A4442-2E1E-772D-0E11-E34482AF4617}"/>
              </a:ext>
            </a:extLst>
          </p:cNvPr>
          <p:cNvSpPr txBox="1"/>
          <p:nvPr/>
        </p:nvSpPr>
        <p:spPr>
          <a:xfrm>
            <a:off x="1211414" y="6228484"/>
            <a:ext cx="3062412" cy="369332"/>
          </a:xfrm>
          <a:prstGeom prst="rect">
            <a:avLst/>
          </a:prstGeom>
          <a:noFill/>
        </p:spPr>
        <p:txBody>
          <a:bodyPr wrap="square">
            <a:spAutoFit/>
          </a:bodyPr>
          <a:lstStyle/>
          <a:p>
            <a:r>
              <a:rPr lang="en-GB" sz="1800" dirty="0">
                <a:effectLst/>
                <a:latin typeface="Arial" panose="020B0604020202020204" pitchFamily="34" charset="0"/>
                <a:ea typeface="Aptos" panose="020B0004020202020204" pitchFamily="34" charset="0"/>
                <a:cs typeface="Arial" panose="020B0604020202020204" pitchFamily="34" charset="0"/>
              </a:rPr>
              <a:t>(Ishikawa, 1986). </a:t>
            </a:r>
            <a:endParaRPr lang="en-GB" dirty="0"/>
          </a:p>
        </p:txBody>
      </p:sp>
    </p:spTree>
    <p:extLst>
      <p:ext uri="{BB962C8B-B14F-4D97-AF65-F5344CB8AC3E}">
        <p14:creationId xmlns:p14="http://schemas.microsoft.com/office/powerpoint/2010/main" val="6664527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7F94BB-9962-CDBA-3BDD-A96E892137A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21D633-F2AF-F7CD-E90F-1DAE8BB7D710}"/>
              </a:ext>
            </a:extLst>
          </p:cNvPr>
          <p:cNvSpPr>
            <a:spLocks noGrp="1"/>
          </p:cNvSpPr>
          <p:nvPr>
            <p:ph type="title"/>
          </p:nvPr>
        </p:nvSpPr>
        <p:spPr>
          <a:xfrm>
            <a:off x="509239" y="17911"/>
            <a:ext cx="11173522" cy="1325563"/>
          </a:xfrm>
        </p:spPr>
        <p:txBody>
          <a:bodyPr>
            <a:normAutofit/>
          </a:bodyPr>
          <a:lstStyle/>
          <a:p>
            <a:r>
              <a:rPr lang="en-US" sz="4000" b="1" dirty="0">
                <a:latin typeface="Arial" panose="020B0604020202020204" pitchFamily="34" charset="0"/>
                <a:cs typeface="Arial" panose="020B0604020202020204" pitchFamily="34" charset="0"/>
              </a:rPr>
              <a:t>Fishbone Analysis Applied to Basil’s Bakery</a:t>
            </a:r>
            <a:endParaRPr lang="en-GB" sz="4000" b="1" dirty="0">
              <a:latin typeface="Arial" panose="020B0604020202020204" pitchFamily="34" charset="0"/>
              <a:cs typeface="Arial" panose="020B0604020202020204" pitchFamily="34" charset="0"/>
            </a:endParaRPr>
          </a:p>
        </p:txBody>
      </p:sp>
      <p:sp>
        <p:nvSpPr>
          <p:cNvPr id="8" name="Line 35">
            <a:extLst>
              <a:ext uri="{FF2B5EF4-FFF2-40B4-BE49-F238E27FC236}">
                <a16:creationId xmlns:a16="http://schemas.microsoft.com/office/drawing/2014/main" id="{90BFE248-DED1-154C-7AFD-5CF8E12B37AD}"/>
              </a:ext>
            </a:extLst>
          </p:cNvPr>
          <p:cNvSpPr>
            <a:spLocks noChangeShapeType="1"/>
          </p:cNvSpPr>
          <p:nvPr/>
        </p:nvSpPr>
        <p:spPr bwMode="auto">
          <a:xfrm>
            <a:off x="2604898" y="2977918"/>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sz="1000">
              <a:latin typeface="Arial" panose="020B0604020202020204" pitchFamily="34" charset="0"/>
              <a:cs typeface="Arial" panose="020B0604020202020204" pitchFamily="34" charset="0"/>
            </a:endParaRPr>
          </a:p>
        </p:txBody>
      </p:sp>
      <p:sp>
        <p:nvSpPr>
          <p:cNvPr id="9" name="Text Box 34">
            <a:extLst>
              <a:ext uri="{FF2B5EF4-FFF2-40B4-BE49-F238E27FC236}">
                <a16:creationId xmlns:a16="http://schemas.microsoft.com/office/drawing/2014/main" id="{2F228C76-99C3-0D44-47CD-1E08D97E8B05}"/>
              </a:ext>
            </a:extLst>
          </p:cNvPr>
          <p:cNvSpPr txBox="1">
            <a:spLocks noChangeArrowheads="1"/>
          </p:cNvSpPr>
          <p:nvPr/>
        </p:nvSpPr>
        <p:spPr bwMode="auto">
          <a:xfrm>
            <a:off x="1293623" y="2668355"/>
            <a:ext cx="1296988" cy="4778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0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Reduced retail park activity</a:t>
            </a:r>
            <a:endParaRPr kumimoji="0" lang="en-GB"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10" name="Line 33">
            <a:extLst>
              <a:ext uri="{FF2B5EF4-FFF2-40B4-BE49-F238E27FC236}">
                <a16:creationId xmlns:a16="http://schemas.microsoft.com/office/drawing/2014/main" id="{409E8EC8-C93B-6232-29E3-73ECE3610D48}"/>
              </a:ext>
            </a:extLst>
          </p:cNvPr>
          <p:cNvSpPr>
            <a:spLocks noChangeShapeType="1"/>
          </p:cNvSpPr>
          <p:nvPr/>
        </p:nvSpPr>
        <p:spPr bwMode="auto">
          <a:xfrm>
            <a:off x="3206561" y="3579580"/>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sz="1000">
              <a:latin typeface="Arial" panose="020B0604020202020204" pitchFamily="34" charset="0"/>
              <a:cs typeface="Arial" panose="020B0604020202020204" pitchFamily="34" charset="0"/>
            </a:endParaRPr>
          </a:p>
        </p:txBody>
      </p:sp>
      <p:sp>
        <p:nvSpPr>
          <p:cNvPr id="11" name="Text Box 32">
            <a:extLst>
              <a:ext uri="{FF2B5EF4-FFF2-40B4-BE49-F238E27FC236}">
                <a16:creationId xmlns:a16="http://schemas.microsoft.com/office/drawing/2014/main" id="{2A97677E-C5DC-5052-D520-61A40DF1B70C}"/>
              </a:ext>
            </a:extLst>
          </p:cNvPr>
          <p:cNvSpPr txBox="1">
            <a:spLocks noChangeArrowheads="1"/>
          </p:cNvSpPr>
          <p:nvPr/>
        </p:nvSpPr>
        <p:spPr bwMode="auto">
          <a:xfrm>
            <a:off x="2017523" y="3325580"/>
            <a:ext cx="1174750" cy="42068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Empty business units</a:t>
            </a:r>
            <a:endPar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12" name="Line 31">
            <a:extLst>
              <a:ext uri="{FF2B5EF4-FFF2-40B4-BE49-F238E27FC236}">
                <a16:creationId xmlns:a16="http://schemas.microsoft.com/office/drawing/2014/main" id="{145CEB29-DBBA-C9BE-75F2-54D72BED3254}"/>
              </a:ext>
            </a:extLst>
          </p:cNvPr>
          <p:cNvSpPr>
            <a:spLocks noChangeShapeType="1"/>
          </p:cNvSpPr>
          <p:nvPr/>
        </p:nvSpPr>
        <p:spPr bwMode="auto">
          <a:xfrm>
            <a:off x="4949636" y="2985855"/>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sz="1000">
              <a:latin typeface="Arial" panose="020B0604020202020204" pitchFamily="34" charset="0"/>
              <a:cs typeface="Arial" panose="020B0604020202020204" pitchFamily="34" charset="0"/>
            </a:endParaRPr>
          </a:p>
        </p:txBody>
      </p:sp>
      <p:sp>
        <p:nvSpPr>
          <p:cNvPr id="13" name="Text Box 30">
            <a:extLst>
              <a:ext uri="{FF2B5EF4-FFF2-40B4-BE49-F238E27FC236}">
                <a16:creationId xmlns:a16="http://schemas.microsoft.com/office/drawing/2014/main" id="{F7CC29A1-F9D5-8112-C60F-A0BD05589252}"/>
              </a:ext>
            </a:extLst>
          </p:cNvPr>
          <p:cNvSpPr txBox="1">
            <a:spLocks noChangeArrowheads="1"/>
          </p:cNvSpPr>
          <p:nvPr/>
        </p:nvSpPr>
        <p:spPr bwMode="auto">
          <a:xfrm>
            <a:off x="3759011" y="2731855"/>
            <a:ext cx="1176337" cy="4143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Inefficient pre-order system</a:t>
            </a:r>
            <a:endPar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14" name="Line 29">
            <a:extLst>
              <a:ext uri="{FF2B5EF4-FFF2-40B4-BE49-F238E27FC236}">
                <a16:creationId xmlns:a16="http://schemas.microsoft.com/office/drawing/2014/main" id="{25F7AAC3-7E74-AC53-4957-CA58C9E9D5F0}"/>
              </a:ext>
            </a:extLst>
          </p:cNvPr>
          <p:cNvSpPr>
            <a:spLocks noChangeShapeType="1"/>
          </p:cNvSpPr>
          <p:nvPr/>
        </p:nvSpPr>
        <p:spPr bwMode="auto">
          <a:xfrm>
            <a:off x="5492561" y="3585930"/>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sz="1000">
              <a:latin typeface="Arial" panose="020B0604020202020204" pitchFamily="34" charset="0"/>
              <a:cs typeface="Arial" panose="020B0604020202020204" pitchFamily="34" charset="0"/>
            </a:endParaRPr>
          </a:p>
        </p:txBody>
      </p:sp>
      <p:sp>
        <p:nvSpPr>
          <p:cNvPr id="15" name="Text Box 28">
            <a:extLst>
              <a:ext uri="{FF2B5EF4-FFF2-40B4-BE49-F238E27FC236}">
                <a16:creationId xmlns:a16="http://schemas.microsoft.com/office/drawing/2014/main" id="{80B004D7-66BC-1030-8A9B-310CEE76DD8C}"/>
              </a:ext>
            </a:extLst>
          </p:cNvPr>
          <p:cNvSpPr txBox="1">
            <a:spLocks noChangeArrowheads="1"/>
          </p:cNvSpPr>
          <p:nvPr/>
        </p:nvSpPr>
        <p:spPr bwMode="auto">
          <a:xfrm>
            <a:off x="4354323" y="3274780"/>
            <a:ext cx="1123950" cy="473075"/>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No delivery process</a:t>
            </a:r>
            <a:endParaRPr kumimoji="0" lang="en-US" altLang="en-US" sz="10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p:txBody>
      </p:sp>
      <p:sp>
        <p:nvSpPr>
          <p:cNvPr id="16" name="Line 27">
            <a:extLst>
              <a:ext uri="{FF2B5EF4-FFF2-40B4-BE49-F238E27FC236}">
                <a16:creationId xmlns:a16="http://schemas.microsoft.com/office/drawing/2014/main" id="{10F38FF0-28FA-D5F7-865C-62770C49B6FB}"/>
              </a:ext>
            </a:extLst>
          </p:cNvPr>
          <p:cNvSpPr>
            <a:spLocks noChangeShapeType="1"/>
          </p:cNvSpPr>
          <p:nvPr/>
        </p:nvSpPr>
        <p:spPr bwMode="auto">
          <a:xfrm>
            <a:off x="7156261" y="2969980"/>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sz="1000">
              <a:latin typeface="Arial" panose="020B0604020202020204" pitchFamily="34" charset="0"/>
              <a:cs typeface="Arial" panose="020B0604020202020204" pitchFamily="34" charset="0"/>
            </a:endParaRPr>
          </a:p>
        </p:txBody>
      </p:sp>
      <p:sp>
        <p:nvSpPr>
          <p:cNvPr id="17" name="Text Box 26">
            <a:extLst>
              <a:ext uri="{FF2B5EF4-FFF2-40B4-BE49-F238E27FC236}">
                <a16:creationId xmlns:a16="http://schemas.microsoft.com/office/drawing/2014/main" id="{7343C3EA-9597-B445-7F90-E0F8186BD7EB}"/>
              </a:ext>
            </a:extLst>
          </p:cNvPr>
          <p:cNvSpPr txBox="1">
            <a:spLocks noChangeArrowheads="1"/>
          </p:cNvSpPr>
          <p:nvPr/>
        </p:nvSpPr>
        <p:spPr bwMode="auto">
          <a:xfrm>
            <a:off x="6000561" y="2731855"/>
            <a:ext cx="1141412" cy="4143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Fewer office workers visiting</a:t>
            </a:r>
            <a:endPar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18" name="Line 25">
            <a:extLst>
              <a:ext uri="{FF2B5EF4-FFF2-40B4-BE49-F238E27FC236}">
                <a16:creationId xmlns:a16="http://schemas.microsoft.com/office/drawing/2014/main" id="{8011F43C-0F3F-C47E-23E2-E2BB0D2FE21B}"/>
              </a:ext>
            </a:extLst>
          </p:cNvPr>
          <p:cNvSpPr>
            <a:spLocks noChangeShapeType="1"/>
          </p:cNvSpPr>
          <p:nvPr/>
        </p:nvSpPr>
        <p:spPr bwMode="auto">
          <a:xfrm>
            <a:off x="7757923" y="3571643"/>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sz="1000">
              <a:latin typeface="Arial" panose="020B0604020202020204" pitchFamily="34" charset="0"/>
              <a:cs typeface="Arial" panose="020B0604020202020204" pitchFamily="34" charset="0"/>
            </a:endParaRPr>
          </a:p>
        </p:txBody>
      </p:sp>
      <p:sp>
        <p:nvSpPr>
          <p:cNvPr id="19" name="Text Box 24">
            <a:extLst>
              <a:ext uri="{FF2B5EF4-FFF2-40B4-BE49-F238E27FC236}">
                <a16:creationId xmlns:a16="http://schemas.microsoft.com/office/drawing/2014/main" id="{25F01CC3-2E35-8A2F-D90B-4A41BC50D95F}"/>
              </a:ext>
            </a:extLst>
          </p:cNvPr>
          <p:cNvSpPr txBox="1">
            <a:spLocks noChangeArrowheads="1"/>
          </p:cNvSpPr>
          <p:nvPr/>
        </p:nvSpPr>
        <p:spPr bwMode="auto">
          <a:xfrm>
            <a:off x="6553011" y="3274780"/>
            <a:ext cx="1190625" cy="568325"/>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Changing customer purchasing habits</a:t>
            </a:r>
            <a:endParaRPr kumimoji="0" lang="en-US" altLang="en-US" sz="10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p:txBody>
      </p:sp>
      <p:sp>
        <p:nvSpPr>
          <p:cNvPr id="20" name="Line 23">
            <a:extLst>
              <a:ext uri="{FF2B5EF4-FFF2-40B4-BE49-F238E27FC236}">
                <a16:creationId xmlns:a16="http://schemas.microsoft.com/office/drawing/2014/main" id="{A7E68AD3-1623-9063-EC3D-27ECAFD74BC8}"/>
              </a:ext>
            </a:extLst>
          </p:cNvPr>
          <p:cNvSpPr>
            <a:spLocks noChangeShapeType="1"/>
          </p:cNvSpPr>
          <p:nvPr/>
        </p:nvSpPr>
        <p:spPr bwMode="auto">
          <a:xfrm>
            <a:off x="7218173" y="4444768"/>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sz="1000">
              <a:latin typeface="Arial" panose="020B0604020202020204" pitchFamily="34" charset="0"/>
              <a:cs typeface="Arial" panose="020B0604020202020204" pitchFamily="34" charset="0"/>
            </a:endParaRPr>
          </a:p>
        </p:txBody>
      </p:sp>
      <p:sp>
        <p:nvSpPr>
          <p:cNvPr id="21" name="Text Box 22">
            <a:extLst>
              <a:ext uri="{FF2B5EF4-FFF2-40B4-BE49-F238E27FC236}">
                <a16:creationId xmlns:a16="http://schemas.microsoft.com/office/drawing/2014/main" id="{C4EFC1CF-489B-0AC6-E25A-777D924D1632}"/>
              </a:ext>
            </a:extLst>
          </p:cNvPr>
          <p:cNvSpPr txBox="1">
            <a:spLocks noChangeArrowheads="1"/>
          </p:cNvSpPr>
          <p:nvPr/>
        </p:nvSpPr>
        <p:spPr bwMode="auto">
          <a:xfrm>
            <a:off x="6143436" y="4219343"/>
            <a:ext cx="1060450" cy="560387"/>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No online ordering system</a:t>
            </a:r>
            <a:endPar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22" name="Line 21">
            <a:extLst>
              <a:ext uri="{FF2B5EF4-FFF2-40B4-BE49-F238E27FC236}">
                <a16:creationId xmlns:a16="http://schemas.microsoft.com/office/drawing/2014/main" id="{7B96B26C-1ACA-BCD0-DF6D-0D9652C7B9AD}"/>
              </a:ext>
            </a:extLst>
          </p:cNvPr>
          <p:cNvSpPr>
            <a:spLocks noChangeShapeType="1"/>
          </p:cNvSpPr>
          <p:nvPr/>
        </p:nvSpPr>
        <p:spPr bwMode="auto">
          <a:xfrm>
            <a:off x="5149661" y="4471755"/>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sz="1000">
              <a:latin typeface="Arial" panose="020B0604020202020204" pitchFamily="34" charset="0"/>
              <a:cs typeface="Arial" panose="020B0604020202020204" pitchFamily="34" charset="0"/>
            </a:endParaRPr>
          </a:p>
        </p:txBody>
      </p:sp>
      <p:sp>
        <p:nvSpPr>
          <p:cNvPr id="23" name="Text Box 20">
            <a:extLst>
              <a:ext uri="{FF2B5EF4-FFF2-40B4-BE49-F238E27FC236}">
                <a16:creationId xmlns:a16="http://schemas.microsoft.com/office/drawing/2014/main" id="{D4F0DD21-790F-3ABB-D8AC-BCA1FF61BD6A}"/>
              </a:ext>
            </a:extLst>
          </p:cNvPr>
          <p:cNvSpPr txBox="1">
            <a:spLocks noChangeArrowheads="1"/>
          </p:cNvSpPr>
          <p:nvPr/>
        </p:nvSpPr>
        <p:spPr bwMode="auto">
          <a:xfrm>
            <a:off x="4035236" y="4179655"/>
            <a:ext cx="1100137" cy="468313"/>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Higher organic ingredient costs</a:t>
            </a:r>
            <a:endParaRPr kumimoji="0" lang="en-US" altLang="en-US" sz="10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p:txBody>
      </p:sp>
      <p:sp>
        <p:nvSpPr>
          <p:cNvPr id="24" name="Rectangle 19">
            <a:extLst>
              <a:ext uri="{FF2B5EF4-FFF2-40B4-BE49-F238E27FC236}">
                <a16:creationId xmlns:a16="http://schemas.microsoft.com/office/drawing/2014/main" id="{36698300-D683-0655-3C9B-5540EFBCD0EB}"/>
              </a:ext>
            </a:extLst>
          </p:cNvPr>
          <p:cNvSpPr>
            <a:spLocks noChangeArrowheads="1"/>
          </p:cNvSpPr>
          <p:nvPr/>
        </p:nvSpPr>
        <p:spPr bwMode="auto">
          <a:xfrm>
            <a:off x="2255648" y="2069868"/>
            <a:ext cx="998538"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0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Place</a:t>
            </a:r>
            <a:endParaRPr kumimoji="0" lang="en-GB"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25" name="Rectangle 18">
            <a:extLst>
              <a:ext uri="{FF2B5EF4-FFF2-40B4-BE49-F238E27FC236}">
                <a16:creationId xmlns:a16="http://schemas.microsoft.com/office/drawing/2014/main" id="{BA6494C1-5CA9-869C-A3AC-22198D034960}"/>
              </a:ext>
            </a:extLst>
          </p:cNvPr>
          <p:cNvSpPr>
            <a:spLocks noChangeArrowheads="1"/>
          </p:cNvSpPr>
          <p:nvPr/>
        </p:nvSpPr>
        <p:spPr bwMode="auto">
          <a:xfrm>
            <a:off x="4590861" y="2069868"/>
            <a:ext cx="998537"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Process</a:t>
            </a:r>
            <a:endPar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26" name="Rectangle 17">
            <a:extLst>
              <a:ext uri="{FF2B5EF4-FFF2-40B4-BE49-F238E27FC236}">
                <a16:creationId xmlns:a16="http://schemas.microsoft.com/office/drawing/2014/main" id="{701BAFBB-13B9-4C42-C569-400C6AF78637}"/>
              </a:ext>
            </a:extLst>
          </p:cNvPr>
          <p:cNvSpPr>
            <a:spLocks noChangeArrowheads="1"/>
          </p:cNvSpPr>
          <p:nvPr/>
        </p:nvSpPr>
        <p:spPr bwMode="auto">
          <a:xfrm>
            <a:off x="6830823" y="2069868"/>
            <a:ext cx="1136650"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People</a:t>
            </a:r>
            <a:endPar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27" name="Line 16">
            <a:extLst>
              <a:ext uri="{FF2B5EF4-FFF2-40B4-BE49-F238E27FC236}">
                <a16:creationId xmlns:a16="http://schemas.microsoft.com/office/drawing/2014/main" id="{42D2D449-50AE-CAF8-3A40-FFBAE0ACAFE2}"/>
              </a:ext>
            </a:extLst>
          </p:cNvPr>
          <p:cNvSpPr>
            <a:spLocks noChangeShapeType="1"/>
          </p:cNvSpPr>
          <p:nvPr/>
        </p:nvSpPr>
        <p:spPr bwMode="auto">
          <a:xfrm>
            <a:off x="1849248" y="4082818"/>
            <a:ext cx="8012113" cy="1587"/>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sz="1000">
              <a:latin typeface="Arial" panose="020B0604020202020204" pitchFamily="34" charset="0"/>
              <a:cs typeface="Arial" panose="020B0604020202020204" pitchFamily="34" charset="0"/>
            </a:endParaRPr>
          </a:p>
        </p:txBody>
      </p:sp>
      <p:sp>
        <p:nvSpPr>
          <p:cNvPr id="28" name="Line 15">
            <a:extLst>
              <a:ext uri="{FF2B5EF4-FFF2-40B4-BE49-F238E27FC236}">
                <a16:creationId xmlns:a16="http://schemas.microsoft.com/office/drawing/2014/main" id="{98607C88-0EAF-06A9-A593-FECC23F796D3}"/>
              </a:ext>
            </a:extLst>
          </p:cNvPr>
          <p:cNvSpPr>
            <a:spLocks noChangeShapeType="1"/>
          </p:cNvSpPr>
          <p:nvPr/>
        </p:nvSpPr>
        <p:spPr bwMode="auto">
          <a:xfrm>
            <a:off x="2754123" y="2561993"/>
            <a:ext cx="1501775" cy="151447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sz="1000">
              <a:latin typeface="Arial" panose="020B0604020202020204" pitchFamily="34" charset="0"/>
              <a:cs typeface="Arial" panose="020B0604020202020204" pitchFamily="34" charset="0"/>
            </a:endParaRPr>
          </a:p>
        </p:txBody>
      </p:sp>
      <p:sp>
        <p:nvSpPr>
          <p:cNvPr id="29" name="Line 14">
            <a:extLst>
              <a:ext uri="{FF2B5EF4-FFF2-40B4-BE49-F238E27FC236}">
                <a16:creationId xmlns:a16="http://schemas.microsoft.com/office/drawing/2014/main" id="{7D51314E-B669-22A7-42D4-14B72D7D655D}"/>
              </a:ext>
            </a:extLst>
          </p:cNvPr>
          <p:cNvSpPr>
            <a:spLocks noChangeShapeType="1"/>
          </p:cNvSpPr>
          <p:nvPr/>
        </p:nvSpPr>
        <p:spPr bwMode="auto">
          <a:xfrm>
            <a:off x="5090922" y="2561993"/>
            <a:ext cx="1376363" cy="151447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sz="1000">
              <a:latin typeface="Arial" panose="020B0604020202020204" pitchFamily="34" charset="0"/>
              <a:cs typeface="Arial" panose="020B0604020202020204" pitchFamily="34" charset="0"/>
            </a:endParaRPr>
          </a:p>
        </p:txBody>
      </p:sp>
      <p:sp>
        <p:nvSpPr>
          <p:cNvPr id="30" name="Line 13">
            <a:extLst>
              <a:ext uri="{FF2B5EF4-FFF2-40B4-BE49-F238E27FC236}">
                <a16:creationId xmlns:a16="http://schemas.microsoft.com/office/drawing/2014/main" id="{75392617-20B9-BDFE-BEE7-81DC4067663C}"/>
              </a:ext>
            </a:extLst>
          </p:cNvPr>
          <p:cNvSpPr>
            <a:spLocks noChangeShapeType="1"/>
          </p:cNvSpPr>
          <p:nvPr/>
        </p:nvSpPr>
        <p:spPr bwMode="auto">
          <a:xfrm>
            <a:off x="7330886" y="2561993"/>
            <a:ext cx="1484312" cy="1528762"/>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sz="1000">
              <a:latin typeface="Arial" panose="020B0604020202020204" pitchFamily="34" charset="0"/>
              <a:cs typeface="Arial" panose="020B0604020202020204" pitchFamily="34" charset="0"/>
            </a:endParaRPr>
          </a:p>
        </p:txBody>
      </p:sp>
      <p:sp>
        <p:nvSpPr>
          <p:cNvPr id="31" name="Rectangle 12">
            <a:extLst>
              <a:ext uri="{FF2B5EF4-FFF2-40B4-BE49-F238E27FC236}">
                <a16:creationId xmlns:a16="http://schemas.microsoft.com/office/drawing/2014/main" id="{2F25D947-0D11-1458-7F1D-8F220A8A3A38}"/>
              </a:ext>
            </a:extLst>
          </p:cNvPr>
          <p:cNvSpPr>
            <a:spLocks noChangeArrowheads="1"/>
          </p:cNvSpPr>
          <p:nvPr/>
        </p:nvSpPr>
        <p:spPr bwMode="auto">
          <a:xfrm>
            <a:off x="4211448" y="5008330"/>
            <a:ext cx="1063625" cy="557213"/>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Product</a:t>
            </a:r>
            <a:endPar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32" name="Line 11">
            <a:extLst>
              <a:ext uri="{FF2B5EF4-FFF2-40B4-BE49-F238E27FC236}">
                <a16:creationId xmlns:a16="http://schemas.microsoft.com/office/drawing/2014/main" id="{262AA7A9-6243-D058-7B5B-A3D2798BCAB6}"/>
              </a:ext>
            </a:extLst>
          </p:cNvPr>
          <p:cNvSpPr>
            <a:spLocks noChangeShapeType="1"/>
          </p:cNvSpPr>
          <p:nvPr/>
        </p:nvSpPr>
        <p:spPr bwMode="auto">
          <a:xfrm flipV="1">
            <a:off x="5281423" y="4082818"/>
            <a:ext cx="746125" cy="912817"/>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sz="1000">
              <a:latin typeface="Arial" panose="020B0604020202020204" pitchFamily="34" charset="0"/>
              <a:cs typeface="Arial" panose="020B0604020202020204" pitchFamily="34" charset="0"/>
            </a:endParaRPr>
          </a:p>
        </p:txBody>
      </p:sp>
      <p:sp>
        <p:nvSpPr>
          <p:cNvPr id="33" name="Rectangle 10">
            <a:extLst>
              <a:ext uri="{FF2B5EF4-FFF2-40B4-BE49-F238E27FC236}">
                <a16:creationId xmlns:a16="http://schemas.microsoft.com/office/drawing/2014/main" id="{C81A5E49-3772-571D-E73A-7624EDAB12A0}"/>
              </a:ext>
            </a:extLst>
          </p:cNvPr>
          <p:cNvSpPr>
            <a:spLocks noChangeArrowheads="1"/>
          </p:cNvSpPr>
          <p:nvPr/>
        </p:nvSpPr>
        <p:spPr bwMode="auto">
          <a:xfrm>
            <a:off x="6840348" y="4813068"/>
            <a:ext cx="1320800" cy="490537"/>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Technological</a:t>
            </a:r>
            <a:endPar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34" name="Line 9">
            <a:extLst>
              <a:ext uri="{FF2B5EF4-FFF2-40B4-BE49-F238E27FC236}">
                <a16:creationId xmlns:a16="http://schemas.microsoft.com/office/drawing/2014/main" id="{87F15AE5-5FAE-4974-349D-135D10EDAE76}"/>
              </a:ext>
            </a:extLst>
          </p:cNvPr>
          <p:cNvSpPr>
            <a:spLocks noChangeShapeType="1"/>
          </p:cNvSpPr>
          <p:nvPr/>
        </p:nvSpPr>
        <p:spPr bwMode="auto">
          <a:xfrm flipV="1">
            <a:off x="7476936" y="4097105"/>
            <a:ext cx="506413" cy="715963"/>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sz="1000">
              <a:latin typeface="Arial" panose="020B0604020202020204" pitchFamily="34" charset="0"/>
              <a:cs typeface="Arial" panose="020B0604020202020204" pitchFamily="34" charset="0"/>
            </a:endParaRPr>
          </a:p>
        </p:txBody>
      </p:sp>
      <p:sp>
        <p:nvSpPr>
          <p:cNvPr id="35" name="Rectangle 8">
            <a:extLst>
              <a:ext uri="{FF2B5EF4-FFF2-40B4-BE49-F238E27FC236}">
                <a16:creationId xmlns:a16="http://schemas.microsoft.com/office/drawing/2014/main" id="{29528E7B-5853-5D16-64FC-F2F056135825}"/>
              </a:ext>
            </a:extLst>
          </p:cNvPr>
          <p:cNvSpPr>
            <a:spLocks noChangeArrowheads="1"/>
          </p:cNvSpPr>
          <p:nvPr/>
        </p:nvSpPr>
        <p:spPr bwMode="auto">
          <a:xfrm>
            <a:off x="9824848" y="3982805"/>
            <a:ext cx="1028700" cy="211138"/>
          </a:xfrm>
          <a:prstGeom prst="rect">
            <a:avLst/>
          </a:prstGeom>
          <a:noFill/>
          <a:ln w="10160">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sz="1000">
              <a:latin typeface="Arial" panose="020B0604020202020204" pitchFamily="34" charset="0"/>
              <a:cs typeface="Arial" panose="020B0604020202020204" pitchFamily="34" charset="0"/>
            </a:endParaRPr>
          </a:p>
        </p:txBody>
      </p:sp>
      <p:sp>
        <p:nvSpPr>
          <p:cNvPr id="36" name="Text Box 7">
            <a:extLst>
              <a:ext uri="{FF2B5EF4-FFF2-40B4-BE49-F238E27FC236}">
                <a16:creationId xmlns:a16="http://schemas.microsoft.com/office/drawing/2014/main" id="{0C70DF63-D26D-7D9F-90C5-0676CA568E11}"/>
              </a:ext>
            </a:extLst>
          </p:cNvPr>
          <p:cNvSpPr txBox="1">
            <a:spLocks noChangeArrowheads="1"/>
          </p:cNvSpPr>
          <p:nvPr/>
        </p:nvSpPr>
        <p:spPr bwMode="auto">
          <a:xfrm>
            <a:off x="9678798" y="3706580"/>
            <a:ext cx="1601788" cy="765175"/>
          </a:xfrm>
          <a:prstGeom prst="rect">
            <a:avLst/>
          </a:prstGeom>
          <a:solidFill>
            <a:srgbClr val="FFFF99"/>
          </a:solidFill>
          <a:ln w="9525" cap="rnd">
            <a:solidFill>
              <a:srgbClr val="000000"/>
            </a:solidFill>
            <a:prstDash val="sysDot"/>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10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0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Declining Sales</a:t>
            </a:r>
            <a:endParaRPr kumimoji="0" lang="en-GB"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37" name="Line 6">
            <a:extLst>
              <a:ext uri="{FF2B5EF4-FFF2-40B4-BE49-F238E27FC236}">
                <a16:creationId xmlns:a16="http://schemas.microsoft.com/office/drawing/2014/main" id="{5C665442-68E4-6A71-50C7-5223610D0CD6}"/>
              </a:ext>
            </a:extLst>
          </p:cNvPr>
          <p:cNvSpPr>
            <a:spLocks noChangeShapeType="1"/>
          </p:cNvSpPr>
          <p:nvPr/>
        </p:nvSpPr>
        <p:spPr bwMode="auto">
          <a:xfrm>
            <a:off x="2970023" y="4443180"/>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sz="1000">
              <a:latin typeface="Arial" panose="020B0604020202020204" pitchFamily="34" charset="0"/>
              <a:cs typeface="Arial" panose="020B0604020202020204" pitchFamily="34" charset="0"/>
            </a:endParaRPr>
          </a:p>
        </p:txBody>
      </p:sp>
      <p:sp>
        <p:nvSpPr>
          <p:cNvPr id="38" name="Text Box 5">
            <a:extLst>
              <a:ext uri="{FF2B5EF4-FFF2-40B4-BE49-F238E27FC236}">
                <a16:creationId xmlns:a16="http://schemas.microsoft.com/office/drawing/2014/main" id="{BB7DE8F9-CC2E-228D-F14B-65D7E28EF0ED}"/>
              </a:ext>
            </a:extLst>
          </p:cNvPr>
          <p:cNvSpPr txBox="1">
            <a:spLocks noChangeArrowheads="1"/>
          </p:cNvSpPr>
          <p:nvPr/>
        </p:nvSpPr>
        <p:spPr bwMode="auto">
          <a:xfrm>
            <a:off x="1785748" y="4139968"/>
            <a:ext cx="1169988" cy="477837"/>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Covid-19 impact</a:t>
            </a:r>
            <a:endPar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39" name="Rectangle 4">
            <a:extLst>
              <a:ext uri="{FF2B5EF4-FFF2-40B4-BE49-F238E27FC236}">
                <a16:creationId xmlns:a16="http://schemas.microsoft.com/office/drawing/2014/main" id="{23A5B3DA-266D-2482-B100-FD673C22DEE0}"/>
              </a:ext>
            </a:extLst>
          </p:cNvPr>
          <p:cNvSpPr>
            <a:spLocks noChangeArrowheads="1"/>
          </p:cNvSpPr>
          <p:nvPr/>
        </p:nvSpPr>
        <p:spPr bwMode="auto">
          <a:xfrm>
            <a:off x="1598423" y="5538555"/>
            <a:ext cx="1063625" cy="557213"/>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External Factors</a:t>
            </a:r>
            <a:endParaRPr kumimoji="0" lang="en-US" altLang="en-US" sz="1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40" name="Line 3">
            <a:extLst>
              <a:ext uri="{FF2B5EF4-FFF2-40B4-BE49-F238E27FC236}">
                <a16:creationId xmlns:a16="http://schemas.microsoft.com/office/drawing/2014/main" id="{465216AC-2EB5-D41F-5418-AA76FA17CD16}"/>
              </a:ext>
            </a:extLst>
          </p:cNvPr>
          <p:cNvSpPr>
            <a:spLocks noChangeShapeType="1"/>
          </p:cNvSpPr>
          <p:nvPr/>
        </p:nvSpPr>
        <p:spPr bwMode="auto">
          <a:xfrm flipV="1">
            <a:off x="2639824" y="4090755"/>
            <a:ext cx="1169988" cy="14732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sz="1000">
              <a:latin typeface="Arial" panose="020B0604020202020204" pitchFamily="34" charset="0"/>
              <a:cs typeface="Arial" panose="020B0604020202020204" pitchFamily="34" charset="0"/>
            </a:endParaRPr>
          </a:p>
        </p:txBody>
      </p:sp>
      <p:sp>
        <p:nvSpPr>
          <p:cNvPr id="41" name="Line 2">
            <a:extLst>
              <a:ext uri="{FF2B5EF4-FFF2-40B4-BE49-F238E27FC236}">
                <a16:creationId xmlns:a16="http://schemas.microsoft.com/office/drawing/2014/main" id="{EECB4E94-4E2A-3BE6-7721-EDAB5538B17D}"/>
              </a:ext>
            </a:extLst>
          </p:cNvPr>
          <p:cNvSpPr>
            <a:spLocks noChangeShapeType="1"/>
          </p:cNvSpPr>
          <p:nvPr/>
        </p:nvSpPr>
        <p:spPr bwMode="auto">
          <a:xfrm>
            <a:off x="2403286" y="5116280"/>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sz="1000">
              <a:latin typeface="Arial" panose="020B0604020202020204" pitchFamily="34" charset="0"/>
              <a:cs typeface="Arial" panose="020B0604020202020204" pitchFamily="34" charset="0"/>
            </a:endParaRPr>
          </a:p>
        </p:txBody>
      </p:sp>
      <p:sp>
        <p:nvSpPr>
          <p:cNvPr id="42" name="Text Box 1">
            <a:extLst>
              <a:ext uri="{FF2B5EF4-FFF2-40B4-BE49-F238E27FC236}">
                <a16:creationId xmlns:a16="http://schemas.microsoft.com/office/drawing/2014/main" id="{C1FCECD1-06B9-B4F0-FC0C-A4865230B973}"/>
              </a:ext>
            </a:extLst>
          </p:cNvPr>
          <p:cNvSpPr txBox="1">
            <a:spLocks noChangeArrowheads="1"/>
          </p:cNvSpPr>
          <p:nvPr/>
        </p:nvSpPr>
        <p:spPr bwMode="auto">
          <a:xfrm>
            <a:off x="1219010" y="4813068"/>
            <a:ext cx="1169988" cy="477837"/>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Economic uncertainty</a:t>
            </a:r>
            <a:endParaRPr kumimoji="0" lang="en-US" altLang="en-US" sz="10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p:txBody>
      </p:sp>
      <p:sp>
        <p:nvSpPr>
          <p:cNvPr id="43" name="Rectangle 36">
            <a:extLst>
              <a:ext uri="{FF2B5EF4-FFF2-40B4-BE49-F238E27FC236}">
                <a16:creationId xmlns:a16="http://schemas.microsoft.com/office/drawing/2014/main" id="{9BB80E5C-65B0-38BE-D294-B7A387CFED75}"/>
              </a:ext>
            </a:extLst>
          </p:cNvPr>
          <p:cNvSpPr>
            <a:spLocks noChangeArrowheads="1"/>
          </p:cNvSpPr>
          <p:nvPr/>
        </p:nvSpPr>
        <p:spPr bwMode="auto">
          <a:xfrm>
            <a:off x="2027048" y="1548294"/>
            <a:ext cx="184731"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sz="1000">
              <a:latin typeface="Arial" panose="020B0604020202020204" pitchFamily="34" charset="0"/>
              <a:cs typeface="Arial" panose="020B0604020202020204" pitchFamily="34" charset="0"/>
            </a:endParaRPr>
          </a:p>
        </p:txBody>
      </p:sp>
      <p:sp>
        <p:nvSpPr>
          <p:cNvPr id="44" name="Rectangle 55">
            <a:extLst>
              <a:ext uri="{FF2B5EF4-FFF2-40B4-BE49-F238E27FC236}">
                <a16:creationId xmlns:a16="http://schemas.microsoft.com/office/drawing/2014/main" id="{817C5ED3-C984-31FE-EA9A-53A6BC51884D}"/>
              </a:ext>
            </a:extLst>
          </p:cNvPr>
          <p:cNvSpPr>
            <a:spLocks noChangeArrowheads="1"/>
          </p:cNvSpPr>
          <p:nvPr/>
        </p:nvSpPr>
        <p:spPr bwMode="auto">
          <a:xfrm>
            <a:off x="2027048" y="1776894"/>
            <a:ext cx="184731"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sz="10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2FFC4CF4-07A5-4109-A18E-BF28561E4BFC}"/>
              </a:ext>
            </a:extLst>
          </p:cNvPr>
          <p:cNvSpPr txBox="1"/>
          <p:nvPr/>
        </p:nvSpPr>
        <p:spPr>
          <a:xfrm>
            <a:off x="3249165" y="6446480"/>
            <a:ext cx="1841757" cy="369332"/>
          </a:xfrm>
          <a:prstGeom prst="rect">
            <a:avLst/>
          </a:prstGeom>
          <a:noFill/>
        </p:spPr>
        <p:txBody>
          <a:bodyPr wrap="square">
            <a:spAutoFit/>
          </a:bodyPr>
          <a:lstStyle/>
          <a:p>
            <a:r>
              <a:rPr lang="en-GB" sz="1800" dirty="0">
                <a:effectLst/>
                <a:latin typeface="Arial" panose="020B0604020202020204" pitchFamily="34" charset="0"/>
                <a:ea typeface="Aptos" panose="020B0004020202020204" pitchFamily="34" charset="0"/>
                <a:cs typeface="Arial" panose="020B0604020202020204" pitchFamily="34" charset="0"/>
              </a:rPr>
              <a:t>(Tague, 2005).</a:t>
            </a:r>
            <a:endParaRPr lang="en-GB" dirty="0"/>
          </a:p>
        </p:txBody>
      </p:sp>
    </p:spTree>
    <p:extLst>
      <p:ext uri="{BB962C8B-B14F-4D97-AF65-F5344CB8AC3E}">
        <p14:creationId xmlns:p14="http://schemas.microsoft.com/office/powerpoint/2010/main" val="40452804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37614D-7AC1-B22E-1AAF-F7AF06727C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9B80CFB-1077-621F-3FEE-13FC4589777C}"/>
              </a:ext>
            </a:extLst>
          </p:cNvPr>
          <p:cNvSpPr>
            <a:spLocks noGrp="1"/>
          </p:cNvSpPr>
          <p:nvPr>
            <p:ph type="title"/>
          </p:nvPr>
        </p:nvSpPr>
        <p:spPr>
          <a:xfrm>
            <a:off x="512956" y="365126"/>
            <a:ext cx="11173522" cy="1148882"/>
          </a:xfrm>
        </p:spPr>
        <p:txBody>
          <a:bodyPr>
            <a:normAutofit/>
          </a:bodyPr>
          <a:lstStyle/>
          <a:p>
            <a:pPr algn="ctr"/>
            <a:r>
              <a:rPr lang="en-US" b="1" dirty="0">
                <a:latin typeface="Arial" panose="020B0604020202020204" pitchFamily="34" charset="0"/>
                <a:cs typeface="Arial" panose="020B0604020202020204" pitchFamily="34" charset="0"/>
              </a:rPr>
              <a:t>Key Findings and Possible Actions</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A8BE72-0723-1B14-EBDD-1ACC8898A677}"/>
              </a:ext>
            </a:extLst>
          </p:cNvPr>
          <p:cNvSpPr>
            <a:spLocks noGrp="1"/>
          </p:cNvSpPr>
          <p:nvPr>
            <p:ph idx="1"/>
          </p:nvPr>
        </p:nvSpPr>
        <p:spPr>
          <a:xfrm>
            <a:off x="512956" y="1753764"/>
            <a:ext cx="3077737" cy="4467153"/>
          </a:xfrm>
        </p:spPr>
        <p:txBody>
          <a:bodyPr>
            <a:normAutofit lnSpcReduction="10000"/>
          </a:bodyPr>
          <a:lstStyle/>
          <a:p>
            <a:pPr marL="0" indent="0">
              <a:lnSpc>
                <a:spcPct val="100000"/>
              </a:lnSpc>
              <a:buNone/>
            </a:pPr>
            <a:r>
              <a:rPr lang="en-GB" sz="2400" b="1" dirty="0">
                <a:latin typeface="Arial" panose="020B0604020202020204" pitchFamily="34" charset="0"/>
                <a:cs typeface="Arial" panose="020B0604020202020204" pitchFamily="34" charset="0"/>
              </a:rPr>
              <a:t>Key Findings</a:t>
            </a:r>
          </a:p>
          <a:p>
            <a:pPr>
              <a:lnSpc>
                <a:spcPct val="100000"/>
              </a:lnSpc>
              <a:buFont typeface="Wingdings" panose="05000000000000000000" pitchFamily="2" charset="2"/>
              <a:buChar char="ü"/>
            </a:pPr>
            <a:r>
              <a:rPr lang="en-GB" sz="2400" dirty="0">
                <a:latin typeface="Arial" panose="020B0604020202020204" pitchFamily="34" charset="0"/>
                <a:cs typeface="Arial" panose="020B0604020202020204" pitchFamily="34" charset="0"/>
              </a:rPr>
              <a:t>Multiple factors</a:t>
            </a:r>
          </a:p>
          <a:p>
            <a:pPr>
              <a:lnSpc>
                <a:spcPct val="100000"/>
              </a:lnSpc>
              <a:buFont typeface="Wingdings" panose="05000000000000000000" pitchFamily="2" charset="2"/>
              <a:buChar char="ü"/>
            </a:pPr>
            <a:r>
              <a:rPr lang="en-GB" sz="2400" dirty="0">
                <a:latin typeface="Arial" panose="020B0604020202020204" pitchFamily="34" charset="0"/>
                <a:cs typeface="Arial" panose="020B0604020202020204" pitchFamily="34" charset="0"/>
              </a:rPr>
              <a:t>Changing customers</a:t>
            </a:r>
          </a:p>
          <a:p>
            <a:pPr>
              <a:lnSpc>
                <a:spcPct val="100000"/>
              </a:lnSpc>
              <a:buFont typeface="Wingdings" panose="05000000000000000000" pitchFamily="2" charset="2"/>
              <a:buChar char="ü"/>
            </a:pPr>
            <a:r>
              <a:rPr lang="en-GB" sz="2400" dirty="0">
                <a:latin typeface="Arial" panose="020B0604020202020204" pitchFamily="34" charset="0"/>
                <a:cs typeface="Arial" panose="020B0604020202020204" pitchFamily="34" charset="0"/>
              </a:rPr>
              <a:t>Reduced demand</a:t>
            </a:r>
          </a:p>
          <a:p>
            <a:pPr>
              <a:lnSpc>
                <a:spcPct val="100000"/>
              </a:lnSpc>
              <a:buFont typeface="Wingdings" panose="05000000000000000000" pitchFamily="2" charset="2"/>
              <a:buChar char="ü"/>
            </a:pPr>
            <a:r>
              <a:rPr lang="en-GB" sz="2400" dirty="0">
                <a:latin typeface="Arial" panose="020B0604020202020204" pitchFamily="34" charset="0"/>
                <a:cs typeface="Arial" panose="020B0604020202020204" pitchFamily="34" charset="0"/>
              </a:rPr>
              <a:t>Rising costs</a:t>
            </a:r>
          </a:p>
          <a:p>
            <a:pPr>
              <a:lnSpc>
                <a:spcPct val="100000"/>
              </a:lnSpc>
              <a:buFont typeface="Wingdings" panose="05000000000000000000" pitchFamily="2" charset="2"/>
              <a:buChar char="ü"/>
            </a:pPr>
            <a:r>
              <a:rPr lang="en-GB" sz="2400" dirty="0">
                <a:latin typeface="Arial" panose="020B0604020202020204" pitchFamily="34" charset="0"/>
                <a:cs typeface="Arial" panose="020B0604020202020204" pitchFamily="34" charset="0"/>
              </a:rPr>
              <a:t>Lower profits</a:t>
            </a:r>
          </a:p>
          <a:p>
            <a:pPr>
              <a:lnSpc>
                <a:spcPct val="100000"/>
              </a:lnSpc>
              <a:buFont typeface="Wingdings" panose="05000000000000000000" pitchFamily="2" charset="2"/>
              <a:buChar char="ü"/>
            </a:pPr>
            <a:r>
              <a:rPr lang="en-GB" sz="2400" dirty="0">
                <a:latin typeface="Arial" panose="020B0604020202020204" pitchFamily="34" charset="0"/>
                <a:cs typeface="Arial" panose="020B0604020202020204" pitchFamily="34" charset="0"/>
              </a:rPr>
              <a:t>Limited digital access</a:t>
            </a:r>
          </a:p>
          <a:p>
            <a:pPr>
              <a:lnSpc>
                <a:spcPct val="100000"/>
              </a:lnSpc>
              <a:buFont typeface="Wingdings" panose="05000000000000000000" pitchFamily="2" charset="2"/>
              <a:buChar char="ü"/>
            </a:pPr>
            <a:r>
              <a:rPr lang="en-GB" sz="2400" dirty="0">
                <a:latin typeface="Arial" panose="020B0604020202020204" pitchFamily="34" charset="0"/>
                <a:cs typeface="Arial" panose="020B0604020202020204" pitchFamily="34" charset="0"/>
              </a:rPr>
              <a:t>Growth strategies</a:t>
            </a:r>
            <a:endParaRPr lang="en-GB" sz="3600" b="1" dirty="0">
              <a:latin typeface="Arial" panose="020B0604020202020204" pitchFamily="34" charset="0"/>
              <a:cs typeface="Arial" panose="020B0604020202020204" pitchFamily="34" charset="0"/>
            </a:endParaRPr>
          </a:p>
        </p:txBody>
      </p:sp>
      <p:graphicFrame>
        <p:nvGraphicFramePr>
          <p:cNvPr id="7" name="Diagram 6">
            <a:extLst>
              <a:ext uri="{FF2B5EF4-FFF2-40B4-BE49-F238E27FC236}">
                <a16:creationId xmlns:a16="http://schemas.microsoft.com/office/drawing/2014/main" id="{D8BD3FE9-3D53-3E64-69F9-E6AEB260A4D4}"/>
              </a:ext>
            </a:extLst>
          </p:cNvPr>
          <p:cNvGraphicFramePr/>
          <p:nvPr>
            <p:extLst>
              <p:ext uri="{D42A27DB-BD31-4B8C-83A1-F6EECF244321}">
                <p14:modId xmlns:p14="http://schemas.microsoft.com/office/powerpoint/2010/main" val="2812783062"/>
              </p:ext>
            </p:extLst>
          </p:nvPr>
        </p:nvGraphicFramePr>
        <p:xfrm>
          <a:off x="3590693" y="2278505"/>
          <a:ext cx="7606959" cy="40054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4B0CA063-8551-7723-2FF9-E4B3D795A30E}"/>
              </a:ext>
            </a:extLst>
          </p:cNvPr>
          <p:cNvSpPr txBox="1"/>
          <p:nvPr/>
        </p:nvSpPr>
        <p:spPr>
          <a:xfrm>
            <a:off x="3959871" y="1753764"/>
            <a:ext cx="6099716" cy="461665"/>
          </a:xfrm>
          <a:prstGeom prst="rect">
            <a:avLst/>
          </a:prstGeom>
          <a:noFill/>
        </p:spPr>
        <p:txBody>
          <a:bodyPr wrap="square">
            <a:spAutoFit/>
          </a:bodyPr>
          <a:lstStyle/>
          <a:p>
            <a:r>
              <a:rPr lang="en-GB" sz="2400" b="1" dirty="0">
                <a:latin typeface="Arial" panose="020B0604020202020204" pitchFamily="34" charset="0"/>
                <a:cs typeface="Arial" panose="020B0604020202020204" pitchFamily="34" charset="0"/>
              </a:rPr>
              <a:t>Possible Actions</a:t>
            </a:r>
          </a:p>
        </p:txBody>
      </p:sp>
      <p:sp>
        <p:nvSpPr>
          <p:cNvPr id="6" name="TextBox 5">
            <a:extLst>
              <a:ext uri="{FF2B5EF4-FFF2-40B4-BE49-F238E27FC236}">
                <a16:creationId xmlns:a16="http://schemas.microsoft.com/office/drawing/2014/main" id="{2F89C1D0-BFF9-693F-AFC1-F8A82C9FA93C}"/>
              </a:ext>
            </a:extLst>
          </p:cNvPr>
          <p:cNvSpPr txBox="1"/>
          <p:nvPr/>
        </p:nvSpPr>
        <p:spPr>
          <a:xfrm>
            <a:off x="1575353" y="6376326"/>
            <a:ext cx="4328490" cy="369332"/>
          </a:xfrm>
          <a:prstGeom prst="rect">
            <a:avLst/>
          </a:prstGeom>
          <a:noFill/>
        </p:spPr>
        <p:txBody>
          <a:bodyPr wrap="square">
            <a:spAutoFit/>
          </a:bodyPr>
          <a:lstStyle/>
          <a:p>
            <a:r>
              <a:rPr lang="en-GB" sz="1800" dirty="0">
                <a:effectLst/>
                <a:latin typeface="Arial" panose="020B0604020202020204" pitchFamily="34" charset="0"/>
                <a:ea typeface="Aptos" panose="020B0004020202020204" pitchFamily="34" charset="0"/>
                <a:cs typeface="Arial" panose="020B0604020202020204" pitchFamily="34" charset="0"/>
              </a:rPr>
              <a:t>(Saunders, Lewis and Thornhill, 2019). </a:t>
            </a:r>
            <a:endParaRPr lang="en-GB" dirty="0"/>
          </a:p>
        </p:txBody>
      </p:sp>
    </p:spTree>
    <p:extLst>
      <p:ext uri="{BB962C8B-B14F-4D97-AF65-F5344CB8AC3E}">
        <p14:creationId xmlns:p14="http://schemas.microsoft.com/office/powerpoint/2010/main" val="11743022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3A3D25-B81A-CA63-85A2-50CB47F35A8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E1CDB3-C98A-2499-F5E9-A17018B1905D}"/>
              </a:ext>
            </a:extLst>
          </p:cNvPr>
          <p:cNvSpPr>
            <a:spLocks noGrp="1"/>
          </p:cNvSpPr>
          <p:nvPr>
            <p:ph type="title"/>
          </p:nvPr>
        </p:nvSpPr>
        <p:spPr>
          <a:xfrm>
            <a:off x="512956" y="140276"/>
            <a:ext cx="11173522" cy="804108"/>
          </a:xfrm>
        </p:spPr>
        <p:txBody>
          <a:bodyPr>
            <a:normAutofit/>
          </a:bodyPr>
          <a:lstStyle/>
          <a:p>
            <a:pPr algn="ctr"/>
            <a:r>
              <a:rPr lang="en-US" sz="4000" b="1" dirty="0">
                <a:latin typeface="Arial" panose="020B0604020202020204" pitchFamily="34" charset="0"/>
                <a:cs typeface="Arial" panose="020B0604020202020204" pitchFamily="34" charset="0"/>
              </a:rPr>
              <a:t>References</a:t>
            </a:r>
            <a:endParaRPr lang="en-GB" sz="4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1C21CA3-C39A-AC45-39CA-5F7D7F446766}"/>
              </a:ext>
            </a:extLst>
          </p:cNvPr>
          <p:cNvSpPr>
            <a:spLocks noGrp="1"/>
          </p:cNvSpPr>
          <p:nvPr>
            <p:ph idx="1"/>
          </p:nvPr>
        </p:nvSpPr>
        <p:spPr>
          <a:xfrm>
            <a:off x="512956" y="1244184"/>
            <a:ext cx="10999490" cy="4856813"/>
          </a:xfrm>
        </p:spPr>
        <p:txBody>
          <a:bodyPr>
            <a:normAutofit fontScale="85000" lnSpcReduction="10000"/>
          </a:bodyPr>
          <a:lstStyle/>
          <a:p>
            <a:pPr marL="0" marR="0" indent="0" algn="just">
              <a:lnSpc>
                <a:spcPct val="150000"/>
              </a:lnSpc>
              <a:spcBef>
                <a:spcPts val="0"/>
              </a:spcBef>
              <a:spcAft>
                <a:spcPts val="0"/>
              </a:spcAft>
              <a:buNone/>
            </a:pPr>
            <a:r>
              <a:rPr lang="en-GB" sz="2600" dirty="0">
                <a:effectLst/>
                <a:latin typeface="Arial" panose="020B0604020202020204" pitchFamily="34" charset="0"/>
                <a:ea typeface="Aptos" panose="020B0004020202020204" pitchFamily="34" charset="0"/>
                <a:cs typeface="Arial" panose="020B0604020202020204" pitchFamily="34" charset="0"/>
              </a:rPr>
              <a:t>Johnson, G., Whittington, R., Scholes, K., Angwin, D. and </a:t>
            </a:r>
            <a:r>
              <a:rPr lang="en-GB" sz="2600" dirty="0" err="1">
                <a:effectLst/>
                <a:latin typeface="Arial" panose="020B0604020202020204" pitchFamily="34" charset="0"/>
                <a:ea typeface="Aptos" panose="020B0004020202020204" pitchFamily="34" charset="0"/>
                <a:cs typeface="Arial" panose="020B0604020202020204" pitchFamily="34" charset="0"/>
              </a:rPr>
              <a:t>Regnér</a:t>
            </a:r>
            <a:r>
              <a:rPr lang="en-GB" sz="2600" dirty="0">
                <a:effectLst/>
                <a:latin typeface="Arial" panose="020B0604020202020204" pitchFamily="34" charset="0"/>
                <a:ea typeface="Aptos" panose="020B0004020202020204" pitchFamily="34" charset="0"/>
                <a:cs typeface="Arial" panose="020B0604020202020204" pitchFamily="34" charset="0"/>
              </a:rPr>
              <a:t>, P. (2017). </a:t>
            </a:r>
            <a:r>
              <a:rPr lang="en-GB" sz="2600" i="1" dirty="0">
                <a:effectLst/>
                <a:latin typeface="Arial" panose="020B0604020202020204" pitchFamily="34" charset="0"/>
                <a:ea typeface="Aptos" panose="020B0004020202020204" pitchFamily="34" charset="0"/>
                <a:cs typeface="Arial" panose="020B0604020202020204" pitchFamily="34" charset="0"/>
              </a:rPr>
              <a:t>Exploring Strategy</a:t>
            </a:r>
            <a:r>
              <a:rPr lang="en-GB" sz="2600" dirty="0">
                <a:effectLst/>
                <a:latin typeface="Arial" panose="020B0604020202020204" pitchFamily="34" charset="0"/>
                <a:ea typeface="Aptos" panose="020B0004020202020204" pitchFamily="34" charset="0"/>
                <a:cs typeface="Arial" panose="020B0604020202020204" pitchFamily="34" charset="0"/>
              </a:rPr>
              <a:t>. 11th </a:t>
            </a:r>
            <a:r>
              <a:rPr lang="en-GB" sz="2600" dirty="0" err="1">
                <a:effectLst/>
                <a:latin typeface="Arial" panose="020B0604020202020204" pitchFamily="34" charset="0"/>
                <a:ea typeface="Aptos" panose="020B0004020202020204" pitchFamily="34" charset="0"/>
                <a:cs typeface="Arial" panose="020B0604020202020204" pitchFamily="34" charset="0"/>
              </a:rPr>
              <a:t>edn</a:t>
            </a:r>
            <a:r>
              <a:rPr lang="en-GB" sz="2600" dirty="0">
                <a:effectLst/>
                <a:latin typeface="Arial" panose="020B0604020202020204" pitchFamily="34" charset="0"/>
                <a:ea typeface="Aptos" panose="020B0004020202020204" pitchFamily="34" charset="0"/>
                <a:cs typeface="Arial" panose="020B0604020202020204" pitchFamily="34" charset="0"/>
              </a:rPr>
              <a:t>. Harlow: Pearson.</a:t>
            </a:r>
          </a:p>
          <a:p>
            <a:pPr marL="0" marR="0" indent="0" algn="just">
              <a:lnSpc>
                <a:spcPct val="150000"/>
              </a:lnSpc>
              <a:spcBef>
                <a:spcPts val="0"/>
              </a:spcBef>
              <a:spcAft>
                <a:spcPts val="0"/>
              </a:spcAft>
              <a:buNone/>
            </a:pPr>
            <a:r>
              <a:rPr lang="en-GB" sz="2600" dirty="0">
                <a:effectLst/>
                <a:latin typeface="Arial" panose="020B0604020202020204" pitchFamily="34" charset="0"/>
                <a:ea typeface="Aptos" panose="020B0004020202020204" pitchFamily="34" charset="0"/>
                <a:cs typeface="Arial" panose="020B0604020202020204" pitchFamily="34" charset="0"/>
              </a:rPr>
              <a:t>Ishikawa, K. (1986). </a:t>
            </a:r>
            <a:r>
              <a:rPr lang="en-GB" sz="2600" i="1" dirty="0">
                <a:effectLst/>
                <a:latin typeface="Arial" panose="020B0604020202020204" pitchFamily="34" charset="0"/>
                <a:ea typeface="Aptos" panose="020B0004020202020204" pitchFamily="34" charset="0"/>
                <a:cs typeface="Arial" panose="020B0604020202020204" pitchFamily="34" charset="0"/>
              </a:rPr>
              <a:t>Guide to Quality Control</a:t>
            </a:r>
            <a:r>
              <a:rPr lang="en-GB" sz="2600" dirty="0">
                <a:effectLst/>
                <a:latin typeface="Arial" panose="020B0604020202020204" pitchFamily="34" charset="0"/>
                <a:ea typeface="Aptos" panose="020B0004020202020204" pitchFamily="34" charset="0"/>
                <a:cs typeface="Arial" panose="020B0604020202020204" pitchFamily="34" charset="0"/>
              </a:rPr>
              <a:t>. Tokyo: Asian Productivity Organization.</a:t>
            </a:r>
          </a:p>
          <a:p>
            <a:pPr marL="0" marR="0" indent="0" algn="just">
              <a:lnSpc>
                <a:spcPct val="150000"/>
              </a:lnSpc>
              <a:spcBef>
                <a:spcPts val="0"/>
              </a:spcBef>
              <a:spcAft>
                <a:spcPts val="0"/>
              </a:spcAft>
              <a:buNone/>
            </a:pPr>
            <a:r>
              <a:rPr lang="en-GB" sz="2600" dirty="0">
                <a:effectLst/>
                <a:latin typeface="Arial" panose="020B0604020202020204" pitchFamily="34" charset="0"/>
                <a:ea typeface="Aptos" panose="020B0004020202020204" pitchFamily="34" charset="0"/>
                <a:cs typeface="Arial" panose="020B0604020202020204" pitchFamily="34" charset="0"/>
              </a:rPr>
              <a:t>Kotler, P. and Keller, K.L. (2016). </a:t>
            </a:r>
            <a:r>
              <a:rPr lang="en-GB" sz="2600" i="1" dirty="0">
                <a:effectLst/>
                <a:latin typeface="Arial" panose="020B0604020202020204" pitchFamily="34" charset="0"/>
                <a:ea typeface="Aptos" panose="020B0004020202020204" pitchFamily="34" charset="0"/>
                <a:cs typeface="Arial" panose="020B0604020202020204" pitchFamily="34" charset="0"/>
              </a:rPr>
              <a:t>Marketing Management</a:t>
            </a:r>
            <a:r>
              <a:rPr lang="en-GB" sz="2600" dirty="0">
                <a:effectLst/>
                <a:latin typeface="Arial" panose="020B0604020202020204" pitchFamily="34" charset="0"/>
                <a:ea typeface="Aptos" panose="020B0004020202020204" pitchFamily="34" charset="0"/>
                <a:cs typeface="Arial" panose="020B0604020202020204" pitchFamily="34" charset="0"/>
              </a:rPr>
              <a:t>. 15th </a:t>
            </a:r>
            <a:r>
              <a:rPr lang="en-GB" sz="2600" dirty="0" err="1">
                <a:effectLst/>
                <a:latin typeface="Arial" panose="020B0604020202020204" pitchFamily="34" charset="0"/>
                <a:ea typeface="Aptos" panose="020B0004020202020204" pitchFamily="34" charset="0"/>
                <a:cs typeface="Arial" panose="020B0604020202020204" pitchFamily="34" charset="0"/>
              </a:rPr>
              <a:t>edn</a:t>
            </a:r>
            <a:r>
              <a:rPr lang="en-GB" sz="2600" dirty="0">
                <a:effectLst/>
                <a:latin typeface="Arial" panose="020B0604020202020204" pitchFamily="34" charset="0"/>
                <a:ea typeface="Aptos" panose="020B0004020202020204" pitchFamily="34" charset="0"/>
                <a:cs typeface="Arial" panose="020B0604020202020204" pitchFamily="34" charset="0"/>
              </a:rPr>
              <a:t>. Harlow: Pearson.</a:t>
            </a:r>
          </a:p>
          <a:p>
            <a:pPr marL="0" marR="0" indent="0" algn="just">
              <a:lnSpc>
                <a:spcPct val="150000"/>
              </a:lnSpc>
              <a:spcBef>
                <a:spcPts val="0"/>
              </a:spcBef>
              <a:spcAft>
                <a:spcPts val="0"/>
              </a:spcAft>
              <a:buNone/>
            </a:pPr>
            <a:r>
              <a:rPr lang="en-GB" sz="2600" dirty="0" err="1">
                <a:effectLst/>
                <a:latin typeface="Arial" panose="020B0604020202020204" pitchFamily="34" charset="0"/>
                <a:ea typeface="Aptos" panose="020B0004020202020204" pitchFamily="34" charset="0"/>
                <a:cs typeface="Arial" panose="020B0604020202020204" pitchFamily="34" charset="0"/>
              </a:rPr>
              <a:t>Sammut</a:t>
            </a:r>
            <a:r>
              <a:rPr lang="en-GB" sz="2600" dirty="0">
                <a:effectLst/>
                <a:latin typeface="Arial" panose="020B0604020202020204" pitchFamily="34" charset="0"/>
                <a:ea typeface="Aptos" panose="020B0004020202020204" pitchFamily="34" charset="0"/>
                <a:cs typeface="Arial" panose="020B0604020202020204" pitchFamily="34" charset="0"/>
              </a:rPr>
              <a:t>-Bonnici, T. and Galea, D. (2015). ‘PEST Analysis’, in </a:t>
            </a:r>
            <a:r>
              <a:rPr lang="en-GB" sz="2600" i="1" dirty="0">
                <a:effectLst/>
                <a:latin typeface="Arial" panose="020B0604020202020204" pitchFamily="34" charset="0"/>
                <a:ea typeface="Aptos" panose="020B0004020202020204" pitchFamily="34" charset="0"/>
                <a:cs typeface="Arial" panose="020B0604020202020204" pitchFamily="34" charset="0"/>
              </a:rPr>
              <a:t>Wiley </a:t>
            </a:r>
            <a:r>
              <a:rPr lang="en-GB" sz="2600" i="1" dirty="0" err="1">
                <a:effectLst/>
                <a:latin typeface="Arial" panose="020B0604020202020204" pitchFamily="34" charset="0"/>
                <a:ea typeface="Aptos" panose="020B0004020202020204" pitchFamily="34" charset="0"/>
                <a:cs typeface="Arial" panose="020B0604020202020204" pitchFamily="34" charset="0"/>
              </a:rPr>
              <a:t>Encyclopedia</a:t>
            </a:r>
            <a:r>
              <a:rPr lang="en-GB" sz="2600" i="1" dirty="0">
                <a:effectLst/>
                <a:latin typeface="Arial" panose="020B0604020202020204" pitchFamily="34" charset="0"/>
                <a:ea typeface="Aptos" panose="020B0004020202020204" pitchFamily="34" charset="0"/>
                <a:cs typeface="Arial" panose="020B0604020202020204" pitchFamily="34" charset="0"/>
              </a:rPr>
              <a:t> of Management</a:t>
            </a:r>
            <a:r>
              <a:rPr lang="en-GB" sz="2600" dirty="0">
                <a:effectLst/>
                <a:latin typeface="Arial" panose="020B0604020202020204" pitchFamily="34" charset="0"/>
                <a:ea typeface="Aptos" panose="020B0004020202020204" pitchFamily="34" charset="0"/>
                <a:cs typeface="Arial" panose="020B0604020202020204" pitchFamily="34" charset="0"/>
              </a:rPr>
              <a:t>. Hoboken: Wiley.</a:t>
            </a:r>
          </a:p>
          <a:p>
            <a:pPr marL="0" marR="0" indent="0" algn="just">
              <a:lnSpc>
                <a:spcPct val="150000"/>
              </a:lnSpc>
              <a:spcBef>
                <a:spcPts val="0"/>
              </a:spcBef>
              <a:spcAft>
                <a:spcPts val="0"/>
              </a:spcAft>
              <a:buNone/>
            </a:pPr>
            <a:r>
              <a:rPr lang="en-GB" sz="2600" dirty="0">
                <a:effectLst/>
                <a:latin typeface="Arial" panose="020B0604020202020204" pitchFamily="34" charset="0"/>
                <a:ea typeface="Aptos" panose="020B0004020202020204" pitchFamily="34" charset="0"/>
                <a:cs typeface="Arial" panose="020B0604020202020204" pitchFamily="34" charset="0"/>
              </a:rPr>
              <a:t>Saunders, M., Lewis, P. and Thornhill, A. (2019). </a:t>
            </a:r>
            <a:r>
              <a:rPr lang="en-GB" sz="2600" i="1" dirty="0">
                <a:effectLst/>
                <a:latin typeface="Arial" panose="020B0604020202020204" pitchFamily="34" charset="0"/>
                <a:ea typeface="Aptos" panose="020B0004020202020204" pitchFamily="34" charset="0"/>
                <a:cs typeface="Arial" panose="020B0604020202020204" pitchFamily="34" charset="0"/>
              </a:rPr>
              <a:t>Research Methods for Business Students</a:t>
            </a:r>
            <a:r>
              <a:rPr lang="en-GB" sz="2600" dirty="0">
                <a:effectLst/>
                <a:latin typeface="Arial" panose="020B0604020202020204" pitchFamily="34" charset="0"/>
                <a:ea typeface="Aptos" panose="020B0004020202020204" pitchFamily="34" charset="0"/>
                <a:cs typeface="Arial" panose="020B0604020202020204" pitchFamily="34" charset="0"/>
              </a:rPr>
              <a:t>. 8th </a:t>
            </a:r>
            <a:r>
              <a:rPr lang="en-GB" sz="2600" dirty="0" err="1">
                <a:effectLst/>
                <a:latin typeface="Arial" panose="020B0604020202020204" pitchFamily="34" charset="0"/>
                <a:ea typeface="Aptos" panose="020B0004020202020204" pitchFamily="34" charset="0"/>
                <a:cs typeface="Arial" panose="020B0604020202020204" pitchFamily="34" charset="0"/>
              </a:rPr>
              <a:t>edn</a:t>
            </a:r>
            <a:r>
              <a:rPr lang="en-GB" sz="2600" dirty="0">
                <a:effectLst/>
                <a:latin typeface="Arial" panose="020B0604020202020204" pitchFamily="34" charset="0"/>
                <a:ea typeface="Aptos" panose="020B0004020202020204" pitchFamily="34" charset="0"/>
                <a:cs typeface="Arial" panose="020B0604020202020204" pitchFamily="34" charset="0"/>
              </a:rPr>
              <a:t>. Harlow: Pearson.</a:t>
            </a:r>
          </a:p>
          <a:p>
            <a:pPr marL="0" marR="0" indent="0" algn="just">
              <a:lnSpc>
                <a:spcPct val="150000"/>
              </a:lnSpc>
              <a:spcBef>
                <a:spcPts val="0"/>
              </a:spcBef>
              <a:spcAft>
                <a:spcPts val="0"/>
              </a:spcAft>
              <a:buNone/>
            </a:pPr>
            <a:r>
              <a:rPr lang="en-GB" sz="2600" dirty="0">
                <a:effectLst/>
                <a:latin typeface="Arial" panose="020B0604020202020204" pitchFamily="34" charset="0"/>
                <a:ea typeface="Aptos" panose="020B0004020202020204" pitchFamily="34" charset="0"/>
                <a:cs typeface="Arial" panose="020B0604020202020204" pitchFamily="34" charset="0"/>
              </a:rPr>
              <a:t>Tague, N.R. (2005). </a:t>
            </a:r>
            <a:r>
              <a:rPr lang="en-GB" sz="2600" i="1" dirty="0">
                <a:effectLst/>
                <a:latin typeface="Arial" panose="020B0604020202020204" pitchFamily="34" charset="0"/>
                <a:ea typeface="Aptos" panose="020B0004020202020204" pitchFamily="34" charset="0"/>
                <a:cs typeface="Arial" panose="020B0604020202020204" pitchFamily="34" charset="0"/>
              </a:rPr>
              <a:t>The Quality Toolbox</a:t>
            </a:r>
            <a:r>
              <a:rPr lang="en-GB" sz="2600" dirty="0">
                <a:effectLst/>
                <a:latin typeface="Arial" panose="020B0604020202020204" pitchFamily="34" charset="0"/>
                <a:ea typeface="Aptos" panose="020B0004020202020204" pitchFamily="34" charset="0"/>
                <a:cs typeface="Arial" panose="020B0604020202020204" pitchFamily="34" charset="0"/>
              </a:rPr>
              <a:t>. 2nd </a:t>
            </a:r>
            <a:r>
              <a:rPr lang="en-GB" sz="2600" dirty="0" err="1">
                <a:effectLst/>
                <a:latin typeface="Arial" panose="020B0604020202020204" pitchFamily="34" charset="0"/>
                <a:ea typeface="Aptos" panose="020B0004020202020204" pitchFamily="34" charset="0"/>
                <a:cs typeface="Arial" panose="020B0604020202020204" pitchFamily="34" charset="0"/>
              </a:rPr>
              <a:t>edn</a:t>
            </a:r>
            <a:r>
              <a:rPr lang="en-GB" sz="2600" dirty="0">
                <a:effectLst/>
                <a:latin typeface="Arial" panose="020B0604020202020204" pitchFamily="34" charset="0"/>
                <a:ea typeface="Aptos" panose="020B0004020202020204" pitchFamily="34" charset="0"/>
                <a:cs typeface="Arial" panose="020B0604020202020204" pitchFamily="34" charset="0"/>
              </a:rPr>
              <a:t>. Milwaukee: ASQ Quality Press.</a:t>
            </a:r>
          </a:p>
          <a:p>
            <a:pPr marL="0" indent="0">
              <a:lnSpc>
                <a:spcPct val="100000"/>
              </a:lnSpc>
              <a:buNone/>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845182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233</TotalTime>
  <Words>1578</Words>
  <Application>Microsoft Office PowerPoint</Application>
  <PresentationFormat>Widescreen</PresentationFormat>
  <Paragraphs>158</Paragraphs>
  <Slides>10</Slides>
  <Notes>9</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Problem Solving and Decision Making Analysing Sales Growth Challenges at Basil’s Bakery</vt:lpstr>
      <vt:lpstr>Presentation Overview and Business Context</vt:lpstr>
      <vt:lpstr>Problem Identification – Lack of Sales Growth</vt:lpstr>
      <vt:lpstr>PESTEL Analysis – Framework Explanation</vt:lpstr>
      <vt:lpstr>PESTEL Analysis Applied to Basil’s Bakery</vt:lpstr>
      <vt:lpstr>Evaluation of PESTEL Analysis</vt:lpstr>
      <vt:lpstr>Fishbone Cause-and-Effect Analysis</vt:lpstr>
      <vt:lpstr>Fishbone Analysis Applied to Basil’s Bakery</vt:lpstr>
      <vt:lpstr>Key Findings and Possible Actions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12</cp:revision>
  <dcterms:created xsi:type="dcterms:W3CDTF">2026-10-09T09:27:38Z</dcterms:created>
  <dcterms:modified xsi:type="dcterms:W3CDTF">2026-10-09T18:28:02Z</dcterms:modified>
</cp:coreProperties>
</file>