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9468" autoAdjust="0"/>
    <p:restoredTop sz="94660"/>
  </p:normalViewPr>
  <p:slideViewPr>
    <p:cSldViewPr snapToGrid="0">
      <p:cViewPr varScale="1">
        <p:scale>
          <a:sx n="52" d="100"/>
          <a:sy n="52" d="100"/>
        </p:scale>
        <p:origin x="84" y="12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640080" y="1371599"/>
            <a:ext cx="6675120" cy="2951825"/>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640080" y="4584879"/>
            <a:ext cx="667512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6444479B-705B-4489-957E-7E8A228BDFA0}" type="datetime1">
              <a:rPr lang="en-US" smtClean="0"/>
              <a:t>1/24/2026</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2010206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9F89F774-3FA6-43B8-9241-99959C8FD463}" type="datetime1">
              <a:rPr lang="en-US" smtClean="0"/>
              <a:t>1/24/2026</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7957027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1BB59B6-79B9-97F5-AC3B-DF65899D39D8}"/>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640080" y="1291366"/>
            <a:ext cx="9214884" cy="3159974"/>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640080" y="5018567"/>
            <a:ext cx="7907079" cy="1073889"/>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F9504452-5DCC-4FE2-A5C9-8A5EF6714D65}" type="datetime1">
              <a:rPr lang="en-US" smtClean="0"/>
              <a:t>1/24/2026</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FF05EAE5-4812-F718-6D75-9627884180BF}"/>
              </a:ext>
              <a:ext uri="{C183D7F6-B498-43B3-948B-1728B52AA6E4}">
                <adec:decorative xmlns:adec="http://schemas.microsoft.com/office/drawing/2017/decorative" val="1"/>
              </a:ext>
            </a:extLst>
          </p:cNvPr>
          <p:cNvCxnSpPr>
            <a:cxnSpLocks/>
          </p:cNvCxnSpPr>
          <p:nvPr/>
        </p:nvCxnSpPr>
        <p:spPr>
          <a:xfrm>
            <a:off x="716281" y="4715234"/>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256705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640080"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318928"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E579ABC2-0180-4F3A-A895-A85BC724D472}" type="datetime1">
              <a:rPr lang="en-US" smtClean="0"/>
              <a:t>1/24/2026</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6167622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640079" y="1371599"/>
            <a:ext cx="10890929" cy="93975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640079"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640079"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318928"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318928"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6AEEA9BA-4E8F-439E-BEA4-91FBA01E3F5F}" type="datetime1">
              <a:rPr lang="en-US" smtClean="0"/>
              <a:t>1/24/2026</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5281087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BE15BF18-0007-481C-AA29-413124BC3EE7}" type="datetime1">
              <a:rPr lang="en-US" smtClean="0"/>
              <a:t>1/24/2026</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584952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49F9F0F-FB8C-5565-247C-BDCC156B5CAF}"/>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09BE9870-3748-43AD-B547-02A075CB4A1D}" type="datetime1">
              <a:rPr lang="en-US" smtClean="0"/>
              <a:t>1/24/2026</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2564174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4936519" y="1031001"/>
            <a:ext cx="6594490" cy="516636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640080" y="2972168"/>
            <a:ext cx="3859397" cy="322682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558E7897-33C5-4F1A-9307-D068E37F3DC7}" type="datetime1">
              <a:rPr lang="en-US" smtClean="0"/>
              <a:t>1/24/2026</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91400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4937760" y="1033271"/>
            <a:ext cx="6592824" cy="516636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640080" y="2972167"/>
            <a:ext cx="3859397" cy="32268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82E171BA-CC09-47C8-A6DF-F5C5CB59CEEC}" type="datetime1">
              <a:rPr lang="en-US" smtClean="0"/>
              <a:t>1/24/2026</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1891993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C07B66AD-7C08-490A-ADA4-B47E10FB2407}" type="datetime1">
              <a:rPr lang="en-US" smtClean="0"/>
              <a:t>1/24/2026</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1933543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1CB3635-47E1-90D8-B693-DA85A66B3831}"/>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209219" y="640079"/>
            <a:ext cx="1811773" cy="5536884"/>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640080" y="640080"/>
            <a:ext cx="8412422" cy="553688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05B95027-4255-49E7-9841-CD21BCC99996}" type="datetime1">
              <a:rPr lang="en-US" smtClean="0"/>
              <a:t>1/24/2026</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3230604F-219C-2DEE-830E-27274CC2FE19}"/>
              </a:ext>
              <a:ext uri="{C183D7F6-B498-43B3-948B-1728B52AA6E4}">
                <adec:decorative xmlns:adec="http://schemas.microsoft.com/office/drawing/2017/decorative" val="1"/>
              </a:ext>
            </a:extLst>
          </p:cNvPr>
          <p:cNvCxnSpPr>
            <a:cxnSpLocks/>
          </p:cNvCxnSpPr>
          <p:nvPr/>
        </p:nvCxnSpPr>
        <p:spPr>
          <a:xfrm rot="5400000">
            <a:off x="10872154" y="119243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534201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640079" y="1371601"/>
            <a:ext cx="10890929" cy="109728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640080" y="2633472"/>
            <a:ext cx="10890928" cy="35661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640080"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7DA38F49-B3E2-4BF0-BEC7-C30D34ABBB8D}" type="datetime1">
              <a:rPr lang="en-US" smtClean="0"/>
              <a:t>1/24/2026</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smtClean="0"/>
              <a:t>‹#›</a:t>
            </a:fld>
            <a:endParaRPr lang="en-US"/>
          </a:p>
        </p:txBody>
      </p:sp>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p:cNvCxnSpPr>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02613693"/>
      </p:ext>
    </p:extLst>
  </p:cSld>
  <p:clrMap bg1="lt1" tx1="dk1" bg2="lt2" tx2="dk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 id="2147483698" r:id="rId5"/>
    <p:sldLayoutId id="2147483692" r:id="rId6"/>
    <p:sldLayoutId id="2147483688" r:id="rId7"/>
    <p:sldLayoutId id="2147483689" r:id="rId8"/>
    <p:sldLayoutId id="2147483690" r:id="rId9"/>
    <p:sldLayoutId id="2147483691" r:id="rId10"/>
    <p:sldLayoutId id="2147483693" r:id="rId11"/>
  </p:sldLayoutIdLst>
  <p:hf sldNum="0" hdr="0" ftr="0" dt="0"/>
  <p:txStyles>
    <p:title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34" name="Straight Connector 33">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36" name="Rectangle 35">
            <a:extLst>
              <a:ext uri="{FF2B5EF4-FFF2-40B4-BE49-F238E27FC236}">
                <a16:creationId xmlns:a16="http://schemas.microsoft.com/office/drawing/2014/main" id="{149F9F0F-FB8C-5565-247C-BDCC156B5C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8" name="Rectangle 37">
            <a:extLst>
              <a:ext uri="{FF2B5EF4-FFF2-40B4-BE49-F238E27FC236}">
                <a16:creationId xmlns:a16="http://schemas.microsoft.com/office/drawing/2014/main" id="{ABA4FDDF-F59C-428B-8603-3A86D75931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3701323A-3BD4-99D2-F90B-51E5AB342D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7" y="640311"/>
            <a:ext cx="10887542" cy="5577378"/>
          </a:xfrm>
          <a:prstGeom prst="rect">
            <a:avLst/>
          </a:prstGeom>
          <a:solidFill>
            <a:schemeClr val="bg1">
              <a:lumMod val="95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olorful wavy concept">
            <a:extLst>
              <a:ext uri="{FF2B5EF4-FFF2-40B4-BE49-F238E27FC236}">
                <a16:creationId xmlns:a16="http://schemas.microsoft.com/office/drawing/2014/main" id="{9937C918-9932-2C8A-837B-C1EF2C4BD691}"/>
              </a:ext>
            </a:extLst>
          </p:cNvPr>
          <p:cNvPicPr>
            <a:picLocks noGrp="1" noRot="1" noChangeAspect="1" noMove="1" noResize="1" noEditPoints="1" noAdjustHandles="1" noChangeArrowheads="1" noChangeShapeType="1" noCrop="1"/>
          </p:cNvPicPr>
          <p:nvPr/>
        </p:nvPicPr>
        <p:blipFill>
          <a:blip r:embed="rId2">
            <a:duotone>
              <a:schemeClr val="accent2">
                <a:shade val="45000"/>
                <a:satMod val="135000"/>
              </a:schemeClr>
              <a:prstClr val="white"/>
            </a:duotone>
            <a:extLst>
              <a:ext uri="{BEBA8EAE-BF5A-486C-A8C5-ECC9F3942E4B}">
                <a14:imgProps xmlns:a14="http://schemas.microsoft.com/office/drawing/2010/main">
                  <a14:imgLayer r:embed="rId3">
                    <a14:imgEffect>
                      <a14:brightnessContrast bright="20000"/>
                    </a14:imgEffect>
                  </a14:imgLayer>
                </a14:imgProps>
              </a:ext>
            </a:extLst>
          </a:blip>
          <a:srcRect t="3979" b="19352"/>
          <a:stretch>
            <a:fillRect/>
          </a:stretch>
        </p:blipFill>
        <p:spPr>
          <a:xfrm>
            <a:off x="576403" y="639243"/>
            <a:ext cx="10902365" cy="5579514"/>
          </a:xfrm>
          <a:prstGeom prst="rect">
            <a:avLst/>
          </a:prstGeom>
        </p:spPr>
      </p:pic>
      <p:cxnSp>
        <p:nvCxnSpPr>
          <p:cNvPr id="42" name="Straight Connector 41">
            <a:extLst>
              <a:ext uri="{FF2B5EF4-FFF2-40B4-BE49-F238E27FC236}">
                <a16:creationId xmlns:a16="http://schemas.microsoft.com/office/drawing/2014/main" id="{9AE2764D-E1C7-4C0E-A5A4-12411550AB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1537289" y="640311"/>
            <a:ext cx="0" cy="5579514"/>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A94583C9-2C24-5ECC-5B64-D2ADBB718569}"/>
              </a:ext>
            </a:extLst>
          </p:cNvPr>
          <p:cNvSpPr txBox="1"/>
          <p:nvPr/>
        </p:nvSpPr>
        <p:spPr>
          <a:xfrm>
            <a:off x="942911" y="1031001"/>
            <a:ext cx="10169347" cy="1569660"/>
          </a:xfrm>
          <a:prstGeom prst="rect">
            <a:avLst/>
          </a:prstGeom>
          <a:noFill/>
        </p:spPr>
        <p:txBody>
          <a:bodyPr wrap="square">
            <a:spAutoFit/>
          </a:bodyPr>
          <a:lstStyle/>
          <a:p>
            <a:pPr>
              <a:buNone/>
            </a:pPr>
            <a:r>
              <a:rPr lang="en-US" sz="3200" dirty="0">
                <a:latin typeface="Bernard MT Condensed" panose="02050806060905020404" pitchFamily="18" charset="0"/>
              </a:rPr>
              <a:t>LCHS4010</a:t>
            </a:r>
          </a:p>
          <a:p>
            <a:pPr>
              <a:buNone/>
            </a:pPr>
            <a:r>
              <a:rPr lang="en-US" sz="4000" dirty="0">
                <a:latin typeface="Bernard MT Condensed" panose="02050806060905020404" pitchFamily="18" charset="0"/>
              </a:rPr>
              <a:t>Psychology in Health and Social Care </a:t>
            </a:r>
          </a:p>
          <a:p>
            <a:pPr>
              <a:buNone/>
            </a:pPr>
            <a:r>
              <a:rPr lang="en-US" sz="2400" b="1" dirty="0">
                <a:latin typeface="Arial Nova Cond" panose="020F0502020204030204" pitchFamily="34" charset="0"/>
              </a:rPr>
              <a:t>Supporting the Development of a Three-Year-Old Child in a Nursery</a:t>
            </a:r>
          </a:p>
        </p:txBody>
      </p:sp>
    </p:spTree>
    <p:extLst>
      <p:ext uri="{BB962C8B-B14F-4D97-AF65-F5344CB8AC3E}">
        <p14:creationId xmlns:p14="http://schemas.microsoft.com/office/powerpoint/2010/main" val="24664827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7869F59-2365-3FDB-3B70-47762AEBE2ED}"/>
              </a:ext>
            </a:extLst>
          </p:cNvPr>
          <p:cNvSpPr txBox="1"/>
          <p:nvPr/>
        </p:nvSpPr>
        <p:spPr>
          <a:xfrm>
            <a:off x="654875" y="1068354"/>
            <a:ext cx="4850186" cy="4721292"/>
          </a:xfrm>
          <a:prstGeom prst="rect">
            <a:avLst/>
          </a:prstGeom>
          <a:noFill/>
        </p:spPr>
        <p:txBody>
          <a:bodyPr wrap="square">
            <a:spAutoFit/>
          </a:bodyPr>
          <a:lstStyle/>
          <a:p>
            <a:pPr>
              <a:lnSpc>
                <a:spcPct val="90000"/>
              </a:lnSpc>
              <a:spcAft>
                <a:spcPts val="600"/>
              </a:spcAft>
              <a:buNone/>
            </a:pPr>
            <a:r>
              <a:rPr lang="en-GB" sz="2400" b="1" dirty="0">
                <a:effectLst/>
                <a:latin typeface="Arial Nova Cond Light" panose="020B0306020202020204" pitchFamily="34" charset="0"/>
                <a:ea typeface="Aptos" panose="020B0004020202020204" pitchFamily="34" charset="0"/>
                <a:cs typeface="Arial" panose="020B0604020202020204" pitchFamily="34" charset="0"/>
              </a:rPr>
              <a:t>Introduction &amp; Scenario</a:t>
            </a:r>
          </a:p>
          <a:p>
            <a:pPr>
              <a:lnSpc>
                <a:spcPct val="90000"/>
              </a:lnSpc>
              <a:spcAft>
                <a:spcPts val="600"/>
              </a:spcAft>
            </a:pPr>
            <a:r>
              <a:rPr lang="en-GB" sz="1600" dirty="0">
                <a:effectLst/>
                <a:latin typeface="Arial Nova Cond Light" panose="020B0306020202020204" pitchFamily="34" charset="0"/>
                <a:ea typeface="Aptos" panose="020B0004020202020204" pitchFamily="34" charset="0"/>
                <a:cs typeface="Arial" panose="020B0604020202020204" pitchFamily="34" charset="0"/>
              </a:rPr>
              <a:t>This presentation uses Bowlby’s Attachment Theory to explore Amira’s behaviour and identify appropriate support strategies.  Attachment theory is particularly relevant to early years practice as it emphasises the importance of emotional security in promoting healthy development (Bretherton, 1992).</a:t>
            </a:r>
          </a:p>
          <a:p>
            <a:pPr>
              <a:lnSpc>
                <a:spcPct val="90000"/>
              </a:lnSpc>
              <a:spcAft>
                <a:spcPts val="600"/>
              </a:spcAft>
              <a:buNone/>
            </a:pPr>
            <a:r>
              <a:rPr lang="en-GB" sz="1600" dirty="0">
                <a:effectLst/>
                <a:latin typeface="Arial Nova Cond Light" panose="020B0306020202020204" pitchFamily="34" charset="0"/>
                <a:ea typeface="Aptos" panose="020B0004020202020204" pitchFamily="34" charset="0"/>
                <a:cs typeface="Arial" panose="020B0604020202020204" pitchFamily="34" charset="0"/>
              </a:rPr>
              <a:t>Early childhood is a critical period for emotional, social, and cognitive development, where secure relationships and supportive environments play a central role in shaping behaviour (Bowlby, 1969).  Nursery practitioners have a responsibility to recognise developmental concerns and respond appropriately using evidence-based approaches.</a:t>
            </a:r>
          </a:p>
          <a:p>
            <a:pPr>
              <a:lnSpc>
                <a:spcPct val="90000"/>
              </a:lnSpc>
              <a:spcAft>
                <a:spcPts val="600"/>
              </a:spcAft>
              <a:buNone/>
            </a:pPr>
            <a:r>
              <a:rPr lang="en-GB" sz="1600" dirty="0">
                <a:effectLst/>
                <a:latin typeface="Arial Nova Cond Light" panose="020B0306020202020204" pitchFamily="34" charset="0"/>
                <a:ea typeface="Aptos" panose="020B0004020202020204" pitchFamily="34" charset="0"/>
                <a:cs typeface="Arial" panose="020B0604020202020204" pitchFamily="34" charset="0"/>
              </a:rPr>
              <a:t>Amira is a three-year-old child who has recently started attending an early year’s nursery. Since joining, she has shown signs of distress when separated from her carers, limited verbal communication, and difficulty engaging in group-based activities. </a:t>
            </a:r>
          </a:p>
          <a:p>
            <a:pPr>
              <a:lnSpc>
                <a:spcPct val="90000"/>
              </a:lnSpc>
              <a:spcAft>
                <a:spcPts val="600"/>
              </a:spcAft>
              <a:buNone/>
            </a:pPr>
            <a:r>
              <a:rPr lang="en-GB" sz="1600" dirty="0">
                <a:effectLst/>
                <a:latin typeface="Arial Nova Cond Light" panose="020B0306020202020204" pitchFamily="34" charset="0"/>
                <a:ea typeface="Aptos" panose="020B0004020202020204" pitchFamily="34" charset="0"/>
                <a:cs typeface="Arial" panose="020B0604020202020204" pitchFamily="34" charset="0"/>
              </a:rPr>
              <a:t>Such behaviours are commonly observed in children who are adjusting to new environments but may also indicate underlying developmental or emotional needs (NHS, 2023).</a:t>
            </a:r>
          </a:p>
        </p:txBody>
      </p:sp>
      <p:pic>
        <p:nvPicPr>
          <p:cNvPr id="6" name="Picture 5">
            <a:extLst>
              <a:ext uri="{FF2B5EF4-FFF2-40B4-BE49-F238E27FC236}">
                <a16:creationId xmlns:a16="http://schemas.microsoft.com/office/drawing/2014/main" id="{702B957E-41E6-65A2-501F-324A8E0D3D0F}"/>
              </a:ext>
            </a:extLst>
          </p:cNvPr>
          <p:cNvPicPr>
            <a:picLocks noChangeAspect="1"/>
          </p:cNvPicPr>
          <p:nvPr/>
        </p:nvPicPr>
        <p:blipFill>
          <a:blip r:embed="rId2"/>
          <a:srcRect l="25918" t="4771" r="26327" b="3699"/>
          <a:stretch>
            <a:fillRect/>
          </a:stretch>
        </p:blipFill>
        <p:spPr>
          <a:xfrm>
            <a:off x="5505061" y="2606352"/>
            <a:ext cx="1660849" cy="3183294"/>
          </a:xfrm>
          <a:prstGeom prst="rect">
            <a:avLst/>
          </a:prstGeom>
        </p:spPr>
      </p:pic>
      <p:pic>
        <p:nvPicPr>
          <p:cNvPr id="7" name="Picture 6">
            <a:extLst>
              <a:ext uri="{FF2B5EF4-FFF2-40B4-BE49-F238E27FC236}">
                <a16:creationId xmlns:a16="http://schemas.microsoft.com/office/drawing/2014/main" id="{AF193640-B609-690E-CF39-6561F017B7C7}"/>
              </a:ext>
            </a:extLst>
          </p:cNvPr>
          <p:cNvPicPr>
            <a:picLocks noChangeAspect="1"/>
          </p:cNvPicPr>
          <p:nvPr/>
        </p:nvPicPr>
        <p:blipFill>
          <a:blip r:embed="rId3"/>
          <a:srcRect l="3768" t="5541" r="4288" b="5541"/>
          <a:stretch>
            <a:fillRect/>
          </a:stretch>
        </p:blipFill>
        <p:spPr>
          <a:xfrm>
            <a:off x="7165910" y="1409864"/>
            <a:ext cx="4785572" cy="4038272"/>
          </a:xfrm>
          <a:prstGeom prst="rect">
            <a:avLst/>
          </a:prstGeom>
        </p:spPr>
      </p:pic>
    </p:spTree>
    <p:extLst>
      <p:ext uri="{BB962C8B-B14F-4D97-AF65-F5344CB8AC3E}">
        <p14:creationId xmlns:p14="http://schemas.microsoft.com/office/powerpoint/2010/main" val="29456403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3BCEB0-0953-C4E4-BEB3-9119F785A898}"/>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94BA09C3-7E3F-B776-1FA3-B7683063F51E}"/>
              </a:ext>
            </a:extLst>
          </p:cNvPr>
          <p:cNvSpPr txBox="1"/>
          <p:nvPr/>
        </p:nvSpPr>
        <p:spPr>
          <a:xfrm>
            <a:off x="584719" y="1157609"/>
            <a:ext cx="5511281" cy="4653582"/>
          </a:xfrm>
          <a:prstGeom prst="rect">
            <a:avLst/>
          </a:prstGeom>
          <a:noFill/>
        </p:spPr>
        <p:txBody>
          <a:bodyPr wrap="square">
            <a:spAutoFit/>
          </a:bodyPr>
          <a:lstStyle/>
          <a:p>
            <a:pPr>
              <a:lnSpc>
                <a:spcPct val="90000"/>
              </a:lnSpc>
              <a:spcAft>
                <a:spcPts val="600"/>
              </a:spcAft>
              <a:buNone/>
            </a:pPr>
            <a:r>
              <a:rPr lang="en-GB" sz="2400" b="1" dirty="0">
                <a:effectLst/>
                <a:latin typeface="Arial Nova Cond Light" panose="020B0306020202020204" pitchFamily="34" charset="0"/>
                <a:ea typeface="Aptos" panose="020B0004020202020204" pitchFamily="34" charset="0"/>
                <a:cs typeface="Arial" panose="020B0604020202020204" pitchFamily="34" charset="0"/>
              </a:rPr>
              <a:t>Overview of Bowlby’s Attachment Theory</a:t>
            </a:r>
          </a:p>
          <a:p>
            <a:pPr>
              <a:lnSpc>
                <a:spcPct val="90000"/>
              </a:lnSpc>
              <a:spcAft>
                <a:spcPts val="600"/>
              </a:spcAft>
              <a:buNone/>
            </a:pPr>
            <a:r>
              <a:rPr lang="en-GB" sz="1600" b="1" dirty="0">
                <a:effectLst/>
                <a:latin typeface="Arial Nova Cond Light" panose="020B0306020202020204" pitchFamily="34" charset="0"/>
                <a:ea typeface="Aptos" panose="020B0004020202020204" pitchFamily="34" charset="0"/>
                <a:cs typeface="Arial" panose="020B0604020202020204" pitchFamily="34" charset="0"/>
              </a:rPr>
              <a:t>Theory Background</a:t>
            </a:r>
            <a:endParaRPr lang="en-GB" sz="1600" dirty="0">
              <a:effectLst/>
              <a:latin typeface="Arial Nova Cond Light" panose="020B0306020202020204" pitchFamily="34" charset="0"/>
              <a:ea typeface="Aptos" panose="020B0004020202020204" pitchFamily="34" charset="0"/>
              <a:cs typeface="Arial" panose="020B0604020202020204" pitchFamily="34" charset="0"/>
            </a:endParaRPr>
          </a:p>
          <a:p>
            <a:pPr>
              <a:lnSpc>
                <a:spcPct val="90000"/>
              </a:lnSpc>
              <a:spcAft>
                <a:spcPts val="600"/>
              </a:spcAft>
              <a:buNone/>
            </a:pPr>
            <a:r>
              <a:rPr lang="en-GB" sz="1600" dirty="0">
                <a:effectLst/>
                <a:latin typeface="Arial Nova Cond Light" panose="020B0306020202020204" pitchFamily="34" charset="0"/>
                <a:ea typeface="Aptos" panose="020B0004020202020204" pitchFamily="34" charset="0"/>
                <a:cs typeface="Arial" panose="020B0604020202020204" pitchFamily="34" charset="0"/>
              </a:rPr>
              <a:t>Attachment Theory was developed by psychiatrist and psychoanalyst John Bowlby to explain the importance of early emotional bonds between infants and their primary caregivers. Bowlby proposed that attachment is an innate biological system designed to ensure survival through proximity to a caregiver (Bowlby, 1969).</a:t>
            </a:r>
          </a:p>
          <a:p>
            <a:pPr>
              <a:lnSpc>
                <a:spcPct val="90000"/>
              </a:lnSpc>
              <a:spcAft>
                <a:spcPts val="600"/>
              </a:spcAft>
              <a:buNone/>
            </a:pPr>
            <a:r>
              <a:rPr lang="en-GB" sz="1600" b="1" dirty="0">
                <a:effectLst/>
                <a:latin typeface="Arial Nova Cond Light" panose="020B0306020202020204" pitchFamily="34" charset="0"/>
                <a:ea typeface="Aptos" panose="020B0004020202020204" pitchFamily="34" charset="0"/>
                <a:cs typeface="Arial" panose="020B0604020202020204" pitchFamily="34" charset="0"/>
              </a:rPr>
              <a:t>Focus on Early Childhood</a:t>
            </a:r>
            <a:endParaRPr lang="en-GB" sz="1600" dirty="0">
              <a:effectLst/>
              <a:latin typeface="Arial Nova Cond Light" panose="020B0306020202020204" pitchFamily="34" charset="0"/>
              <a:ea typeface="Aptos" panose="020B0004020202020204" pitchFamily="34" charset="0"/>
              <a:cs typeface="Arial" panose="020B0604020202020204" pitchFamily="34" charset="0"/>
            </a:endParaRPr>
          </a:p>
          <a:p>
            <a:pPr>
              <a:lnSpc>
                <a:spcPct val="90000"/>
              </a:lnSpc>
              <a:spcAft>
                <a:spcPts val="600"/>
              </a:spcAft>
              <a:buNone/>
            </a:pPr>
            <a:r>
              <a:rPr lang="en-GB" sz="1600" dirty="0">
                <a:effectLst/>
                <a:latin typeface="Arial Nova Cond Light" panose="020B0306020202020204" pitchFamily="34" charset="0"/>
                <a:ea typeface="Aptos" panose="020B0004020202020204" pitchFamily="34" charset="0"/>
                <a:cs typeface="Arial" panose="020B0604020202020204" pitchFamily="34" charset="0"/>
              </a:rPr>
              <a:t>The theory emphasises early childhood as a sensitive period during which attachment relationships are formed. Secure attachment during this stage supports emotional regulation, confidence, and social competence, whereas insecure attachment may increase vulnerability to anxiety and behavioural difficulties (Ainsworth et al., 1978).</a:t>
            </a:r>
          </a:p>
          <a:p>
            <a:pPr>
              <a:lnSpc>
                <a:spcPct val="90000"/>
              </a:lnSpc>
              <a:spcAft>
                <a:spcPts val="600"/>
              </a:spcAft>
              <a:buNone/>
            </a:pPr>
            <a:r>
              <a:rPr lang="en-GB" sz="1600" b="1" dirty="0">
                <a:effectLst/>
                <a:latin typeface="Arial Nova Cond Light" panose="020B0306020202020204" pitchFamily="34" charset="0"/>
                <a:ea typeface="Aptos" panose="020B0004020202020204" pitchFamily="34" charset="0"/>
                <a:cs typeface="Arial" panose="020B0604020202020204" pitchFamily="34" charset="0"/>
              </a:rPr>
              <a:t>Relevance to Health and Social Care</a:t>
            </a:r>
            <a:endParaRPr lang="en-GB" sz="1600" dirty="0">
              <a:effectLst/>
              <a:latin typeface="Arial Nova Cond Light" panose="020B0306020202020204" pitchFamily="34" charset="0"/>
              <a:ea typeface="Aptos" panose="020B0004020202020204" pitchFamily="34" charset="0"/>
              <a:cs typeface="Arial" panose="020B0604020202020204" pitchFamily="34" charset="0"/>
            </a:endParaRPr>
          </a:p>
          <a:p>
            <a:pPr>
              <a:lnSpc>
                <a:spcPct val="90000"/>
              </a:lnSpc>
              <a:spcAft>
                <a:spcPts val="600"/>
              </a:spcAft>
              <a:buNone/>
            </a:pPr>
            <a:r>
              <a:rPr lang="en-GB" sz="1600" dirty="0">
                <a:effectLst/>
                <a:latin typeface="Arial Nova Cond Light" panose="020B0306020202020204" pitchFamily="34" charset="0"/>
                <a:ea typeface="Aptos" panose="020B0004020202020204" pitchFamily="34" charset="0"/>
                <a:cs typeface="Arial" panose="020B0604020202020204" pitchFamily="34" charset="0"/>
              </a:rPr>
              <a:t>In health and social care settings, attachment theory provides a framework for understanding children’s emotional responses to separation, change, and unfamiliar environments. This makes it particularly relevant to early years practice (Howe, 2011).</a:t>
            </a:r>
          </a:p>
        </p:txBody>
      </p:sp>
      <p:pic>
        <p:nvPicPr>
          <p:cNvPr id="6" name="Picture 5">
            <a:extLst>
              <a:ext uri="{FF2B5EF4-FFF2-40B4-BE49-F238E27FC236}">
                <a16:creationId xmlns:a16="http://schemas.microsoft.com/office/drawing/2014/main" id="{EA3A77BE-511D-95FC-606B-080737EB1ECB}"/>
              </a:ext>
            </a:extLst>
          </p:cNvPr>
          <p:cNvPicPr>
            <a:picLocks noChangeAspect="1"/>
          </p:cNvPicPr>
          <p:nvPr/>
        </p:nvPicPr>
        <p:blipFill>
          <a:blip r:embed="rId2"/>
          <a:srcRect l="7370" t="3538" r="6644" b="3129"/>
          <a:stretch>
            <a:fillRect/>
          </a:stretch>
        </p:blipFill>
        <p:spPr>
          <a:xfrm>
            <a:off x="6553320" y="921858"/>
            <a:ext cx="5053961" cy="5014284"/>
          </a:xfrm>
          <a:prstGeom prst="rect">
            <a:avLst/>
          </a:prstGeom>
        </p:spPr>
      </p:pic>
    </p:spTree>
    <p:extLst>
      <p:ext uri="{BB962C8B-B14F-4D97-AF65-F5344CB8AC3E}">
        <p14:creationId xmlns:p14="http://schemas.microsoft.com/office/powerpoint/2010/main" val="33913599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BD711E-9592-1D19-D3E0-6F07E048C635}"/>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F78D85B2-58F6-11B0-3322-F49EACBC8C45}"/>
              </a:ext>
            </a:extLst>
          </p:cNvPr>
          <p:cNvSpPr txBox="1"/>
          <p:nvPr/>
        </p:nvSpPr>
        <p:spPr>
          <a:xfrm>
            <a:off x="603379" y="1323809"/>
            <a:ext cx="5492621" cy="4210383"/>
          </a:xfrm>
          <a:prstGeom prst="rect">
            <a:avLst/>
          </a:prstGeom>
          <a:noFill/>
        </p:spPr>
        <p:txBody>
          <a:bodyPr wrap="square">
            <a:spAutoFit/>
          </a:bodyPr>
          <a:lstStyle/>
          <a:p>
            <a:pPr>
              <a:lnSpc>
                <a:spcPct val="90000"/>
              </a:lnSpc>
              <a:spcAft>
                <a:spcPts val="600"/>
              </a:spcAft>
              <a:buNone/>
            </a:pPr>
            <a:r>
              <a:rPr lang="en-GB" sz="2400" b="1" dirty="0">
                <a:effectLst/>
                <a:latin typeface="Arial Nova Cond Light" panose="020B0306020202020204" pitchFamily="34" charset="0"/>
                <a:ea typeface="Aptos" panose="020B0004020202020204" pitchFamily="34" charset="0"/>
                <a:cs typeface="Arial" panose="020B0604020202020204" pitchFamily="34" charset="0"/>
              </a:rPr>
              <a:t>Key Concepts of Attachment Theory</a:t>
            </a:r>
            <a:endParaRPr lang="en-GB" sz="2400" dirty="0">
              <a:effectLst/>
              <a:latin typeface="Arial Nova Cond Light" panose="020B0306020202020204" pitchFamily="34" charset="0"/>
              <a:ea typeface="Aptos" panose="020B0004020202020204" pitchFamily="34" charset="0"/>
              <a:cs typeface="Arial" panose="020B0604020202020204" pitchFamily="34" charset="0"/>
            </a:endParaRPr>
          </a:p>
          <a:p>
            <a:pPr>
              <a:lnSpc>
                <a:spcPct val="90000"/>
              </a:lnSpc>
              <a:spcAft>
                <a:spcPts val="600"/>
              </a:spcAft>
              <a:buNone/>
            </a:pPr>
            <a:r>
              <a:rPr lang="en-GB" sz="1600" b="1" dirty="0">
                <a:effectLst/>
                <a:latin typeface="Arial Nova Cond Light" panose="020B0306020202020204" pitchFamily="34" charset="0"/>
                <a:ea typeface="Aptos" panose="020B0004020202020204" pitchFamily="34" charset="0"/>
                <a:cs typeface="Arial" panose="020B0604020202020204" pitchFamily="34" charset="0"/>
              </a:rPr>
              <a:t>Secure Base</a:t>
            </a:r>
            <a:endParaRPr lang="en-GB" sz="1600" dirty="0">
              <a:effectLst/>
              <a:latin typeface="Arial Nova Cond Light" panose="020B0306020202020204" pitchFamily="34" charset="0"/>
              <a:ea typeface="Aptos" panose="020B0004020202020204" pitchFamily="34" charset="0"/>
              <a:cs typeface="Arial" panose="020B0604020202020204" pitchFamily="34" charset="0"/>
            </a:endParaRPr>
          </a:p>
          <a:p>
            <a:pPr>
              <a:lnSpc>
                <a:spcPct val="90000"/>
              </a:lnSpc>
              <a:spcAft>
                <a:spcPts val="600"/>
              </a:spcAft>
              <a:buNone/>
            </a:pPr>
            <a:r>
              <a:rPr lang="en-GB" sz="1600" dirty="0">
                <a:effectLst/>
                <a:latin typeface="Arial Nova Cond Light" panose="020B0306020202020204" pitchFamily="34" charset="0"/>
                <a:ea typeface="Aptos" panose="020B0004020202020204" pitchFamily="34" charset="0"/>
                <a:cs typeface="Arial" panose="020B0604020202020204" pitchFamily="34" charset="0"/>
              </a:rPr>
              <a:t>A central concept of Bowlby’s theory is the secure base, which refers to the caregiver’s role in providing safety and reassurance. When children feel secure, they are more likely to explore their environment and engage positively with others (Bowlby, 1988).</a:t>
            </a:r>
          </a:p>
          <a:p>
            <a:pPr>
              <a:lnSpc>
                <a:spcPct val="90000"/>
              </a:lnSpc>
              <a:spcAft>
                <a:spcPts val="600"/>
              </a:spcAft>
              <a:buNone/>
            </a:pPr>
            <a:r>
              <a:rPr lang="en-GB" sz="1600" b="1" dirty="0">
                <a:effectLst/>
                <a:latin typeface="Arial Nova Cond Light" panose="020B0306020202020204" pitchFamily="34" charset="0"/>
                <a:ea typeface="Aptos" panose="020B0004020202020204" pitchFamily="34" charset="0"/>
                <a:cs typeface="Arial" panose="020B0604020202020204" pitchFamily="34" charset="0"/>
              </a:rPr>
              <a:t>Separation Anxiety</a:t>
            </a:r>
            <a:endParaRPr lang="en-GB" sz="1600" dirty="0">
              <a:effectLst/>
              <a:latin typeface="Arial Nova Cond Light" panose="020B0306020202020204" pitchFamily="34" charset="0"/>
              <a:ea typeface="Aptos" panose="020B0004020202020204" pitchFamily="34" charset="0"/>
              <a:cs typeface="Arial" panose="020B0604020202020204" pitchFamily="34" charset="0"/>
            </a:endParaRPr>
          </a:p>
          <a:p>
            <a:pPr>
              <a:lnSpc>
                <a:spcPct val="90000"/>
              </a:lnSpc>
              <a:spcAft>
                <a:spcPts val="600"/>
              </a:spcAft>
              <a:buNone/>
            </a:pPr>
            <a:r>
              <a:rPr lang="en-GB" sz="1600" dirty="0">
                <a:effectLst/>
                <a:latin typeface="Arial Nova Cond Light" panose="020B0306020202020204" pitchFamily="34" charset="0"/>
                <a:ea typeface="Aptos" panose="020B0004020202020204" pitchFamily="34" charset="0"/>
                <a:cs typeface="Arial" panose="020B0604020202020204" pitchFamily="34" charset="0"/>
              </a:rPr>
              <a:t>Separation anxiety is a normal developmental response in early childhood and occurs when a child becomes distressed upon separation from their attachment figure. However, prolonged or intense anxiety may indicate difficulties in forming secure attachments (Cassidy &amp; Shaver, 2016).</a:t>
            </a:r>
          </a:p>
          <a:p>
            <a:pPr>
              <a:lnSpc>
                <a:spcPct val="90000"/>
              </a:lnSpc>
              <a:spcAft>
                <a:spcPts val="600"/>
              </a:spcAft>
              <a:buNone/>
            </a:pPr>
            <a:r>
              <a:rPr lang="en-GB" sz="1600" b="1" dirty="0">
                <a:effectLst/>
                <a:latin typeface="Arial Nova Cond Light" panose="020B0306020202020204" pitchFamily="34" charset="0"/>
                <a:ea typeface="Aptos" panose="020B0004020202020204" pitchFamily="34" charset="0"/>
                <a:cs typeface="Arial" panose="020B0604020202020204" pitchFamily="34" charset="0"/>
              </a:rPr>
              <a:t>Internal Working Models</a:t>
            </a:r>
            <a:endParaRPr lang="en-GB" sz="1600" dirty="0">
              <a:effectLst/>
              <a:latin typeface="Arial Nova Cond Light" panose="020B0306020202020204" pitchFamily="34" charset="0"/>
              <a:ea typeface="Aptos" panose="020B0004020202020204" pitchFamily="34" charset="0"/>
              <a:cs typeface="Arial" panose="020B0604020202020204" pitchFamily="34" charset="0"/>
            </a:endParaRPr>
          </a:p>
          <a:p>
            <a:pPr>
              <a:lnSpc>
                <a:spcPct val="90000"/>
              </a:lnSpc>
              <a:spcAft>
                <a:spcPts val="600"/>
              </a:spcAft>
              <a:buNone/>
            </a:pPr>
            <a:r>
              <a:rPr lang="en-GB" sz="1600" dirty="0">
                <a:effectLst/>
                <a:latin typeface="Arial Nova Cond Light" panose="020B0306020202020204" pitchFamily="34" charset="0"/>
                <a:ea typeface="Aptos" panose="020B0004020202020204" pitchFamily="34" charset="0"/>
                <a:cs typeface="Arial" panose="020B0604020202020204" pitchFamily="34" charset="0"/>
              </a:rPr>
              <a:t>Bowlby suggested that early attachment experiences shape internal working models, which influence how children perceive themselves and others. These models can affect emotional wellbeing and social relationships throughout development (Bretherton &amp; Munholland, 2008).</a:t>
            </a:r>
          </a:p>
        </p:txBody>
      </p:sp>
      <p:pic>
        <p:nvPicPr>
          <p:cNvPr id="5" name="Picture 4">
            <a:extLst>
              <a:ext uri="{FF2B5EF4-FFF2-40B4-BE49-F238E27FC236}">
                <a16:creationId xmlns:a16="http://schemas.microsoft.com/office/drawing/2014/main" id="{0368D236-BA65-0F32-ACE5-D357474B7BE5}"/>
              </a:ext>
            </a:extLst>
          </p:cNvPr>
          <p:cNvPicPr>
            <a:picLocks noChangeAspect="1"/>
          </p:cNvPicPr>
          <p:nvPr/>
        </p:nvPicPr>
        <p:blipFill>
          <a:blip r:embed="rId2">
            <a:extLst>
              <a:ext uri="{BEBA8EAE-BF5A-486C-A8C5-ECC9F3942E4B}">
                <a14:imgProps xmlns:a14="http://schemas.microsoft.com/office/drawing/2010/main">
                  <a14:imgLayer r:embed="rId3">
                    <a14:imgEffect>
                      <a14:saturation sat="300000"/>
                    </a14:imgEffect>
                    <a14:imgEffect>
                      <a14:brightnessContrast contrast="-40000"/>
                    </a14:imgEffect>
                  </a14:imgLayer>
                </a14:imgProps>
              </a:ext>
            </a:extLst>
          </a:blip>
          <a:srcRect l="6204" t="13146" r="5483" b="13181"/>
          <a:stretch>
            <a:fillRect/>
          </a:stretch>
        </p:blipFill>
        <p:spPr>
          <a:xfrm>
            <a:off x="6096000" y="1137764"/>
            <a:ext cx="5492621" cy="4582471"/>
          </a:xfrm>
          <a:prstGeom prst="rect">
            <a:avLst/>
          </a:prstGeom>
        </p:spPr>
      </p:pic>
    </p:spTree>
    <p:extLst>
      <p:ext uri="{BB962C8B-B14F-4D97-AF65-F5344CB8AC3E}">
        <p14:creationId xmlns:p14="http://schemas.microsoft.com/office/powerpoint/2010/main" val="7196872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A04C7B-F085-9815-0AAC-97317F7CEECC}"/>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587DA550-D32B-34C4-0FEF-F05673921FE3}"/>
              </a:ext>
            </a:extLst>
          </p:cNvPr>
          <p:cNvSpPr txBox="1"/>
          <p:nvPr/>
        </p:nvSpPr>
        <p:spPr>
          <a:xfrm>
            <a:off x="590938" y="1213008"/>
            <a:ext cx="5517503" cy="4431983"/>
          </a:xfrm>
          <a:prstGeom prst="rect">
            <a:avLst/>
          </a:prstGeom>
          <a:noFill/>
        </p:spPr>
        <p:txBody>
          <a:bodyPr wrap="square">
            <a:spAutoFit/>
          </a:bodyPr>
          <a:lstStyle/>
          <a:p>
            <a:pPr>
              <a:lnSpc>
                <a:spcPct val="90000"/>
              </a:lnSpc>
              <a:spcAft>
                <a:spcPts val="600"/>
              </a:spcAft>
              <a:buNone/>
            </a:pPr>
            <a:r>
              <a:rPr lang="en-GB" sz="2400" b="1" dirty="0">
                <a:effectLst/>
                <a:latin typeface="Arial Nova Cond Light" panose="020B0306020202020204" pitchFamily="34" charset="0"/>
                <a:ea typeface="Aptos" panose="020B0004020202020204" pitchFamily="34" charset="0"/>
                <a:cs typeface="Arial" panose="020B0604020202020204" pitchFamily="34" charset="0"/>
              </a:rPr>
              <a:t>Applying Attachment Theory to Amira</a:t>
            </a:r>
            <a:endParaRPr lang="en-GB" sz="2400" dirty="0">
              <a:effectLst/>
              <a:latin typeface="Arial Nova Cond Light" panose="020B0306020202020204" pitchFamily="34" charset="0"/>
              <a:ea typeface="Aptos" panose="020B0004020202020204" pitchFamily="34" charset="0"/>
              <a:cs typeface="Arial" panose="020B0604020202020204" pitchFamily="34" charset="0"/>
            </a:endParaRPr>
          </a:p>
          <a:p>
            <a:pPr>
              <a:lnSpc>
                <a:spcPct val="90000"/>
              </a:lnSpc>
              <a:spcAft>
                <a:spcPts val="600"/>
              </a:spcAft>
              <a:buNone/>
            </a:pPr>
            <a:r>
              <a:rPr lang="en-GB" sz="1600" b="1" dirty="0">
                <a:effectLst/>
                <a:latin typeface="Arial Nova Cond Light" panose="020B0306020202020204" pitchFamily="34" charset="0"/>
                <a:ea typeface="Aptos" panose="020B0004020202020204" pitchFamily="34" charset="0"/>
                <a:cs typeface="Arial" panose="020B0604020202020204" pitchFamily="34" charset="0"/>
              </a:rPr>
              <a:t>Emotional Responses to Separation</a:t>
            </a:r>
            <a:endParaRPr lang="en-GB" sz="1600" dirty="0">
              <a:effectLst/>
              <a:latin typeface="Arial Nova Cond Light" panose="020B0306020202020204" pitchFamily="34" charset="0"/>
              <a:ea typeface="Aptos" panose="020B0004020202020204" pitchFamily="34" charset="0"/>
              <a:cs typeface="Arial" panose="020B0604020202020204" pitchFamily="34" charset="0"/>
            </a:endParaRPr>
          </a:p>
          <a:p>
            <a:pPr>
              <a:lnSpc>
                <a:spcPct val="90000"/>
              </a:lnSpc>
              <a:spcAft>
                <a:spcPts val="600"/>
              </a:spcAft>
              <a:buNone/>
            </a:pPr>
            <a:r>
              <a:rPr lang="en-GB" sz="1600" dirty="0">
                <a:effectLst/>
                <a:latin typeface="Arial Nova Cond Light" panose="020B0306020202020204" pitchFamily="34" charset="0"/>
                <a:ea typeface="Aptos" panose="020B0004020202020204" pitchFamily="34" charset="0"/>
                <a:cs typeface="Arial" panose="020B0604020202020204" pitchFamily="34" charset="0"/>
              </a:rPr>
              <a:t>From an attachment perspective, Amira’s distress when separated from her carers suggests that she may not yet perceive the nursery as a secure environment. Bowlby argued that children rely on familiar caregivers to regulate stress, and separation can trigger anxiety when alternative attachment figures are not yet established (Bowlby, 1988).</a:t>
            </a:r>
          </a:p>
          <a:p>
            <a:pPr>
              <a:lnSpc>
                <a:spcPct val="90000"/>
              </a:lnSpc>
              <a:spcAft>
                <a:spcPts val="600"/>
              </a:spcAft>
              <a:buNone/>
            </a:pPr>
            <a:r>
              <a:rPr lang="en-GB" sz="1600" b="1" dirty="0">
                <a:effectLst/>
                <a:latin typeface="Arial Nova Cond Light" panose="020B0306020202020204" pitchFamily="34" charset="0"/>
                <a:ea typeface="Aptos" panose="020B0004020202020204" pitchFamily="34" charset="0"/>
                <a:cs typeface="Arial" panose="020B0604020202020204" pitchFamily="34" charset="0"/>
              </a:rPr>
              <a:t>Communication and Social Interaction</a:t>
            </a:r>
            <a:endParaRPr lang="en-GB" sz="1600" dirty="0">
              <a:effectLst/>
              <a:latin typeface="Arial Nova Cond Light" panose="020B0306020202020204" pitchFamily="34" charset="0"/>
              <a:ea typeface="Aptos" panose="020B0004020202020204" pitchFamily="34" charset="0"/>
              <a:cs typeface="Arial" panose="020B0604020202020204" pitchFamily="34" charset="0"/>
            </a:endParaRPr>
          </a:p>
          <a:p>
            <a:pPr>
              <a:lnSpc>
                <a:spcPct val="90000"/>
              </a:lnSpc>
              <a:spcAft>
                <a:spcPts val="600"/>
              </a:spcAft>
              <a:buNone/>
            </a:pPr>
            <a:r>
              <a:rPr lang="en-GB" sz="1600" dirty="0">
                <a:effectLst/>
                <a:latin typeface="Arial Nova Cond Light" panose="020B0306020202020204" pitchFamily="34" charset="0"/>
                <a:ea typeface="Aptos" panose="020B0004020202020204" pitchFamily="34" charset="0"/>
                <a:cs typeface="Arial" panose="020B0604020202020204" pitchFamily="34" charset="0"/>
              </a:rPr>
              <a:t>Anxiety linked to attachment insecurity can affect a child’s willingness to communicate and engage socially.  Research indicates that emotionally distressed children may withdraw from peer interaction and show reduced verbal expression, particularly in unfamiliar settings.</a:t>
            </a:r>
          </a:p>
          <a:p>
            <a:pPr>
              <a:lnSpc>
                <a:spcPct val="90000"/>
              </a:lnSpc>
              <a:spcAft>
                <a:spcPts val="600"/>
              </a:spcAft>
              <a:buNone/>
            </a:pPr>
            <a:r>
              <a:rPr lang="en-GB" sz="1600" b="1" dirty="0">
                <a:effectLst/>
                <a:latin typeface="Arial Nova Cond Light" panose="020B0306020202020204" pitchFamily="34" charset="0"/>
                <a:ea typeface="Aptos" panose="020B0004020202020204" pitchFamily="34" charset="0"/>
                <a:cs typeface="Arial" panose="020B0604020202020204" pitchFamily="34" charset="0"/>
              </a:rPr>
              <a:t>Understanding Developmental Needs</a:t>
            </a:r>
            <a:endParaRPr lang="en-GB" sz="1600" dirty="0">
              <a:effectLst/>
              <a:latin typeface="Arial Nova Cond Light" panose="020B0306020202020204" pitchFamily="34" charset="0"/>
              <a:ea typeface="Aptos" panose="020B0004020202020204" pitchFamily="34" charset="0"/>
              <a:cs typeface="Arial" panose="020B0604020202020204" pitchFamily="34" charset="0"/>
            </a:endParaRPr>
          </a:p>
          <a:p>
            <a:pPr>
              <a:lnSpc>
                <a:spcPct val="90000"/>
              </a:lnSpc>
              <a:spcAft>
                <a:spcPts val="600"/>
              </a:spcAft>
              <a:buNone/>
            </a:pPr>
            <a:r>
              <a:rPr lang="en-GB" sz="1600" dirty="0">
                <a:effectLst/>
                <a:latin typeface="Arial Nova Cond Light" panose="020B0306020202020204" pitchFamily="34" charset="0"/>
                <a:ea typeface="Aptos" panose="020B0004020202020204" pitchFamily="34" charset="0"/>
                <a:cs typeface="Arial" panose="020B0604020202020204" pitchFamily="34" charset="0"/>
              </a:rPr>
              <a:t>Attachment theory helps practitioners interpret Amira’s behaviour as a response to emotional insecurity rather than behavioural difficulty, highlighting the need for consistent emotional support within the nursery environment (Howe, 2011).</a:t>
            </a:r>
          </a:p>
        </p:txBody>
      </p:sp>
      <p:pic>
        <p:nvPicPr>
          <p:cNvPr id="4" name="Picture 3">
            <a:extLst>
              <a:ext uri="{FF2B5EF4-FFF2-40B4-BE49-F238E27FC236}">
                <a16:creationId xmlns:a16="http://schemas.microsoft.com/office/drawing/2014/main" id="{C4797A94-805E-9726-021B-4B0554B66D44}"/>
              </a:ext>
            </a:extLst>
          </p:cNvPr>
          <p:cNvPicPr>
            <a:picLocks noChangeAspect="1"/>
          </p:cNvPicPr>
          <p:nvPr/>
        </p:nvPicPr>
        <p:blipFill>
          <a:blip r:embed="rId2"/>
          <a:srcRect l="17717" t="1308" r="17489" b="1501"/>
          <a:stretch>
            <a:fillRect/>
          </a:stretch>
        </p:blipFill>
        <p:spPr>
          <a:xfrm>
            <a:off x="6680718" y="1068355"/>
            <a:ext cx="4721291" cy="4721290"/>
          </a:xfrm>
          <a:prstGeom prst="rect">
            <a:avLst/>
          </a:prstGeom>
        </p:spPr>
      </p:pic>
    </p:spTree>
    <p:extLst>
      <p:ext uri="{BB962C8B-B14F-4D97-AF65-F5344CB8AC3E}">
        <p14:creationId xmlns:p14="http://schemas.microsoft.com/office/powerpoint/2010/main" val="42537824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CD7448-14E3-7CF3-8BFE-6C6FF36EDEF3}"/>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687EC92A-D2FB-82B7-726E-FFC5BC588EE8}"/>
              </a:ext>
            </a:extLst>
          </p:cNvPr>
          <p:cNvSpPr txBox="1"/>
          <p:nvPr/>
        </p:nvSpPr>
        <p:spPr>
          <a:xfrm>
            <a:off x="696685" y="1490007"/>
            <a:ext cx="5399315" cy="3988784"/>
          </a:xfrm>
          <a:prstGeom prst="rect">
            <a:avLst/>
          </a:prstGeom>
          <a:noFill/>
        </p:spPr>
        <p:txBody>
          <a:bodyPr wrap="square">
            <a:spAutoFit/>
          </a:bodyPr>
          <a:lstStyle/>
          <a:p>
            <a:pPr>
              <a:lnSpc>
                <a:spcPct val="90000"/>
              </a:lnSpc>
              <a:spcAft>
                <a:spcPts val="600"/>
              </a:spcAft>
              <a:buNone/>
            </a:pPr>
            <a:r>
              <a:rPr lang="en-GB" sz="2400" b="1" dirty="0">
                <a:effectLst/>
                <a:latin typeface="Arial Nova Cond Light" panose="020B0306020202020204" pitchFamily="34" charset="0"/>
                <a:ea typeface="Aptos" panose="020B0004020202020204" pitchFamily="34" charset="0"/>
                <a:cs typeface="Arial" panose="020B0604020202020204" pitchFamily="34" charset="0"/>
              </a:rPr>
              <a:t>Identifying Amira’s Developmental Needs</a:t>
            </a:r>
            <a:endParaRPr lang="en-GB" sz="2400" dirty="0">
              <a:effectLst/>
              <a:latin typeface="Arial Nova Cond Light" panose="020B0306020202020204" pitchFamily="34" charset="0"/>
              <a:ea typeface="Aptos" panose="020B0004020202020204" pitchFamily="34" charset="0"/>
              <a:cs typeface="Arial" panose="020B0604020202020204" pitchFamily="34" charset="0"/>
            </a:endParaRPr>
          </a:p>
          <a:p>
            <a:pPr>
              <a:lnSpc>
                <a:spcPct val="90000"/>
              </a:lnSpc>
              <a:spcAft>
                <a:spcPts val="600"/>
              </a:spcAft>
              <a:buNone/>
            </a:pPr>
            <a:r>
              <a:rPr lang="en-GB" sz="1600" b="1" dirty="0">
                <a:effectLst/>
                <a:latin typeface="Arial Nova Cond Light" panose="020B0306020202020204" pitchFamily="34" charset="0"/>
                <a:ea typeface="Aptos" panose="020B0004020202020204" pitchFamily="34" charset="0"/>
                <a:cs typeface="Arial" panose="020B0604020202020204" pitchFamily="34" charset="0"/>
              </a:rPr>
              <a:t>Emotional and Social Needs</a:t>
            </a:r>
            <a:endParaRPr lang="en-GB" sz="1600" dirty="0">
              <a:effectLst/>
              <a:latin typeface="Arial Nova Cond Light" panose="020B0306020202020204" pitchFamily="34" charset="0"/>
              <a:ea typeface="Aptos" panose="020B0004020202020204" pitchFamily="34" charset="0"/>
              <a:cs typeface="Arial" panose="020B0604020202020204" pitchFamily="34" charset="0"/>
            </a:endParaRPr>
          </a:p>
          <a:p>
            <a:pPr>
              <a:lnSpc>
                <a:spcPct val="90000"/>
              </a:lnSpc>
              <a:spcAft>
                <a:spcPts val="600"/>
              </a:spcAft>
              <a:buNone/>
            </a:pPr>
            <a:r>
              <a:rPr lang="en-GB" sz="1600" dirty="0">
                <a:effectLst/>
                <a:latin typeface="Arial Nova Cond Light" panose="020B0306020202020204" pitchFamily="34" charset="0"/>
                <a:ea typeface="Aptos" panose="020B0004020202020204" pitchFamily="34" charset="0"/>
                <a:cs typeface="Arial" panose="020B0604020202020204" pitchFamily="34" charset="0"/>
              </a:rPr>
              <a:t>Amira requires predictable routines and emotionally responsive caregiving to support the development of a sense of safety. Secure emotional relationships are closely linked to improved social confidence and peer engagement in early childhood (Ainsworth et al., 1978).</a:t>
            </a:r>
          </a:p>
          <a:p>
            <a:pPr>
              <a:lnSpc>
                <a:spcPct val="90000"/>
              </a:lnSpc>
              <a:spcAft>
                <a:spcPts val="600"/>
              </a:spcAft>
              <a:buNone/>
            </a:pPr>
            <a:r>
              <a:rPr lang="en-GB" sz="1600" b="1" dirty="0">
                <a:effectLst/>
                <a:latin typeface="Arial Nova Cond Light" panose="020B0306020202020204" pitchFamily="34" charset="0"/>
                <a:ea typeface="Aptos" panose="020B0004020202020204" pitchFamily="34" charset="0"/>
                <a:cs typeface="Arial" panose="020B0604020202020204" pitchFamily="34" charset="0"/>
              </a:rPr>
              <a:t>Cognitive and Physical Wellbeing</a:t>
            </a:r>
            <a:endParaRPr lang="en-GB" sz="1600" dirty="0">
              <a:effectLst/>
              <a:latin typeface="Arial Nova Cond Light" panose="020B0306020202020204" pitchFamily="34" charset="0"/>
              <a:ea typeface="Aptos" panose="020B0004020202020204" pitchFamily="34" charset="0"/>
              <a:cs typeface="Arial" panose="020B0604020202020204" pitchFamily="34" charset="0"/>
            </a:endParaRPr>
          </a:p>
          <a:p>
            <a:pPr>
              <a:lnSpc>
                <a:spcPct val="90000"/>
              </a:lnSpc>
              <a:spcAft>
                <a:spcPts val="600"/>
              </a:spcAft>
              <a:buNone/>
            </a:pPr>
            <a:r>
              <a:rPr lang="en-GB" sz="1600" dirty="0">
                <a:effectLst/>
                <a:latin typeface="Arial Nova Cond Light" panose="020B0306020202020204" pitchFamily="34" charset="0"/>
                <a:ea typeface="Aptos" panose="020B0004020202020204" pitchFamily="34" charset="0"/>
                <a:cs typeface="Arial" panose="020B0604020202020204" pitchFamily="34" charset="0"/>
              </a:rPr>
              <a:t>Emotional security supports cognitive processes such as attention and learning, as stress can negatively affect early brain development (Shonkoff et al., 2012). Additionally, prolonged anxiety may impact physical wellbeing, including sleep patterns and energy levels.</a:t>
            </a:r>
          </a:p>
          <a:p>
            <a:pPr>
              <a:lnSpc>
                <a:spcPct val="90000"/>
              </a:lnSpc>
              <a:spcAft>
                <a:spcPts val="600"/>
              </a:spcAft>
              <a:buNone/>
            </a:pPr>
            <a:r>
              <a:rPr lang="en-GB" sz="1600" b="1" dirty="0">
                <a:effectLst/>
                <a:latin typeface="Arial Nova Cond Light" panose="020B0306020202020204" pitchFamily="34" charset="0"/>
                <a:ea typeface="Aptos" panose="020B0004020202020204" pitchFamily="34" charset="0"/>
                <a:cs typeface="Arial" panose="020B0604020202020204" pitchFamily="34" charset="0"/>
              </a:rPr>
              <a:t>Role of the Nursery Environment</a:t>
            </a:r>
            <a:endParaRPr lang="en-GB" sz="1600" dirty="0">
              <a:effectLst/>
              <a:latin typeface="Arial Nova Cond Light" panose="020B0306020202020204" pitchFamily="34" charset="0"/>
              <a:ea typeface="Aptos" panose="020B0004020202020204" pitchFamily="34" charset="0"/>
              <a:cs typeface="Arial" panose="020B0604020202020204" pitchFamily="34" charset="0"/>
            </a:endParaRPr>
          </a:p>
          <a:p>
            <a:pPr>
              <a:lnSpc>
                <a:spcPct val="90000"/>
              </a:lnSpc>
              <a:spcAft>
                <a:spcPts val="600"/>
              </a:spcAft>
              <a:buNone/>
            </a:pPr>
            <a:r>
              <a:rPr lang="en-GB" sz="1600" dirty="0">
                <a:effectLst/>
                <a:latin typeface="Arial Nova Cond Light" panose="020B0306020202020204" pitchFamily="34" charset="0"/>
                <a:ea typeface="Aptos" panose="020B0004020202020204" pitchFamily="34" charset="0"/>
                <a:cs typeface="Arial" panose="020B0604020202020204" pitchFamily="34" charset="0"/>
              </a:rPr>
              <a:t>A nurturing and consistent nursery environment can act as a protective factor, supporting Amira’s overall development by compensating for attachment-related stress during transitions (DfE, 2021).</a:t>
            </a:r>
          </a:p>
        </p:txBody>
      </p:sp>
      <p:pic>
        <p:nvPicPr>
          <p:cNvPr id="4" name="Picture 3">
            <a:extLst>
              <a:ext uri="{FF2B5EF4-FFF2-40B4-BE49-F238E27FC236}">
                <a16:creationId xmlns:a16="http://schemas.microsoft.com/office/drawing/2014/main" id="{DA5086E6-FFA3-DCCE-309A-FCA990B3A627}"/>
              </a:ext>
            </a:extLst>
          </p:cNvPr>
          <p:cNvPicPr>
            <a:picLocks noChangeAspect="1"/>
          </p:cNvPicPr>
          <p:nvPr/>
        </p:nvPicPr>
        <p:blipFill>
          <a:blip r:embed="rId2"/>
          <a:srcRect l="17087" t="13275" r="16326" b="10214"/>
          <a:stretch>
            <a:fillRect/>
          </a:stretch>
        </p:blipFill>
        <p:spPr>
          <a:xfrm>
            <a:off x="6680718" y="662921"/>
            <a:ext cx="4814597" cy="5532158"/>
          </a:xfrm>
          <a:prstGeom prst="rect">
            <a:avLst/>
          </a:prstGeom>
        </p:spPr>
      </p:pic>
    </p:spTree>
    <p:extLst>
      <p:ext uri="{BB962C8B-B14F-4D97-AF65-F5344CB8AC3E}">
        <p14:creationId xmlns:p14="http://schemas.microsoft.com/office/powerpoint/2010/main" val="7820931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105736-0EE6-8F00-4783-DF9929F3E01D}"/>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66E88EC9-31B3-D99B-CDD8-F7D6297C38D8}"/>
              </a:ext>
            </a:extLst>
          </p:cNvPr>
          <p:cNvSpPr txBox="1"/>
          <p:nvPr/>
        </p:nvSpPr>
        <p:spPr>
          <a:xfrm>
            <a:off x="671804" y="1323808"/>
            <a:ext cx="5094514" cy="4210383"/>
          </a:xfrm>
          <a:prstGeom prst="rect">
            <a:avLst/>
          </a:prstGeom>
          <a:noFill/>
        </p:spPr>
        <p:txBody>
          <a:bodyPr wrap="square">
            <a:spAutoFit/>
          </a:bodyPr>
          <a:lstStyle/>
          <a:p>
            <a:pPr>
              <a:lnSpc>
                <a:spcPct val="90000"/>
              </a:lnSpc>
              <a:spcAft>
                <a:spcPts val="600"/>
              </a:spcAft>
              <a:buNone/>
            </a:pPr>
            <a:r>
              <a:rPr lang="en-GB" sz="2400" b="1" dirty="0">
                <a:effectLst/>
                <a:latin typeface="Arial Nova Cond Light" panose="020B0306020202020204" pitchFamily="34" charset="0"/>
                <a:ea typeface="Aptos" panose="020B0004020202020204" pitchFamily="34" charset="0"/>
                <a:cs typeface="Arial" panose="020B0604020202020204" pitchFamily="34" charset="0"/>
              </a:rPr>
              <a:t>Practical Strategies to Support Amira</a:t>
            </a:r>
          </a:p>
          <a:p>
            <a:pPr>
              <a:lnSpc>
                <a:spcPct val="90000"/>
              </a:lnSpc>
              <a:spcAft>
                <a:spcPts val="600"/>
              </a:spcAft>
              <a:buNone/>
            </a:pPr>
            <a:r>
              <a:rPr lang="en-GB" sz="1600" b="1" dirty="0">
                <a:effectLst/>
                <a:latin typeface="Arial Nova Cond Light" panose="020B0306020202020204" pitchFamily="34" charset="0"/>
                <a:ea typeface="Aptos" panose="020B0004020202020204" pitchFamily="34" charset="0"/>
                <a:cs typeface="Arial" panose="020B0604020202020204" pitchFamily="34" charset="0"/>
              </a:rPr>
              <a:t>Establishing Consistent Relationships</a:t>
            </a:r>
            <a:endParaRPr lang="en-GB" sz="1600" dirty="0">
              <a:effectLst/>
              <a:latin typeface="Arial Nova Cond Light" panose="020B0306020202020204" pitchFamily="34" charset="0"/>
              <a:ea typeface="Aptos" panose="020B0004020202020204" pitchFamily="34" charset="0"/>
              <a:cs typeface="Arial" panose="020B0604020202020204" pitchFamily="34" charset="0"/>
            </a:endParaRPr>
          </a:p>
          <a:p>
            <a:pPr>
              <a:lnSpc>
                <a:spcPct val="90000"/>
              </a:lnSpc>
              <a:spcAft>
                <a:spcPts val="600"/>
              </a:spcAft>
              <a:buNone/>
            </a:pPr>
            <a:r>
              <a:rPr lang="en-GB" sz="1600" dirty="0">
                <a:effectLst/>
                <a:latin typeface="Arial Nova Cond Light" panose="020B0306020202020204" pitchFamily="34" charset="0"/>
                <a:ea typeface="Aptos" panose="020B0004020202020204" pitchFamily="34" charset="0"/>
                <a:cs typeface="Arial" panose="020B0604020202020204" pitchFamily="34" charset="0"/>
              </a:rPr>
              <a:t>Attachment theory emphasises the importance of consistency in caregiving. Assigning Amira a key worker can help her form a trusting relationship with a familiar adult, supporting emotional regulation and reducing separation-related anxiety (Bowlby, 1988).</a:t>
            </a:r>
          </a:p>
          <a:p>
            <a:pPr>
              <a:lnSpc>
                <a:spcPct val="90000"/>
              </a:lnSpc>
              <a:spcAft>
                <a:spcPts val="600"/>
              </a:spcAft>
              <a:buNone/>
            </a:pPr>
            <a:r>
              <a:rPr lang="en-GB" sz="1600" b="1" dirty="0">
                <a:effectLst/>
                <a:latin typeface="Arial Nova Cond Light" panose="020B0306020202020204" pitchFamily="34" charset="0"/>
                <a:ea typeface="Aptos" panose="020B0004020202020204" pitchFamily="34" charset="0"/>
                <a:cs typeface="Arial" panose="020B0604020202020204" pitchFamily="34" charset="0"/>
              </a:rPr>
              <a:t>Supporting Transitions and Separation</a:t>
            </a:r>
            <a:endParaRPr lang="en-GB" sz="1600" dirty="0">
              <a:effectLst/>
              <a:latin typeface="Arial Nova Cond Light" panose="020B0306020202020204" pitchFamily="34" charset="0"/>
              <a:ea typeface="Aptos" panose="020B0004020202020204" pitchFamily="34" charset="0"/>
              <a:cs typeface="Arial" panose="020B0604020202020204" pitchFamily="34" charset="0"/>
            </a:endParaRPr>
          </a:p>
          <a:p>
            <a:pPr>
              <a:lnSpc>
                <a:spcPct val="90000"/>
              </a:lnSpc>
              <a:spcAft>
                <a:spcPts val="600"/>
              </a:spcAft>
              <a:buNone/>
            </a:pPr>
            <a:r>
              <a:rPr lang="en-GB" sz="1600" dirty="0">
                <a:effectLst/>
                <a:latin typeface="Arial Nova Cond Light" panose="020B0306020202020204" pitchFamily="34" charset="0"/>
                <a:ea typeface="Aptos" panose="020B0004020202020204" pitchFamily="34" charset="0"/>
                <a:cs typeface="Arial" panose="020B0604020202020204" pitchFamily="34" charset="0"/>
              </a:rPr>
              <a:t>Gradual separation strategies, such as allowing carers to stay briefly during drop-off, can support Amira’s adjustment to the nursery environment. Predictable routines and clear communication help children feel secure during transitions (Howe, 2011).</a:t>
            </a:r>
          </a:p>
          <a:p>
            <a:pPr>
              <a:lnSpc>
                <a:spcPct val="90000"/>
              </a:lnSpc>
              <a:spcAft>
                <a:spcPts val="600"/>
              </a:spcAft>
              <a:buNone/>
            </a:pPr>
            <a:r>
              <a:rPr lang="en-GB" sz="1600" b="1" dirty="0">
                <a:effectLst/>
                <a:latin typeface="Arial Nova Cond Light" panose="020B0306020202020204" pitchFamily="34" charset="0"/>
                <a:ea typeface="Aptos" panose="020B0004020202020204" pitchFamily="34" charset="0"/>
                <a:cs typeface="Arial" panose="020B0604020202020204" pitchFamily="34" charset="0"/>
              </a:rPr>
              <a:t>Promoting Emotional Security in Practice</a:t>
            </a:r>
            <a:endParaRPr lang="en-GB" sz="1600" dirty="0">
              <a:effectLst/>
              <a:latin typeface="Arial Nova Cond Light" panose="020B0306020202020204" pitchFamily="34" charset="0"/>
              <a:ea typeface="Aptos" panose="020B0004020202020204" pitchFamily="34" charset="0"/>
              <a:cs typeface="Arial" panose="020B0604020202020204" pitchFamily="34" charset="0"/>
            </a:endParaRPr>
          </a:p>
          <a:p>
            <a:pPr>
              <a:lnSpc>
                <a:spcPct val="90000"/>
              </a:lnSpc>
              <a:spcAft>
                <a:spcPts val="600"/>
              </a:spcAft>
              <a:buNone/>
            </a:pPr>
            <a:r>
              <a:rPr lang="en-GB" sz="1600" dirty="0">
                <a:effectLst/>
                <a:latin typeface="Arial Nova Cond Light" panose="020B0306020202020204" pitchFamily="34" charset="0"/>
                <a:ea typeface="Aptos" panose="020B0004020202020204" pitchFamily="34" charset="0"/>
                <a:cs typeface="Arial" panose="020B0604020202020204" pitchFamily="34" charset="0"/>
              </a:rPr>
              <a:t>Responsive interactions, including calm verbal reassurance, positive body language, and validation of emotions, can strengthen emotional security. Such approaches are associated with improved social engagement and communication in early years settings (DfE, 2021).</a:t>
            </a:r>
          </a:p>
        </p:txBody>
      </p:sp>
      <p:pic>
        <p:nvPicPr>
          <p:cNvPr id="4" name="Picture 3">
            <a:extLst>
              <a:ext uri="{FF2B5EF4-FFF2-40B4-BE49-F238E27FC236}">
                <a16:creationId xmlns:a16="http://schemas.microsoft.com/office/drawing/2014/main" id="{4F34046A-7D2C-C571-EBF4-7EF863561E16}"/>
              </a:ext>
            </a:extLst>
          </p:cNvPr>
          <p:cNvPicPr>
            <a:picLocks noChangeAspect="1"/>
          </p:cNvPicPr>
          <p:nvPr/>
        </p:nvPicPr>
        <p:blipFill>
          <a:blip r:embed="rId2"/>
          <a:srcRect l="5189"/>
          <a:stretch>
            <a:fillRect/>
          </a:stretch>
        </p:blipFill>
        <p:spPr>
          <a:xfrm>
            <a:off x="5766318" y="1323808"/>
            <a:ext cx="5940490" cy="4210383"/>
          </a:xfrm>
          <a:prstGeom prst="rect">
            <a:avLst/>
          </a:prstGeom>
          <a:ln>
            <a:noFill/>
          </a:ln>
          <a:effectLst>
            <a:softEdge rad="112500"/>
          </a:effectLst>
        </p:spPr>
      </p:pic>
    </p:spTree>
    <p:extLst>
      <p:ext uri="{BB962C8B-B14F-4D97-AF65-F5344CB8AC3E}">
        <p14:creationId xmlns:p14="http://schemas.microsoft.com/office/powerpoint/2010/main" val="31978816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613DB9-1BB6-606A-EF52-F3124FB4D5DE}"/>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157E8159-E4DB-4D58-6C9C-EE098044091D}"/>
              </a:ext>
            </a:extLst>
          </p:cNvPr>
          <p:cNvSpPr txBox="1"/>
          <p:nvPr/>
        </p:nvSpPr>
        <p:spPr>
          <a:xfrm>
            <a:off x="541176" y="1323808"/>
            <a:ext cx="5554824" cy="4210383"/>
          </a:xfrm>
          <a:prstGeom prst="rect">
            <a:avLst/>
          </a:prstGeom>
          <a:noFill/>
        </p:spPr>
        <p:txBody>
          <a:bodyPr wrap="square">
            <a:spAutoFit/>
          </a:bodyPr>
          <a:lstStyle/>
          <a:p>
            <a:pPr>
              <a:lnSpc>
                <a:spcPct val="90000"/>
              </a:lnSpc>
              <a:spcAft>
                <a:spcPts val="600"/>
              </a:spcAft>
              <a:buNone/>
            </a:pPr>
            <a:r>
              <a:rPr lang="en-GB" sz="2400" b="1" dirty="0">
                <a:effectLst/>
                <a:latin typeface="Arial Nova Cond Light" panose="020B0306020202020204" pitchFamily="34" charset="0"/>
                <a:ea typeface="Aptos" panose="020B0004020202020204" pitchFamily="34" charset="0"/>
                <a:cs typeface="Arial" panose="020B0604020202020204" pitchFamily="34" charset="0"/>
              </a:rPr>
              <a:t>Nature &amp; Nurture in Psychological Development</a:t>
            </a:r>
          </a:p>
          <a:p>
            <a:pPr>
              <a:lnSpc>
                <a:spcPct val="90000"/>
              </a:lnSpc>
              <a:spcAft>
                <a:spcPts val="600"/>
              </a:spcAft>
              <a:buNone/>
            </a:pPr>
            <a:r>
              <a:rPr lang="en-GB" sz="1600" b="1" dirty="0">
                <a:effectLst/>
                <a:latin typeface="Arial Nova Cond Light" panose="020B0306020202020204" pitchFamily="34" charset="0"/>
                <a:ea typeface="Aptos" panose="020B0004020202020204" pitchFamily="34" charset="0"/>
                <a:cs typeface="Arial" panose="020B0604020202020204" pitchFamily="34" charset="0"/>
              </a:rPr>
              <a:t>Biological Influences (Nature)</a:t>
            </a:r>
            <a:endParaRPr lang="en-GB" sz="1600" dirty="0">
              <a:effectLst/>
              <a:latin typeface="Arial Nova Cond Light" panose="020B0306020202020204" pitchFamily="34" charset="0"/>
              <a:ea typeface="Aptos" panose="020B0004020202020204" pitchFamily="34" charset="0"/>
              <a:cs typeface="Arial" panose="020B0604020202020204" pitchFamily="34" charset="0"/>
            </a:endParaRPr>
          </a:p>
          <a:p>
            <a:pPr>
              <a:lnSpc>
                <a:spcPct val="90000"/>
              </a:lnSpc>
              <a:spcAft>
                <a:spcPts val="600"/>
              </a:spcAft>
              <a:buNone/>
            </a:pPr>
            <a:r>
              <a:rPr lang="en-GB" sz="1600" dirty="0">
                <a:effectLst/>
                <a:latin typeface="Arial Nova Cond Light" panose="020B0306020202020204" pitchFamily="34" charset="0"/>
                <a:ea typeface="Aptos" panose="020B0004020202020204" pitchFamily="34" charset="0"/>
                <a:cs typeface="Arial" panose="020B0604020202020204" pitchFamily="34" charset="0"/>
              </a:rPr>
              <a:t>Biological factors, such as temperament, can influence how children respond to stress and unfamiliar environments. Children with more sensitive temperaments may be more prone to anxiety during separation and change (Rothbart, 2011).</a:t>
            </a:r>
          </a:p>
          <a:p>
            <a:pPr>
              <a:lnSpc>
                <a:spcPct val="90000"/>
              </a:lnSpc>
              <a:spcAft>
                <a:spcPts val="600"/>
              </a:spcAft>
              <a:buNone/>
            </a:pPr>
            <a:r>
              <a:rPr lang="en-GB" sz="1600" b="1" dirty="0">
                <a:effectLst/>
                <a:latin typeface="Arial Nova Cond Light" panose="020B0306020202020204" pitchFamily="34" charset="0"/>
                <a:ea typeface="Aptos" panose="020B0004020202020204" pitchFamily="34" charset="0"/>
                <a:cs typeface="Arial" panose="020B0604020202020204" pitchFamily="34" charset="0"/>
              </a:rPr>
              <a:t>Environmental Influences (Nurture)</a:t>
            </a:r>
            <a:endParaRPr lang="en-GB" sz="1600" dirty="0">
              <a:effectLst/>
              <a:latin typeface="Arial Nova Cond Light" panose="020B0306020202020204" pitchFamily="34" charset="0"/>
              <a:ea typeface="Aptos" panose="020B0004020202020204" pitchFamily="34" charset="0"/>
              <a:cs typeface="Arial" panose="020B0604020202020204" pitchFamily="34" charset="0"/>
            </a:endParaRPr>
          </a:p>
          <a:p>
            <a:pPr>
              <a:lnSpc>
                <a:spcPct val="90000"/>
              </a:lnSpc>
              <a:spcAft>
                <a:spcPts val="600"/>
              </a:spcAft>
              <a:buNone/>
            </a:pPr>
            <a:r>
              <a:rPr lang="en-GB" sz="1600" dirty="0">
                <a:effectLst/>
                <a:latin typeface="Arial Nova Cond Light" panose="020B0306020202020204" pitchFamily="34" charset="0"/>
                <a:ea typeface="Aptos" panose="020B0004020202020204" pitchFamily="34" charset="0"/>
                <a:cs typeface="Arial" panose="020B0604020202020204" pitchFamily="34" charset="0"/>
              </a:rPr>
              <a:t>Environmental factors, including caregiving quality, routine, and emotional support, play a crucial role in shaping attachment security. Supportive nursery environments can buffer stress and promote emotional resilience (Shonkoff et al., 2012).</a:t>
            </a:r>
          </a:p>
          <a:p>
            <a:pPr>
              <a:lnSpc>
                <a:spcPct val="90000"/>
              </a:lnSpc>
              <a:spcAft>
                <a:spcPts val="600"/>
              </a:spcAft>
              <a:buNone/>
            </a:pPr>
            <a:r>
              <a:rPr lang="en-GB" sz="1600" b="1" dirty="0">
                <a:effectLst/>
                <a:latin typeface="Arial Nova Cond Light" panose="020B0306020202020204" pitchFamily="34" charset="0"/>
                <a:ea typeface="Aptos" panose="020B0004020202020204" pitchFamily="34" charset="0"/>
                <a:cs typeface="Arial" panose="020B0604020202020204" pitchFamily="34" charset="0"/>
              </a:rPr>
              <a:t>Interaction Between Nature and Nurture</a:t>
            </a:r>
            <a:endParaRPr lang="en-GB" sz="1600" dirty="0">
              <a:effectLst/>
              <a:latin typeface="Arial Nova Cond Light" panose="020B0306020202020204" pitchFamily="34" charset="0"/>
              <a:ea typeface="Aptos" panose="020B0004020202020204" pitchFamily="34" charset="0"/>
              <a:cs typeface="Arial" panose="020B0604020202020204" pitchFamily="34" charset="0"/>
            </a:endParaRPr>
          </a:p>
          <a:p>
            <a:pPr>
              <a:lnSpc>
                <a:spcPct val="90000"/>
              </a:lnSpc>
              <a:spcAft>
                <a:spcPts val="600"/>
              </a:spcAft>
              <a:buNone/>
            </a:pPr>
            <a:r>
              <a:rPr lang="en-GB" sz="1600" dirty="0">
                <a:effectLst/>
                <a:latin typeface="Arial Nova Cond Light" panose="020B0306020202020204" pitchFamily="34" charset="0"/>
                <a:ea typeface="Aptos" panose="020B0004020202020204" pitchFamily="34" charset="0"/>
                <a:cs typeface="Arial" panose="020B0604020202020204" pitchFamily="34" charset="0"/>
              </a:rPr>
              <a:t>Attachment theory recognises that development is shaped through the interaction of biological predispositions and environmental experiences, highlighting the importance of early intervention and responsive care in promoting positive outcomes (Cassidy &amp; Shaver, 2016).</a:t>
            </a:r>
          </a:p>
        </p:txBody>
      </p:sp>
      <p:pic>
        <p:nvPicPr>
          <p:cNvPr id="4" name="Picture 3">
            <a:extLst>
              <a:ext uri="{FF2B5EF4-FFF2-40B4-BE49-F238E27FC236}">
                <a16:creationId xmlns:a16="http://schemas.microsoft.com/office/drawing/2014/main" id="{B1688717-FCF8-D591-DABB-2BCFB08D8B15}"/>
              </a:ext>
            </a:extLst>
          </p:cNvPr>
          <p:cNvPicPr>
            <a:picLocks noChangeAspect="1"/>
          </p:cNvPicPr>
          <p:nvPr/>
        </p:nvPicPr>
        <p:blipFill>
          <a:blip r:embed="rId2"/>
          <a:srcRect l="4845" t="7741" r="10518" b="4213"/>
          <a:stretch>
            <a:fillRect/>
          </a:stretch>
        </p:blipFill>
        <p:spPr>
          <a:xfrm>
            <a:off x="6096000" y="1219977"/>
            <a:ext cx="5554825" cy="4418045"/>
          </a:xfrm>
          <a:prstGeom prst="rect">
            <a:avLst/>
          </a:prstGeom>
        </p:spPr>
      </p:pic>
    </p:spTree>
    <p:extLst>
      <p:ext uri="{BB962C8B-B14F-4D97-AF65-F5344CB8AC3E}">
        <p14:creationId xmlns:p14="http://schemas.microsoft.com/office/powerpoint/2010/main" val="10025066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D73D60-BB8F-9DD1-6289-51D14918CD4D}"/>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DD392C19-B431-75FE-407D-F49EF062EE31}"/>
              </a:ext>
            </a:extLst>
          </p:cNvPr>
          <p:cNvSpPr txBox="1"/>
          <p:nvPr/>
        </p:nvSpPr>
        <p:spPr>
          <a:xfrm>
            <a:off x="639147" y="1154849"/>
            <a:ext cx="6657392" cy="5029069"/>
          </a:xfrm>
          <a:prstGeom prst="rect">
            <a:avLst/>
          </a:prstGeom>
          <a:noFill/>
        </p:spPr>
        <p:txBody>
          <a:bodyPr wrap="square">
            <a:spAutoFit/>
          </a:bodyPr>
          <a:lstStyle/>
          <a:p>
            <a:pPr>
              <a:lnSpc>
                <a:spcPct val="90000"/>
              </a:lnSpc>
              <a:spcAft>
                <a:spcPts val="600"/>
              </a:spcAft>
              <a:buNone/>
            </a:pPr>
            <a:r>
              <a:rPr lang="en-GB" sz="2400" b="1" dirty="0">
                <a:effectLst/>
                <a:latin typeface="Arial Nova Cond Light" panose="020B0306020202020204" pitchFamily="34" charset="0"/>
                <a:ea typeface="Aptos" panose="020B0004020202020204" pitchFamily="34" charset="0"/>
                <a:cs typeface="Arial" panose="020B0604020202020204" pitchFamily="34" charset="0"/>
              </a:rPr>
              <a:t>Evaluation of Attachment Theory</a:t>
            </a:r>
            <a:endParaRPr lang="en-GB" sz="2400" dirty="0">
              <a:effectLst/>
              <a:latin typeface="Arial Nova Cond Light" panose="020B0306020202020204" pitchFamily="34" charset="0"/>
              <a:ea typeface="Aptos" panose="020B0004020202020204" pitchFamily="34" charset="0"/>
              <a:cs typeface="Arial" panose="020B0604020202020204" pitchFamily="34" charset="0"/>
            </a:endParaRPr>
          </a:p>
          <a:p>
            <a:pPr>
              <a:lnSpc>
                <a:spcPct val="90000"/>
              </a:lnSpc>
              <a:spcAft>
                <a:spcPts val="600"/>
              </a:spcAft>
              <a:buNone/>
            </a:pPr>
            <a:r>
              <a:rPr lang="en-GB" sz="1800" b="1" dirty="0">
                <a:effectLst/>
                <a:latin typeface="Arial Nova Cond Light" panose="020B0306020202020204" pitchFamily="34" charset="0"/>
                <a:ea typeface="Aptos" panose="020B0004020202020204" pitchFamily="34" charset="0"/>
                <a:cs typeface="Arial" panose="020B0604020202020204" pitchFamily="34" charset="0"/>
              </a:rPr>
              <a:t>Usefulness in Early Years Practice</a:t>
            </a:r>
            <a:endParaRPr lang="en-GB" sz="1600" dirty="0">
              <a:effectLst/>
              <a:latin typeface="Arial Nova Cond Light" panose="020B0306020202020204" pitchFamily="34" charset="0"/>
              <a:ea typeface="Aptos" panose="020B0004020202020204" pitchFamily="34" charset="0"/>
              <a:cs typeface="Arial" panose="020B0604020202020204" pitchFamily="34" charset="0"/>
            </a:endParaRPr>
          </a:p>
          <a:p>
            <a:pPr>
              <a:lnSpc>
                <a:spcPct val="90000"/>
              </a:lnSpc>
              <a:spcAft>
                <a:spcPts val="600"/>
              </a:spcAft>
              <a:buNone/>
            </a:pPr>
            <a:r>
              <a:rPr lang="en-GB" sz="1800" dirty="0">
                <a:effectLst/>
                <a:latin typeface="Arial Nova Cond Light" panose="020B0306020202020204" pitchFamily="34" charset="0"/>
                <a:ea typeface="Aptos" panose="020B0004020202020204" pitchFamily="34" charset="0"/>
                <a:cs typeface="Arial" panose="020B0604020202020204" pitchFamily="34" charset="0"/>
              </a:rPr>
              <a:t>Attachment theory is highly valuable in early years settings as it emphasises the role of emotional security in supporting healthy development. </a:t>
            </a:r>
          </a:p>
          <a:p>
            <a:pPr>
              <a:lnSpc>
                <a:spcPct val="90000"/>
              </a:lnSpc>
              <a:spcAft>
                <a:spcPts val="600"/>
              </a:spcAft>
              <a:buNone/>
            </a:pPr>
            <a:r>
              <a:rPr lang="en-GB" sz="1800" dirty="0">
                <a:effectLst/>
                <a:latin typeface="Arial Nova Cond Light" panose="020B0306020202020204" pitchFamily="34" charset="0"/>
                <a:ea typeface="Aptos" panose="020B0004020202020204" pitchFamily="34" charset="0"/>
                <a:cs typeface="Arial" panose="020B0604020202020204" pitchFamily="34" charset="0"/>
              </a:rPr>
              <a:t>Research shows that secure attachments are associated with improved emotional regulation, communication, and social competence in young children.</a:t>
            </a:r>
            <a:endParaRPr lang="en-GB" sz="1600" dirty="0">
              <a:effectLst/>
              <a:latin typeface="Arial Nova Cond Light" panose="020B0306020202020204" pitchFamily="34" charset="0"/>
              <a:ea typeface="Aptos" panose="020B0004020202020204" pitchFamily="34" charset="0"/>
              <a:cs typeface="Arial" panose="020B0604020202020204" pitchFamily="34" charset="0"/>
            </a:endParaRPr>
          </a:p>
          <a:p>
            <a:pPr>
              <a:lnSpc>
                <a:spcPct val="90000"/>
              </a:lnSpc>
              <a:spcAft>
                <a:spcPts val="600"/>
              </a:spcAft>
              <a:buNone/>
            </a:pPr>
            <a:r>
              <a:rPr lang="en-GB" sz="1800" b="1" dirty="0">
                <a:effectLst/>
                <a:latin typeface="Arial Nova Cond Light" panose="020B0306020202020204" pitchFamily="34" charset="0"/>
                <a:ea typeface="Aptos" panose="020B0004020202020204" pitchFamily="34" charset="0"/>
                <a:cs typeface="Arial" panose="020B0604020202020204" pitchFamily="34" charset="0"/>
              </a:rPr>
              <a:t>Limitations of the Theory</a:t>
            </a:r>
            <a:endParaRPr lang="en-GB" sz="1600" dirty="0">
              <a:effectLst/>
              <a:latin typeface="Arial Nova Cond Light" panose="020B0306020202020204" pitchFamily="34" charset="0"/>
              <a:ea typeface="Aptos" panose="020B0004020202020204" pitchFamily="34" charset="0"/>
              <a:cs typeface="Arial" panose="020B0604020202020204" pitchFamily="34" charset="0"/>
            </a:endParaRPr>
          </a:p>
          <a:p>
            <a:pPr>
              <a:lnSpc>
                <a:spcPct val="90000"/>
              </a:lnSpc>
              <a:spcAft>
                <a:spcPts val="600"/>
              </a:spcAft>
              <a:buNone/>
            </a:pPr>
            <a:r>
              <a:rPr lang="en-GB" sz="1800" dirty="0">
                <a:effectLst/>
                <a:latin typeface="Arial Nova Cond Light" panose="020B0306020202020204" pitchFamily="34" charset="0"/>
                <a:ea typeface="Aptos" panose="020B0004020202020204" pitchFamily="34" charset="0"/>
                <a:cs typeface="Arial" panose="020B0604020202020204" pitchFamily="34" charset="0"/>
              </a:rPr>
              <a:t>A limitation of attachment theory is its strong focus on the primary caregiver, which may overlook the influence of multiple caregivers and cultural differences in child-rearing practices. </a:t>
            </a:r>
          </a:p>
          <a:p>
            <a:pPr>
              <a:lnSpc>
                <a:spcPct val="90000"/>
              </a:lnSpc>
              <a:spcAft>
                <a:spcPts val="600"/>
              </a:spcAft>
              <a:buNone/>
            </a:pPr>
            <a:r>
              <a:rPr lang="en-GB" sz="1800" dirty="0">
                <a:effectLst/>
                <a:latin typeface="Arial Nova Cond Light" panose="020B0306020202020204" pitchFamily="34" charset="0"/>
                <a:ea typeface="Aptos" panose="020B0004020202020204" pitchFamily="34" charset="0"/>
                <a:cs typeface="Arial" panose="020B0604020202020204" pitchFamily="34" charset="0"/>
              </a:rPr>
              <a:t>Critics argue that the theory may not fully account for children’s resilience or adaptability in diverse social contexts (Rutter, 2015).</a:t>
            </a:r>
            <a:endParaRPr lang="en-GB" sz="1600" dirty="0">
              <a:effectLst/>
              <a:latin typeface="Arial Nova Cond Light" panose="020B0306020202020204" pitchFamily="34" charset="0"/>
              <a:ea typeface="Aptos" panose="020B0004020202020204" pitchFamily="34" charset="0"/>
              <a:cs typeface="Arial" panose="020B0604020202020204" pitchFamily="34" charset="0"/>
            </a:endParaRPr>
          </a:p>
          <a:p>
            <a:pPr>
              <a:lnSpc>
                <a:spcPct val="90000"/>
              </a:lnSpc>
              <a:spcAft>
                <a:spcPts val="600"/>
              </a:spcAft>
              <a:buNone/>
            </a:pPr>
            <a:r>
              <a:rPr lang="en-GB" sz="1800" b="1" dirty="0">
                <a:effectLst/>
                <a:latin typeface="Arial Nova Cond Light" panose="020B0306020202020204" pitchFamily="34" charset="0"/>
                <a:ea typeface="Aptos" panose="020B0004020202020204" pitchFamily="34" charset="0"/>
                <a:cs typeface="Arial" panose="020B0604020202020204" pitchFamily="34" charset="0"/>
              </a:rPr>
              <a:t>Application to Health and Social Care</a:t>
            </a:r>
            <a:endParaRPr lang="en-GB" sz="1600" dirty="0">
              <a:effectLst/>
              <a:latin typeface="Arial Nova Cond Light" panose="020B0306020202020204" pitchFamily="34" charset="0"/>
              <a:ea typeface="Aptos" panose="020B0004020202020204" pitchFamily="34" charset="0"/>
              <a:cs typeface="Arial" panose="020B0604020202020204" pitchFamily="34" charset="0"/>
            </a:endParaRPr>
          </a:p>
          <a:p>
            <a:pPr>
              <a:lnSpc>
                <a:spcPct val="90000"/>
              </a:lnSpc>
              <a:spcAft>
                <a:spcPts val="600"/>
              </a:spcAft>
              <a:buNone/>
            </a:pPr>
            <a:r>
              <a:rPr lang="en-GB" sz="1800" dirty="0">
                <a:effectLst/>
                <a:latin typeface="Arial Nova Cond Light" panose="020B0306020202020204" pitchFamily="34" charset="0"/>
                <a:ea typeface="Aptos" panose="020B0004020202020204" pitchFamily="34" charset="0"/>
                <a:cs typeface="Arial" panose="020B0604020202020204" pitchFamily="34" charset="0"/>
              </a:rPr>
              <a:t>Despite these limitations, attachment theory remains a useful framework when applied flexibly. In health and social care settings, it supports child-centred practice while encouraging practitioners to consider wider social and environmental factors (Howe, 2011).</a:t>
            </a:r>
            <a:endParaRPr lang="en-GB" sz="1600" dirty="0">
              <a:effectLst/>
              <a:latin typeface="Arial Nova Cond Light" panose="020B0306020202020204" pitchFamily="34" charset="0"/>
              <a:ea typeface="Aptos" panose="020B00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363483F5-A2A8-47D5-B70E-B6083AA2E693}"/>
              </a:ext>
            </a:extLst>
          </p:cNvPr>
          <p:cNvPicPr>
            <a:picLocks noChangeAspect="1"/>
          </p:cNvPicPr>
          <p:nvPr/>
        </p:nvPicPr>
        <p:blipFill>
          <a:blip r:embed="rId2"/>
          <a:srcRect t="1353" b="4363"/>
          <a:stretch>
            <a:fillRect/>
          </a:stretch>
        </p:blipFill>
        <p:spPr>
          <a:xfrm>
            <a:off x="7296539" y="831563"/>
            <a:ext cx="4368281" cy="5194873"/>
          </a:xfrm>
          <a:prstGeom prst="rect">
            <a:avLst/>
          </a:prstGeom>
        </p:spPr>
      </p:pic>
    </p:spTree>
    <p:extLst>
      <p:ext uri="{BB962C8B-B14F-4D97-AF65-F5344CB8AC3E}">
        <p14:creationId xmlns:p14="http://schemas.microsoft.com/office/powerpoint/2010/main" val="9677554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B2E9D2-84BC-9DEC-176A-017F1AC169A0}"/>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4346CB11-E774-D5F0-5FD1-4ADCF2B823AF}"/>
              </a:ext>
            </a:extLst>
          </p:cNvPr>
          <p:cNvSpPr txBox="1"/>
          <p:nvPr/>
        </p:nvSpPr>
        <p:spPr>
          <a:xfrm>
            <a:off x="639147" y="1217625"/>
            <a:ext cx="5239139" cy="4422749"/>
          </a:xfrm>
          <a:prstGeom prst="rect">
            <a:avLst/>
          </a:prstGeom>
          <a:noFill/>
        </p:spPr>
        <p:txBody>
          <a:bodyPr wrap="square">
            <a:spAutoFit/>
          </a:bodyPr>
          <a:lstStyle/>
          <a:p>
            <a:pPr>
              <a:lnSpc>
                <a:spcPct val="90000"/>
              </a:lnSpc>
              <a:spcAft>
                <a:spcPts val="600"/>
              </a:spcAft>
              <a:buNone/>
            </a:pPr>
            <a:r>
              <a:rPr lang="en-GB" sz="2400" b="1" dirty="0">
                <a:effectLst/>
                <a:latin typeface="Arial Nova Cond Light" panose="020B0306020202020204" pitchFamily="34" charset="0"/>
                <a:ea typeface="Aptos" panose="020B0004020202020204" pitchFamily="34" charset="0"/>
                <a:cs typeface="Arial" panose="020B0604020202020204" pitchFamily="34" charset="0"/>
              </a:rPr>
              <a:t>Conclusion</a:t>
            </a:r>
            <a:endParaRPr lang="en-GB" sz="2400" dirty="0">
              <a:effectLst/>
              <a:latin typeface="Arial Nova Cond Light" panose="020B0306020202020204" pitchFamily="34" charset="0"/>
              <a:ea typeface="Aptos" panose="020B0004020202020204" pitchFamily="34" charset="0"/>
              <a:cs typeface="Arial" panose="020B0604020202020204" pitchFamily="34" charset="0"/>
            </a:endParaRPr>
          </a:p>
          <a:p>
            <a:pPr>
              <a:lnSpc>
                <a:spcPct val="90000"/>
              </a:lnSpc>
              <a:spcAft>
                <a:spcPts val="600"/>
              </a:spcAft>
              <a:buNone/>
            </a:pPr>
            <a:r>
              <a:rPr lang="en-GB" sz="1600" dirty="0">
                <a:effectLst/>
                <a:latin typeface="Arial Nova Cond Light" panose="020B0306020202020204" pitchFamily="34" charset="0"/>
                <a:ea typeface="Aptos" panose="020B0004020202020204" pitchFamily="34" charset="0"/>
                <a:cs typeface="Arial" panose="020B0604020202020204" pitchFamily="34" charset="0"/>
              </a:rPr>
              <a:t>This presentation has demonstrated how Bowlby’s Attachment Theory can be applied to understand the emotional and behavioural responses of a three-year-old child within an early year’s nursery setting. Amira’s separation anxiety, limited communication, and difficulty with peer interaction can be interpreted as responses to emotional insecurity rather than behavioural non-compliance (Bowlby, 1988).</a:t>
            </a:r>
          </a:p>
          <a:p>
            <a:pPr>
              <a:lnSpc>
                <a:spcPct val="90000"/>
              </a:lnSpc>
              <a:spcAft>
                <a:spcPts val="600"/>
              </a:spcAft>
              <a:buNone/>
            </a:pPr>
            <a:r>
              <a:rPr lang="en-GB" sz="1600" dirty="0">
                <a:effectLst/>
                <a:latin typeface="Arial Nova Cond Light" panose="020B0306020202020204" pitchFamily="34" charset="0"/>
                <a:ea typeface="Aptos" panose="020B0004020202020204" pitchFamily="34" charset="0"/>
                <a:cs typeface="Arial" panose="020B0604020202020204" pitchFamily="34" charset="0"/>
              </a:rPr>
              <a:t>The application of attachment-informed strategies highlights the importance of consistent caregiving, emotional responsiveness, and supportive routines in promoting a child’s wellbeing. Evidence suggests that secure attachment relationships contribute positively to emotional regulation, social development, and early learning outcomes (Cassidy and Shaver, 2016).</a:t>
            </a:r>
          </a:p>
          <a:p>
            <a:pPr>
              <a:lnSpc>
                <a:spcPct val="90000"/>
              </a:lnSpc>
              <a:spcAft>
                <a:spcPts val="600"/>
              </a:spcAft>
              <a:buNone/>
            </a:pPr>
            <a:r>
              <a:rPr lang="en-GB" sz="1600" dirty="0">
                <a:effectLst/>
                <a:latin typeface="Arial Nova Cond Light" panose="020B0306020202020204" pitchFamily="34" charset="0"/>
                <a:ea typeface="Aptos" panose="020B0004020202020204" pitchFamily="34" charset="0"/>
                <a:cs typeface="Arial" panose="020B0604020202020204" pitchFamily="34" charset="0"/>
              </a:rPr>
              <a:t>Overall, Bowlby’s theory provides a valuable framework for early years practitioners when supporting children experiencing transition-related anxiety. When applied flexibly and alongside professional judgement, attachment theory can enhance child-centred practice and support positive developmental outcomes (Howe, 2011).</a:t>
            </a:r>
          </a:p>
        </p:txBody>
      </p:sp>
      <p:pic>
        <p:nvPicPr>
          <p:cNvPr id="4" name="Picture 3">
            <a:extLst>
              <a:ext uri="{FF2B5EF4-FFF2-40B4-BE49-F238E27FC236}">
                <a16:creationId xmlns:a16="http://schemas.microsoft.com/office/drawing/2014/main" id="{F5B13547-0F07-2871-30AE-E71EFB41C9B7}"/>
              </a:ext>
            </a:extLst>
          </p:cNvPr>
          <p:cNvPicPr>
            <a:picLocks noChangeAspect="1"/>
          </p:cNvPicPr>
          <p:nvPr/>
        </p:nvPicPr>
        <p:blipFill>
          <a:blip r:embed="rId2"/>
          <a:srcRect l="7389" t="4626" r="7096"/>
          <a:stretch>
            <a:fillRect/>
          </a:stretch>
        </p:blipFill>
        <p:spPr>
          <a:xfrm>
            <a:off x="5878286" y="1021702"/>
            <a:ext cx="5674567" cy="4814596"/>
          </a:xfrm>
          <a:prstGeom prst="rect">
            <a:avLst/>
          </a:prstGeom>
        </p:spPr>
      </p:pic>
    </p:spTree>
    <p:extLst>
      <p:ext uri="{BB962C8B-B14F-4D97-AF65-F5344CB8AC3E}">
        <p14:creationId xmlns:p14="http://schemas.microsoft.com/office/powerpoint/2010/main" val="31389830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3D4809-A5AA-4715-C3E8-CC8C0040897E}"/>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3FF28E6C-7550-F26D-2A48-27A7157160A1}"/>
              </a:ext>
            </a:extLst>
          </p:cNvPr>
          <p:cNvSpPr txBox="1"/>
          <p:nvPr/>
        </p:nvSpPr>
        <p:spPr>
          <a:xfrm>
            <a:off x="626317" y="1131448"/>
            <a:ext cx="10939365" cy="4595104"/>
          </a:xfrm>
          <a:prstGeom prst="rect">
            <a:avLst/>
          </a:prstGeom>
          <a:noFill/>
        </p:spPr>
        <p:txBody>
          <a:bodyPr wrap="square">
            <a:spAutoFit/>
          </a:bodyPr>
          <a:lstStyle/>
          <a:p>
            <a:pPr>
              <a:lnSpc>
                <a:spcPct val="90000"/>
              </a:lnSpc>
              <a:spcAft>
                <a:spcPts val="600"/>
              </a:spcAft>
              <a:buNone/>
            </a:pPr>
            <a:r>
              <a:rPr lang="en-GB" sz="2400" b="1" dirty="0">
                <a:effectLst/>
                <a:latin typeface="Arial Nova Cond Light" panose="020B0306020202020204" pitchFamily="34" charset="0"/>
                <a:ea typeface="Aptos" panose="020B0004020202020204" pitchFamily="34" charset="0"/>
                <a:cs typeface="Arial" panose="020B0604020202020204" pitchFamily="34" charset="0"/>
              </a:rPr>
              <a:t>References</a:t>
            </a:r>
            <a:r>
              <a:rPr lang="en-GB" sz="1600" b="1" dirty="0">
                <a:effectLst/>
                <a:latin typeface="Arial Nova Cond Light" panose="020B0306020202020204" pitchFamily="34" charset="0"/>
                <a:ea typeface="Aptos" panose="020B0004020202020204" pitchFamily="34" charset="0"/>
                <a:cs typeface="Arial" panose="020B0604020202020204" pitchFamily="34" charset="0"/>
              </a:rPr>
              <a:t> </a:t>
            </a:r>
            <a:endParaRPr lang="en-GB" sz="1600" dirty="0">
              <a:effectLst/>
              <a:latin typeface="Arial Nova Cond Light" panose="020B0306020202020204" pitchFamily="34" charset="0"/>
              <a:ea typeface="Aptos" panose="020B0004020202020204" pitchFamily="34" charset="0"/>
              <a:cs typeface="Arial" panose="020B0604020202020204" pitchFamily="34" charset="0"/>
            </a:endParaRPr>
          </a:p>
          <a:p>
            <a:pPr>
              <a:lnSpc>
                <a:spcPct val="90000"/>
              </a:lnSpc>
              <a:spcAft>
                <a:spcPts val="600"/>
              </a:spcAft>
              <a:buNone/>
            </a:pPr>
            <a:r>
              <a:rPr lang="en-GB" sz="1600" dirty="0">
                <a:effectLst/>
                <a:latin typeface="Arial Nova Cond Light" panose="020B0306020202020204" pitchFamily="34" charset="0"/>
                <a:ea typeface="Aptos" panose="020B0004020202020204" pitchFamily="34" charset="0"/>
                <a:cs typeface="Arial" panose="020B0604020202020204" pitchFamily="34" charset="0"/>
              </a:rPr>
              <a:t>Ainsworth, M.D.S., </a:t>
            </a:r>
            <a:r>
              <a:rPr lang="en-GB" sz="1600" dirty="0" err="1">
                <a:effectLst/>
                <a:latin typeface="Arial Nova Cond Light" panose="020B0306020202020204" pitchFamily="34" charset="0"/>
                <a:ea typeface="Aptos" panose="020B0004020202020204" pitchFamily="34" charset="0"/>
                <a:cs typeface="Arial" panose="020B0604020202020204" pitchFamily="34" charset="0"/>
              </a:rPr>
              <a:t>Blehar</a:t>
            </a:r>
            <a:r>
              <a:rPr lang="en-GB" sz="1600" dirty="0">
                <a:effectLst/>
                <a:latin typeface="Arial Nova Cond Light" panose="020B0306020202020204" pitchFamily="34" charset="0"/>
                <a:ea typeface="Aptos" panose="020B0004020202020204" pitchFamily="34" charset="0"/>
                <a:cs typeface="Arial" panose="020B0604020202020204" pitchFamily="34" charset="0"/>
              </a:rPr>
              <a:t>, M.C., Waters, E. and Wall, S. (1978) </a:t>
            </a:r>
            <a:r>
              <a:rPr lang="en-GB" sz="1600" i="1" dirty="0">
                <a:effectLst/>
                <a:latin typeface="Arial Nova Cond Light" panose="020B0306020202020204" pitchFamily="34" charset="0"/>
                <a:ea typeface="Aptos" panose="020B0004020202020204" pitchFamily="34" charset="0"/>
                <a:cs typeface="Arial" panose="020B0604020202020204" pitchFamily="34" charset="0"/>
              </a:rPr>
              <a:t>Patterns of attachment: A psychological study of the strange situation</a:t>
            </a:r>
            <a:r>
              <a:rPr lang="en-GB" sz="1600" dirty="0">
                <a:effectLst/>
                <a:latin typeface="Arial Nova Cond Light" panose="020B0306020202020204" pitchFamily="34" charset="0"/>
                <a:ea typeface="Aptos" panose="020B0004020202020204" pitchFamily="34" charset="0"/>
                <a:cs typeface="Arial" panose="020B0604020202020204" pitchFamily="34" charset="0"/>
              </a:rPr>
              <a:t>. Hillsdale, NJ: Erlbaum.</a:t>
            </a:r>
          </a:p>
          <a:p>
            <a:pPr>
              <a:lnSpc>
                <a:spcPct val="90000"/>
              </a:lnSpc>
              <a:spcAft>
                <a:spcPts val="600"/>
              </a:spcAft>
              <a:buNone/>
            </a:pPr>
            <a:r>
              <a:rPr lang="en-GB" sz="1600" dirty="0">
                <a:effectLst/>
                <a:latin typeface="Arial Nova Cond Light" panose="020B0306020202020204" pitchFamily="34" charset="0"/>
                <a:ea typeface="Aptos" panose="020B0004020202020204" pitchFamily="34" charset="0"/>
                <a:cs typeface="Arial" panose="020B0604020202020204" pitchFamily="34" charset="0"/>
              </a:rPr>
              <a:t>Bowlby, J. (1969) </a:t>
            </a:r>
            <a:r>
              <a:rPr lang="en-GB" sz="1600" i="1" dirty="0">
                <a:effectLst/>
                <a:latin typeface="Arial Nova Cond Light" panose="020B0306020202020204" pitchFamily="34" charset="0"/>
                <a:ea typeface="Aptos" panose="020B0004020202020204" pitchFamily="34" charset="0"/>
                <a:cs typeface="Arial" panose="020B0604020202020204" pitchFamily="34" charset="0"/>
              </a:rPr>
              <a:t>Attachment and loss: Volume 1 – Attachment</a:t>
            </a:r>
            <a:r>
              <a:rPr lang="en-GB" sz="1600" dirty="0">
                <a:effectLst/>
                <a:latin typeface="Arial Nova Cond Light" panose="020B0306020202020204" pitchFamily="34" charset="0"/>
                <a:ea typeface="Aptos" panose="020B0004020202020204" pitchFamily="34" charset="0"/>
                <a:cs typeface="Arial" panose="020B0604020202020204" pitchFamily="34" charset="0"/>
              </a:rPr>
              <a:t>. London: Penguin Books.</a:t>
            </a:r>
          </a:p>
          <a:p>
            <a:pPr>
              <a:lnSpc>
                <a:spcPct val="90000"/>
              </a:lnSpc>
              <a:spcAft>
                <a:spcPts val="600"/>
              </a:spcAft>
              <a:buNone/>
            </a:pPr>
            <a:r>
              <a:rPr lang="en-GB" sz="1600" dirty="0">
                <a:effectLst/>
                <a:latin typeface="Arial Nova Cond Light" panose="020B0306020202020204" pitchFamily="34" charset="0"/>
                <a:ea typeface="Aptos" panose="020B0004020202020204" pitchFamily="34" charset="0"/>
                <a:cs typeface="Arial" panose="020B0604020202020204" pitchFamily="34" charset="0"/>
              </a:rPr>
              <a:t>Bowlby, J. (1988) </a:t>
            </a:r>
            <a:r>
              <a:rPr lang="en-GB" sz="1600" i="1" dirty="0">
                <a:effectLst/>
                <a:latin typeface="Arial Nova Cond Light" panose="020B0306020202020204" pitchFamily="34" charset="0"/>
                <a:ea typeface="Aptos" panose="020B0004020202020204" pitchFamily="34" charset="0"/>
                <a:cs typeface="Arial" panose="020B0604020202020204" pitchFamily="34" charset="0"/>
              </a:rPr>
              <a:t>A secure base: Parent-child attachment and healthy human development</a:t>
            </a:r>
            <a:r>
              <a:rPr lang="en-GB" sz="1600" dirty="0">
                <a:effectLst/>
                <a:latin typeface="Arial Nova Cond Light" panose="020B0306020202020204" pitchFamily="34" charset="0"/>
                <a:ea typeface="Aptos" panose="020B0004020202020204" pitchFamily="34" charset="0"/>
                <a:cs typeface="Arial" panose="020B0604020202020204" pitchFamily="34" charset="0"/>
              </a:rPr>
              <a:t>. London: Routledge.</a:t>
            </a:r>
          </a:p>
          <a:p>
            <a:pPr>
              <a:lnSpc>
                <a:spcPct val="90000"/>
              </a:lnSpc>
              <a:spcAft>
                <a:spcPts val="600"/>
              </a:spcAft>
              <a:buNone/>
            </a:pPr>
            <a:r>
              <a:rPr lang="en-GB" sz="1600" dirty="0">
                <a:effectLst/>
                <a:latin typeface="Arial Nova Cond Light" panose="020B0306020202020204" pitchFamily="34" charset="0"/>
                <a:ea typeface="Aptos" panose="020B0004020202020204" pitchFamily="34" charset="0"/>
                <a:cs typeface="Arial" panose="020B0604020202020204" pitchFamily="34" charset="0"/>
              </a:rPr>
              <a:t>Bretherton, I. (1992) ‘The origins of attachment theory: John Bowlby and Mary Ainsworth’, </a:t>
            </a:r>
            <a:r>
              <a:rPr lang="en-GB" sz="1600" i="1" dirty="0">
                <a:effectLst/>
                <a:latin typeface="Arial Nova Cond Light" panose="020B0306020202020204" pitchFamily="34" charset="0"/>
                <a:ea typeface="Aptos" panose="020B0004020202020204" pitchFamily="34" charset="0"/>
                <a:cs typeface="Arial" panose="020B0604020202020204" pitchFamily="34" charset="0"/>
              </a:rPr>
              <a:t>Developmental Psychology</a:t>
            </a:r>
            <a:r>
              <a:rPr lang="en-GB" sz="1600" dirty="0">
                <a:effectLst/>
                <a:latin typeface="Arial Nova Cond Light" panose="020B0306020202020204" pitchFamily="34" charset="0"/>
                <a:ea typeface="Aptos" panose="020B0004020202020204" pitchFamily="34" charset="0"/>
                <a:cs typeface="Arial" panose="020B0604020202020204" pitchFamily="34" charset="0"/>
              </a:rPr>
              <a:t>, 28(5), pp. 759–775.</a:t>
            </a:r>
          </a:p>
          <a:p>
            <a:pPr>
              <a:lnSpc>
                <a:spcPct val="90000"/>
              </a:lnSpc>
              <a:spcAft>
                <a:spcPts val="600"/>
              </a:spcAft>
              <a:buNone/>
            </a:pPr>
            <a:r>
              <a:rPr lang="en-GB" sz="1600" dirty="0">
                <a:effectLst/>
                <a:latin typeface="Arial Nova Cond Light" panose="020B0306020202020204" pitchFamily="34" charset="0"/>
                <a:ea typeface="Aptos" panose="020B0004020202020204" pitchFamily="34" charset="0"/>
                <a:cs typeface="Arial" panose="020B0604020202020204" pitchFamily="34" charset="0"/>
              </a:rPr>
              <a:t>Bretherton, I. and Munholland, K.A. (2008) ‘Internal working models in attachment relationships’, in Cassidy, J. and Shaver, P.R. (eds.) </a:t>
            </a:r>
            <a:r>
              <a:rPr lang="en-GB" sz="1600" i="1" dirty="0">
                <a:effectLst/>
                <a:latin typeface="Arial Nova Cond Light" panose="020B0306020202020204" pitchFamily="34" charset="0"/>
                <a:ea typeface="Aptos" panose="020B0004020202020204" pitchFamily="34" charset="0"/>
                <a:cs typeface="Arial" panose="020B0604020202020204" pitchFamily="34" charset="0"/>
              </a:rPr>
              <a:t>Handbook of attachment: Theory, research, and clinical applications</a:t>
            </a:r>
            <a:r>
              <a:rPr lang="en-GB" sz="1600" dirty="0">
                <a:effectLst/>
                <a:latin typeface="Arial Nova Cond Light" panose="020B0306020202020204" pitchFamily="34" charset="0"/>
                <a:ea typeface="Aptos" panose="020B0004020202020204" pitchFamily="34" charset="0"/>
                <a:cs typeface="Arial" panose="020B0604020202020204" pitchFamily="34" charset="0"/>
              </a:rPr>
              <a:t>. 2nd </a:t>
            </a:r>
            <a:r>
              <a:rPr lang="en-GB" sz="1600" dirty="0" err="1">
                <a:effectLst/>
                <a:latin typeface="Arial Nova Cond Light" panose="020B0306020202020204" pitchFamily="34" charset="0"/>
                <a:ea typeface="Aptos" panose="020B0004020202020204" pitchFamily="34" charset="0"/>
                <a:cs typeface="Arial" panose="020B0604020202020204" pitchFamily="34" charset="0"/>
              </a:rPr>
              <a:t>edn</a:t>
            </a:r>
            <a:r>
              <a:rPr lang="en-GB" sz="1600" dirty="0">
                <a:effectLst/>
                <a:latin typeface="Arial Nova Cond Light" panose="020B0306020202020204" pitchFamily="34" charset="0"/>
                <a:ea typeface="Aptos" panose="020B0004020202020204" pitchFamily="34" charset="0"/>
                <a:cs typeface="Arial" panose="020B0604020202020204" pitchFamily="34" charset="0"/>
              </a:rPr>
              <a:t>. New York: Guilford Press, pp. 102–127.</a:t>
            </a:r>
          </a:p>
          <a:p>
            <a:pPr>
              <a:lnSpc>
                <a:spcPct val="90000"/>
              </a:lnSpc>
              <a:spcAft>
                <a:spcPts val="600"/>
              </a:spcAft>
              <a:buNone/>
            </a:pPr>
            <a:r>
              <a:rPr lang="en-GB" sz="1600" dirty="0">
                <a:effectLst/>
                <a:latin typeface="Arial Nova Cond Light" panose="020B0306020202020204" pitchFamily="34" charset="0"/>
                <a:ea typeface="Aptos" panose="020B0004020202020204" pitchFamily="34" charset="0"/>
                <a:cs typeface="Arial" panose="020B0604020202020204" pitchFamily="34" charset="0"/>
              </a:rPr>
              <a:t>Cassidy, J. and Shaver, P.R. (2016) </a:t>
            </a:r>
            <a:r>
              <a:rPr lang="en-GB" sz="1600" i="1" dirty="0">
                <a:effectLst/>
                <a:latin typeface="Arial Nova Cond Light" panose="020B0306020202020204" pitchFamily="34" charset="0"/>
                <a:ea typeface="Aptos" panose="020B0004020202020204" pitchFamily="34" charset="0"/>
                <a:cs typeface="Arial" panose="020B0604020202020204" pitchFamily="34" charset="0"/>
              </a:rPr>
              <a:t>Handbook of attachment: Theory, research, and clinical applications</a:t>
            </a:r>
            <a:r>
              <a:rPr lang="en-GB" sz="1600" dirty="0">
                <a:effectLst/>
                <a:latin typeface="Arial Nova Cond Light" panose="020B0306020202020204" pitchFamily="34" charset="0"/>
                <a:ea typeface="Aptos" panose="020B0004020202020204" pitchFamily="34" charset="0"/>
                <a:cs typeface="Arial" panose="020B0604020202020204" pitchFamily="34" charset="0"/>
              </a:rPr>
              <a:t>. 3rd </a:t>
            </a:r>
            <a:r>
              <a:rPr lang="en-GB" sz="1600" dirty="0" err="1">
                <a:effectLst/>
                <a:latin typeface="Arial Nova Cond Light" panose="020B0306020202020204" pitchFamily="34" charset="0"/>
                <a:ea typeface="Aptos" panose="020B0004020202020204" pitchFamily="34" charset="0"/>
                <a:cs typeface="Arial" panose="020B0604020202020204" pitchFamily="34" charset="0"/>
              </a:rPr>
              <a:t>edn</a:t>
            </a:r>
            <a:r>
              <a:rPr lang="en-GB" sz="1600" dirty="0">
                <a:effectLst/>
                <a:latin typeface="Arial Nova Cond Light" panose="020B0306020202020204" pitchFamily="34" charset="0"/>
                <a:ea typeface="Aptos" panose="020B0004020202020204" pitchFamily="34" charset="0"/>
                <a:cs typeface="Arial" panose="020B0604020202020204" pitchFamily="34" charset="0"/>
              </a:rPr>
              <a:t>. New York: Guilford Press.</a:t>
            </a:r>
          </a:p>
          <a:p>
            <a:pPr>
              <a:lnSpc>
                <a:spcPct val="90000"/>
              </a:lnSpc>
              <a:spcAft>
                <a:spcPts val="600"/>
              </a:spcAft>
              <a:buNone/>
            </a:pPr>
            <a:r>
              <a:rPr lang="en-GB" sz="1600" dirty="0">
                <a:effectLst/>
                <a:latin typeface="Arial Nova Cond Light" panose="020B0306020202020204" pitchFamily="34" charset="0"/>
                <a:ea typeface="Aptos" panose="020B0004020202020204" pitchFamily="34" charset="0"/>
                <a:cs typeface="Arial" panose="020B0604020202020204" pitchFamily="34" charset="0"/>
              </a:rPr>
              <a:t>Department for Education (DfE) (2021) </a:t>
            </a:r>
            <a:r>
              <a:rPr lang="en-GB" sz="1600" i="1" dirty="0">
                <a:effectLst/>
                <a:latin typeface="Arial Nova Cond Light" panose="020B0306020202020204" pitchFamily="34" charset="0"/>
                <a:ea typeface="Aptos" panose="020B0004020202020204" pitchFamily="34" charset="0"/>
                <a:cs typeface="Arial" panose="020B0604020202020204" pitchFamily="34" charset="0"/>
              </a:rPr>
              <a:t>Statutory framework for the early years’ foundation stage</a:t>
            </a:r>
            <a:r>
              <a:rPr lang="en-GB" sz="1600" dirty="0">
                <a:effectLst/>
                <a:latin typeface="Arial Nova Cond Light" panose="020B0306020202020204" pitchFamily="34" charset="0"/>
                <a:ea typeface="Aptos" panose="020B0004020202020204" pitchFamily="34" charset="0"/>
                <a:cs typeface="Arial" panose="020B0604020202020204" pitchFamily="34" charset="0"/>
              </a:rPr>
              <a:t>. London: DfE.</a:t>
            </a:r>
          </a:p>
          <a:p>
            <a:pPr>
              <a:lnSpc>
                <a:spcPct val="90000"/>
              </a:lnSpc>
              <a:spcAft>
                <a:spcPts val="600"/>
              </a:spcAft>
              <a:buNone/>
            </a:pPr>
            <a:r>
              <a:rPr lang="en-GB" sz="1600" dirty="0">
                <a:effectLst/>
                <a:latin typeface="Arial Nova Cond Light" panose="020B0306020202020204" pitchFamily="34" charset="0"/>
                <a:ea typeface="Aptos" panose="020B0004020202020204" pitchFamily="34" charset="0"/>
                <a:cs typeface="Arial" panose="020B0604020202020204" pitchFamily="34" charset="0"/>
              </a:rPr>
              <a:t>Howe, D. (2011) </a:t>
            </a:r>
            <a:r>
              <a:rPr lang="en-GB" sz="1600" i="1" dirty="0">
                <a:effectLst/>
                <a:latin typeface="Arial Nova Cond Light" panose="020B0306020202020204" pitchFamily="34" charset="0"/>
                <a:ea typeface="Aptos" panose="020B0004020202020204" pitchFamily="34" charset="0"/>
                <a:cs typeface="Arial" panose="020B0604020202020204" pitchFamily="34" charset="0"/>
              </a:rPr>
              <a:t>Attachment across the </a:t>
            </a:r>
            <a:r>
              <a:rPr lang="en-GB" sz="1600" i="1" dirty="0" err="1">
                <a:effectLst/>
                <a:latin typeface="Arial Nova Cond Light" panose="020B0306020202020204" pitchFamily="34" charset="0"/>
                <a:ea typeface="Aptos" panose="020B0004020202020204" pitchFamily="34" charset="0"/>
                <a:cs typeface="Arial" panose="020B0604020202020204" pitchFamily="34" charset="0"/>
              </a:rPr>
              <a:t>lifecourse</a:t>
            </a:r>
            <a:r>
              <a:rPr lang="en-GB" sz="1600" i="1" dirty="0">
                <a:effectLst/>
                <a:latin typeface="Arial Nova Cond Light" panose="020B0306020202020204" pitchFamily="34" charset="0"/>
                <a:ea typeface="Aptos" panose="020B0004020202020204" pitchFamily="34" charset="0"/>
                <a:cs typeface="Arial" panose="020B0604020202020204" pitchFamily="34" charset="0"/>
              </a:rPr>
              <a:t>: A brief introduction</a:t>
            </a:r>
            <a:r>
              <a:rPr lang="en-GB" sz="1600" dirty="0">
                <a:effectLst/>
                <a:latin typeface="Arial Nova Cond Light" panose="020B0306020202020204" pitchFamily="34" charset="0"/>
                <a:ea typeface="Aptos" panose="020B0004020202020204" pitchFamily="34" charset="0"/>
                <a:cs typeface="Arial" panose="020B0604020202020204" pitchFamily="34" charset="0"/>
              </a:rPr>
              <a:t>. Basingstoke: Palgrave Macmillan.</a:t>
            </a:r>
          </a:p>
          <a:p>
            <a:pPr>
              <a:lnSpc>
                <a:spcPct val="90000"/>
              </a:lnSpc>
              <a:spcAft>
                <a:spcPts val="600"/>
              </a:spcAft>
              <a:buNone/>
            </a:pPr>
            <a:r>
              <a:rPr lang="en-GB" sz="1600" dirty="0">
                <a:effectLst/>
                <a:latin typeface="Arial Nova Cond Light" panose="020B0306020202020204" pitchFamily="34" charset="0"/>
                <a:ea typeface="Aptos" panose="020B0004020202020204" pitchFamily="34" charset="0"/>
                <a:cs typeface="Arial" panose="020B0604020202020204" pitchFamily="34" charset="0"/>
              </a:rPr>
              <a:t>Rothbart, M.K. (2011) </a:t>
            </a:r>
            <a:r>
              <a:rPr lang="en-GB" sz="1600" i="1" dirty="0">
                <a:effectLst/>
                <a:latin typeface="Arial Nova Cond Light" panose="020B0306020202020204" pitchFamily="34" charset="0"/>
                <a:ea typeface="Aptos" panose="020B0004020202020204" pitchFamily="34" charset="0"/>
                <a:cs typeface="Arial" panose="020B0604020202020204" pitchFamily="34" charset="0"/>
              </a:rPr>
              <a:t>Becoming who we are: Temperament and personality in development</a:t>
            </a:r>
            <a:r>
              <a:rPr lang="en-GB" sz="1600" dirty="0">
                <a:effectLst/>
                <a:latin typeface="Arial Nova Cond Light" panose="020B0306020202020204" pitchFamily="34" charset="0"/>
                <a:ea typeface="Aptos" panose="020B0004020202020204" pitchFamily="34" charset="0"/>
                <a:cs typeface="Arial" panose="020B0604020202020204" pitchFamily="34" charset="0"/>
              </a:rPr>
              <a:t>. New York: Guilford Press.</a:t>
            </a:r>
          </a:p>
          <a:p>
            <a:pPr>
              <a:lnSpc>
                <a:spcPct val="90000"/>
              </a:lnSpc>
              <a:spcAft>
                <a:spcPts val="600"/>
              </a:spcAft>
              <a:buNone/>
            </a:pPr>
            <a:r>
              <a:rPr lang="en-GB" sz="1600" dirty="0">
                <a:effectLst/>
                <a:latin typeface="Arial Nova Cond Light" panose="020B0306020202020204" pitchFamily="34" charset="0"/>
                <a:ea typeface="Aptos" panose="020B0004020202020204" pitchFamily="34" charset="0"/>
                <a:cs typeface="Arial" panose="020B0604020202020204" pitchFamily="34" charset="0"/>
              </a:rPr>
              <a:t>Rutter, M. (2015) ‘Attachment theory and research: Resurfacing the concept of security’, </a:t>
            </a:r>
            <a:r>
              <a:rPr lang="en-GB" sz="1600" i="1" dirty="0">
                <a:effectLst/>
                <a:latin typeface="Arial Nova Cond Light" panose="020B0306020202020204" pitchFamily="34" charset="0"/>
                <a:ea typeface="Aptos" panose="020B0004020202020204" pitchFamily="34" charset="0"/>
                <a:cs typeface="Arial" panose="020B0604020202020204" pitchFamily="34" charset="0"/>
              </a:rPr>
              <a:t>Journal of Child Psychology and Psychiatry</a:t>
            </a:r>
            <a:r>
              <a:rPr lang="en-GB" sz="1600" dirty="0">
                <a:effectLst/>
                <a:latin typeface="Arial Nova Cond Light" panose="020B0306020202020204" pitchFamily="34" charset="0"/>
                <a:ea typeface="Aptos" panose="020B0004020202020204" pitchFamily="34" charset="0"/>
                <a:cs typeface="Arial" panose="020B0604020202020204" pitchFamily="34" charset="0"/>
              </a:rPr>
              <a:t>, 56(4), pp. 411–425.</a:t>
            </a:r>
          </a:p>
          <a:p>
            <a:pPr>
              <a:lnSpc>
                <a:spcPct val="90000"/>
              </a:lnSpc>
              <a:spcAft>
                <a:spcPts val="600"/>
              </a:spcAft>
              <a:buNone/>
            </a:pPr>
            <a:r>
              <a:rPr lang="en-GB" sz="1600" dirty="0">
                <a:effectLst/>
                <a:latin typeface="Arial Nova Cond Light" panose="020B0306020202020204" pitchFamily="34" charset="0"/>
                <a:ea typeface="Aptos" panose="020B0004020202020204" pitchFamily="34" charset="0"/>
                <a:cs typeface="Arial" panose="020B0604020202020204" pitchFamily="34" charset="0"/>
              </a:rPr>
              <a:t>Shonkoff, J.P., Garner, A.S. and The Committee on Psychosocial Aspects of Child and Family Health (2012) ‘The lifelong effects of early childhood adversity and toxic stress’, </a:t>
            </a:r>
            <a:r>
              <a:rPr lang="en-GB" sz="1600" i="1" dirty="0" err="1">
                <a:effectLst/>
                <a:latin typeface="Arial Nova Cond Light" panose="020B0306020202020204" pitchFamily="34" charset="0"/>
                <a:ea typeface="Aptos" panose="020B0004020202020204" pitchFamily="34" charset="0"/>
                <a:cs typeface="Arial" panose="020B0604020202020204" pitchFamily="34" charset="0"/>
              </a:rPr>
              <a:t>Pediatrics</a:t>
            </a:r>
            <a:r>
              <a:rPr lang="en-GB" sz="1600" dirty="0">
                <a:effectLst/>
                <a:latin typeface="Arial Nova Cond Light" panose="020B0306020202020204" pitchFamily="34" charset="0"/>
                <a:ea typeface="Aptos" panose="020B0004020202020204" pitchFamily="34" charset="0"/>
                <a:cs typeface="Arial" panose="020B0604020202020204" pitchFamily="34" charset="0"/>
              </a:rPr>
              <a:t>, 129(1), pp. e232–e246.</a:t>
            </a:r>
          </a:p>
        </p:txBody>
      </p:sp>
    </p:spTree>
    <p:extLst>
      <p:ext uri="{BB962C8B-B14F-4D97-AF65-F5344CB8AC3E}">
        <p14:creationId xmlns:p14="http://schemas.microsoft.com/office/powerpoint/2010/main" val="1049526638"/>
      </p:ext>
    </p:extLst>
  </p:cSld>
  <p:clrMapOvr>
    <a:masterClrMapping/>
  </p:clrMapOvr>
</p:sld>
</file>

<file path=ppt/theme/theme1.xml><?xml version="1.0" encoding="utf-8"?>
<a:theme xmlns:a="http://schemas.openxmlformats.org/drawingml/2006/main" name="DashVTI">
  <a:themeElements>
    <a:clrScheme name="Custom 6">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0A75137F-CDEB-4E94-A788-9D255EBE1B91}" vid="{DE9A6A09-5855-45A3-8E99-4290ED24057C}"/>
    </a:ext>
  </a:extLst>
</a:theme>
</file>

<file path=docProps/app.xml><?xml version="1.0" encoding="utf-8"?>
<Properties xmlns="http://schemas.openxmlformats.org/officeDocument/2006/extended-properties" xmlns:vt="http://schemas.openxmlformats.org/officeDocument/2006/docPropsVTypes">
  <TotalTime>46</TotalTime>
  <Words>1687</Words>
  <PresentationFormat>Widescreen</PresentationFormat>
  <Paragraphs>75</Paragraphs>
  <Slides>11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Arial Nova Cond</vt:lpstr>
      <vt:lpstr>Arial Nova Cond Light</vt:lpstr>
      <vt:lpstr>Bernard MT Condensed</vt:lpstr>
      <vt:lpstr>Grandview Display</vt:lpstr>
      <vt:lpstr>DashVTI</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erms:created xsi:type="dcterms:W3CDTF">2026-01-23T18:51:55Z</dcterms:created>
  <dcterms:modified xsi:type="dcterms:W3CDTF">2026-01-23T19:38:39Z</dcterms:modified>
</cp:coreProperties>
</file>