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107" autoAdjust="0"/>
    <p:restoredTop sz="96035" autoAdjust="0"/>
  </p:normalViewPr>
  <p:slideViewPr>
    <p:cSldViewPr snapToGrid="0">
      <p:cViewPr varScale="1">
        <p:scale>
          <a:sx n="84" d="100"/>
          <a:sy n="84" d="100"/>
        </p:scale>
        <p:origin x="216" y="8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11F616-E238-4D69-93D9-4EE205B53E4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511CE46-F965-4299-A876-8FB1C863E9F4}">
      <dgm:prSet/>
      <dgm:spPr/>
      <dgm:t>
        <a:bodyPr/>
        <a:lstStyle/>
        <a:p>
          <a:r>
            <a:rPr lang="en-GB" b="1"/>
            <a:t>Introduction  </a:t>
          </a:r>
          <a:endParaRPr lang="en-US"/>
        </a:p>
      </dgm:t>
    </dgm:pt>
    <dgm:pt modelId="{A6FC6F9B-F6A1-40D3-8733-A42381AFC32D}" type="parTrans" cxnId="{DD4C1ECB-FD9D-4728-85CA-5722752A8CCE}">
      <dgm:prSet/>
      <dgm:spPr/>
      <dgm:t>
        <a:bodyPr/>
        <a:lstStyle/>
        <a:p>
          <a:endParaRPr lang="en-US"/>
        </a:p>
      </dgm:t>
    </dgm:pt>
    <dgm:pt modelId="{CA75AD0B-84CF-4C5F-94EA-5CE58E48FA01}" type="sibTrans" cxnId="{DD4C1ECB-FD9D-4728-85CA-5722752A8CCE}">
      <dgm:prSet/>
      <dgm:spPr/>
      <dgm:t>
        <a:bodyPr/>
        <a:lstStyle/>
        <a:p>
          <a:endParaRPr lang="en-US"/>
        </a:p>
      </dgm:t>
    </dgm:pt>
    <dgm:pt modelId="{DA1849F9-24A7-41AA-8639-9696D5A2A0D9}">
      <dgm:prSet/>
      <dgm:spPr/>
      <dgm:t>
        <a:bodyPr/>
        <a:lstStyle/>
        <a:p>
          <a:r>
            <a:rPr lang="en-GB" b="1"/>
            <a:t>Company background</a:t>
          </a:r>
          <a:endParaRPr lang="en-US"/>
        </a:p>
      </dgm:t>
    </dgm:pt>
    <dgm:pt modelId="{3222539E-6CAF-46E3-B398-290A556E342C}" type="parTrans" cxnId="{2709BAA2-90AA-4C1F-B15C-192F611ACEB3}">
      <dgm:prSet/>
      <dgm:spPr/>
      <dgm:t>
        <a:bodyPr/>
        <a:lstStyle/>
        <a:p>
          <a:endParaRPr lang="en-US"/>
        </a:p>
      </dgm:t>
    </dgm:pt>
    <dgm:pt modelId="{F6401FCE-445F-4899-A6B7-19A1514B2898}" type="sibTrans" cxnId="{2709BAA2-90AA-4C1F-B15C-192F611ACEB3}">
      <dgm:prSet/>
      <dgm:spPr/>
      <dgm:t>
        <a:bodyPr/>
        <a:lstStyle/>
        <a:p>
          <a:endParaRPr lang="en-US"/>
        </a:p>
      </dgm:t>
    </dgm:pt>
    <dgm:pt modelId="{F558245A-C9D8-4E3B-883D-44A90ED4E0C7}">
      <dgm:prSet/>
      <dgm:spPr/>
      <dgm:t>
        <a:bodyPr/>
        <a:lstStyle/>
        <a:p>
          <a:r>
            <a:rPr lang="en-GB" b="1"/>
            <a:t>Problem: nature and </a:t>
          </a:r>
          <a:endParaRPr lang="en-US"/>
        </a:p>
      </dgm:t>
    </dgm:pt>
    <dgm:pt modelId="{4D1B987D-E888-4FE6-9886-95437B81B54C}" type="parTrans" cxnId="{0E31F6CA-A2B1-4049-BDDC-2F459FF65D7B}">
      <dgm:prSet/>
      <dgm:spPr/>
      <dgm:t>
        <a:bodyPr/>
        <a:lstStyle/>
        <a:p>
          <a:endParaRPr lang="en-US"/>
        </a:p>
      </dgm:t>
    </dgm:pt>
    <dgm:pt modelId="{D7B2F4E9-4C1E-4D82-9C76-268A6FCADB92}" type="sibTrans" cxnId="{0E31F6CA-A2B1-4049-BDDC-2F459FF65D7B}">
      <dgm:prSet/>
      <dgm:spPr/>
      <dgm:t>
        <a:bodyPr/>
        <a:lstStyle/>
        <a:p>
          <a:endParaRPr lang="en-US"/>
        </a:p>
      </dgm:t>
    </dgm:pt>
    <dgm:pt modelId="{F176B8D1-4A50-4E7D-9E25-C0AC22C11782}">
      <dgm:prSet/>
      <dgm:spPr/>
      <dgm:t>
        <a:bodyPr/>
        <a:lstStyle/>
        <a:p>
          <a:r>
            <a:rPr lang="en-GB" b="1"/>
            <a:t>PESTLE ANALYSIS: Basil’s Bakery : </a:t>
          </a:r>
          <a:endParaRPr lang="en-US"/>
        </a:p>
      </dgm:t>
    </dgm:pt>
    <dgm:pt modelId="{17D51353-0B75-4480-8CCF-4CEAB685CF33}" type="parTrans" cxnId="{EE423800-6A70-4D72-8BF4-3FCC29F4A8A6}">
      <dgm:prSet/>
      <dgm:spPr/>
      <dgm:t>
        <a:bodyPr/>
        <a:lstStyle/>
        <a:p>
          <a:endParaRPr lang="en-US"/>
        </a:p>
      </dgm:t>
    </dgm:pt>
    <dgm:pt modelId="{DE167B7C-5C51-4267-A7E8-691B7B75D270}" type="sibTrans" cxnId="{EE423800-6A70-4D72-8BF4-3FCC29F4A8A6}">
      <dgm:prSet/>
      <dgm:spPr/>
      <dgm:t>
        <a:bodyPr/>
        <a:lstStyle/>
        <a:p>
          <a:endParaRPr lang="en-US"/>
        </a:p>
      </dgm:t>
    </dgm:pt>
    <dgm:pt modelId="{DCDACB94-5FD5-4CAA-866E-2C608EC666DA}">
      <dgm:prSet/>
      <dgm:spPr/>
      <dgm:t>
        <a:bodyPr/>
        <a:lstStyle/>
        <a:p>
          <a:r>
            <a:rPr lang="en-GB" b="1"/>
            <a:t>Cause and effect analysis: Fishbone diagram</a:t>
          </a:r>
          <a:endParaRPr lang="en-US"/>
        </a:p>
      </dgm:t>
    </dgm:pt>
    <dgm:pt modelId="{2C0E9478-1D89-4AC1-AE9B-E86A830B77D9}" type="parTrans" cxnId="{D9D1A0D3-E4AB-4450-BAEC-39392E8EF1A8}">
      <dgm:prSet/>
      <dgm:spPr/>
      <dgm:t>
        <a:bodyPr/>
        <a:lstStyle/>
        <a:p>
          <a:endParaRPr lang="en-US"/>
        </a:p>
      </dgm:t>
    </dgm:pt>
    <dgm:pt modelId="{47E93292-FF37-4C91-86B4-2A8F35233612}" type="sibTrans" cxnId="{D9D1A0D3-E4AB-4450-BAEC-39392E8EF1A8}">
      <dgm:prSet/>
      <dgm:spPr/>
      <dgm:t>
        <a:bodyPr/>
        <a:lstStyle/>
        <a:p>
          <a:endParaRPr lang="en-US"/>
        </a:p>
      </dgm:t>
    </dgm:pt>
    <dgm:pt modelId="{414D9208-0E46-42DC-AB98-63FAD7886F72}">
      <dgm:prSet/>
      <dgm:spPr/>
      <dgm:t>
        <a:bodyPr/>
        <a:lstStyle/>
        <a:p>
          <a:r>
            <a:rPr lang="en-GB" b="1"/>
            <a:t>Conclusion</a:t>
          </a:r>
          <a:endParaRPr lang="en-US"/>
        </a:p>
      </dgm:t>
    </dgm:pt>
    <dgm:pt modelId="{C24EB789-87F5-48C3-9654-E6A9F7C51560}" type="parTrans" cxnId="{348DA044-1BB3-4AE1-9509-F550ECE17336}">
      <dgm:prSet/>
      <dgm:spPr/>
      <dgm:t>
        <a:bodyPr/>
        <a:lstStyle/>
        <a:p>
          <a:endParaRPr lang="en-US"/>
        </a:p>
      </dgm:t>
    </dgm:pt>
    <dgm:pt modelId="{449488E4-2F87-42FE-BD4F-725DF2EBA04A}" type="sibTrans" cxnId="{348DA044-1BB3-4AE1-9509-F550ECE17336}">
      <dgm:prSet/>
      <dgm:spPr/>
      <dgm:t>
        <a:bodyPr/>
        <a:lstStyle/>
        <a:p>
          <a:endParaRPr lang="en-US"/>
        </a:p>
      </dgm:t>
    </dgm:pt>
    <dgm:pt modelId="{67376A58-63DE-4D43-9A0D-C744161DF477}">
      <dgm:prSet/>
      <dgm:spPr/>
      <dgm:t>
        <a:bodyPr/>
        <a:lstStyle/>
        <a:p>
          <a:r>
            <a:rPr lang="en-GB" b="1"/>
            <a:t>References</a:t>
          </a:r>
          <a:endParaRPr lang="en-US"/>
        </a:p>
      </dgm:t>
    </dgm:pt>
    <dgm:pt modelId="{5AC1CC02-91D0-4370-A226-0324AC8F408B}" type="parTrans" cxnId="{459C054B-47D8-4D33-9EC8-C9E23F1F0495}">
      <dgm:prSet/>
      <dgm:spPr/>
      <dgm:t>
        <a:bodyPr/>
        <a:lstStyle/>
        <a:p>
          <a:endParaRPr lang="en-US"/>
        </a:p>
      </dgm:t>
    </dgm:pt>
    <dgm:pt modelId="{1CCE1CF0-EE1E-467A-99AA-1725B7CB2095}" type="sibTrans" cxnId="{459C054B-47D8-4D33-9EC8-C9E23F1F0495}">
      <dgm:prSet/>
      <dgm:spPr/>
      <dgm:t>
        <a:bodyPr/>
        <a:lstStyle/>
        <a:p>
          <a:endParaRPr lang="en-US"/>
        </a:p>
      </dgm:t>
    </dgm:pt>
    <dgm:pt modelId="{7CCB6824-A491-4B43-9D4F-9AE127918546}" type="pres">
      <dgm:prSet presAssocID="{4011F616-E238-4D69-93D9-4EE205B53E44}" presName="vert0" presStyleCnt="0">
        <dgm:presLayoutVars>
          <dgm:dir/>
          <dgm:animOne val="branch"/>
          <dgm:animLvl val="lvl"/>
        </dgm:presLayoutVars>
      </dgm:prSet>
      <dgm:spPr/>
    </dgm:pt>
    <dgm:pt modelId="{E73719CE-B282-2642-B41B-4CB781572D47}" type="pres">
      <dgm:prSet presAssocID="{0511CE46-F965-4299-A876-8FB1C863E9F4}" presName="thickLine" presStyleLbl="alignNode1" presStyleIdx="0" presStyleCnt="7"/>
      <dgm:spPr/>
    </dgm:pt>
    <dgm:pt modelId="{2977093C-0E1A-924E-98A8-EF921BA42A96}" type="pres">
      <dgm:prSet presAssocID="{0511CE46-F965-4299-A876-8FB1C863E9F4}" presName="horz1" presStyleCnt="0"/>
      <dgm:spPr/>
    </dgm:pt>
    <dgm:pt modelId="{F10FE0BB-E416-F24C-A184-67041DB3C6B7}" type="pres">
      <dgm:prSet presAssocID="{0511CE46-F965-4299-A876-8FB1C863E9F4}" presName="tx1" presStyleLbl="revTx" presStyleIdx="0" presStyleCnt="7"/>
      <dgm:spPr/>
    </dgm:pt>
    <dgm:pt modelId="{91B17027-FF61-AA48-911F-477EE595DFEE}" type="pres">
      <dgm:prSet presAssocID="{0511CE46-F965-4299-A876-8FB1C863E9F4}" presName="vert1" presStyleCnt="0"/>
      <dgm:spPr/>
    </dgm:pt>
    <dgm:pt modelId="{4CE24358-28AF-F14E-BB86-7650DA161491}" type="pres">
      <dgm:prSet presAssocID="{DA1849F9-24A7-41AA-8639-9696D5A2A0D9}" presName="thickLine" presStyleLbl="alignNode1" presStyleIdx="1" presStyleCnt="7"/>
      <dgm:spPr/>
    </dgm:pt>
    <dgm:pt modelId="{820BA5C4-8982-EB4F-AD2C-4DAC4E87B939}" type="pres">
      <dgm:prSet presAssocID="{DA1849F9-24A7-41AA-8639-9696D5A2A0D9}" presName="horz1" presStyleCnt="0"/>
      <dgm:spPr/>
    </dgm:pt>
    <dgm:pt modelId="{D5E5D67A-3E3E-AE49-AD7A-5242FB376223}" type="pres">
      <dgm:prSet presAssocID="{DA1849F9-24A7-41AA-8639-9696D5A2A0D9}" presName="tx1" presStyleLbl="revTx" presStyleIdx="1" presStyleCnt="7"/>
      <dgm:spPr/>
    </dgm:pt>
    <dgm:pt modelId="{2B2DC417-2773-D444-8D3D-A3E3AB2228D6}" type="pres">
      <dgm:prSet presAssocID="{DA1849F9-24A7-41AA-8639-9696D5A2A0D9}" presName="vert1" presStyleCnt="0"/>
      <dgm:spPr/>
    </dgm:pt>
    <dgm:pt modelId="{3CD021D1-D237-9E43-9B0F-09EDCC6575B0}" type="pres">
      <dgm:prSet presAssocID="{F558245A-C9D8-4E3B-883D-44A90ED4E0C7}" presName="thickLine" presStyleLbl="alignNode1" presStyleIdx="2" presStyleCnt="7"/>
      <dgm:spPr/>
    </dgm:pt>
    <dgm:pt modelId="{488E680B-554F-4F41-A6B3-3FDA3D37A55C}" type="pres">
      <dgm:prSet presAssocID="{F558245A-C9D8-4E3B-883D-44A90ED4E0C7}" presName="horz1" presStyleCnt="0"/>
      <dgm:spPr/>
    </dgm:pt>
    <dgm:pt modelId="{6D708CDB-8B9A-2A44-B6A4-EDA28853BA18}" type="pres">
      <dgm:prSet presAssocID="{F558245A-C9D8-4E3B-883D-44A90ED4E0C7}" presName="tx1" presStyleLbl="revTx" presStyleIdx="2" presStyleCnt="7"/>
      <dgm:spPr/>
    </dgm:pt>
    <dgm:pt modelId="{43C51CB0-F4B3-3C4D-ACB1-1F535B631647}" type="pres">
      <dgm:prSet presAssocID="{F558245A-C9D8-4E3B-883D-44A90ED4E0C7}" presName="vert1" presStyleCnt="0"/>
      <dgm:spPr/>
    </dgm:pt>
    <dgm:pt modelId="{7BF74602-CA18-6548-9D7C-EEDD1DB31091}" type="pres">
      <dgm:prSet presAssocID="{F176B8D1-4A50-4E7D-9E25-C0AC22C11782}" presName="thickLine" presStyleLbl="alignNode1" presStyleIdx="3" presStyleCnt="7"/>
      <dgm:spPr/>
    </dgm:pt>
    <dgm:pt modelId="{FFA83E47-44C2-574B-AE0B-712DB896ACAF}" type="pres">
      <dgm:prSet presAssocID="{F176B8D1-4A50-4E7D-9E25-C0AC22C11782}" presName="horz1" presStyleCnt="0"/>
      <dgm:spPr/>
    </dgm:pt>
    <dgm:pt modelId="{22B9C6DC-08A0-6643-B8AC-07CDA3BEE9EC}" type="pres">
      <dgm:prSet presAssocID="{F176B8D1-4A50-4E7D-9E25-C0AC22C11782}" presName="tx1" presStyleLbl="revTx" presStyleIdx="3" presStyleCnt="7"/>
      <dgm:spPr/>
    </dgm:pt>
    <dgm:pt modelId="{6D22F338-3870-A146-BD4E-C4A7DB4FE028}" type="pres">
      <dgm:prSet presAssocID="{F176B8D1-4A50-4E7D-9E25-C0AC22C11782}" presName="vert1" presStyleCnt="0"/>
      <dgm:spPr/>
    </dgm:pt>
    <dgm:pt modelId="{7DEE1309-2FFD-0240-986D-330A1856D566}" type="pres">
      <dgm:prSet presAssocID="{DCDACB94-5FD5-4CAA-866E-2C608EC666DA}" presName="thickLine" presStyleLbl="alignNode1" presStyleIdx="4" presStyleCnt="7"/>
      <dgm:spPr/>
    </dgm:pt>
    <dgm:pt modelId="{4E6B69F9-407C-1D41-873D-9B7D7914C283}" type="pres">
      <dgm:prSet presAssocID="{DCDACB94-5FD5-4CAA-866E-2C608EC666DA}" presName="horz1" presStyleCnt="0"/>
      <dgm:spPr/>
    </dgm:pt>
    <dgm:pt modelId="{A9FAFE79-DA9A-E249-9800-870C7C2E24EA}" type="pres">
      <dgm:prSet presAssocID="{DCDACB94-5FD5-4CAA-866E-2C608EC666DA}" presName="tx1" presStyleLbl="revTx" presStyleIdx="4" presStyleCnt="7"/>
      <dgm:spPr/>
    </dgm:pt>
    <dgm:pt modelId="{899A527B-5805-154F-86A4-FD163B7F5306}" type="pres">
      <dgm:prSet presAssocID="{DCDACB94-5FD5-4CAA-866E-2C608EC666DA}" presName="vert1" presStyleCnt="0"/>
      <dgm:spPr/>
    </dgm:pt>
    <dgm:pt modelId="{1AB65631-8965-8449-ADD1-66700FFDDC7A}" type="pres">
      <dgm:prSet presAssocID="{414D9208-0E46-42DC-AB98-63FAD7886F72}" presName="thickLine" presStyleLbl="alignNode1" presStyleIdx="5" presStyleCnt="7"/>
      <dgm:spPr/>
    </dgm:pt>
    <dgm:pt modelId="{0A4E637B-03B4-F349-AF62-915A28B91344}" type="pres">
      <dgm:prSet presAssocID="{414D9208-0E46-42DC-AB98-63FAD7886F72}" presName="horz1" presStyleCnt="0"/>
      <dgm:spPr/>
    </dgm:pt>
    <dgm:pt modelId="{4526743D-7193-E84F-9A1F-91D5665AA436}" type="pres">
      <dgm:prSet presAssocID="{414D9208-0E46-42DC-AB98-63FAD7886F72}" presName="tx1" presStyleLbl="revTx" presStyleIdx="5" presStyleCnt="7"/>
      <dgm:spPr/>
    </dgm:pt>
    <dgm:pt modelId="{94091088-67C0-DC47-8678-C142E136547F}" type="pres">
      <dgm:prSet presAssocID="{414D9208-0E46-42DC-AB98-63FAD7886F72}" presName="vert1" presStyleCnt="0"/>
      <dgm:spPr/>
    </dgm:pt>
    <dgm:pt modelId="{23E51465-31CF-DA44-BBD7-5D368A0449B0}" type="pres">
      <dgm:prSet presAssocID="{67376A58-63DE-4D43-9A0D-C744161DF477}" presName="thickLine" presStyleLbl="alignNode1" presStyleIdx="6" presStyleCnt="7"/>
      <dgm:spPr/>
    </dgm:pt>
    <dgm:pt modelId="{D58B4631-8959-FB44-B08D-F499784059AA}" type="pres">
      <dgm:prSet presAssocID="{67376A58-63DE-4D43-9A0D-C744161DF477}" presName="horz1" presStyleCnt="0"/>
      <dgm:spPr/>
    </dgm:pt>
    <dgm:pt modelId="{7E43D5E7-76FA-1D4B-80C7-925A786B55D3}" type="pres">
      <dgm:prSet presAssocID="{67376A58-63DE-4D43-9A0D-C744161DF477}" presName="tx1" presStyleLbl="revTx" presStyleIdx="6" presStyleCnt="7"/>
      <dgm:spPr/>
    </dgm:pt>
    <dgm:pt modelId="{421CA085-BC52-8643-8547-74940B1AE907}" type="pres">
      <dgm:prSet presAssocID="{67376A58-63DE-4D43-9A0D-C744161DF477}" presName="vert1" presStyleCnt="0"/>
      <dgm:spPr/>
    </dgm:pt>
  </dgm:ptLst>
  <dgm:cxnLst>
    <dgm:cxn modelId="{EE423800-6A70-4D72-8BF4-3FCC29F4A8A6}" srcId="{4011F616-E238-4D69-93D9-4EE205B53E44}" destId="{F176B8D1-4A50-4E7D-9E25-C0AC22C11782}" srcOrd="3" destOrd="0" parTransId="{17D51353-0B75-4480-8CCF-4CEAB685CF33}" sibTransId="{DE167B7C-5C51-4267-A7E8-691B7B75D270}"/>
    <dgm:cxn modelId="{348DA044-1BB3-4AE1-9509-F550ECE17336}" srcId="{4011F616-E238-4D69-93D9-4EE205B53E44}" destId="{414D9208-0E46-42DC-AB98-63FAD7886F72}" srcOrd="5" destOrd="0" parTransId="{C24EB789-87F5-48C3-9654-E6A9F7C51560}" sibTransId="{449488E4-2F87-42FE-BD4F-725DF2EBA04A}"/>
    <dgm:cxn modelId="{459C054B-47D8-4D33-9EC8-C9E23F1F0495}" srcId="{4011F616-E238-4D69-93D9-4EE205B53E44}" destId="{67376A58-63DE-4D43-9A0D-C744161DF477}" srcOrd="6" destOrd="0" parTransId="{5AC1CC02-91D0-4370-A226-0324AC8F408B}" sibTransId="{1CCE1CF0-EE1E-467A-99AA-1725B7CB2095}"/>
    <dgm:cxn modelId="{DC944753-A244-5644-A539-F62C2A23444E}" type="presOf" srcId="{DA1849F9-24A7-41AA-8639-9696D5A2A0D9}" destId="{D5E5D67A-3E3E-AE49-AD7A-5242FB376223}" srcOrd="0" destOrd="0" presId="urn:microsoft.com/office/officeart/2008/layout/LinedList"/>
    <dgm:cxn modelId="{7D9E397C-D74D-DB4A-85EC-335DD0FEEB09}" type="presOf" srcId="{67376A58-63DE-4D43-9A0D-C744161DF477}" destId="{7E43D5E7-76FA-1D4B-80C7-925A786B55D3}" srcOrd="0" destOrd="0" presId="urn:microsoft.com/office/officeart/2008/layout/LinedList"/>
    <dgm:cxn modelId="{DB0BF981-3452-0545-844C-465D9C3CDE93}" type="presOf" srcId="{0511CE46-F965-4299-A876-8FB1C863E9F4}" destId="{F10FE0BB-E416-F24C-A184-67041DB3C6B7}" srcOrd="0" destOrd="0" presId="urn:microsoft.com/office/officeart/2008/layout/LinedList"/>
    <dgm:cxn modelId="{B4F9E593-2B22-A64A-82ED-7F959BB8AF7E}" type="presOf" srcId="{414D9208-0E46-42DC-AB98-63FAD7886F72}" destId="{4526743D-7193-E84F-9A1F-91D5665AA436}" srcOrd="0" destOrd="0" presId="urn:microsoft.com/office/officeart/2008/layout/LinedList"/>
    <dgm:cxn modelId="{2709BAA2-90AA-4C1F-B15C-192F611ACEB3}" srcId="{4011F616-E238-4D69-93D9-4EE205B53E44}" destId="{DA1849F9-24A7-41AA-8639-9696D5A2A0D9}" srcOrd="1" destOrd="0" parTransId="{3222539E-6CAF-46E3-B398-290A556E342C}" sibTransId="{F6401FCE-445F-4899-A6B7-19A1514B2898}"/>
    <dgm:cxn modelId="{36DA1DAE-4961-124F-A342-408DFBD5A637}" type="presOf" srcId="{DCDACB94-5FD5-4CAA-866E-2C608EC666DA}" destId="{A9FAFE79-DA9A-E249-9800-870C7C2E24EA}" srcOrd="0" destOrd="0" presId="urn:microsoft.com/office/officeart/2008/layout/LinedList"/>
    <dgm:cxn modelId="{560078BC-88BE-8744-B00A-D4F6A8AE21AE}" type="presOf" srcId="{F176B8D1-4A50-4E7D-9E25-C0AC22C11782}" destId="{22B9C6DC-08A0-6643-B8AC-07CDA3BEE9EC}" srcOrd="0" destOrd="0" presId="urn:microsoft.com/office/officeart/2008/layout/LinedList"/>
    <dgm:cxn modelId="{0E31F6CA-A2B1-4049-BDDC-2F459FF65D7B}" srcId="{4011F616-E238-4D69-93D9-4EE205B53E44}" destId="{F558245A-C9D8-4E3B-883D-44A90ED4E0C7}" srcOrd="2" destOrd="0" parTransId="{4D1B987D-E888-4FE6-9886-95437B81B54C}" sibTransId="{D7B2F4E9-4C1E-4D82-9C76-268A6FCADB92}"/>
    <dgm:cxn modelId="{DD4C1ECB-FD9D-4728-85CA-5722752A8CCE}" srcId="{4011F616-E238-4D69-93D9-4EE205B53E44}" destId="{0511CE46-F965-4299-A876-8FB1C863E9F4}" srcOrd="0" destOrd="0" parTransId="{A6FC6F9B-F6A1-40D3-8733-A42381AFC32D}" sibTransId="{CA75AD0B-84CF-4C5F-94EA-5CE58E48FA01}"/>
    <dgm:cxn modelId="{D9D1A0D3-E4AB-4450-BAEC-39392E8EF1A8}" srcId="{4011F616-E238-4D69-93D9-4EE205B53E44}" destId="{DCDACB94-5FD5-4CAA-866E-2C608EC666DA}" srcOrd="4" destOrd="0" parTransId="{2C0E9478-1D89-4AC1-AE9B-E86A830B77D9}" sibTransId="{47E93292-FF37-4C91-86B4-2A8F35233612}"/>
    <dgm:cxn modelId="{1842E3E3-BBFC-5545-8512-B093C7128C8F}" type="presOf" srcId="{4011F616-E238-4D69-93D9-4EE205B53E44}" destId="{7CCB6824-A491-4B43-9D4F-9AE127918546}" srcOrd="0" destOrd="0" presId="urn:microsoft.com/office/officeart/2008/layout/LinedList"/>
    <dgm:cxn modelId="{2C6C5EED-95D5-2B46-B39C-7316DC6FAD94}" type="presOf" srcId="{F558245A-C9D8-4E3B-883D-44A90ED4E0C7}" destId="{6D708CDB-8B9A-2A44-B6A4-EDA28853BA18}" srcOrd="0" destOrd="0" presId="urn:microsoft.com/office/officeart/2008/layout/LinedList"/>
    <dgm:cxn modelId="{D8E95CD6-B416-124E-96B5-4768827767DB}" type="presParOf" srcId="{7CCB6824-A491-4B43-9D4F-9AE127918546}" destId="{E73719CE-B282-2642-B41B-4CB781572D47}" srcOrd="0" destOrd="0" presId="urn:microsoft.com/office/officeart/2008/layout/LinedList"/>
    <dgm:cxn modelId="{7856858F-7C6F-B746-9A90-89DE4BD42850}" type="presParOf" srcId="{7CCB6824-A491-4B43-9D4F-9AE127918546}" destId="{2977093C-0E1A-924E-98A8-EF921BA42A96}" srcOrd="1" destOrd="0" presId="urn:microsoft.com/office/officeart/2008/layout/LinedList"/>
    <dgm:cxn modelId="{4904A6EB-4DF5-B44F-9109-DD8132A3B8D6}" type="presParOf" srcId="{2977093C-0E1A-924E-98A8-EF921BA42A96}" destId="{F10FE0BB-E416-F24C-A184-67041DB3C6B7}" srcOrd="0" destOrd="0" presId="urn:microsoft.com/office/officeart/2008/layout/LinedList"/>
    <dgm:cxn modelId="{2E4B9CD0-A6EF-DE4B-8BAD-3887D8745764}" type="presParOf" srcId="{2977093C-0E1A-924E-98A8-EF921BA42A96}" destId="{91B17027-FF61-AA48-911F-477EE595DFEE}" srcOrd="1" destOrd="0" presId="urn:microsoft.com/office/officeart/2008/layout/LinedList"/>
    <dgm:cxn modelId="{1A059403-C755-BB42-8B47-0D99BAD28B99}" type="presParOf" srcId="{7CCB6824-A491-4B43-9D4F-9AE127918546}" destId="{4CE24358-28AF-F14E-BB86-7650DA161491}" srcOrd="2" destOrd="0" presId="urn:microsoft.com/office/officeart/2008/layout/LinedList"/>
    <dgm:cxn modelId="{EE3F8039-B31A-AD4C-9DBD-0C89D7ABEEAB}" type="presParOf" srcId="{7CCB6824-A491-4B43-9D4F-9AE127918546}" destId="{820BA5C4-8982-EB4F-AD2C-4DAC4E87B939}" srcOrd="3" destOrd="0" presId="urn:microsoft.com/office/officeart/2008/layout/LinedList"/>
    <dgm:cxn modelId="{6FA34B7D-DDC1-D141-8A67-D81933CC0C78}" type="presParOf" srcId="{820BA5C4-8982-EB4F-AD2C-4DAC4E87B939}" destId="{D5E5D67A-3E3E-AE49-AD7A-5242FB376223}" srcOrd="0" destOrd="0" presId="urn:microsoft.com/office/officeart/2008/layout/LinedList"/>
    <dgm:cxn modelId="{604D20E6-D220-DC4E-B94B-CA65C1FFE37B}" type="presParOf" srcId="{820BA5C4-8982-EB4F-AD2C-4DAC4E87B939}" destId="{2B2DC417-2773-D444-8D3D-A3E3AB2228D6}" srcOrd="1" destOrd="0" presId="urn:microsoft.com/office/officeart/2008/layout/LinedList"/>
    <dgm:cxn modelId="{1B9B6B74-F4A6-9041-B101-35300DCC83DF}" type="presParOf" srcId="{7CCB6824-A491-4B43-9D4F-9AE127918546}" destId="{3CD021D1-D237-9E43-9B0F-09EDCC6575B0}" srcOrd="4" destOrd="0" presId="urn:microsoft.com/office/officeart/2008/layout/LinedList"/>
    <dgm:cxn modelId="{9151019E-0563-6D41-83A4-FE84617A155C}" type="presParOf" srcId="{7CCB6824-A491-4B43-9D4F-9AE127918546}" destId="{488E680B-554F-4F41-A6B3-3FDA3D37A55C}" srcOrd="5" destOrd="0" presId="urn:microsoft.com/office/officeart/2008/layout/LinedList"/>
    <dgm:cxn modelId="{E914CD52-3ED1-F643-9837-273512FA29CF}" type="presParOf" srcId="{488E680B-554F-4F41-A6B3-3FDA3D37A55C}" destId="{6D708CDB-8B9A-2A44-B6A4-EDA28853BA18}" srcOrd="0" destOrd="0" presId="urn:microsoft.com/office/officeart/2008/layout/LinedList"/>
    <dgm:cxn modelId="{B79C3D74-EDD5-2340-9D12-C1C04A421444}" type="presParOf" srcId="{488E680B-554F-4F41-A6B3-3FDA3D37A55C}" destId="{43C51CB0-F4B3-3C4D-ACB1-1F535B631647}" srcOrd="1" destOrd="0" presId="urn:microsoft.com/office/officeart/2008/layout/LinedList"/>
    <dgm:cxn modelId="{44295DAF-EEFF-174B-AD61-337A0A9EFF95}" type="presParOf" srcId="{7CCB6824-A491-4B43-9D4F-9AE127918546}" destId="{7BF74602-CA18-6548-9D7C-EEDD1DB31091}" srcOrd="6" destOrd="0" presId="urn:microsoft.com/office/officeart/2008/layout/LinedList"/>
    <dgm:cxn modelId="{168F45DD-79DA-134F-AB7A-622FB4E93ADA}" type="presParOf" srcId="{7CCB6824-A491-4B43-9D4F-9AE127918546}" destId="{FFA83E47-44C2-574B-AE0B-712DB896ACAF}" srcOrd="7" destOrd="0" presId="urn:microsoft.com/office/officeart/2008/layout/LinedList"/>
    <dgm:cxn modelId="{86FB448A-A958-3948-BBDE-EA8F6B577224}" type="presParOf" srcId="{FFA83E47-44C2-574B-AE0B-712DB896ACAF}" destId="{22B9C6DC-08A0-6643-B8AC-07CDA3BEE9EC}" srcOrd="0" destOrd="0" presId="urn:microsoft.com/office/officeart/2008/layout/LinedList"/>
    <dgm:cxn modelId="{0AF48655-3F7B-B045-B00D-9931FFC45965}" type="presParOf" srcId="{FFA83E47-44C2-574B-AE0B-712DB896ACAF}" destId="{6D22F338-3870-A146-BD4E-C4A7DB4FE028}" srcOrd="1" destOrd="0" presId="urn:microsoft.com/office/officeart/2008/layout/LinedList"/>
    <dgm:cxn modelId="{F6792A6E-E887-434A-BA27-20BBE1ADC328}" type="presParOf" srcId="{7CCB6824-A491-4B43-9D4F-9AE127918546}" destId="{7DEE1309-2FFD-0240-986D-330A1856D566}" srcOrd="8" destOrd="0" presId="urn:microsoft.com/office/officeart/2008/layout/LinedList"/>
    <dgm:cxn modelId="{9BED4287-E442-FB4F-889A-9A7B472891FA}" type="presParOf" srcId="{7CCB6824-A491-4B43-9D4F-9AE127918546}" destId="{4E6B69F9-407C-1D41-873D-9B7D7914C283}" srcOrd="9" destOrd="0" presId="urn:microsoft.com/office/officeart/2008/layout/LinedList"/>
    <dgm:cxn modelId="{2D42C0C3-6E14-5241-A6F6-05A25F8F20C9}" type="presParOf" srcId="{4E6B69F9-407C-1D41-873D-9B7D7914C283}" destId="{A9FAFE79-DA9A-E249-9800-870C7C2E24EA}" srcOrd="0" destOrd="0" presId="urn:microsoft.com/office/officeart/2008/layout/LinedList"/>
    <dgm:cxn modelId="{79553E74-47D5-5E40-AE38-54A4E2875AA9}" type="presParOf" srcId="{4E6B69F9-407C-1D41-873D-9B7D7914C283}" destId="{899A527B-5805-154F-86A4-FD163B7F5306}" srcOrd="1" destOrd="0" presId="urn:microsoft.com/office/officeart/2008/layout/LinedList"/>
    <dgm:cxn modelId="{80DB5AD1-F1A1-3D4E-8AAD-DD3023CE5F7E}" type="presParOf" srcId="{7CCB6824-A491-4B43-9D4F-9AE127918546}" destId="{1AB65631-8965-8449-ADD1-66700FFDDC7A}" srcOrd="10" destOrd="0" presId="urn:microsoft.com/office/officeart/2008/layout/LinedList"/>
    <dgm:cxn modelId="{1C45DADF-6A70-C048-8288-8E836B693C7F}" type="presParOf" srcId="{7CCB6824-A491-4B43-9D4F-9AE127918546}" destId="{0A4E637B-03B4-F349-AF62-915A28B91344}" srcOrd="11" destOrd="0" presId="urn:microsoft.com/office/officeart/2008/layout/LinedList"/>
    <dgm:cxn modelId="{B76780BF-86B3-9B41-947C-5E9D37677F34}" type="presParOf" srcId="{0A4E637B-03B4-F349-AF62-915A28B91344}" destId="{4526743D-7193-E84F-9A1F-91D5665AA436}" srcOrd="0" destOrd="0" presId="urn:microsoft.com/office/officeart/2008/layout/LinedList"/>
    <dgm:cxn modelId="{ACD54F92-A96A-204D-8205-ACEE69516137}" type="presParOf" srcId="{0A4E637B-03B4-F349-AF62-915A28B91344}" destId="{94091088-67C0-DC47-8678-C142E136547F}" srcOrd="1" destOrd="0" presId="urn:microsoft.com/office/officeart/2008/layout/LinedList"/>
    <dgm:cxn modelId="{C390C71C-83E1-F747-9852-4DD61F5AB5C9}" type="presParOf" srcId="{7CCB6824-A491-4B43-9D4F-9AE127918546}" destId="{23E51465-31CF-DA44-BBD7-5D368A0449B0}" srcOrd="12" destOrd="0" presId="urn:microsoft.com/office/officeart/2008/layout/LinedList"/>
    <dgm:cxn modelId="{247B247C-11A9-274A-AC8F-32E9ADBE230F}" type="presParOf" srcId="{7CCB6824-A491-4B43-9D4F-9AE127918546}" destId="{D58B4631-8959-FB44-B08D-F499784059AA}" srcOrd="13" destOrd="0" presId="urn:microsoft.com/office/officeart/2008/layout/LinedList"/>
    <dgm:cxn modelId="{8DC235C4-F5F7-544E-8F2A-534F17E35CEB}" type="presParOf" srcId="{D58B4631-8959-FB44-B08D-F499784059AA}" destId="{7E43D5E7-76FA-1D4B-80C7-925A786B55D3}" srcOrd="0" destOrd="0" presId="urn:microsoft.com/office/officeart/2008/layout/LinedList"/>
    <dgm:cxn modelId="{B9808384-0205-444E-A605-83676F6017B7}" type="presParOf" srcId="{D58B4631-8959-FB44-B08D-F499784059AA}" destId="{421CA085-BC52-8643-8547-74940B1AE90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3719CE-B282-2642-B41B-4CB781572D47}">
      <dsp:nvSpPr>
        <dsp:cNvPr id="0" name=""/>
        <dsp:cNvSpPr/>
      </dsp:nvSpPr>
      <dsp:spPr>
        <a:xfrm>
          <a:off x="0" y="499"/>
          <a:ext cx="76040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0FE0BB-E416-F24C-A184-67041DB3C6B7}">
      <dsp:nvSpPr>
        <dsp:cNvPr id="0" name=""/>
        <dsp:cNvSpPr/>
      </dsp:nvSpPr>
      <dsp:spPr>
        <a:xfrm>
          <a:off x="0" y="499"/>
          <a:ext cx="7604044" cy="584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Introduction  </a:t>
          </a:r>
          <a:endParaRPr lang="en-US" sz="2600" kern="1200"/>
        </a:p>
      </dsp:txBody>
      <dsp:txXfrm>
        <a:off x="0" y="499"/>
        <a:ext cx="7604044" cy="584492"/>
      </dsp:txXfrm>
    </dsp:sp>
    <dsp:sp modelId="{4CE24358-28AF-F14E-BB86-7650DA161491}">
      <dsp:nvSpPr>
        <dsp:cNvPr id="0" name=""/>
        <dsp:cNvSpPr/>
      </dsp:nvSpPr>
      <dsp:spPr>
        <a:xfrm>
          <a:off x="0" y="584992"/>
          <a:ext cx="76040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E5D67A-3E3E-AE49-AD7A-5242FB376223}">
      <dsp:nvSpPr>
        <dsp:cNvPr id="0" name=""/>
        <dsp:cNvSpPr/>
      </dsp:nvSpPr>
      <dsp:spPr>
        <a:xfrm>
          <a:off x="0" y="584992"/>
          <a:ext cx="7604044" cy="584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Company background</a:t>
          </a:r>
          <a:endParaRPr lang="en-US" sz="2600" kern="1200"/>
        </a:p>
      </dsp:txBody>
      <dsp:txXfrm>
        <a:off x="0" y="584992"/>
        <a:ext cx="7604044" cy="584492"/>
      </dsp:txXfrm>
    </dsp:sp>
    <dsp:sp modelId="{3CD021D1-D237-9E43-9B0F-09EDCC6575B0}">
      <dsp:nvSpPr>
        <dsp:cNvPr id="0" name=""/>
        <dsp:cNvSpPr/>
      </dsp:nvSpPr>
      <dsp:spPr>
        <a:xfrm>
          <a:off x="0" y="1169484"/>
          <a:ext cx="76040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708CDB-8B9A-2A44-B6A4-EDA28853BA18}">
      <dsp:nvSpPr>
        <dsp:cNvPr id="0" name=""/>
        <dsp:cNvSpPr/>
      </dsp:nvSpPr>
      <dsp:spPr>
        <a:xfrm>
          <a:off x="0" y="1169484"/>
          <a:ext cx="7604044" cy="584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Problem: nature and </a:t>
          </a:r>
          <a:endParaRPr lang="en-US" sz="2600" kern="1200"/>
        </a:p>
      </dsp:txBody>
      <dsp:txXfrm>
        <a:off x="0" y="1169484"/>
        <a:ext cx="7604044" cy="584492"/>
      </dsp:txXfrm>
    </dsp:sp>
    <dsp:sp modelId="{7BF74602-CA18-6548-9D7C-EEDD1DB31091}">
      <dsp:nvSpPr>
        <dsp:cNvPr id="0" name=""/>
        <dsp:cNvSpPr/>
      </dsp:nvSpPr>
      <dsp:spPr>
        <a:xfrm>
          <a:off x="0" y="1753977"/>
          <a:ext cx="76040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B9C6DC-08A0-6643-B8AC-07CDA3BEE9EC}">
      <dsp:nvSpPr>
        <dsp:cNvPr id="0" name=""/>
        <dsp:cNvSpPr/>
      </dsp:nvSpPr>
      <dsp:spPr>
        <a:xfrm>
          <a:off x="0" y="1753977"/>
          <a:ext cx="7604044" cy="584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PESTLE ANALYSIS: Basil’s Bakery : </a:t>
          </a:r>
          <a:endParaRPr lang="en-US" sz="2600" kern="1200"/>
        </a:p>
      </dsp:txBody>
      <dsp:txXfrm>
        <a:off x="0" y="1753977"/>
        <a:ext cx="7604044" cy="584492"/>
      </dsp:txXfrm>
    </dsp:sp>
    <dsp:sp modelId="{7DEE1309-2FFD-0240-986D-330A1856D566}">
      <dsp:nvSpPr>
        <dsp:cNvPr id="0" name=""/>
        <dsp:cNvSpPr/>
      </dsp:nvSpPr>
      <dsp:spPr>
        <a:xfrm>
          <a:off x="0" y="2338470"/>
          <a:ext cx="76040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AFE79-DA9A-E249-9800-870C7C2E24EA}">
      <dsp:nvSpPr>
        <dsp:cNvPr id="0" name=""/>
        <dsp:cNvSpPr/>
      </dsp:nvSpPr>
      <dsp:spPr>
        <a:xfrm>
          <a:off x="0" y="2338470"/>
          <a:ext cx="7604044" cy="584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Cause and effect analysis: Fishbone diagram</a:t>
          </a:r>
          <a:endParaRPr lang="en-US" sz="2600" kern="1200"/>
        </a:p>
      </dsp:txBody>
      <dsp:txXfrm>
        <a:off x="0" y="2338470"/>
        <a:ext cx="7604044" cy="584492"/>
      </dsp:txXfrm>
    </dsp:sp>
    <dsp:sp modelId="{1AB65631-8965-8449-ADD1-66700FFDDC7A}">
      <dsp:nvSpPr>
        <dsp:cNvPr id="0" name=""/>
        <dsp:cNvSpPr/>
      </dsp:nvSpPr>
      <dsp:spPr>
        <a:xfrm>
          <a:off x="0" y="2922963"/>
          <a:ext cx="76040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26743D-7193-E84F-9A1F-91D5665AA436}">
      <dsp:nvSpPr>
        <dsp:cNvPr id="0" name=""/>
        <dsp:cNvSpPr/>
      </dsp:nvSpPr>
      <dsp:spPr>
        <a:xfrm>
          <a:off x="0" y="2922963"/>
          <a:ext cx="7604044" cy="584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Conclusion</a:t>
          </a:r>
          <a:endParaRPr lang="en-US" sz="2600" kern="1200"/>
        </a:p>
      </dsp:txBody>
      <dsp:txXfrm>
        <a:off x="0" y="2922963"/>
        <a:ext cx="7604044" cy="584492"/>
      </dsp:txXfrm>
    </dsp:sp>
    <dsp:sp modelId="{23E51465-31CF-DA44-BBD7-5D368A0449B0}">
      <dsp:nvSpPr>
        <dsp:cNvPr id="0" name=""/>
        <dsp:cNvSpPr/>
      </dsp:nvSpPr>
      <dsp:spPr>
        <a:xfrm>
          <a:off x="0" y="3507455"/>
          <a:ext cx="76040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43D5E7-76FA-1D4B-80C7-925A786B55D3}">
      <dsp:nvSpPr>
        <dsp:cNvPr id="0" name=""/>
        <dsp:cNvSpPr/>
      </dsp:nvSpPr>
      <dsp:spPr>
        <a:xfrm>
          <a:off x="0" y="3507455"/>
          <a:ext cx="7604044" cy="584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References</a:t>
          </a:r>
          <a:endParaRPr lang="en-US" sz="2600" kern="1200"/>
        </a:p>
      </dsp:txBody>
      <dsp:txXfrm>
        <a:off x="0" y="3507455"/>
        <a:ext cx="7604044" cy="5844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7657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7901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723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2631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244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704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9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387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570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585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125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478755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930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004500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7643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3310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090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712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  <p:sldLayoutId id="2147483742" r:id="rId12"/>
    <p:sldLayoutId id="2147483743" r:id="rId13"/>
    <p:sldLayoutId id="2147483744" r:id="rId14"/>
    <p:sldLayoutId id="2147483745" r:id="rId15"/>
    <p:sldLayoutId id="214748374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rap.org.uk/taking-action/plastic-packaging" TargetMode="External"/><Relationship Id="rId2" Type="http://schemas.openxmlformats.org/officeDocument/2006/relationships/hyperlink" Target="https://www.ons.gov.uk/economy/inflationandpriceindices/bulletins/consumerpriceinflation/latest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A692209D-B607-46C3-8560-07AF72291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94874638-CF15-4908-BC4B-4908744D0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279" y="967417"/>
            <a:ext cx="3778870" cy="39432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>
                <a:solidFill>
                  <a:srgbClr val="FEFFFF"/>
                </a:solidFill>
                <a:latin typeface="A"/>
              </a:rPr>
              <a:t>MODULE NAME: </a:t>
            </a:r>
            <a:r>
              <a:rPr lang="en-GB" sz="2500">
                <a:solidFill>
                  <a:srgbClr val="FEFFFF"/>
                </a:solidFill>
              </a:rPr>
              <a:t>Problem Solving and Decision Making</a:t>
            </a:r>
            <a:r>
              <a:rPr lang="en-GB" sz="2500">
                <a:solidFill>
                  <a:srgbClr val="FEFFFF"/>
                </a:solidFill>
                <a:latin typeface="A"/>
              </a:rPr>
              <a:t> </a:t>
            </a:r>
            <a:br>
              <a:rPr lang="en-GB" sz="2500">
                <a:solidFill>
                  <a:srgbClr val="FEFFFF"/>
                </a:solidFill>
                <a:latin typeface="A"/>
              </a:rPr>
            </a:br>
            <a:r>
              <a:rPr lang="en-GB" sz="2500">
                <a:solidFill>
                  <a:srgbClr val="FEFFFF"/>
                </a:solidFill>
                <a:latin typeface="A"/>
              </a:rPr>
              <a:t>MODULE CODE: </a:t>
            </a:r>
            <a:r>
              <a:rPr lang="en-GB" sz="2500">
                <a:solidFill>
                  <a:srgbClr val="FEFFFF"/>
                </a:solidFill>
              </a:rPr>
              <a:t>LCLM4004</a:t>
            </a:r>
            <a:br>
              <a:rPr lang="en-GB" sz="2500">
                <a:solidFill>
                  <a:srgbClr val="FEFFFF"/>
                </a:solidFill>
                <a:latin typeface="A"/>
              </a:rPr>
            </a:br>
            <a:r>
              <a:rPr lang="en-GB" sz="2500">
                <a:solidFill>
                  <a:srgbClr val="FEFFFF"/>
                </a:solidFill>
                <a:latin typeface="A"/>
              </a:rPr>
              <a:t>STUDENT NAME: Obaid Waheed </a:t>
            </a:r>
            <a:br>
              <a:rPr lang="en-GB" sz="2500">
                <a:solidFill>
                  <a:srgbClr val="FEFFFF"/>
                </a:solidFill>
                <a:latin typeface="A"/>
              </a:rPr>
            </a:br>
            <a:r>
              <a:rPr lang="en-GB" sz="2500">
                <a:solidFill>
                  <a:srgbClr val="FEFFFF"/>
                </a:solidFill>
                <a:latin typeface="A"/>
              </a:rPr>
              <a:t>STUDENT ID: 2525098</a:t>
            </a:r>
            <a:br>
              <a:rPr lang="en-GB" sz="2500">
                <a:solidFill>
                  <a:srgbClr val="FEFFFF"/>
                </a:solidFill>
                <a:latin typeface="A"/>
              </a:rPr>
            </a:br>
            <a:r>
              <a:rPr lang="en-GB" sz="2500">
                <a:solidFill>
                  <a:srgbClr val="FEFFFF"/>
                </a:solidFill>
                <a:latin typeface="A"/>
              </a:rPr>
              <a:t>LECTURER : </a:t>
            </a:r>
            <a:r>
              <a:rPr lang="en-GB" sz="2500">
                <a:solidFill>
                  <a:srgbClr val="FEFFFF"/>
                </a:solidFill>
              </a:rPr>
              <a:t>Anita Nan</a:t>
            </a:r>
            <a:br>
              <a:rPr lang="en-GB" sz="2500">
                <a:solidFill>
                  <a:srgbClr val="FEFFFF"/>
                </a:solidFill>
                <a:latin typeface="A"/>
              </a:rPr>
            </a:br>
            <a:r>
              <a:rPr lang="en-GB" sz="2500">
                <a:solidFill>
                  <a:srgbClr val="FEFFFF"/>
                </a:solidFill>
                <a:latin typeface="A"/>
              </a:rPr>
              <a:t>Assignment 1: Presentation</a:t>
            </a:r>
          </a:p>
        </p:txBody>
      </p:sp>
      <p:sp>
        <p:nvSpPr>
          <p:cNvPr id="78" name="Freeform 5">
            <a:extLst>
              <a:ext uri="{FF2B5EF4-FFF2-40B4-BE49-F238E27FC236}">
                <a16:creationId xmlns:a16="http://schemas.microsoft.com/office/drawing/2014/main" id="{5F1B8348-CD6E-4561-A704-C232D9A2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" name="Graphic 5" descr="Lecturer">
            <a:extLst>
              <a:ext uri="{FF2B5EF4-FFF2-40B4-BE49-F238E27FC236}">
                <a16:creationId xmlns:a16="http://schemas.microsoft.com/office/drawing/2014/main" id="{B435E777-28BD-47BB-F382-915F6ABBB9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943011" y="967417"/>
            <a:ext cx="4930468" cy="4930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126EE14F-6B1D-61C0-F4AF-09ED951F59AC}"/>
              </a:ext>
            </a:extLst>
          </p:cNvPr>
          <p:cNvGraphicFramePr/>
          <p:nvPr/>
        </p:nvGraphicFramePr>
        <p:xfrm>
          <a:off x="1614569" y="1901952"/>
          <a:ext cx="7604044" cy="409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presentation is about Basil's Bakery.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challenges it is facing, and the factors causing a decline in sales.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also looks at possible solutions to help the business become successful again.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In this presentation we will look on PESTLE analysis and Fishbone Diagram to understand the conclusion of business 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5W2H method is a structured administrative checklist used to define, analyse, and map out operational processes.” (Juse,1960)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  <p:pic>
        <p:nvPicPr>
          <p:cNvPr id="6" name="Picture 5" descr="A group of people standing on a brick building&#10;&#10;AI-generated content may be incorrect.">
            <a:extLst>
              <a:ext uri="{FF2B5EF4-FFF2-40B4-BE49-F238E27FC236}">
                <a16:creationId xmlns:a16="http://schemas.microsoft.com/office/drawing/2014/main" id="{2F024AF1-25C0-E6C3-38CF-76B07FF6DE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3640" y="3973286"/>
            <a:ext cx="4749800" cy="2590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Founded in 2015.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Owners: basil.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Sells: cakes.</a:t>
            </a:r>
          </a:p>
          <a:p>
            <a:pPr marL="342900" indent="-342900">
              <a:buFont typeface="Arial" charset="2"/>
              <a:buChar char="•"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7A2AAE57-A55D-E789-0C14-51EB73B753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25512" y="3267223"/>
            <a:ext cx="8735456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P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opular with shoppers, retail workers, office staff and warehouse workers.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Sales grew steadily until 2020.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Since 2023–2025, sales remain approximately 25% below 2019 levels. 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 descr="A display case of pastries&#10;&#10;AI-generated content may be incorrect.">
            <a:extLst>
              <a:ext uri="{FF2B5EF4-FFF2-40B4-BE49-F238E27FC236}">
                <a16:creationId xmlns:a16="http://schemas.microsoft.com/office/drawing/2014/main" id="{DD43AE2E-CD8D-3F77-C822-E71FD6F9A4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148" y="1076379"/>
            <a:ext cx="4157806" cy="2352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03389" y="1003885"/>
            <a:ext cx="11277870" cy="5653669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What: Sales have stagnated and remain 25% below pre-pandemic levels.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Who: More people working from home.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Existing costumer 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Where: Basil's Bakery, Coventry retail park.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: Since 2020, continuing through 2025.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Why: reduced retail park footfall 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people working from home 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delivery services 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 waiting time 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Raising operating cost 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: Fewer customers visit the retail park and the bakery lacks convenient ordering options.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 : Sales are are lower then 2019 levels </a:t>
            </a:r>
          </a:p>
          <a:p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FAFC238-3BF2-1D61-62E4-0ED26AD1DC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461665"/>
            <a:ext cx="264816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0514" y="1219200"/>
            <a:ext cx="9988449" cy="479400"/>
          </a:xfrm>
        </p:spPr>
        <p:txBody>
          <a:bodyPr>
            <a:noAutofit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Changes in UK government policies affecting business rates and taxation can increase operating costs. </a:t>
            </a:r>
          </a:p>
          <a:p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ECONOMIC :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Raising inflation reduced customers disposable income (Office for national Statistics,2005).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Increasing cost of organic ingredients , utilities and insurance reduced profitability and make budgeting difficult. 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More people working from home make less office worker visiting and reduced in lunch time sale.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Costumer increasingly prefer Online ordering and delivery services (Statista, 2025).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F77AD6AC-A813-076A-068F-BA61055BB7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8E53B977-1E41-B401-795D-ECB699118F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94CD9D9-45FA-34CB-5977-CF46EA7737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95282" y="2221681"/>
            <a:ext cx="982141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Government regulations on food hygiene increase compliance costs 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(UK Government, 2025).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>
            <a:noAutofit/>
          </a:bodyPr>
          <a:lstStyle/>
          <a:p>
            <a:r>
              <a:rPr lang="en-GB" sz="4000" b="1" dirty="0"/>
              <a:t>PESTLE ANALYSIS: Basil’s Bakery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10055046" cy="4673084"/>
          </a:xfrm>
        </p:spPr>
        <p:txBody>
          <a:bodyPr>
            <a:normAutofit fontScale="70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TECHNOLOGICAL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Basil did not offer delivery services or mobile app services causing him to lose costumer who prefer use digital convenience.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Limited use of technology such as automated pre order system or self services ordering lead to long waiting time and missed sales opportunities  </a:t>
            </a:r>
            <a:endParaRPr lang="en-GB" sz="26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 dirty="0"/>
              <a:t>LEGAL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Basil must comply with UK food hygiene health and safety which is required time and financial resources 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Changes in employment legislation such as increase in minimum wages can rise staffing cost </a:t>
            </a:r>
            <a:endParaRPr lang="en-GB" sz="26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 dirty="0"/>
              <a:t>ENVIRONMENTAL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Organic ingredients are more venerable to extreme weather condition and crop failure  which make ingredients unavailable and prices unpredictable 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Growing costumer awareness of sustainability and environment friendly practise encourages business to reduced waist and use eco friendly package’s (WRAP, 2024).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4851" y="541090"/>
            <a:ext cx="8915399" cy="82344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 dirty="0"/>
              <a:t>Cause and effect analysis (Fishbone diagram)</a:t>
            </a:r>
            <a:endParaRPr lang="en-US" sz="2800" dirty="0"/>
          </a:p>
          <a:p>
            <a:pPr>
              <a:lnSpc>
                <a:spcPct val="90000"/>
              </a:lnSpc>
            </a:pPr>
            <a:endParaRPr lang="en-US" sz="2800" dirty="0"/>
          </a:p>
        </p:txBody>
      </p:sp>
      <p:sp>
        <p:nvSpPr>
          <p:cNvPr id="37" name="Delay 36">
            <a:extLst>
              <a:ext uri="{FF2B5EF4-FFF2-40B4-BE49-F238E27FC236}">
                <a16:creationId xmlns:a16="http://schemas.microsoft.com/office/drawing/2014/main" id="{4DC79598-2470-434D-17CC-DC11ECA74227}"/>
              </a:ext>
            </a:extLst>
          </p:cNvPr>
          <p:cNvSpPr/>
          <p:nvPr/>
        </p:nvSpPr>
        <p:spPr>
          <a:xfrm>
            <a:off x="9121422" y="2575043"/>
            <a:ext cx="2562578" cy="1342201"/>
          </a:xfrm>
          <a:prstGeom prst="flowChartDelay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Decreasing Sales at Basil’s Bakery </a:t>
            </a: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C6B3F2BA-E238-EA74-67AA-CA5A1F465226}"/>
              </a:ext>
            </a:extLst>
          </p:cNvPr>
          <p:cNvSpPr/>
          <p:nvPr/>
        </p:nvSpPr>
        <p:spPr>
          <a:xfrm>
            <a:off x="11190897" y="3098724"/>
            <a:ext cx="451556" cy="369019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ight Arrow 40">
            <a:extLst>
              <a:ext uri="{FF2B5EF4-FFF2-40B4-BE49-F238E27FC236}">
                <a16:creationId xmlns:a16="http://schemas.microsoft.com/office/drawing/2014/main" id="{400029F8-5BED-53CF-808E-F0139D6A1FDE}"/>
              </a:ext>
            </a:extLst>
          </p:cNvPr>
          <p:cNvSpPr/>
          <p:nvPr/>
        </p:nvSpPr>
        <p:spPr>
          <a:xfrm flipV="1">
            <a:off x="1718505" y="3302250"/>
            <a:ext cx="7621964" cy="13143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9A8975CD-9A8A-9233-BE5F-9F4CF1A40325}"/>
              </a:ext>
            </a:extLst>
          </p:cNvPr>
          <p:cNvCxnSpPr/>
          <p:nvPr/>
        </p:nvCxnSpPr>
        <p:spPr>
          <a:xfrm flipH="1" flipV="1">
            <a:off x="2435064" y="1748672"/>
            <a:ext cx="1557866" cy="155357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B90FE661-7F3B-A902-5D75-83098FED9727}"/>
              </a:ext>
            </a:extLst>
          </p:cNvPr>
          <p:cNvCxnSpPr/>
          <p:nvPr/>
        </p:nvCxnSpPr>
        <p:spPr>
          <a:xfrm flipH="1" flipV="1">
            <a:off x="6194471" y="1748672"/>
            <a:ext cx="1557866" cy="155357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EA2C5478-FC77-B8D7-44BD-29A5611297F8}"/>
              </a:ext>
            </a:extLst>
          </p:cNvPr>
          <p:cNvCxnSpPr>
            <a:cxnSpLocks/>
          </p:cNvCxnSpPr>
          <p:nvPr/>
        </p:nvCxnSpPr>
        <p:spPr>
          <a:xfrm flipH="1">
            <a:off x="6635622" y="3385767"/>
            <a:ext cx="1116715" cy="1854197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3E1E4580-B71F-43EF-4EEE-FC2F88BD539F}"/>
              </a:ext>
            </a:extLst>
          </p:cNvPr>
          <p:cNvCxnSpPr/>
          <p:nvPr/>
        </p:nvCxnSpPr>
        <p:spPr>
          <a:xfrm flipH="1">
            <a:off x="2934904" y="3387188"/>
            <a:ext cx="1058026" cy="162650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id="{5A014FD8-B848-BBAF-AD17-0EF15DA1985F}"/>
              </a:ext>
            </a:extLst>
          </p:cNvPr>
          <p:cNvSpPr txBox="1"/>
          <p:nvPr/>
        </p:nvSpPr>
        <p:spPr>
          <a:xfrm>
            <a:off x="1983161" y="1440416"/>
            <a:ext cx="14101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Man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77287B9C-F428-01C3-EA60-CEBC167683D7}"/>
              </a:ext>
            </a:extLst>
          </p:cNvPr>
          <p:cNvSpPr txBox="1"/>
          <p:nvPr/>
        </p:nvSpPr>
        <p:spPr>
          <a:xfrm>
            <a:off x="5652669" y="1470101"/>
            <a:ext cx="11400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Method 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3102B091-8BF8-EC34-6D07-D1C47261B0FC}"/>
              </a:ext>
            </a:extLst>
          </p:cNvPr>
          <p:cNvSpPr txBox="1"/>
          <p:nvPr/>
        </p:nvSpPr>
        <p:spPr>
          <a:xfrm>
            <a:off x="2240497" y="4998815"/>
            <a:ext cx="1181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Machine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9CD24CE5-1DB5-397E-53F4-9FF9380618E7}"/>
              </a:ext>
            </a:extLst>
          </p:cNvPr>
          <p:cNvSpPr txBox="1"/>
          <p:nvPr/>
        </p:nvSpPr>
        <p:spPr>
          <a:xfrm>
            <a:off x="6096000" y="5239964"/>
            <a:ext cx="11015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Material</a:t>
            </a:r>
          </a:p>
        </p:txBody>
      </p:sp>
      <p:sp>
        <p:nvSpPr>
          <p:cNvPr id="56" name="Cloud 55">
            <a:extLst>
              <a:ext uri="{FF2B5EF4-FFF2-40B4-BE49-F238E27FC236}">
                <a16:creationId xmlns:a16="http://schemas.microsoft.com/office/drawing/2014/main" id="{D99B3C45-6FED-2319-D78A-C873572326F6}"/>
              </a:ext>
            </a:extLst>
          </p:cNvPr>
          <p:cNvSpPr/>
          <p:nvPr/>
        </p:nvSpPr>
        <p:spPr>
          <a:xfrm>
            <a:off x="1475452" y="1163318"/>
            <a:ext cx="1884373" cy="711048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Man</a:t>
            </a:r>
          </a:p>
        </p:txBody>
      </p:sp>
      <p:sp>
        <p:nvSpPr>
          <p:cNvPr id="57" name="Cloud 56">
            <a:extLst>
              <a:ext uri="{FF2B5EF4-FFF2-40B4-BE49-F238E27FC236}">
                <a16:creationId xmlns:a16="http://schemas.microsoft.com/office/drawing/2014/main" id="{2A24BC09-72BF-EAB8-92CC-3E7F370BC384}"/>
              </a:ext>
            </a:extLst>
          </p:cNvPr>
          <p:cNvSpPr/>
          <p:nvPr/>
        </p:nvSpPr>
        <p:spPr>
          <a:xfrm>
            <a:off x="5704605" y="5123218"/>
            <a:ext cx="1884373" cy="711048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Material</a:t>
            </a:r>
          </a:p>
        </p:txBody>
      </p:sp>
      <p:sp>
        <p:nvSpPr>
          <p:cNvPr id="58" name="Cloud 57">
            <a:extLst>
              <a:ext uri="{FF2B5EF4-FFF2-40B4-BE49-F238E27FC236}">
                <a16:creationId xmlns:a16="http://schemas.microsoft.com/office/drawing/2014/main" id="{6333809E-63F8-0B70-9843-12ED1F1C7A07}"/>
              </a:ext>
            </a:extLst>
          </p:cNvPr>
          <p:cNvSpPr/>
          <p:nvPr/>
        </p:nvSpPr>
        <p:spPr>
          <a:xfrm>
            <a:off x="5316864" y="1114577"/>
            <a:ext cx="1884373" cy="711048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Method</a:t>
            </a:r>
          </a:p>
        </p:txBody>
      </p:sp>
      <p:sp>
        <p:nvSpPr>
          <p:cNvPr id="59" name="Cloud 58">
            <a:extLst>
              <a:ext uri="{FF2B5EF4-FFF2-40B4-BE49-F238E27FC236}">
                <a16:creationId xmlns:a16="http://schemas.microsoft.com/office/drawing/2014/main" id="{BB5F0788-A6BF-3A45-C7DA-7AF357295944}"/>
              </a:ext>
            </a:extLst>
          </p:cNvPr>
          <p:cNvSpPr/>
          <p:nvPr/>
        </p:nvSpPr>
        <p:spPr>
          <a:xfrm>
            <a:off x="1873700" y="5007783"/>
            <a:ext cx="1884373" cy="711048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Machine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8E405E29-1E6A-6831-4A02-1A12E8AED915}"/>
              </a:ext>
            </a:extLst>
          </p:cNvPr>
          <p:cNvSpPr txBox="1"/>
          <p:nvPr/>
        </p:nvSpPr>
        <p:spPr>
          <a:xfrm>
            <a:off x="844411" y="1970566"/>
            <a:ext cx="20585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Fewer customers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05A6812F-C425-0AE6-D7E9-30345A868381}"/>
              </a:ext>
            </a:extLst>
          </p:cNvPr>
          <p:cNvSpPr txBox="1"/>
          <p:nvPr/>
        </p:nvSpPr>
        <p:spPr>
          <a:xfrm>
            <a:off x="3329915" y="2315416"/>
            <a:ext cx="24096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Not answering calls </a:t>
            </a:r>
          </a:p>
        </p:txBody>
      </p:sp>
      <p:sp>
        <p:nvSpPr>
          <p:cNvPr id="64" name="Right Arrow 63">
            <a:extLst>
              <a:ext uri="{FF2B5EF4-FFF2-40B4-BE49-F238E27FC236}">
                <a16:creationId xmlns:a16="http://schemas.microsoft.com/office/drawing/2014/main" id="{6DC0B843-D518-5926-E172-CF792F6C359B}"/>
              </a:ext>
            </a:extLst>
          </p:cNvPr>
          <p:cNvSpPr/>
          <p:nvPr/>
        </p:nvSpPr>
        <p:spPr>
          <a:xfrm>
            <a:off x="959836" y="2257622"/>
            <a:ext cx="1891696" cy="82276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Left Arrow 64">
            <a:extLst>
              <a:ext uri="{FF2B5EF4-FFF2-40B4-BE49-F238E27FC236}">
                <a16:creationId xmlns:a16="http://schemas.microsoft.com/office/drawing/2014/main" id="{92FDBADA-E5D9-A6AE-C44A-6120FDC1FFE3}"/>
              </a:ext>
            </a:extLst>
          </p:cNvPr>
          <p:cNvSpPr/>
          <p:nvPr/>
        </p:nvSpPr>
        <p:spPr>
          <a:xfrm>
            <a:off x="3406721" y="2670531"/>
            <a:ext cx="2243321" cy="105972"/>
          </a:xfrm>
          <a:prstGeom prst="lef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8D5C3AFC-9401-BD0C-C86C-11DDA61062D2}"/>
              </a:ext>
            </a:extLst>
          </p:cNvPr>
          <p:cNvSpPr txBox="1"/>
          <p:nvPr/>
        </p:nvSpPr>
        <p:spPr>
          <a:xfrm>
            <a:off x="6947144" y="2214446"/>
            <a:ext cx="24849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No Delivery Services 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62F7C9BE-9563-270A-7D89-7F6DB83A1B2A}"/>
              </a:ext>
            </a:extLst>
          </p:cNvPr>
          <p:cNvSpPr txBox="1"/>
          <p:nvPr/>
        </p:nvSpPr>
        <p:spPr>
          <a:xfrm>
            <a:off x="6482136" y="1773302"/>
            <a:ext cx="22894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Long Waiting Time </a:t>
            </a:r>
          </a:p>
        </p:txBody>
      </p:sp>
      <p:sp>
        <p:nvSpPr>
          <p:cNvPr id="68" name="Left Arrow 67">
            <a:extLst>
              <a:ext uri="{FF2B5EF4-FFF2-40B4-BE49-F238E27FC236}">
                <a16:creationId xmlns:a16="http://schemas.microsoft.com/office/drawing/2014/main" id="{147C8D66-4820-037C-C2B3-96238E130B9C}"/>
              </a:ext>
            </a:extLst>
          </p:cNvPr>
          <p:cNvSpPr/>
          <p:nvPr/>
        </p:nvSpPr>
        <p:spPr>
          <a:xfrm>
            <a:off x="6630676" y="2094705"/>
            <a:ext cx="2243321" cy="105972"/>
          </a:xfrm>
          <a:prstGeom prst="lef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Left Arrow 68">
            <a:extLst>
              <a:ext uri="{FF2B5EF4-FFF2-40B4-BE49-F238E27FC236}">
                <a16:creationId xmlns:a16="http://schemas.microsoft.com/office/drawing/2014/main" id="{BB556596-5223-1F94-0B4E-F04236DAB724}"/>
              </a:ext>
            </a:extLst>
          </p:cNvPr>
          <p:cNvSpPr/>
          <p:nvPr/>
        </p:nvSpPr>
        <p:spPr>
          <a:xfrm>
            <a:off x="7067971" y="2551398"/>
            <a:ext cx="2243321" cy="105972"/>
          </a:xfrm>
          <a:prstGeom prst="lef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DFB6EA8A-7EBC-FC9A-DFD5-E318BC8AAC47}"/>
              </a:ext>
            </a:extLst>
          </p:cNvPr>
          <p:cNvSpPr txBox="1"/>
          <p:nvPr/>
        </p:nvSpPr>
        <p:spPr>
          <a:xfrm>
            <a:off x="1342027" y="3501069"/>
            <a:ext cx="2416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No Online Ordering 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1C036451-E35C-32E5-5849-601F8C019FB4}"/>
              </a:ext>
            </a:extLst>
          </p:cNvPr>
          <p:cNvSpPr txBox="1"/>
          <p:nvPr/>
        </p:nvSpPr>
        <p:spPr>
          <a:xfrm>
            <a:off x="3641872" y="3929963"/>
            <a:ext cx="24224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No pre order system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88D08F28-43F4-6CA7-A43E-0D182FD70D60}"/>
              </a:ext>
            </a:extLst>
          </p:cNvPr>
          <p:cNvSpPr txBox="1"/>
          <p:nvPr/>
        </p:nvSpPr>
        <p:spPr>
          <a:xfrm>
            <a:off x="7304258" y="3929963"/>
            <a:ext cx="36343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Expensive Organic Ingredients 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FB9909A4-C416-37DD-86EA-84C2AE980E93}"/>
              </a:ext>
            </a:extLst>
          </p:cNvPr>
          <p:cNvSpPr txBox="1"/>
          <p:nvPr/>
        </p:nvSpPr>
        <p:spPr>
          <a:xfrm>
            <a:off x="6947144" y="4545470"/>
            <a:ext cx="3223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Unexpectable Supply Cost </a:t>
            </a:r>
          </a:p>
        </p:txBody>
      </p:sp>
      <p:sp>
        <p:nvSpPr>
          <p:cNvPr id="74" name="Right Arrow 73">
            <a:extLst>
              <a:ext uri="{FF2B5EF4-FFF2-40B4-BE49-F238E27FC236}">
                <a16:creationId xmlns:a16="http://schemas.microsoft.com/office/drawing/2014/main" id="{19478D9D-E4F1-4026-BBDF-47018B8F8DAA}"/>
              </a:ext>
            </a:extLst>
          </p:cNvPr>
          <p:cNvSpPr/>
          <p:nvPr/>
        </p:nvSpPr>
        <p:spPr>
          <a:xfrm>
            <a:off x="1718505" y="3839743"/>
            <a:ext cx="1891696" cy="82276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Left Arrow 74">
            <a:extLst>
              <a:ext uri="{FF2B5EF4-FFF2-40B4-BE49-F238E27FC236}">
                <a16:creationId xmlns:a16="http://schemas.microsoft.com/office/drawing/2014/main" id="{D02D46CF-C195-B43F-B7B2-3CEA461253CE}"/>
              </a:ext>
            </a:extLst>
          </p:cNvPr>
          <p:cNvSpPr/>
          <p:nvPr/>
        </p:nvSpPr>
        <p:spPr>
          <a:xfrm>
            <a:off x="3519808" y="4253128"/>
            <a:ext cx="2544522" cy="148069"/>
          </a:xfrm>
          <a:prstGeom prst="lef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Left Arrow 76">
            <a:extLst>
              <a:ext uri="{FF2B5EF4-FFF2-40B4-BE49-F238E27FC236}">
                <a16:creationId xmlns:a16="http://schemas.microsoft.com/office/drawing/2014/main" id="{CA42FB6B-0EE6-6C8F-5C53-88393D5DD0A8}"/>
              </a:ext>
            </a:extLst>
          </p:cNvPr>
          <p:cNvSpPr/>
          <p:nvPr/>
        </p:nvSpPr>
        <p:spPr>
          <a:xfrm>
            <a:off x="6952900" y="4909022"/>
            <a:ext cx="2243321" cy="105972"/>
          </a:xfrm>
          <a:prstGeom prst="lef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Left Arrow 77">
            <a:extLst>
              <a:ext uri="{FF2B5EF4-FFF2-40B4-BE49-F238E27FC236}">
                <a16:creationId xmlns:a16="http://schemas.microsoft.com/office/drawing/2014/main" id="{40D1FE53-3CEF-9CF0-D413-F20C31B6A328}"/>
              </a:ext>
            </a:extLst>
          </p:cNvPr>
          <p:cNvSpPr/>
          <p:nvPr/>
        </p:nvSpPr>
        <p:spPr>
          <a:xfrm>
            <a:off x="7201968" y="4312545"/>
            <a:ext cx="3842270" cy="103496"/>
          </a:xfrm>
          <a:prstGeom prst="lef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0D39EA9-7E3D-2246-7A31-A17F027DBBC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329089" y="1776768"/>
            <a:ext cx="11051822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indent="-34290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Basil’s Bakery is facing problems because fewer people are visiting the retail park</a:t>
            </a:r>
          </a:p>
          <a:p>
            <a:pPr marL="342900" indent="-34290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Many customers now work from home, and business costs have increased.</a:t>
            </a:r>
          </a:p>
          <a:p>
            <a:pPr marL="342900" indent="-34290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bakery is also </a:t>
            </a:r>
            <a:r>
              <a:rPr lang="en-US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losing customers because it does not offer delivery or an easy pre-order system. </a:t>
            </a:r>
          </a:p>
          <a:p>
            <a:pPr marL="342900" indent="-34290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r>
              <a:rPr lang="en-US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PESTLE analysis shows that </a:t>
            </a: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economic, social, technological, legal, and environmental factors are affecting the business. </a:t>
            </a:r>
          </a:p>
          <a:p>
            <a:pPr marL="342900" indent="-34290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improve sales, Basil should introduce online ordering, delivery services, and a better pre-order system. </a:t>
            </a:r>
          </a:p>
          <a:p>
            <a:pPr marL="342900" indent="-34290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changes can help attract more customers and support the future success of the bakery.</a:t>
            </a:r>
            <a:endParaRPr lang="en-US" alt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7037" y="407906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27EAA83-3155-3875-34CD-86B4F0F6D5D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059922" y="2930300"/>
            <a:ext cx="11572514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sz="18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C74E3F84-498D-32CF-546F-B601DCB80C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78280" y="1443843"/>
            <a:ext cx="10515600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JUSE (1960) </a:t>
            </a:r>
            <a:r>
              <a:rPr lang="en-US" altLang="en-US" i="1" dirty="0">
                <a:solidFill>
                  <a:srgbClr val="000000"/>
                </a:solidFill>
                <a:latin typeface="Arial" panose="020B0604020202020204" pitchFamily="34" charset="0"/>
              </a:rPr>
              <a:t>QC Story and 5W2H Method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. Tokyo: Union of Japanese Scientists and Engineers.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Food Standards Agency (2025)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Food hygiene for businesses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: </a:t>
            </a:r>
            <a:r>
              <a:rPr lang="en-US" altLang="en-US" u="sng" dirty="0">
                <a:solidFill>
                  <a:srgbClr val="FF0000"/>
                </a:solidFill>
                <a:latin typeface="Arial" panose="020B0604020202020204" pitchFamily="34" charset="0"/>
              </a:rPr>
              <a:t>https://</a:t>
            </a:r>
            <a:r>
              <a:rPr lang="en-US" altLang="en-US" u="sng" dirty="0" err="1">
                <a:solidFill>
                  <a:srgbClr val="FF0000"/>
                </a:solidFill>
                <a:latin typeface="Arial" panose="020B0604020202020204" pitchFamily="34" charset="0"/>
              </a:rPr>
              <a:t>www.gov.uk</a:t>
            </a:r>
            <a:r>
              <a:rPr lang="en-US" altLang="en-US" u="sng" dirty="0">
                <a:solidFill>
                  <a:srgbClr val="FF0000"/>
                </a:solidFill>
                <a:latin typeface="Arial" panose="020B0604020202020204" pitchFamily="34" charset="0"/>
              </a:rPr>
              <a:t>/government/</a:t>
            </a:r>
            <a:r>
              <a:rPr lang="en-US" altLang="en-US" u="sng" dirty="0" err="1">
                <a:solidFill>
                  <a:srgbClr val="FF0000"/>
                </a:solidFill>
                <a:latin typeface="Arial" panose="020B0604020202020204" pitchFamily="34" charset="0"/>
              </a:rPr>
              <a:t>organisations</a:t>
            </a:r>
            <a:r>
              <a:rPr lang="en-US" altLang="en-US" u="sng" dirty="0">
                <a:solidFill>
                  <a:srgbClr val="FF0000"/>
                </a:solidFill>
                <a:latin typeface="Arial" panose="020B0604020202020204" pitchFamily="34" charset="0"/>
              </a:rPr>
              <a:t>/food-standards-agency 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(Accessed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 8 July 2026).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Kotler, P. and Keller, K.L. (2022)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Marketing Management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16th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Harlow: Pearson.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lang="en-US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Office for National Statistics (2026)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Consumer price inflation, UK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Availableat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2"/>
              </a:rPr>
              <a:t>https://www.ons.gov.uk/economy/inflationandpriceindices/bulletins/consumerpriceinflation/latest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(Accessed: 8 July 2026)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WRAP (2024)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Sustainable Packaging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 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3"/>
              </a:rPr>
              <a:t>https://wrap.org.uk/taking-action/plastic-packaging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(Accessed: 8 July 2026)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519</TotalTime>
  <Words>806</Words>
  <Application>Microsoft Macintosh PowerPoint</Application>
  <PresentationFormat>Widescreen</PresentationFormat>
  <Paragraphs>102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</vt:lpstr>
      <vt:lpstr>Aptos</vt:lpstr>
      <vt:lpstr>Arial</vt:lpstr>
      <vt:lpstr>Century Gothic</vt:lpstr>
      <vt:lpstr>Wingdings 3</vt:lpstr>
      <vt:lpstr>Wisp</vt:lpstr>
      <vt:lpstr>MODULE NAME: Problem Solving and Decision Making  MODULE CODE: LCLM4004 STUDENT NAME: Obaid Waheed  STUDENT ID: 2525098 LECTURER : Anita Nan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Obaid Waheed (2525098)</cp:lastModifiedBy>
  <cp:revision>107</cp:revision>
  <dcterms:created xsi:type="dcterms:W3CDTF">2024-10-08T15:58:04Z</dcterms:created>
  <dcterms:modified xsi:type="dcterms:W3CDTF">2026-07-08T11:41:25Z</dcterms:modified>
</cp:coreProperties>
</file>