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catalina1989@outlook.com" userId="f3e51cfb36d966b2" providerId="LiveId" clId="{5069A013-3AB1-4FE9-97CE-64C61FEDADEC}"/>
    <pc:docChg chg="undo custSel modSld">
      <pc:chgData name="valentinacatalina1989@outlook.com" userId="f3e51cfb36d966b2" providerId="LiveId" clId="{5069A013-3AB1-4FE9-97CE-64C61FEDADEC}" dt="2022-02-24T22:53:29.921" v="279" actId="1076"/>
      <pc:docMkLst>
        <pc:docMk/>
      </pc:docMkLst>
      <pc:sldChg chg="modSp mod">
        <pc:chgData name="valentinacatalina1989@outlook.com" userId="f3e51cfb36d966b2" providerId="LiveId" clId="{5069A013-3AB1-4FE9-97CE-64C61FEDADEC}" dt="2022-02-24T22:53:29.921" v="279" actId="1076"/>
        <pc:sldMkLst>
          <pc:docMk/>
          <pc:sldMk cId="1045227472" sldId="256"/>
        </pc:sldMkLst>
        <pc:spChg chg="mod">
          <ac:chgData name="valentinacatalina1989@outlook.com" userId="f3e51cfb36d966b2" providerId="LiveId" clId="{5069A013-3AB1-4FE9-97CE-64C61FEDADEC}" dt="2022-02-24T22:46:10.642" v="274" actId="1076"/>
          <ac:spMkLst>
            <pc:docMk/>
            <pc:sldMk cId="1045227472" sldId="256"/>
            <ac:spMk id="9" creationId="{EB23CA7F-B6D0-4ACE-B69B-F2481B05323A}"/>
          </ac:spMkLst>
        </pc:spChg>
        <pc:spChg chg="mod">
          <ac:chgData name="valentinacatalina1989@outlook.com" userId="f3e51cfb36d966b2" providerId="LiveId" clId="{5069A013-3AB1-4FE9-97CE-64C61FEDADEC}" dt="2022-02-24T22:48:04.507" v="276" actId="21"/>
          <ac:spMkLst>
            <pc:docMk/>
            <pc:sldMk cId="1045227472" sldId="256"/>
            <ac:spMk id="11" creationId="{0A8AA69D-5BCD-4836-8E0B-773CA04898BF}"/>
          </ac:spMkLst>
        </pc:spChg>
        <pc:picChg chg="mod">
          <ac:chgData name="valentinacatalina1989@outlook.com" userId="f3e51cfb36d966b2" providerId="LiveId" clId="{5069A013-3AB1-4FE9-97CE-64C61FEDADEC}" dt="2022-02-24T22:53:29.921" v="279" actId="1076"/>
          <ac:picMkLst>
            <pc:docMk/>
            <pc:sldMk cId="1045227472" sldId="256"/>
            <ac:picMk id="18" creationId="{69EE3BFB-6454-4F16-977D-88B28A9A29EF}"/>
          </ac:picMkLst>
        </pc:picChg>
        <pc:picChg chg="mod">
          <ac:chgData name="valentinacatalina1989@outlook.com" userId="f3e51cfb36d966b2" providerId="LiveId" clId="{5069A013-3AB1-4FE9-97CE-64C61FEDADEC}" dt="2022-02-24T22:52:57.457" v="277" actId="1076"/>
          <ac:picMkLst>
            <pc:docMk/>
            <pc:sldMk cId="1045227472" sldId="256"/>
            <ac:picMk id="20" creationId="{1D5844D9-3BC5-4E97-9AC1-DE6D56B43E4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2/24/2022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8551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2/24/2022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0428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2/24/2022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193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01750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7049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56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0482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2/24/2022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26798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2/24/2022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3892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616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2/24/2022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2928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2/24/2022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1892693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9" r:id="rId6"/>
    <p:sldLayoutId id="2147483685" r:id="rId7"/>
    <p:sldLayoutId id="2147483686" r:id="rId8"/>
    <p:sldLayoutId id="2147483687" r:id="rId9"/>
    <p:sldLayoutId id="2147483688" r:id="rId10"/>
    <p:sldLayoutId id="2147483690"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jpg"/><Relationship Id="rId4" Type="http://schemas.openxmlformats.org/officeDocument/2006/relationships/hyperlink" Target="http://www.hoteltrinity.co.uk/" TargetMode="External"/><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openxmlformats.org/officeDocument/2006/relationships/hyperlink" Target="https://www.menudrive.com/upsell-your-menu-with-food-and-wine-pairings/" TargetMode="External"/><Relationship Id="rId2" Type="http://schemas.openxmlformats.org/officeDocument/2006/relationships/hyperlink" Target="https://imenupro.com/menu-paper.htm" TargetMode="External"/><Relationship Id="rId1" Type="http://schemas.openxmlformats.org/officeDocument/2006/relationships/slideLayout" Target="../slideLayouts/slideLayout1.xml"/><Relationship Id="rId6" Type="http://schemas.openxmlformats.org/officeDocument/2006/relationships/hyperlink" Target="https://theivycardiff.com/" TargetMode="External"/><Relationship Id="rId5" Type="http://schemas.openxmlformats.org/officeDocument/2006/relationships/hyperlink" Target="https://www.foodstandards.gov.scot/downloads/COVID-19_Guidance_for_Food_Businesses_in_the_Take_Away_Sector_Final" TargetMode="External"/><Relationship Id="rId4" Type="http://schemas.openxmlformats.org/officeDocument/2006/relationships/hyperlink" Target="https://ratings.food.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3" name="Rectangle 22">
            <a:extLst>
              <a:ext uri="{FF2B5EF4-FFF2-40B4-BE49-F238E27FC236}">
                <a16:creationId xmlns:a16="http://schemas.microsoft.com/office/drawing/2014/main" id="{20C97E5C-C165-417B-BBDE-6701E226B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5D0E1C6-221C-4835-B0D4-24184F6B6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8F2782-0AD1-4AB6-BBB8-3BA1BB416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2DE7EC01-19D9-4F45-8D13-70812FF37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914" y="738867"/>
            <a:ext cx="1905516" cy="1562523"/>
          </a:xfrm>
          <a:prstGeom prst="rect">
            <a:avLst/>
          </a:prstGeom>
        </p:spPr>
      </p:pic>
      <p:sp>
        <p:nvSpPr>
          <p:cNvPr id="6" name="TextBox 5">
            <a:extLst>
              <a:ext uri="{FF2B5EF4-FFF2-40B4-BE49-F238E27FC236}">
                <a16:creationId xmlns:a16="http://schemas.microsoft.com/office/drawing/2014/main" id="{BBDC846C-B8FD-47A8-81F2-5C49E19F7A9A}"/>
              </a:ext>
            </a:extLst>
          </p:cNvPr>
          <p:cNvSpPr txBox="1"/>
          <p:nvPr/>
        </p:nvSpPr>
        <p:spPr>
          <a:xfrm>
            <a:off x="925564" y="2529671"/>
            <a:ext cx="4607387" cy="393954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rPr>
              <a:t>Small Plates</a:t>
            </a:r>
            <a:endParaRPr kumimoji="0" lang="en-GB" sz="1400" b="0" i="0" u="none" strike="noStrike" kern="1200" cap="none" spc="0" normalizeH="0" baseline="0" noProof="0" dirty="0">
              <a:ln>
                <a:noFill/>
              </a:ln>
              <a:solidFill>
                <a:prstClr val="black"/>
              </a:solidFill>
              <a:effectLst/>
              <a:uLnTx/>
              <a:uFillTx/>
              <a:latin typeface="Algerian" panose="04020705040A02060702" pitchFamily="8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Local</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Sea Scallops            £18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000" b="1" i="0" u="none" strike="noStrike" kern="1200" cap="none" spc="0" normalizeH="0" baseline="0" noProof="0" dirty="0">
                <a:ln>
                  <a:noFill/>
                </a:ln>
                <a:solidFill>
                  <a:prstClr val="black"/>
                </a:solidFill>
                <a:effectLst/>
                <a:uLnTx/>
                <a:uFillTx/>
                <a:latin typeface="Calibri" panose="020F0502020204030204"/>
                <a:ea typeface="+mn-ea"/>
                <a:cs typeface="+mn-cs"/>
              </a:rPr>
              <a:t>Local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Fried Oysters       £22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Perfectly suited with our Chardonnay- </a:t>
            </a: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The creamy style of chardonnay mixed with the creamy dipping sauce for oysters is quite satisfying</a:t>
            </a:r>
            <a:r>
              <a:rPr kumimoji="0" lang="en-US" sz="1050" b="1" i="0" u="none" strike="noStrike" kern="1200" cap="none" spc="0" normalizeH="0" baseline="0" noProof="0" dirty="0">
                <a:ln>
                  <a:noFill/>
                </a:ln>
                <a:solidFill>
                  <a:prstClr val="black"/>
                </a:solidFill>
                <a:effectLst/>
                <a:uLnTx/>
                <a:uFillTx/>
                <a:latin typeface="Calibri" panose="020F0502020204030204"/>
                <a:ea typeface="+mn-ea"/>
                <a:cs typeface="Aharoni" panose="02010803020104030203" pitchFamily="2" charset="-79"/>
              </a:rPr>
              <a:t>.        £20/bottle                                                              £4 glass</a:t>
            </a:r>
            <a:endParaRPr kumimoji="0" lang="en-GB" sz="1050" b="1" i="0" u="none" strike="noStrike" kern="1200" cap="none" spc="0" normalizeH="0" baseline="0" noProof="0" dirty="0">
              <a:ln>
                <a:noFill/>
              </a:ln>
              <a:solidFill>
                <a:prstClr val="black"/>
              </a:solidFill>
              <a:effectLst/>
              <a:uLnTx/>
              <a:uFillTx/>
              <a:latin typeface="Calibri" panose="020F0502020204030204"/>
              <a:ea typeface="+mn-ea"/>
              <a:cs typeface="Aharoni" panose="02010803020104030203" pitchFamily="2" charset="-79"/>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Grilled Calamari               £17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Corn and Zucchini Fritters            </a:t>
            </a:r>
            <a:r>
              <a:rPr kumimoji="0" lang="cy-GB" sz="1200" b="1" i="0" u="none" strike="noStrike" kern="1200" cap="none" spc="0" normalizeH="0" baseline="0" noProof="0" dirty="0">
                <a:ln>
                  <a:noFill/>
                </a:ln>
                <a:solidFill>
                  <a:prstClr val="black"/>
                </a:solidFill>
                <a:effectLst/>
                <a:uLnTx/>
                <a:uFillTx/>
                <a:latin typeface="Calibri" panose="020F0502020204030204"/>
                <a:ea typeface="+mn-ea"/>
                <a:cs typeface="+mn-cs"/>
              </a:rPr>
              <a:t>£15</a:t>
            </a:r>
            <a:endPar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Dukeshill Sliced Oak Smoked Salmon         £23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i="0" u="none" strike="noStrike" kern="1200" cap="none" spc="0" normalizeH="0" baseline="0" noProof="0" dirty="0">
                <a:ln>
                  <a:noFill/>
                </a:ln>
                <a:solidFill>
                  <a:prstClr val="black"/>
                </a:solidFill>
                <a:effectLst/>
                <a:uLnTx/>
                <a:uFillTx/>
                <a:latin typeface="Algerian" panose="04020705040A02060702" pitchFamily="82" charset="0"/>
              </a:rPr>
              <a:t>Chef’s Specials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i="0" u="none" strike="noStrike" kern="1200" cap="none" spc="0" normalizeH="0" baseline="0" noProof="0" dirty="0">
              <a:ln>
                <a:noFill/>
              </a:ln>
              <a:solidFill>
                <a:prstClr val="black"/>
              </a:solidFill>
              <a:effectLst/>
              <a:uLnTx/>
              <a:uFillTx/>
              <a:latin typeface="Algerian" panose="04020705040A02060702" pitchFamily="8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mn-cs"/>
              </a:rPr>
              <a:t>•Maria’s Farm White Beans Soup      £26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mn-cs"/>
              </a:rPr>
              <a:t>( served in a homemade bread bowl with Spanish chorizo)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0" u="none" strike="noStrike" kern="1200" cap="none" spc="0" normalizeH="0" baseline="0" noProof="0" dirty="0">
                <a:ln>
                  <a:noFill/>
                </a:ln>
                <a:solidFill>
                  <a:prstClr val="black"/>
                </a:solidFill>
                <a:effectLst/>
                <a:uLnTx/>
                <a:uFillTx/>
                <a:latin typeface="Calibri" panose="020F0502020204030204"/>
                <a:ea typeface="+mn-ea"/>
                <a:cs typeface="+mn-cs"/>
              </a:rPr>
              <a:t>• Roasted Sweet Beetroot and Yukon Gold Potatoes       £24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1"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2EA026C2-6A02-45D8-904E-E474DEBACA62}"/>
              </a:ext>
            </a:extLst>
          </p:cNvPr>
          <p:cNvSpPr txBox="1"/>
          <p:nvPr/>
        </p:nvSpPr>
        <p:spPr>
          <a:xfrm>
            <a:off x="2298194" y="751770"/>
            <a:ext cx="2593910" cy="646331"/>
          </a:xfrm>
          <a:prstGeom prst="rect">
            <a:avLst/>
          </a:prstGeom>
          <a:noFill/>
        </p:spPr>
        <p:txBody>
          <a:bodyPr wrap="square" rtlCol="0">
            <a:spAutoFit/>
          </a:bodyPr>
          <a:lstStyle/>
          <a:p>
            <a:r>
              <a:rPr lang="en-GB" sz="3600" dirty="0">
                <a:latin typeface="Amasis MT Pro Black" panose="020B0604020202020204" pitchFamily="18" charset="0"/>
              </a:rPr>
              <a:t>M</a:t>
            </a:r>
            <a:r>
              <a:rPr lang="en-GB" sz="3600" dirty="0">
                <a:solidFill>
                  <a:schemeClr val="bg1"/>
                </a:solidFill>
                <a:latin typeface="Amasis MT Pro Black" panose="020B0604020202020204" pitchFamily="18" charset="0"/>
              </a:rPr>
              <a:t>MENU</a:t>
            </a:r>
            <a:endParaRPr lang="en-GB" sz="3600" dirty="0">
              <a:latin typeface="Amasis MT Pro Black" panose="020B0604020202020204" pitchFamily="18" charset="0"/>
            </a:endParaRPr>
          </a:p>
        </p:txBody>
      </p:sp>
      <p:sp>
        <p:nvSpPr>
          <p:cNvPr id="9" name="TextBox 8">
            <a:extLst>
              <a:ext uri="{FF2B5EF4-FFF2-40B4-BE49-F238E27FC236}">
                <a16:creationId xmlns:a16="http://schemas.microsoft.com/office/drawing/2014/main" id="{EB23CA7F-B6D0-4ACE-B69B-F2481B05323A}"/>
              </a:ext>
            </a:extLst>
          </p:cNvPr>
          <p:cNvSpPr txBox="1"/>
          <p:nvPr/>
        </p:nvSpPr>
        <p:spPr>
          <a:xfrm>
            <a:off x="5515038" y="740573"/>
            <a:ext cx="5273244" cy="4041106"/>
          </a:xfrm>
          <a:prstGeom prst="rect">
            <a:avLst/>
          </a:prstGeom>
          <a:noFill/>
        </p:spPr>
        <p:txBody>
          <a:bodyPr wrap="square" rtlCol="0">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gerian" panose="04020705040A02060702" pitchFamily="82" charset="0"/>
              </a:rPr>
              <a:t>Mains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Chicken Portuguesa     £28</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(breast of chicken cooked in tomato, mushroom, onions, garlic, peppers, wine and a touch of cream)</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Lobster Linguine    £19</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lang="en-US" sz="1200" dirty="0">
                <a:solidFill>
                  <a:prstClr val="black"/>
                </a:solidFill>
                <a:latin typeface="Calibri" panose="020F0502020204030204"/>
              </a:rPr>
              <a:t> Lemongrass</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lang="en-US" sz="1200" dirty="0">
                <a:solidFill>
                  <a:prstClr val="black"/>
                </a:solidFill>
                <a:latin typeface="Calibri" panose="020F0502020204030204"/>
              </a:rPr>
              <a:t>sweet chili</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sauce with San </a:t>
            </a:r>
            <a:r>
              <a:rPr lang="en-US" sz="1200" dirty="0" err="1">
                <a:solidFill>
                  <a:prstClr val="black"/>
                </a:solidFill>
                <a:latin typeface="Calibri" panose="020F0502020204030204"/>
              </a:rPr>
              <a:t>caranto</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tomatoes, </a:t>
            </a:r>
            <a:r>
              <a:rPr lang="en-US" sz="1200" dirty="0">
                <a:solidFill>
                  <a:prstClr val="black"/>
                </a:solidFill>
                <a:latin typeface="Calibri" panose="020F0502020204030204"/>
              </a:rPr>
              <a:t>dill</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and spring onion)</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Aromatic Duck      £ 26</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(coconut sauce with caramelized onion, chili, coriander sauce, sweet potatoes and jasmine rice)</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•Keralan Sweet Potato Curry    £21</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r>
              <a:rPr lang="en-US" sz="1200" dirty="0">
                <a:solidFill>
                  <a:prstClr val="black"/>
                </a:solidFill>
                <a:latin typeface="Calibri" panose="020F0502020204030204"/>
              </a:rPr>
              <a:t>sweet potato infused with </a:t>
            </a:r>
            <a:r>
              <a:rPr lang="en-US" sz="1200" dirty="0" err="1">
                <a:solidFill>
                  <a:prstClr val="black"/>
                </a:solidFill>
                <a:latin typeface="Calibri" panose="020F0502020204030204"/>
              </a:rPr>
              <a:t>keralan</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cauliflower , parsley and coconut with steamed jasmine rice)</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•Rabbit Pappardelle on a wild mushroom bed infused with garlic             £32       </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Why not try with our special Rabbit Pappardelle the best wine- Pinot Noir- deliciously smooth wines with silky tannins and juicy red fruit.                                                $22 / bottle                       £5 / Glass</a:t>
            </a:r>
          </a:p>
        </p:txBody>
      </p:sp>
      <p:pic>
        <p:nvPicPr>
          <p:cNvPr id="18" name="Picture 17">
            <a:extLst>
              <a:ext uri="{FF2B5EF4-FFF2-40B4-BE49-F238E27FC236}">
                <a16:creationId xmlns:a16="http://schemas.microsoft.com/office/drawing/2014/main" id="{69EE3BFB-6454-4F16-977D-88B28A9A29EF}"/>
              </a:ext>
            </a:extLst>
          </p:cNvPr>
          <p:cNvPicPr>
            <a:picLocks noChangeAspect="1"/>
          </p:cNvPicPr>
          <p:nvPr/>
        </p:nvPicPr>
        <p:blipFill>
          <a:blip r:embed="rId3"/>
          <a:stretch>
            <a:fillRect/>
          </a:stretch>
        </p:blipFill>
        <p:spPr>
          <a:xfrm>
            <a:off x="895085" y="3948954"/>
            <a:ext cx="147259" cy="161984"/>
          </a:xfrm>
          <a:prstGeom prst="rect">
            <a:avLst/>
          </a:prstGeom>
        </p:spPr>
      </p:pic>
      <p:pic>
        <p:nvPicPr>
          <p:cNvPr id="20" name="Picture 19">
            <a:extLst>
              <a:ext uri="{FF2B5EF4-FFF2-40B4-BE49-F238E27FC236}">
                <a16:creationId xmlns:a16="http://schemas.microsoft.com/office/drawing/2014/main" id="{1D5844D9-3BC5-4E97-9AC1-DE6D56B43E45}"/>
              </a:ext>
            </a:extLst>
          </p:cNvPr>
          <p:cNvPicPr>
            <a:picLocks noChangeAspect="1"/>
          </p:cNvPicPr>
          <p:nvPr/>
        </p:nvPicPr>
        <p:blipFill>
          <a:blip r:embed="rId3"/>
          <a:stretch>
            <a:fillRect/>
          </a:stretch>
        </p:blipFill>
        <p:spPr>
          <a:xfrm>
            <a:off x="5427662" y="3068333"/>
            <a:ext cx="159987" cy="175985"/>
          </a:xfrm>
          <a:prstGeom prst="rect">
            <a:avLst/>
          </a:prstGeom>
        </p:spPr>
      </p:pic>
      <p:pic>
        <p:nvPicPr>
          <p:cNvPr id="22" name="Picture 21">
            <a:extLst>
              <a:ext uri="{FF2B5EF4-FFF2-40B4-BE49-F238E27FC236}">
                <a16:creationId xmlns:a16="http://schemas.microsoft.com/office/drawing/2014/main" id="{AD260A01-1317-4905-B4DA-B008D458E0BD}"/>
              </a:ext>
            </a:extLst>
          </p:cNvPr>
          <p:cNvPicPr>
            <a:picLocks noChangeAspect="1"/>
          </p:cNvPicPr>
          <p:nvPr/>
        </p:nvPicPr>
        <p:blipFill>
          <a:blip r:embed="rId3"/>
          <a:stretch>
            <a:fillRect/>
          </a:stretch>
        </p:blipFill>
        <p:spPr>
          <a:xfrm>
            <a:off x="845570" y="5448217"/>
            <a:ext cx="159987" cy="175985"/>
          </a:xfrm>
          <a:prstGeom prst="rect">
            <a:avLst/>
          </a:prstGeom>
        </p:spPr>
      </p:pic>
      <p:sp>
        <p:nvSpPr>
          <p:cNvPr id="11" name="TextBox 10">
            <a:extLst>
              <a:ext uri="{FF2B5EF4-FFF2-40B4-BE49-F238E27FC236}">
                <a16:creationId xmlns:a16="http://schemas.microsoft.com/office/drawing/2014/main" id="{0A8AA69D-5BCD-4836-8E0B-773CA04898BF}"/>
              </a:ext>
            </a:extLst>
          </p:cNvPr>
          <p:cNvSpPr txBox="1"/>
          <p:nvPr/>
        </p:nvSpPr>
        <p:spPr>
          <a:xfrm>
            <a:off x="7502702" y="4748051"/>
            <a:ext cx="3554963"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Please always inform your server of any allergies or intolerances before placing your order. Not all ingredients are listed on the menu, and we cannot guarantee the total absence of allergens. Detailed information on the fourteen legal allergens is available on request, however we are unable to provide information on other allergens.</a:t>
            </a:r>
          </a:p>
        </p:txBody>
      </p:sp>
      <p:sp>
        <p:nvSpPr>
          <p:cNvPr id="13" name="Flowchart: Process 12">
            <a:extLst>
              <a:ext uri="{FF2B5EF4-FFF2-40B4-BE49-F238E27FC236}">
                <a16:creationId xmlns:a16="http://schemas.microsoft.com/office/drawing/2014/main" id="{D75D62EF-F553-4373-AF40-6C11436716E3}"/>
              </a:ext>
            </a:extLst>
          </p:cNvPr>
          <p:cNvSpPr/>
          <p:nvPr/>
        </p:nvSpPr>
        <p:spPr>
          <a:xfrm>
            <a:off x="7536904" y="4778119"/>
            <a:ext cx="3498980" cy="1395181"/>
          </a:xfrm>
          <a:prstGeom prst="flowChartProcess">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85AE63D9-0960-4F26-8C2F-5DBB4B9F2B16}"/>
              </a:ext>
            </a:extLst>
          </p:cNvPr>
          <p:cNvPicPr>
            <a:picLocks noChangeAspect="1"/>
          </p:cNvPicPr>
          <p:nvPr/>
        </p:nvPicPr>
        <p:blipFill>
          <a:blip r:embed="rId4"/>
          <a:stretch>
            <a:fillRect/>
          </a:stretch>
        </p:blipFill>
        <p:spPr>
          <a:xfrm>
            <a:off x="5136232" y="5678320"/>
            <a:ext cx="158510" cy="176799"/>
          </a:xfrm>
          <a:prstGeom prst="rect">
            <a:avLst/>
          </a:prstGeom>
        </p:spPr>
      </p:pic>
      <p:sp>
        <p:nvSpPr>
          <p:cNvPr id="15" name="TextBox 14">
            <a:extLst>
              <a:ext uri="{FF2B5EF4-FFF2-40B4-BE49-F238E27FC236}">
                <a16:creationId xmlns:a16="http://schemas.microsoft.com/office/drawing/2014/main" id="{23016CA4-289F-4E8A-ADC4-74EFC6416A3C}"/>
              </a:ext>
            </a:extLst>
          </p:cNvPr>
          <p:cNvSpPr txBox="1"/>
          <p:nvPr/>
        </p:nvSpPr>
        <p:spPr>
          <a:xfrm>
            <a:off x="5064178" y="5582054"/>
            <a:ext cx="2139803" cy="369332"/>
          </a:xfrm>
          <a:prstGeom prst="rect">
            <a:avLst/>
          </a:prstGeom>
          <a:noFill/>
        </p:spPr>
        <p:txBody>
          <a:bodyPr wrap="square" rtlCol="0">
            <a:spAutoFit/>
          </a:bodyPr>
          <a:lstStyle/>
          <a:p>
            <a:r>
              <a:rPr lang="en-GB" dirty="0"/>
              <a:t>--</a:t>
            </a:r>
            <a:r>
              <a:rPr lang="en-GB" dirty="0">
                <a:solidFill>
                  <a:schemeClr val="bg1"/>
                </a:solidFill>
              </a:rPr>
              <a:t>-</a:t>
            </a:r>
            <a:r>
              <a:rPr lang="en-GB" sz="1400" dirty="0">
                <a:solidFill>
                  <a:schemeClr val="bg1"/>
                </a:solidFill>
              </a:rPr>
              <a:t>Vegetarian/Vegan</a:t>
            </a:r>
            <a:endParaRPr lang="en-GB" dirty="0"/>
          </a:p>
        </p:txBody>
      </p:sp>
    </p:spTree>
    <p:extLst>
      <p:ext uri="{BB962C8B-B14F-4D97-AF65-F5344CB8AC3E}">
        <p14:creationId xmlns:p14="http://schemas.microsoft.com/office/powerpoint/2010/main" val="10452274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3" name="Rectangle 22">
            <a:extLst>
              <a:ext uri="{FF2B5EF4-FFF2-40B4-BE49-F238E27FC236}">
                <a16:creationId xmlns:a16="http://schemas.microsoft.com/office/drawing/2014/main" id="{20C97E5C-C165-417B-BBDE-6701E226B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5D0E1C6-221C-4835-B0D4-24184F6B6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8F2782-0AD1-4AB6-BBB8-3BA1BB416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2DE7EC01-19D9-4F45-8D13-70812FF37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914" y="738867"/>
            <a:ext cx="1905516" cy="1562523"/>
          </a:xfrm>
          <a:prstGeom prst="rect">
            <a:avLst/>
          </a:prstGeom>
        </p:spPr>
      </p:pic>
      <p:sp>
        <p:nvSpPr>
          <p:cNvPr id="8" name="TextBox 7">
            <a:extLst>
              <a:ext uri="{FF2B5EF4-FFF2-40B4-BE49-F238E27FC236}">
                <a16:creationId xmlns:a16="http://schemas.microsoft.com/office/drawing/2014/main" id="{2EA026C2-6A02-45D8-904E-E474DEBACA62}"/>
              </a:ext>
            </a:extLst>
          </p:cNvPr>
          <p:cNvSpPr txBox="1"/>
          <p:nvPr/>
        </p:nvSpPr>
        <p:spPr>
          <a:xfrm>
            <a:off x="2298194" y="752474"/>
            <a:ext cx="2593910" cy="646331"/>
          </a:xfrm>
          <a:prstGeom prst="rect">
            <a:avLst/>
          </a:prstGeom>
          <a:noFill/>
        </p:spPr>
        <p:txBody>
          <a:bodyPr wrap="square" rtlCol="0">
            <a:spAutoFit/>
          </a:bodyPr>
          <a:lstStyle/>
          <a:p>
            <a:r>
              <a:rPr lang="en-GB" sz="3600" dirty="0">
                <a:latin typeface="Amasis MT Pro Black" panose="020B0604020202020204" pitchFamily="18" charset="0"/>
              </a:rPr>
              <a:t>M</a:t>
            </a:r>
            <a:r>
              <a:rPr lang="en-GB" sz="3600" dirty="0">
                <a:solidFill>
                  <a:schemeClr val="bg1"/>
                </a:solidFill>
                <a:latin typeface="Amasis MT Pro Black" panose="020B0604020202020204" pitchFamily="18" charset="0"/>
              </a:rPr>
              <a:t>MENU</a:t>
            </a:r>
            <a:endParaRPr lang="en-GB" sz="3600" dirty="0">
              <a:latin typeface="Amasis MT Pro Black" panose="020B0604020202020204" pitchFamily="18" charset="0"/>
            </a:endParaRPr>
          </a:p>
        </p:txBody>
      </p:sp>
      <p:sp>
        <p:nvSpPr>
          <p:cNvPr id="2" name="TextBox 1">
            <a:extLst>
              <a:ext uri="{FF2B5EF4-FFF2-40B4-BE49-F238E27FC236}">
                <a16:creationId xmlns:a16="http://schemas.microsoft.com/office/drawing/2014/main" id="{314D38AA-F330-449B-A1FE-94D55E19AF43}"/>
              </a:ext>
            </a:extLst>
          </p:cNvPr>
          <p:cNvSpPr txBox="1"/>
          <p:nvPr/>
        </p:nvSpPr>
        <p:spPr>
          <a:xfrm>
            <a:off x="5654352" y="752474"/>
            <a:ext cx="5635690" cy="2431435"/>
          </a:xfrm>
          <a:prstGeom prst="rect">
            <a:avLst/>
          </a:prstGeom>
          <a:noFill/>
        </p:spPr>
        <p:txBody>
          <a:bodyPr wrap="square" rtlCol="0">
            <a:spAutoFit/>
          </a:bodyPr>
          <a:lstStyle/>
          <a:p>
            <a:r>
              <a:rPr lang="en-GB" dirty="0">
                <a:solidFill>
                  <a:schemeClr val="bg1"/>
                </a:solidFill>
                <a:latin typeface="Algerian" panose="04020705040A02060702" pitchFamily="82" charset="0"/>
              </a:rPr>
              <a:t>Dessert</a:t>
            </a:r>
          </a:p>
          <a:p>
            <a:endParaRPr lang="en-GB" dirty="0">
              <a:solidFill>
                <a:schemeClr val="bg1"/>
              </a:solidFill>
              <a:latin typeface="Algerian" panose="04020705040A02060702" pitchFamily="82" charset="0"/>
            </a:endParaRPr>
          </a:p>
          <a:p>
            <a:r>
              <a:rPr lang="en-GB" sz="1400" dirty="0">
                <a:solidFill>
                  <a:schemeClr val="bg1"/>
                </a:solidFill>
              </a:rPr>
              <a:t>•Ice Cream: strawberry, vanilla, chocolate     £5</a:t>
            </a:r>
          </a:p>
          <a:p>
            <a:r>
              <a:rPr lang="en-GB" sz="1400" dirty="0">
                <a:solidFill>
                  <a:schemeClr val="bg1"/>
                </a:solidFill>
              </a:rPr>
              <a:t>• Crepe: mango, Nutella, banana, orange jam      £4</a:t>
            </a:r>
          </a:p>
          <a:p>
            <a:r>
              <a:rPr lang="en-GB" sz="1400" dirty="0">
                <a:solidFill>
                  <a:schemeClr val="bg1"/>
                </a:solidFill>
              </a:rPr>
              <a:t>• Avocado Jelly                                      £4</a:t>
            </a:r>
          </a:p>
          <a:p>
            <a:r>
              <a:rPr lang="en-GB" sz="1400" dirty="0">
                <a:solidFill>
                  <a:schemeClr val="bg1"/>
                </a:solidFill>
              </a:rPr>
              <a:t>• Crème’ Brulé                              £6</a:t>
            </a:r>
          </a:p>
          <a:p>
            <a:r>
              <a:rPr lang="en-GB" sz="1400" dirty="0">
                <a:solidFill>
                  <a:schemeClr val="bg1"/>
                </a:solidFill>
              </a:rPr>
              <a:t>• Banana Fritters                             £4</a:t>
            </a:r>
          </a:p>
          <a:p>
            <a:r>
              <a:rPr lang="en-GB" sz="1400" dirty="0">
                <a:solidFill>
                  <a:schemeClr val="bg1"/>
                </a:solidFill>
              </a:rPr>
              <a:t>•Tiramisu                                    £5</a:t>
            </a:r>
          </a:p>
          <a:p>
            <a:r>
              <a:rPr lang="en-GB" sz="1400" dirty="0">
                <a:solidFill>
                  <a:schemeClr val="bg1"/>
                </a:solidFill>
              </a:rPr>
              <a:t>•Fraisier cake with passion fruit              £6</a:t>
            </a:r>
          </a:p>
          <a:p>
            <a:endParaRPr lang="en-GB" dirty="0">
              <a:solidFill>
                <a:schemeClr val="bg1"/>
              </a:solidFill>
            </a:endParaRPr>
          </a:p>
        </p:txBody>
      </p:sp>
      <p:pic>
        <p:nvPicPr>
          <p:cNvPr id="3" name="Picture 2">
            <a:extLst>
              <a:ext uri="{FF2B5EF4-FFF2-40B4-BE49-F238E27FC236}">
                <a16:creationId xmlns:a16="http://schemas.microsoft.com/office/drawing/2014/main" id="{E9591271-08D3-4A33-B2C2-281435CE96F8}"/>
              </a:ext>
            </a:extLst>
          </p:cNvPr>
          <p:cNvPicPr>
            <a:picLocks noChangeAspect="1"/>
          </p:cNvPicPr>
          <p:nvPr/>
        </p:nvPicPr>
        <p:blipFill>
          <a:blip r:embed="rId3"/>
          <a:stretch>
            <a:fillRect/>
          </a:stretch>
        </p:blipFill>
        <p:spPr>
          <a:xfrm>
            <a:off x="5578570" y="1817043"/>
            <a:ext cx="146317" cy="164606"/>
          </a:xfrm>
          <a:prstGeom prst="rect">
            <a:avLst/>
          </a:prstGeom>
        </p:spPr>
      </p:pic>
      <p:pic>
        <p:nvPicPr>
          <p:cNvPr id="4" name="Picture 3">
            <a:extLst>
              <a:ext uri="{FF2B5EF4-FFF2-40B4-BE49-F238E27FC236}">
                <a16:creationId xmlns:a16="http://schemas.microsoft.com/office/drawing/2014/main" id="{15630888-4584-4FEA-B25F-7D596B8111CD}"/>
              </a:ext>
            </a:extLst>
          </p:cNvPr>
          <p:cNvPicPr>
            <a:picLocks noChangeAspect="1"/>
          </p:cNvPicPr>
          <p:nvPr/>
        </p:nvPicPr>
        <p:blipFill>
          <a:blip r:embed="rId3"/>
          <a:stretch>
            <a:fillRect/>
          </a:stretch>
        </p:blipFill>
        <p:spPr>
          <a:xfrm>
            <a:off x="5578569" y="1397250"/>
            <a:ext cx="146317" cy="164606"/>
          </a:xfrm>
          <a:prstGeom prst="rect">
            <a:avLst/>
          </a:prstGeom>
        </p:spPr>
      </p:pic>
      <p:pic>
        <p:nvPicPr>
          <p:cNvPr id="7" name="Picture 6">
            <a:extLst>
              <a:ext uri="{FF2B5EF4-FFF2-40B4-BE49-F238E27FC236}">
                <a16:creationId xmlns:a16="http://schemas.microsoft.com/office/drawing/2014/main" id="{FB3DD98F-561F-4669-BE08-6BAB735056E5}"/>
              </a:ext>
            </a:extLst>
          </p:cNvPr>
          <p:cNvPicPr>
            <a:picLocks noChangeAspect="1"/>
          </p:cNvPicPr>
          <p:nvPr/>
        </p:nvPicPr>
        <p:blipFill>
          <a:blip r:embed="rId3"/>
          <a:stretch>
            <a:fillRect/>
          </a:stretch>
        </p:blipFill>
        <p:spPr>
          <a:xfrm>
            <a:off x="5578569" y="2233335"/>
            <a:ext cx="146317" cy="164606"/>
          </a:xfrm>
          <a:prstGeom prst="rect">
            <a:avLst/>
          </a:prstGeom>
        </p:spPr>
      </p:pic>
      <p:sp>
        <p:nvSpPr>
          <p:cNvPr id="10" name="TextBox 9">
            <a:extLst>
              <a:ext uri="{FF2B5EF4-FFF2-40B4-BE49-F238E27FC236}">
                <a16:creationId xmlns:a16="http://schemas.microsoft.com/office/drawing/2014/main" id="{DFB1E28E-3321-4B9E-B59D-BB33D0F1ABA4}"/>
              </a:ext>
            </a:extLst>
          </p:cNvPr>
          <p:cNvSpPr txBox="1"/>
          <p:nvPr/>
        </p:nvSpPr>
        <p:spPr>
          <a:xfrm>
            <a:off x="7511143" y="3110750"/>
            <a:ext cx="3676261" cy="2954655"/>
          </a:xfrm>
          <a:prstGeom prst="rect">
            <a:avLst/>
          </a:prstGeom>
          <a:noFill/>
        </p:spPr>
        <p:txBody>
          <a:bodyPr wrap="square" rtlCol="0">
            <a:spAutoFit/>
          </a:bodyPr>
          <a:lstStyle/>
          <a:p>
            <a:r>
              <a:rPr lang="en-GB" dirty="0">
                <a:solidFill>
                  <a:schemeClr val="bg1"/>
                </a:solidFill>
                <a:latin typeface="Algerian" panose="04020705040A02060702" pitchFamily="82" charset="0"/>
              </a:rPr>
              <a:t>Drinks</a:t>
            </a:r>
          </a:p>
          <a:p>
            <a:r>
              <a:rPr lang="en-GB" sz="1200" b="1" dirty="0">
                <a:solidFill>
                  <a:schemeClr val="bg1"/>
                </a:solidFill>
              </a:rPr>
              <a:t>Wine:                                     </a:t>
            </a:r>
            <a:r>
              <a:rPr lang="en-GB" sz="1200" dirty="0">
                <a:solidFill>
                  <a:schemeClr val="bg1"/>
                </a:solidFill>
              </a:rPr>
              <a:t>Glass            Bottle</a:t>
            </a:r>
          </a:p>
          <a:p>
            <a:r>
              <a:rPr lang="en-GB" sz="1200" dirty="0">
                <a:solidFill>
                  <a:schemeClr val="bg1"/>
                </a:solidFill>
              </a:rPr>
              <a:t>Pinot Noir                             £6                 £23</a:t>
            </a:r>
          </a:p>
          <a:p>
            <a:r>
              <a:rPr lang="en-GB" sz="1200" dirty="0">
                <a:solidFill>
                  <a:schemeClr val="bg1"/>
                </a:solidFill>
              </a:rPr>
              <a:t>Malbec                                  £5                £21</a:t>
            </a:r>
          </a:p>
          <a:p>
            <a:r>
              <a:rPr lang="en-GB" sz="1200" dirty="0">
                <a:solidFill>
                  <a:schemeClr val="bg1"/>
                </a:solidFill>
              </a:rPr>
              <a:t>Sauterne                               £6                  £22</a:t>
            </a:r>
          </a:p>
          <a:p>
            <a:r>
              <a:rPr lang="en-GB" sz="1200" dirty="0">
                <a:solidFill>
                  <a:schemeClr val="bg1"/>
                </a:solidFill>
              </a:rPr>
              <a:t>Cabernet Sauvignon           £5                 £24</a:t>
            </a:r>
          </a:p>
          <a:p>
            <a:r>
              <a:rPr lang="en-GB" sz="1200" dirty="0">
                <a:solidFill>
                  <a:schemeClr val="bg1"/>
                </a:solidFill>
              </a:rPr>
              <a:t>Pinot Grigio                           £7                 £28</a:t>
            </a:r>
          </a:p>
          <a:p>
            <a:r>
              <a:rPr lang="en-GB" sz="1200" dirty="0">
                <a:solidFill>
                  <a:schemeClr val="bg1"/>
                </a:solidFill>
              </a:rPr>
              <a:t>Moscato                                £9                   £32</a:t>
            </a:r>
          </a:p>
          <a:p>
            <a:r>
              <a:rPr lang="en-GB" sz="1200" dirty="0">
                <a:solidFill>
                  <a:schemeClr val="bg1"/>
                </a:solidFill>
              </a:rPr>
              <a:t>Champagne                            £7                 £30 </a:t>
            </a:r>
          </a:p>
          <a:p>
            <a:r>
              <a:rPr lang="en-GB" sz="1200" b="1" dirty="0">
                <a:solidFill>
                  <a:schemeClr val="bg1"/>
                </a:solidFill>
              </a:rPr>
              <a:t>Soft Drinks:</a:t>
            </a:r>
          </a:p>
          <a:p>
            <a:r>
              <a:rPr lang="en-GB" sz="1200" dirty="0">
                <a:solidFill>
                  <a:schemeClr val="bg1"/>
                </a:solidFill>
              </a:rPr>
              <a:t>Coca cola                                £4</a:t>
            </a:r>
          </a:p>
          <a:p>
            <a:r>
              <a:rPr lang="en-GB" sz="1200" dirty="0">
                <a:solidFill>
                  <a:schemeClr val="bg1"/>
                </a:solidFill>
              </a:rPr>
              <a:t>Sprite                                      £4</a:t>
            </a:r>
          </a:p>
          <a:p>
            <a:r>
              <a:rPr lang="en-GB" sz="1200" dirty="0">
                <a:solidFill>
                  <a:schemeClr val="bg1"/>
                </a:solidFill>
              </a:rPr>
              <a:t>Oasis                                      £5</a:t>
            </a:r>
          </a:p>
          <a:p>
            <a:r>
              <a:rPr lang="en-GB" sz="1200" dirty="0">
                <a:solidFill>
                  <a:schemeClr val="bg1"/>
                </a:solidFill>
              </a:rPr>
              <a:t>Fresh Lemonade                     £7</a:t>
            </a:r>
          </a:p>
          <a:p>
            <a:r>
              <a:rPr lang="en-GB" sz="1200" dirty="0">
                <a:solidFill>
                  <a:schemeClr val="bg1"/>
                </a:solidFill>
              </a:rPr>
              <a:t>Fresh Orange                              £7</a:t>
            </a:r>
          </a:p>
        </p:txBody>
      </p:sp>
      <p:sp>
        <p:nvSpPr>
          <p:cNvPr id="12" name="TextBox 11">
            <a:extLst>
              <a:ext uri="{FF2B5EF4-FFF2-40B4-BE49-F238E27FC236}">
                <a16:creationId xmlns:a16="http://schemas.microsoft.com/office/drawing/2014/main" id="{C3B12330-F759-42FC-8C8B-8282AC3D877C}"/>
              </a:ext>
            </a:extLst>
          </p:cNvPr>
          <p:cNvSpPr txBox="1"/>
          <p:nvPr/>
        </p:nvSpPr>
        <p:spPr>
          <a:xfrm>
            <a:off x="789614" y="2393251"/>
            <a:ext cx="4470860"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Please make sure you always adhere to social distancing respecting other staff members and make sure to follow ONE WAY system in and out of the restaurant when collecting food.   Thank you for your cooperation.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rPr>
              <a:t>Our Takeaway Menu will be available 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Monday – Thursday              12:00 am  -  9:00 pm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Friday &amp; Saturday                  12:00am  -  12:00pm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Sunday                                     12:00am  -  8:00 pm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49BB92C7-CA77-4F1B-A089-4F6CB9029112}"/>
              </a:ext>
            </a:extLst>
          </p:cNvPr>
          <p:cNvSpPr txBox="1"/>
          <p:nvPr/>
        </p:nvSpPr>
        <p:spPr>
          <a:xfrm>
            <a:off x="5311793" y="3632925"/>
            <a:ext cx="1671054" cy="12311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prstClr val="black"/>
                </a:solidFill>
                <a:effectLst/>
                <a:uLnTx/>
                <a:uFillTx/>
                <a:latin typeface="Calibri" panose="020F0502020204030204"/>
                <a:ea typeface="+mn-ea"/>
                <a:cs typeface="+mn-cs"/>
              </a:rPr>
              <a:t>Visit us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Swansea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44 Ocean Way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t>SA13 4DS</a:t>
            </a:r>
            <a:endParaRPr lang="en-GB" dirty="0"/>
          </a:p>
        </p:txBody>
      </p:sp>
      <p:sp>
        <p:nvSpPr>
          <p:cNvPr id="28" name="TextBox 27">
            <a:extLst>
              <a:ext uri="{FF2B5EF4-FFF2-40B4-BE49-F238E27FC236}">
                <a16:creationId xmlns:a16="http://schemas.microsoft.com/office/drawing/2014/main" id="{F1DA2639-86AA-4C2D-A34D-75E0A6E4E0B0}"/>
              </a:ext>
            </a:extLst>
          </p:cNvPr>
          <p:cNvSpPr txBox="1"/>
          <p:nvPr/>
        </p:nvSpPr>
        <p:spPr>
          <a:xfrm>
            <a:off x="691731" y="4175835"/>
            <a:ext cx="3452216" cy="738664"/>
          </a:xfrm>
          <a:prstGeom prst="rect">
            <a:avLst/>
          </a:prstGeom>
          <a:noFill/>
        </p:spPr>
        <p:txBody>
          <a:bodyPr wrap="square" rtlCol="0">
            <a:spAutoFit/>
          </a:bodyPr>
          <a:lstStyle/>
          <a:p>
            <a:r>
              <a:rPr lang="en-GB" sz="1400" dirty="0">
                <a:solidFill>
                  <a:schemeClr val="bg1"/>
                </a:solidFill>
              </a:rPr>
              <a:t>You can order on our page: </a:t>
            </a:r>
            <a:r>
              <a:rPr lang="en-GB" sz="1400" dirty="0">
                <a:solidFill>
                  <a:schemeClr val="bg1"/>
                </a:solidFill>
                <a:hlinkClick r:id="rId4"/>
              </a:rPr>
              <a:t>www.hoteltrinity.co.uk</a:t>
            </a:r>
            <a:r>
              <a:rPr lang="en-GB" sz="1400" dirty="0">
                <a:solidFill>
                  <a:schemeClr val="bg1"/>
                </a:solidFill>
              </a:rPr>
              <a:t> or by phone: 02945631484, or with our partners: </a:t>
            </a:r>
          </a:p>
        </p:txBody>
      </p:sp>
      <p:pic>
        <p:nvPicPr>
          <p:cNvPr id="29" name="Picture 28" descr="Logo, company name&#10;&#10;Description automatically generated">
            <a:extLst>
              <a:ext uri="{FF2B5EF4-FFF2-40B4-BE49-F238E27FC236}">
                <a16:creationId xmlns:a16="http://schemas.microsoft.com/office/drawing/2014/main" id="{F5F9B904-C63B-4DF3-96D2-2D0265E485F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5342" y="4837160"/>
            <a:ext cx="539793" cy="523220"/>
          </a:xfrm>
          <a:prstGeom prst="rect">
            <a:avLst/>
          </a:prstGeom>
        </p:spPr>
      </p:pic>
      <p:pic>
        <p:nvPicPr>
          <p:cNvPr id="30" name="Picture 29" descr="Icon&#10;&#10;Description automatically generated">
            <a:extLst>
              <a:ext uri="{FF2B5EF4-FFF2-40B4-BE49-F238E27FC236}">
                <a16:creationId xmlns:a16="http://schemas.microsoft.com/office/drawing/2014/main" id="{5C0F1049-A122-4A1F-818C-F81967E5276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116096" y="4974641"/>
            <a:ext cx="856866" cy="358057"/>
          </a:xfrm>
          <a:prstGeom prst="rect">
            <a:avLst/>
          </a:prstGeom>
        </p:spPr>
      </p:pic>
      <p:pic>
        <p:nvPicPr>
          <p:cNvPr id="31" name="Picture 30" descr="Logo&#10;&#10;Description automatically generated">
            <a:extLst>
              <a:ext uri="{FF2B5EF4-FFF2-40B4-BE49-F238E27FC236}">
                <a16:creationId xmlns:a16="http://schemas.microsoft.com/office/drawing/2014/main" id="{E0BB6E68-8781-454F-AAC3-5F1F58EAA0F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09206" y="4833051"/>
            <a:ext cx="662631" cy="662631"/>
          </a:xfrm>
          <a:prstGeom prst="rect">
            <a:avLst/>
          </a:prstGeom>
        </p:spPr>
      </p:pic>
      <p:pic>
        <p:nvPicPr>
          <p:cNvPr id="32" name="Picture 31" descr="Graphical user interface, icon&#10;&#10;Description automatically generated">
            <a:extLst>
              <a:ext uri="{FF2B5EF4-FFF2-40B4-BE49-F238E27FC236}">
                <a16:creationId xmlns:a16="http://schemas.microsoft.com/office/drawing/2014/main" id="{48CFD006-02C5-409F-B9C5-7D8794056E4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58379" y="4874796"/>
            <a:ext cx="828915" cy="620886"/>
          </a:xfrm>
          <a:prstGeom prst="rect">
            <a:avLst/>
          </a:prstGeom>
        </p:spPr>
      </p:pic>
      <p:sp>
        <p:nvSpPr>
          <p:cNvPr id="33" name="TextBox 32">
            <a:extLst>
              <a:ext uri="{FF2B5EF4-FFF2-40B4-BE49-F238E27FC236}">
                <a16:creationId xmlns:a16="http://schemas.microsoft.com/office/drawing/2014/main" id="{49DA4236-895C-4ADC-AB1D-5A0209D035A5}"/>
              </a:ext>
            </a:extLst>
          </p:cNvPr>
          <p:cNvSpPr txBox="1"/>
          <p:nvPr/>
        </p:nvSpPr>
        <p:spPr>
          <a:xfrm>
            <a:off x="612987" y="4958859"/>
            <a:ext cx="4899827" cy="276999"/>
          </a:xfrm>
          <a:prstGeom prst="rect">
            <a:avLst/>
          </a:prstGeom>
          <a:noFill/>
        </p:spPr>
        <p:txBody>
          <a:bodyPr wrap="square" rtlCol="0">
            <a:spAutoFit/>
          </a:bodyPr>
          <a:lstStyle/>
          <a:p>
            <a:r>
              <a:rPr lang="en-GB" sz="1200" dirty="0">
                <a:solidFill>
                  <a:schemeClr val="bg1"/>
                </a:solidFill>
              </a:rPr>
              <a:t>                                                                                We accept: </a:t>
            </a:r>
          </a:p>
        </p:txBody>
      </p:sp>
      <p:pic>
        <p:nvPicPr>
          <p:cNvPr id="34" name="Picture 33" descr="Graphical user interface&#10;&#10;Description automatically generated with low confidence">
            <a:extLst>
              <a:ext uri="{FF2B5EF4-FFF2-40B4-BE49-F238E27FC236}">
                <a16:creationId xmlns:a16="http://schemas.microsoft.com/office/drawing/2014/main" id="{AFD01B77-5011-4923-836C-22D5C8AD29C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77914" y="4882676"/>
            <a:ext cx="1879162" cy="1253463"/>
          </a:xfrm>
          <a:prstGeom prst="rect">
            <a:avLst/>
          </a:prstGeom>
        </p:spPr>
      </p:pic>
      <p:pic>
        <p:nvPicPr>
          <p:cNvPr id="35" name="Picture 34" descr="Graphical user interface, text, application, chat or text message&#10;&#10;Description automatically generated">
            <a:extLst>
              <a:ext uri="{FF2B5EF4-FFF2-40B4-BE49-F238E27FC236}">
                <a16:creationId xmlns:a16="http://schemas.microsoft.com/office/drawing/2014/main" id="{9D020548-0357-4BAA-AA64-F995BBE7AF8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91731" y="5308809"/>
            <a:ext cx="1614292" cy="907708"/>
          </a:xfrm>
          <a:prstGeom prst="rect">
            <a:avLst/>
          </a:prstGeom>
        </p:spPr>
      </p:pic>
      <p:sp>
        <p:nvSpPr>
          <p:cNvPr id="36" name="TextBox 35">
            <a:extLst>
              <a:ext uri="{FF2B5EF4-FFF2-40B4-BE49-F238E27FC236}">
                <a16:creationId xmlns:a16="http://schemas.microsoft.com/office/drawing/2014/main" id="{8B385F05-C80A-4EC4-A2FC-CAA51D7D4892}"/>
              </a:ext>
            </a:extLst>
          </p:cNvPr>
          <p:cNvSpPr txBox="1"/>
          <p:nvPr/>
        </p:nvSpPr>
        <p:spPr>
          <a:xfrm>
            <a:off x="2197793" y="5537018"/>
            <a:ext cx="2178264" cy="646331"/>
          </a:xfrm>
          <a:prstGeom prst="rect">
            <a:avLst/>
          </a:prstGeom>
          <a:noFill/>
        </p:spPr>
        <p:txBody>
          <a:bodyPr wrap="square" rtlCol="0">
            <a:spAutoFit/>
          </a:bodyPr>
          <a:lstStyle/>
          <a:p>
            <a:r>
              <a:rPr lang="en-GB" sz="1200" dirty="0">
                <a:solidFill>
                  <a:schemeClr val="bg1"/>
                </a:solidFill>
              </a:rPr>
              <a:t>For more information please visit: www.food.gov.uk/ratings</a:t>
            </a:r>
          </a:p>
        </p:txBody>
      </p:sp>
    </p:spTree>
    <p:extLst>
      <p:ext uri="{BB962C8B-B14F-4D97-AF65-F5344CB8AC3E}">
        <p14:creationId xmlns:p14="http://schemas.microsoft.com/office/powerpoint/2010/main" val="37286246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3" name="Rectangle 22">
            <a:extLst>
              <a:ext uri="{FF2B5EF4-FFF2-40B4-BE49-F238E27FC236}">
                <a16:creationId xmlns:a16="http://schemas.microsoft.com/office/drawing/2014/main" id="{20C97E5C-C165-417B-BBDE-6701E226B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5D0E1C6-221C-4835-B0D4-24184F6B6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8F2782-0AD1-4AB6-BBB8-3BA1BB416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14676FB-EA99-4359-9EB0-838AB6ECDB32}"/>
              </a:ext>
            </a:extLst>
          </p:cNvPr>
          <p:cNvSpPr txBox="1"/>
          <p:nvPr/>
        </p:nvSpPr>
        <p:spPr>
          <a:xfrm>
            <a:off x="895738" y="802432"/>
            <a:ext cx="9610531" cy="5386090"/>
          </a:xfrm>
          <a:prstGeom prst="rect">
            <a:avLst/>
          </a:prstGeom>
          <a:noFill/>
        </p:spPr>
        <p:txBody>
          <a:bodyPr wrap="square" rtlCol="0">
            <a:spAutoFit/>
          </a:bodyPr>
          <a:lstStyle/>
          <a:p>
            <a:r>
              <a:rPr lang="en-GB" dirty="0">
                <a:solidFill>
                  <a:schemeClr val="bg1"/>
                </a:solidFill>
                <a:latin typeface="Aharoni" panose="02010803020104030203" pitchFamily="2" charset="-79"/>
                <a:cs typeface="Aharoni" panose="02010803020104030203" pitchFamily="2" charset="-79"/>
              </a:rPr>
              <a:t>References</a:t>
            </a:r>
          </a:p>
          <a:p>
            <a:endParaRPr lang="en-GB" dirty="0">
              <a:solidFill>
                <a:schemeClr val="bg1"/>
              </a:solidFill>
              <a:latin typeface="Aharoni" panose="02010803020104030203" pitchFamily="2" charset="-79"/>
              <a:cs typeface="Aharoni" panose="02010803020104030203" pitchFamily="2" charset="-79"/>
            </a:endParaRP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Tx/>
              <a:buChar char="-"/>
            </a:pPr>
            <a:r>
              <a:rPr lang="en-GB" sz="16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Imenu</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(2022) </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Menu paper examples and menu printing ideas. Available at: </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rPr>
              <a:t>https://imenupro.com/menu-paper.htm</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24</a:t>
            </a:r>
            <a:r>
              <a:rPr lang="en-US" sz="16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February 2022)</a:t>
            </a:r>
          </a:p>
          <a:p>
            <a:pPr marL="285750" indent="-285750">
              <a:buFontTx/>
              <a:buChar char="-"/>
            </a:pPr>
            <a:endParaRPr lang="en-US" sz="16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285750" indent="-285750">
              <a:buFontTx/>
              <a:buChar char="-"/>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US" sz="16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MenuDrive</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(2022) Upsell Your Menu with Food and Wine Pairings. Available at: </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rPr>
              <a:t>https://www.menudrive.com/upsell-your-menu-with-food-and-wine-pairings/</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17</a:t>
            </a:r>
            <a:r>
              <a:rPr lang="en-US" sz="16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February 2022)</a:t>
            </a:r>
          </a:p>
          <a:p>
            <a:pPr marL="285750" indent="-285750">
              <a:buFontTx/>
              <a:buChar char="-"/>
            </a:pPr>
            <a:endParaRPr lang="en-US" sz="1600" dirty="0">
              <a:solidFill>
                <a:schemeClr val="bg1"/>
              </a:solidFill>
              <a:latin typeface="Arial" panose="020B0604020202020204" pitchFamily="34" charset="0"/>
              <a:ea typeface="Calibri" panose="020F0502020204030204" pitchFamily="34" charset="0"/>
              <a:cs typeface="Arial" panose="020B0604020202020204" pitchFamily="34" charset="0"/>
            </a:endParaRPr>
          </a:p>
          <a:p>
            <a:pPr marL="285750" indent="-285750">
              <a:buFontTx/>
              <a:buChar char="-"/>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Food Standard Agency (2022) Food hygiene ratings. Available at: </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4"/>
              </a:rPr>
              <a:t>https://ratings.food.gov.uk/</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22</a:t>
            </a:r>
            <a:r>
              <a:rPr lang="en-US" sz="16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nd</a:t>
            </a: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February 2022) </a:t>
            </a:r>
          </a:p>
          <a:p>
            <a:endPar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Tx/>
              <a:buChar char="-"/>
            </a:pPr>
            <a:r>
              <a:rPr lang="en-US"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Food Standards (2020) COVID-19 Guidance for Food Businesses in the Takeaway Sector</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1600" dirty="0">
                <a:solidFill>
                  <a:schemeClr val="bg1"/>
                </a:solidFill>
                <a:latin typeface="Arial" panose="020B0604020202020204" pitchFamily="34" charset="0"/>
                <a:ea typeface="Calibri" panose="020F0502020204030204" pitchFamily="34" charset="0"/>
                <a:cs typeface="Arial" panose="020B0604020202020204" pitchFamily="34" charset="0"/>
                <a:hlinkClick r:id="rId5"/>
              </a:rPr>
              <a:t>https://www.foodstandards.gov.scot/downloads/COVID-19_Guidance_for_Food_Businesses_in_the_Take_Away_Sector_Final</a:t>
            </a:r>
            <a:r>
              <a:rPr lang="en-GB" sz="1600" dirty="0">
                <a:solidFill>
                  <a:schemeClr val="bg1"/>
                </a:solidFill>
                <a:latin typeface="Arial" panose="020B0604020202020204" pitchFamily="34" charset="0"/>
                <a:ea typeface="Calibri" panose="020F0502020204030204" pitchFamily="34" charset="0"/>
                <a:cs typeface="Arial" panose="020B0604020202020204" pitchFamily="34" charset="0"/>
              </a:rPr>
              <a:t>. </a:t>
            </a:r>
          </a:p>
          <a:p>
            <a:pPr marL="285750" indent="-285750">
              <a:buFontTx/>
              <a:buChar char="-"/>
            </a:pPr>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Tx/>
              <a:buChar char="-"/>
            </a:pPr>
            <a:endPar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Tx/>
              <a:buChar char="-"/>
            </a:pP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The Ivy Cardiff. (2022) The Ivy Cardiff Restaurant. Available at: </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rPr>
              <a:t>https://theivycardiff.com/</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18</a:t>
            </a:r>
            <a:r>
              <a:rPr lang="en-GB" sz="1600" baseline="30000" dirty="0">
                <a:solidFill>
                  <a:schemeClr val="bg1"/>
                </a:solidFill>
                <a:effectLst/>
                <a:latin typeface="Arial" panose="020B0604020202020204" pitchFamily="34" charset="0"/>
                <a:ea typeface="Calibri" panose="020F0502020204030204" pitchFamily="34" charset="0"/>
                <a:cs typeface="Arial" panose="020B0604020202020204" pitchFamily="34" charset="0"/>
              </a:rPr>
              <a:t>th</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 February 2022)</a:t>
            </a:r>
          </a:p>
          <a:p>
            <a:endParaRPr lang="en-GB" dirty="0">
              <a:solidFill>
                <a:schemeClr val="bg1"/>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86715912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158</TotalTime>
  <Words>707</Words>
  <Application>Microsoft Office PowerPoint</Application>
  <PresentationFormat>Widescreen</PresentationFormat>
  <Paragraphs>83</Paragraphs>
  <Slides>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vt:i4>
      </vt:variant>
    </vt:vector>
  </HeadingPairs>
  <TitlesOfParts>
    <vt:vector size="12" baseType="lpstr">
      <vt:lpstr>Aharoni</vt:lpstr>
      <vt:lpstr>Algerian</vt:lpstr>
      <vt:lpstr>Amasis MT Pro Black</vt:lpstr>
      <vt:lpstr>Arial</vt:lpstr>
      <vt:lpstr>Calibri</vt:lpstr>
      <vt:lpstr>Univers</vt:lpstr>
      <vt:lpstr>Univers Condensed</vt:lpstr>
      <vt:lpstr>Wingdings 2</vt:lpstr>
      <vt:lpstr>DividendVTI</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valentinacatalina1989@outlook.com</dc:creator>
  <cp:lastModifiedBy>valentinacatalina1989@outlook.com</cp:lastModifiedBy>
  <cp:revision>1</cp:revision>
  <dcterms:created xsi:type="dcterms:W3CDTF">2022-02-24T20:04:40Z</dcterms:created>
  <dcterms:modified xsi:type="dcterms:W3CDTF">2022-02-24T22:53:38Z</dcterms:modified>
</cp:coreProperties>
</file>