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4" r:id="rId2"/>
    <p:sldId id="256" r:id="rId3"/>
    <p:sldId id="257" r:id="rId4"/>
    <p:sldId id="258" r:id="rId5"/>
    <p:sldId id="259" r:id="rId6"/>
    <p:sldId id="260" r:id="rId7"/>
    <p:sldId id="261" r:id="rId8"/>
    <p:sldId id="262"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247"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046D58-96F7-412B-8696-EC0CE06322C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AAE6EBE-88C3-487F-9E7B-725DA2EF309A}">
      <dgm:prSet/>
      <dgm:spPr/>
      <dgm:t>
        <a:bodyPr/>
        <a:lstStyle/>
        <a:p>
          <a:r>
            <a:rPr lang="en-US" dirty="0">
              <a:latin typeface="Arial" panose="020B0604020202020204" pitchFamily="34" charset="0"/>
              <a:cs typeface="Arial" panose="020B0604020202020204" pitchFamily="34" charset="0"/>
            </a:rPr>
            <a:t>• Helps reduce stress and anxiety (Macan et al., 2020).</a:t>
          </a:r>
        </a:p>
      </dgm:t>
    </dgm:pt>
    <dgm:pt modelId="{E5252ED1-BECC-4CD6-8E16-53FCF91F7744}" type="parTrans" cxnId="{3FE822EC-D4C5-46C2-9A7D-119DC9AF4C00}">
      <dgm:prSet/>
      <dgm:spPr/>
      <dgm:t>
        <a:bodyPr/>
        <a:lstStyle/>
        <a:p>
          <a:endParaRPr lang="en-US"/>
        </a:p>
      </dgm:t>
    </dgm:pt>
    <dgm:pt modelId="{66FF46C4-C728-4D76-ABFA-0ECEB7CD89BE}" type="sibTrans" cxnId="{3FE822EC-D4C5-46C2-9A7D-119DC9AF4C00}">
      <dgm:prSet/>
      <dgm:spPr/>
      <dgm:t>
        <a:bodyPr/>
        <a:lstStyle/>
        <a:p>
          <a:endParaRPr lang="en-US"/>
        </a:p>
      </dgm:t>
    </dgm:pt>
    <dgm:pt modelId="{A9AB7472-CBAE-427B-B606-5E281CCD2E84}">
      <dgm:prSet/>
      <dgm:spPr/>
      <dgm:t>
        <a:bodyPr/>
        <a:lstStyle/>
        <a:p>
          <a:r>
            <a:rPr lang="en-US" dirty="0">
              <a:latin typeface="Arial" panose="020B0604020202020204" pitchFamily="34" charset="0"/>
              <a:cs typeface="Arial" panose="020B0604020202020204" pitchFamily="34" charset="0"/>
            </a:rPr>
            <a:t>• Leads to better academic performance (Britton &amp; Tesser, 2020).</a:t>
          </a:r>
        </a:p>
      </dgm:t>
    </dgm:pt>
    <dgm:pt modelId="{B540CF29-7FC6-420B-8FC1-3B670928652D}" type="parTrans" cxnId="{6B1FF686-7DEE-4944-81D3-86BB862CF48C}">
      <dgm:prSet/>
      <dgm:spPr/>
      <dgm:t>
        <a:bodyPr/>
        <a:lstStyle/>
        <a:p>
          <a:endParaRPr lang="en-US"/>
        </a:p>
      </dgm:t>
    </dgm:pt>
    <dgm:pt modelId="{C7A88F63-57EA-42C0-B38A-6D38C63C305C}" type="sibTrans" cxnId="{6B1FF686-7DEE-4944-81D3-86BB862CF48C}">
      <dgm:prSet/>
      <dgm:spPr/>
      <dgm:t>
        <a:bodyPr/>
        <a:lstStyle/>
        <a:p>
          <a:endParaRPr lang="en-US"/>
        </a:p>
      </dgm:t>
    </dgm:pt>
    <dgm:pt modelId="{1B4C9284-8441-4A77-9627-F473BA74307A}">
      <dgm:prSet/>
      <dgm:spPr/>
      <dgm:t>
        <a:bodyPr/>
        <a:lstStyle/>
        <a:p>
          <a:r>
            <a:rPr lang="en-US" dirty="0">
              <a:latin typeface="Arial" panose="020B0604020202020204" pitchFamily="34" charset="0"/>
              <a:cs typeface="Arial" panose="020B0604020202020204" pitchFamily="34" charset="0"/>
            </a:rPr>
            <a:t>• Makes it easier to balance school, work, and personal life.</a:t>
          </a:r>
        </a:p>
      </dgm:t>
    </dgm:pt>
    <dgm:pt modelId="{79409C45-C2CA-4BC0-AAB3-63F3B34D6509}" type="parTrans" cxnId="{455F399A-B5FD-43A1-94A7-BA1D5FDDB4A9}">
      <dgm:prSet/>
      <dgm:spPr/>
      <dgm:t>
        <a:bodyPr/>
        <a:lstStyle/>
        <a:p>
          <a:endParaRPr lang="en-US"/>
        </a:p>
      </dgm:t>
    </dgm:pt>
    <dgm:pt modelId="{7B3E946B-0436-4F4B-AEF3-96BC599F0477}" type="sibTrans" cxnId="{455F399A-B5FD-43A1-94A7-BA1D5FDDB4A9}">
      <dgm:prSet/>
      <dgm:spPr/>
      <dgm:t>
        <a:bodyPr/>
        <a:lstStyle/>
        <a:p>
          <a:endParaRPr lang="en-US"/>
        </a:p>
      </dgm:t>
    </dgm:pt>
    <dgm:pt modelId="{5050F9F5-3C6D-48FE-8420-62EC208E7288}" type="pres">
      <dgm:prSet presAssocID="{28046D58-96F7-412B-8696-EC0CE06322CA}" presName="vert0" presStyleCnt="0">
        <dgm:presLayoutVars>
          <dgm:dir/>
          <dgm:animOne val="branch"/>
          <dgm:animLvl val="lvl"/>
        </dgm:presLayoutVars>
      </dgm:prSet>
      <dgm:spPr/>
    </dgm:pt>
    <dgm:pt modelId="{89AEB7B4-F6FC-4571-9AE0-781493168A2A}" type="pres">
      <dgm:prSet presAssocID="{EAAE6EBE-88C3-487F-9E7B-725DA2EF309A}" presName="thickLine" presStyleLbl="alignNode1" presStyleIdx="0" presStyleCnt="3"/>
      <dgm:spPr/>
    </dgm:pt>
    <dgm:pt modelId="{7CA7FB12-996A-45C8-9B90-6EA951537FB9}" type="pres">
      <dgm:prSet presAssocID="{EAAE6EBE-88C3-487F-9E7B-725DA2EF309A}" presName="horz1" presStyleCnt="0"/>
      <dgm:spPr/>
    </dgm:pt>
    <dgm:pt modelId="{97ABC052-77B0-4F1E-8124-048735AB0C9E}" type="pres">
      <dgm:prSet presAssocID="{EAAE6EBE-88C3-487F-9E7B-725DA2EF309A}" presName="tx1" presStyleLbl="revTx" presStyleIdx="0" presStyleCnt="3"/>
      <dgm:spPr/>
    </dgm:pt>
    <dgm:pt modelId="{E71C65DA-4EE5-4F9C-BF7E-16E742BB5CE3}" type="pres">
      <dgm:prSet presAssocID="{EAAE6EBE-88C3-487F-9E7B-725DA2EF309A}" presName="vert1" presStyleCnt="0"/>
      <dgm:spPr/>
    </dgm:pt>
    <dgm:pt modelId="{874CC7CB-EAD8-4498-A452-707867BE68B9}" type="pres">
      <dgm:prSet presAssocID="{A9AB7472-CBAE-427B-B606-5E281CCD2E84}" presName="thickLine" presStyleLbl="alignNode1" presStyleIdx="1" presStyleCnt="3"/>
      <dgm:spPr/>
    </dgm:pt>
    <dgm:pt modelId="{0DCD62BF-A67B-4D7C-A46B-E10678B5A787}" type="pres">
      <dgm:prSet presAssocID="{A9AB7472-CBAE-427B-B606-5E281CCD2E84}" presName="horz1" presStyleCnt="0"/>
      <dgm:spPr/>
    </dgm:pt>
    <dgm:pt modelId="{3E7B90D5-0A21-4979-AF8C-B91F77BB2976}" type="pres">
      <dgm:prSet presAssocID="{A9AB7472-CBAE-427B-B606-5E281CCD2E84}" presName="tx1" presStyleLbl="revTx" presStyleIdx="1" presStyleCnt="3"/>
      <dgm:spPr/>
    </dgm:pt>
    <dgm:pt modelId="{5842EFBE-FCDD-4ECA-849F-E0447E203395}" type="pres">
      <dgm:prSet presAssocID="{A9AB7472-CBAE-427B-B606-5E281CCD2E84}" presName="vert1" presStyleCnt="0"/>
      <dgm:spPr/>
    </dgm:pt>
    <dgm:pt modelId="{89C9581E-68BE-4C9D-A59F-9AA252251B6A}" type="pres">
      <dgm:prSet presAssocID="{1B4C9284-8441-4A77-9627-F473BA74307A}" presName="thickLine" presStyleLbl="alignNode1" presStyleIdx="2" presStyleCnt="3"/>
      <dgm:spPr/>
    </dgm:pt>
    <dgm:pt modelId="{B38067AB-F81D-4F7C-9A91-ED01AC89C687}" type="pres">
      <dgm:prSet presAssocID="{1B4C9284-8441-4A77-9627-F473BA74307A}" presName="horz1" presStyleCnt="0"/>
      <dgm:spPr/>
    </dgm:pt>
    <dgm:pt modelId="{3C5BC031-C277-488A-B6D7-8C44EC3A27E7}" type="pres">
      <dgm:prSet presAssocID="{1B4C9284-8441-4A77-9627-F473BA74307A}" presName="tx1" presStyleLbl="revTx" presStyleIdx="2" presStyleCnt="3"/>
      <dgm:spPr/>
    </dgm:pt>
    <dgm:pt modelId="{CF131789-BE17-4D4D-BA64-3D7B9FB9657B}" type="pres">
      <dgm:prSet presAssocID="{1B4C9284-8441-4A77-9627-F473BA74307A}" presName="vert1" presStyleCnt="0"/>
      <dgm:spPr/>
    </dgm:pt>
  </dgm:ptLst>
  <dgm:cxnLst>
    <dgm:cxn modelId="{EF445E84-A6C6-4A0D-AC01-E1DE2A4C7DD8}" type="presOf" srcId="{1B4C9284-8441-4A77-9627-F473BA74307A}" destId="{3C5BC031-C277-488A-B6D7-8C44EC3A27E7}" srcOrd="0" destOrd="0" presId="urn:microsoft.com/office/officeart/2008/layout/LinedList"/>
    <dgm:cxn modelId="{6B1FF686-7DEE-4944-81D3-86BB862CF48C}" srcId="{28046D58-96F7-412B-8696-EC0CE06322CA}" destId="{A9AB7472-CBAE-427B-B606-5E281CCD2E84}" srcOrd="1" destOrd="0" parTransId="{B540CF29-7FC6-420B-8FC1-3B670928652D}" sibTransId="{C7A88F63-57EA-42C0-B38A-6D38C63C305C}"/>
    <dgm:cxn modelId="{455F399A-B5FD-43A1-94A7-BA1D5FDDB4A9}" srcId="{28046D58-96F7-412B-8696-EC0CE06322CA}" destId="{1B4C9284-8441-4A77-9627-F473BA74307A}" srcOrd="2" destOrd="0" parTransId="{79409C45-C2CA-4BC0-AAB3-63F3B34D6509}" sibTransId="{7B3E946B-0436-4F4B-AEF3-96BC599F0477}"/>
    <dgm:cxn modelId="{AD598B9B-08B6-43C7-8317-144F2B3CB871}" type="presOf" srcId="{A9AB7472-CBAE-427B-B606-5E281CCD2E84}" destId="{3E7B90D5-0A21-4979-AF8C-B91F77BB2976}" srcOrd="0" destOrd="0" presId="urn:microsoft.com/office/officeart/2008/layout/LinedList"/>
    <dgm:cxn modelId="{159ADFD0-F178-4C92-94BD-F4308F9DDFA0}" type="presOf" srcId="{EAAE6EBE-88C3-487F-9E7B-725DA2EF309A}" destId="{97ABC052-77B0-4F1E-8124-048735AB0C9E}" srcOrd="0" destOrd="0" presId="urn:microsoft.com/office/officeart/2008/layout/LinedList"/>
    <dgm:cxn modelId="{3FE822EC-D4C5-46C2-9A7D-119DC9AF4C00}" srcId="{28046D58-96F7-412B-8696-EC0CE06322CA}" destId="{EAAE6EBE-88C3-487F-9E7B-725DA2EF309A}" srcOrd="0" destOrd="0" parTransId="{E5252ED1-BECC-4CD6-8E16-53FCF91F7744}" sibTransId="{66FF46C4-C728-4D76-ABFA-0ECEB7CD89BE}"/>
    <dgm:cxn modelId="{B8AF23FD-B175-4DF8-A9DE-7B33571D03FB}" type="presOf" srcId="{28046D58-96F7-412B-8696-EC0CE06322CA}" destId="{5050F9F5-3C6D-48FE-8420-62EC208E7288}" srcOrd="0" destOrd="0" presId="urn:microsoft.com/office/officeart/2008/layout/LinedList"/>
    <dgm:cxn modelId="{AAA414D8-A35A-4B27-BEEF-D51628F2A807}" type="presParOf" srcId="{5050F9F5-3C6D-48FE-8420-62EC208E7288}" destId="{89AEB7B4-F6FC-4571-9AE0-781493168A2A}" srcOrd="0" destOrd="0" presId="urn:microsoft.com/office/officeart/2008/layout/LinedList"/>
    <dgm:cxn modelId="{9722127F-E293-40A8-8298-7E1474214400}" type="presParOf" srcId="{5050F9F5-3C6D-48FE-8420-62EC208E7288}" destId="{7CA7FB12-996A-45C8-9B90-6EA951537FB9}" srcOrd="1" destOrd="0" presId="urn:microsoft.com/office/officeart/2008/layout/LinedList"/>
    <dgm:cxn modelId="{F67E1EF7-7748-43B3-ADC7-185A07BBD64E}" type="presParOf" srcId="{7CA7FB12-996A-45C8-9B90-6EA951537FB9}" destId="{97ABC052-77B0-4F1E-8124-048735AB0C9E}" srcOrd="0" destOrd="0" presId="urn:microsoft.com/office/officeart/2008/layout/LinedList"/>
    <dgm:cxn modelId="{71AF3EB0-C6BA-43C0-829D-43A672B412D7}" type="presParOf" srcId="{7CA7FB12-996A-45C8-9B90-6EA951537FB9}" destId="{E71C65DA-4EE5-4F9C-BF7E-16E742BB5CE3}" srcOrd="1" destOrd="0" presId="urn:microsoft.com/office/officeart/2008/layout/LinedList"/>
    <dgm:cxn modelId="{5CD454BE-1E89-4C28-8119-384D6164D556}" type="presParOf" srcId="{5050F9F5-3C6D-48FE-8420-62EC208E7288}" destId="{874CC7CB-EAD8-4498-A452-707867BE68B9}" srcOrd="2" destOrd="0" presId="urn:microsoft.com/office/officeart/2008/layout/LinedList"/>
    <dgm:cxn modelId="{4EA526B7-E774-4043-951F-B963A4D946E6}" type="presParOf" srcId="{5050F9F5-3C6D-48FE-8420-62EC208E7288}" destId="{0DCD62BF-A67B-4D7C-A46B-E10678B5A787}" srcOrd="3" destOrd="0" presId="urn:microsoft.com/office/officeart/2008/layout/LinedList"/>
    <dgm:cxn modelId="{464F898E-E665-4F04-8A5F-724A464C7452}" type="presParOf" srcId="{0DCD62BF-A67B-4D7C-A46B-E10678B5A787}" destId="{3E7B90D5-0A21-4979-AF8C-B91F77BB2976}" srcOrd="0" destOrd="0" presId="urn:microsoft.com/office/officeart/2008/layout/LinedList"/>
    <dgm:cxn modelId="{4F9BE513-2A8F-4986-9FE6-B7B606DDCF20}" type="presParOf" srcId="{0DCD62BF-A67B-4D7C-A46B-E10678B5A787}" destId="{5842EFBE-FCDD-4ECA-849F-E0447E203395}" srcOrd="1" destOrd="0" presId="urn:microsoft.com/office/officeart/2008/layout/LinedList"/>
    <dgm:cxn modelId="{9154E788-549B-4992-B153-5C2AEC7ACEC9}" type="presParOf" srcId="{5050F9F5-3C6D-48FE-8420-62EC208E7288}" destId="{89C9581E-68BE-4C9D-A59F-9AA252251B6A}" srcOrd="4" destOrd="0" presId="urn:microsoft.com/office/officeart/2008/layout/LinedList"/>
    <dgm:cxn modelId="{980113EE-9684-4B5D-A999-3CB83A247FF7}" type="presParOf" srcId="{5050F9F5-3C6D-48FE-8420-62EC208E7288}" destId="{B38067AB-F81D-4F7C-9A91-ED01AC89C687}" srcOrd="5" destOrd="0" presId="urn:microsoft.com/office/officeart/2008/layout/LinedList"/>
    <dgm:cxn modelId="{9903B822-8CDC-4D1A-8A72-E41195869A3F}" type="presParOf" srcId="{B38067AB-F81D-4F7C-9A91-ED01AC89C687}" destId="{3C5BC031-C277-488A-B6D7-8C44EC3A27E7}" srcOrd="0" destOrd="0" presId="urn:microsoft.com/office/officeart/2008/layout/LinedList"/>
    <dgm:cxn modelId="{42B62825-92AB-4765-901C-97FBF6B86025}" type="presParOf" srcId="{B38067AB-F81D-4F7C-9A91-ED01AC89C687}" destId="{CF131789-BE17-4D4D-BA64-3D7B9FB965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0EA3B6-8BC9-428B-8378-DBA51B1A1D6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D0DFFF9-4269-4257-BCBA-04D5D23070AC}">
      <dgm:prSet/>
      <dgm:spPr/>
      <dgm:t>
        <a:bodyPr/>
        <a:lstStyle/>
        <a:p>
          <a:r>
            <a:rPr lang="en-US" dirty="0">
              <a:latin typeface="Arial" panose="020B0604020202020204" pitchFamily="34" charset="0"/>
              <a:cs typeface="Arial" panose="020B0604020202020204" pitchFamily="34" charset="0"/>
            </a:rPr>
            <a:t>• Procrastination – delaying tasks (Steel, 2018).</a:t>
          </a:r>
        </a:p>
      </dgm:t>
    </dgm:pt>
    <dgm:pt modelId="{7F1721F7-322A-48B5-B9C2-13A8D58CC02C}" type="parTrans" cxnId="{6CA18E36-2857-4B0A-929E-8233A4D36667}">
      <dgm:prSet/>
      <dgm:spPr/>
      <dgm:t>
        <a:bodyPr/>
        <a:lstStyle/>
        <a:p>
          <a:endParaRPr lang="en-US"/>
        </a:p>
      </dgm:t>
    </dgm:pt>
    <dgm:pt modelId="{CEDC80A5-8F62-485E-A93D-8ED97C0CEDC0}" type="sibTrans" cxnId="{6CA18E36-2857-4B0A-929E-8233A4D36667}">
      <dgm:prSet/>
      <dgm:spPr/>
      <dgm:t>
        <a:bodyPr/>
        <a:lstStyle/>
        <a:p>
          <a:endParaRPr lang="en-US"/>
        </a:p>
      </dgm:t>
    </dgm:pt>
    <dgm:pt modelId="{377977FB-7541-4E30-805E-99AB415220D6}">
      <dgm:prSet/>
      <dgm:spPr/>
      <dgm:t>
        <a:bodyPr/>
        <a:lstStyle/>
        <a:p>
          <a:r>
            <a:rPr lang="en-US" dirty="0">
              <a:latin typeface="Arial" panose="020B0604020202020204" pitchFamily="34" charset="0"/>
              <a:cs typeface="Arial" panose="020B0604020202020204" pitchFamily="34" charset="0"/>
            </a:rPr>
            <a:t>• Social media and distractions (Van </a:t>
          </a:r>
          <a:r>
            <a:rPr lang="en-US" dirty="0" err="1">
              <a:latin typeface="Arial" panose="020B0604020202020204" pitchFamily="34" charset="0"/>
              <a:cs typeface="Arial" panose="020B0604020202020204" pitchFamily="34" charset="0"/>
            </a:rPr>
            <a:t>Eerde</a:t>
          </a:r>
          <a:r>
            <a:rPr lang="en-US" dirty="0">
              <a:latin typeface="Arial" panose="020B0604020202020204" pitchFamily="34" charset="0"/>
              <a:cs typeface="Arial" panose="020B0604020202020204" pitchFamily="34" charset="0"/>
            </a:rPr>
            <a:t>, 2021).</a:t>
          </a:r>
        </a:p>
      </dgm:t>
    </dgm:pt>
    <dgm:pt modelId="{D5151A06-1B89-4AC3-8469-38BBF13C8BCE}" type="parTrans" cxnId="{29D0F11F-B6F4-4EA7-A07A-F6D1E9A2A2EC}">
      <dgm:prSet/>
      <dgm:spPr/>
      <dgm:t>
        <a:bodyPr/>
        <a:lstStyle/>
        <a:p>
          <a:endParaRPr lang="en-US"/>
        </a:p>
      </dgm:t>
    </dgm:pt>
    <dgm:pt modelId="{C2E813C6-5653-4090-9DC6-652DBBBAE41C}" type="sibTrans" cxnId="{29D0F11F-B6F4-4EA7-A07A-F6D1E9A2A2EC}">
      <dgm:prSet/>
      <dgm:spPr/>
      <dgm:t>
        <a:bodyPr/>
        <a:lstStyle/>
        <a:p>
          <a:endParaRPr lang="en-US"/>
        </a:p>
      </dgm:t>
    </dgm:pt>
    <dgm:pt modelId="{4A746B94-0B7E-4DB2-8702-1D179EB97697}">
      <dgm:prSet/>
      <dgm:spPr/>
      <dgm:t>
        <a:bodyPr/>
        <a:lstStyle/>
        <a:p>
          <a:r>
            <a:rPr lang="en-US" dirty="0">
              <a:latin typeface="Arial" panose="020B0604020202020204" pitchFamily="34" charset="0"/>
              <a:cs typeface="Arial" panose="020B0604020202020204" pitchFamily="34" charset="0"/>
            </a:rPr>
            <a:t>• Too many deadlines at once – hard to focus.</a:t>
          </a:r>
        </a:p>
      </dgm:t>
    </dgm:pt>
    <dgm:pt modelId="{B40080F0-6718-495E-909A-F7C5CA11DFD3}" type="parTrans" cxnId="{C0E7D0B8-C6CB-4C9C-8AC6-1BD3C6EC3922}">
      <dgm:prSet/>
      <dgm:spPr/>
      <dgm:t>
        <a:bodyPr/>
        <a:lstStyle/>
        <a:p>
          <a:endParaRPr lang="en-US"/>
        </a:p>
      </dgm:t>
    </dgm:pt>
    <dgm:pt modelId="{5D240E62-9D37-4E5E-AF6E-A2AF56078536}" type="sibTrans" cxnId="{C0E7D0B8-C6CB-4C9C-8AC6-1BD3C6EC3922}">
      <dgm:prSet/>
      <dgm:spPr/>
      <dgm:t>
        <a:bodyPr/>
        <a:lstStyle/>
        <a:p>
          <a:endParaRPr lang="en-US"/>
        </a:p>
      </dgm:t>
    </dgm:pt>
    <dgm:pt modelId="{F749F6AB-7312-4E16-B305-4A83E1E3F074}" type="pres">
      <dgm:prSet presAssocID="{C20EA3B6-8BC9-428B-8378-DBA51B1A1D6C}" presName="linear" presStyleCnt="0">
        <dgm:presLayoutVars>
          <dgm:animLvl val="lvl"/>
          <dgm:resizeHandles val="exact"/>
        </dgm:presLayoutVars>
      </dgm:prSet>
      <dgm:spPr/>
    </dgm:pt>
    <dgm:pt modelId="{712D841E-1C86-41DE-83DC-273B17EB51BF}" type="pres">
      <dgm:prSet presAssocID="{1D0DFFF9-4269-4257-BCBA-04D5D23070AC}" presName="parentText" presStyleLbl="node1" presStyleIdx="0" presStyleCnt="3">
        <dgm:presLayoutVars>
          <dgm:chMax val="0"/>
          <dgm:bulletEnabled val="1"/>
        </dgm:presLayoutVars>
      </dgm:prSet>
      <dgm:spPr/>
    </dgm:pt>
    <dgm:pt modelId="{9C72BA64-0C4F-4E72-94E6-D10F06CBF9B5}" type="pres">
      <dgm:prSet presAssocID="{CEDC80A5-8F62-485E-A93D-8ED97C0CEDC0}" presName="spacer" presStyleCnt="0"/>
      <dgm:spPr/>
    </dgm:pt>
    <dgm:pt modelId="{A8721FB7-C271-4501-AA19-CD4A0AC101ED}" type="pres">
      <dgm:prSet presAssocID="{377977FB-7541-4E30-805E-99AB415220D6}" presName="parentText" presStyleLbl="node1" presStyleIdx="1" presStyleCnt="3">
        <dgm:presLayoutVars>
          <dgm:chMax val="0"/>
          <dgm:bulletEnabled val="1"/>
        </dgm:presLayoutVars>
      </dgm:prSet>
      <dgm:spPr/>
    </dgm:pt>
    <dgm:pt modelId="{48754564-23C0-49A2-9628-83EC9D7F66EB}" type="pres">
      <dgm:prSet presAssocID="{C2E813C6-5653-4090-9DC6-652DBBBAE41C}" presName="spacer" presStyleCnt="0"/>
      <dgm:spPr/>
    </dgm:pt>
    <dgm:pt modelId="{18DA2C52-EAAB-4E1B-80C7-A9E42E441B40}" type="pres">
      <dgm:prSet presAssocID="{4A746B94-0B7E-4DB2-8702-1D179EB97697}" presName="parentText" presStyleLbl="node1" presStyleIdx="2" presStyleCnt="3">
        <dgm:presLayoutVars>
          <dgm:chMax val="0"/>
          <dgm:bulletEnabled val="1"/>
        </dgm:presLayoutVars>
      </dgm:prSet>
      <dgm:spPr/>
    </dgm:pt>
  </dgm:ptLst>
  <dgm:cxnLst>
    <dgm:cxn modelId="{29D0F11F-B6F4-4EA7-A07A-F6D1E9A2A2EC}" srcId="{C20EA3B6-8BC9-428B-8378-DBA51B1A1D6C}" destId="{377977FB-7541-4E30-805E-99AB415220D6}" srcOrd="1" destOrd="0" parTransId="{D5151A06-1B89-4AC3-8469-38BBF13C8BCE}" sibTransId="{C2E813C6-5653-4090-9DC6-652DBBBAE41C}"/>
    <dgm:cxn modelId="{6CA18E36-2857-4B0A-929E-8233A4D36667}" srcId="{C20EA3B6-8BC9-428B-8378-DBA51B1A1D6C}" destId="{1D0DFFF9-4269-4257-BCBA-04D5D23070AC}" srcOrd="0" destOrd="0" parTransId="{7F1721F7-322A-48B5-B9C2-13A8D58CC02C}" sibTransId="{CEDC80A5-8F62-485E-A93D-8ED97C0CEDC0}"/>
    <dgm:cxn modelId="{997F0B3D-114E-4CB6-BCE4-9B001249502C}" type="presOf" srcId="{C20EA3B6-8BC9-428B-8378-DBA51B1A1D6C}" destId="{F749F6AB-7312-4E16-B305-4A83E1E3F074}" srcOrd="0" destOrd="0" presId="urn:microsoft.com/office/officeart/2005/8/layout/vList2"/>
    <dgm:cxn modelId="{8569CF7E-F4D8-4EC4-9656-78FE4AB03429}" type="presOf" srcId="{1D0DFFF9-4269-4257-BCBA-04D5D23070AC}" destId="{712D841E-1C86-41DE-83DC-273B17EB51BF}" srcOrd="0" destOrd="0" presId="urn:microsoft.com/office/officeart/2005/8/layout/vList2"/>
    <dgm:cxn modelId="{558604B5-3068-4F86-A039-D79ABAC50856}" type="presOf" srcId="{4A746B94-0B7E-4DB2-8702-1D179EB97697}" destId="{18DA2C52-EAAB-4E1B-80C7-A9E42E441B40}" srcOrd="0" destOrd="0" presId="urn:microsoft.com/office/officeart/2005/8/layout/vList2"/>
    <dgm:cxn modelId="{C0E7D0B8-C6CB-4C9C-8AC6-1BD3C6EC3922}" srcId="{C20EA3B6-8BC9-428B-8378-DBA51B1A1D6C}" destId="{4A746B94-0B7E-4DB2-8702-1D179EB97697}" srcOrd="2" destOrd="0" parTransId="{B40080F0-6718-495E-909A-F7C5CA11DFD3}" sibTransId="{5D240E62-9D37-4E5E-AF6E-A2AF56078536}"/>
    <dgm:cxn modelId="{DC912BCF-6F77-460C-AE49-C75BCE26D6D5}" type="presOf" srcId="{377977FB-7541-4E30-805E-99AB415220D6}" destId="{A8721FB7-C271-4501-AA19-CD4A0AC101ED}" srcOrd="0" destOrd="0" presId="urn:microsoft.com/office/officeart/2005/8/layout/vList2"/>
    <dgm:cxn modelId="{D051CB3A-F93F-4D37-9D7F-82ABE14A77F5}" type="presParOf" srcId="{F749F6AB-7312-4E16-B305-4A83E1E3F074}" destId="{712D841E-1C86-41DE-83DC-273B17EB51BF}" srcOrd="0" destOrd="0" presId="urn:microsoft.com/office/officeart/2005/8/layout/vList2"/>
    <dgm:cxn modelId="{D7E6FF7D-5BF8-4B36-A155-05F85DC20C29}" type="presParOf" srcId="{F749F6AB-7312-4E16-B305-4A83E1E3F074}" destId="{9C72BA64-0C4F-4E72-94E6-D10F06CBF9B5}" srcOrd="1" destOrd="0" presId="urn:microsoft.com/office/officeart/2005/8/layout/vList2"/>
    <dgm:cxn modelId="{0EBDDB15-F74A-467F-9ECA-A4A9FFDB0D0D}" type="presParOf" srcId="{F749F6AB-7312-4E16-B305-4A83E1E3F074}" destId="{A8721FB7-C271-4501-AA19-CD4A0AC101ED}" srcOrd="2" destOrd="0" presId="urn:microsoft.com/office/officeart/2005/8/layout/vList2"/>
    <dgm:cxn modelId="{4B3FBD5F-C78F-4656-97B0-EA690F0B825C}" type="presParOf" srcId="{F749F6AB-7312-4E16-B305-4A83E1E3F074}" destId="{48754564-23C0-49A2-9628-83EC9D7F66EB}" srcOrd="3" destOrd="0" presId="urn:microsoft.com/office/officeart/2005/8/layout/vList2"/>
    <dgm:cxn modelId="{39BC43F9-B306-4FFA-A1C9-F1884FE233A2}" type="presParOf" srcId="{F749F6AB-7312-4E16-B305-4A83E1E3F074}" destId="{18DA2C52-EAAB-4E1B-80C7-A9E42E441B4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5F6199-E01B-4DF2-A26F-FE075F80A8E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29A4921-2675-46F9-A374-F011CB40E635}">
      <dgm:prSet/>
      <dgm:spPr/>
      <dgm:t>
        <a:bodyPr/>
        <a:lstStyle/>
        <a:p>
          <a:r>
            <a:rPr lang="en-US" dirty="0">
              <a:latin typeface="Arial" panose="020B0604020202020204" pitchFamily="34" charset="0"/>
              <a:cs typeface="Arial" panose="020B0604020202020204" pitchFamily="34" charset="0"/>
            </a:rPr>
            <a:t>Pomodoro Technique – study 25 mins, rest 5 mins.</a:t>
          </a:r>
        </a:p>
      </dgm:t>
    </dgm:pt>
    <dgm:pt modelId="{C7936D7D-47B8-4E15-9550-8C86FB405F11}" type="parTrans" cxnId="{6928FCD5-B93C-43CE-8EEA-B13CBDA320BD}">
      <dgm:prSet/>
      <dgm:spPr/>
      <dgm:t>
        <a:bodyPr/>
        <a:lstStyle/>
        <a:p>
          <a:endParaRPr lang="en-US"/>
        </a:p>
      </dgm:t>
    </dgm:pt>
    <dgm:pt modelId="{79B2ABA5-F575-4E3C-95B9-3DC11EE2EA25}" type="sibTrans" cxnId="{6928FCD5-B93C-43CE-8EEA-B13CBDA320BD}">
      <dgm:prSet/>
      <dgm:spPr/>
      <dgm:t>
        <a:bodyPr/>
        <a:lstStyle/>
        <a:p>
          <a:endParaRPr lang="en-US"/>
        </a:p>
      </dgm:t>
    </dgm:pt>
    <dgm:pt modelId="{1408D61B-2BDA-468E-9031-6A42FE0ECC1A}">
      <dgm:prSet/>
      <dgm:spPr/>
      <dgm:t>
        <a:bodyPr/>
        <a:lstStyle/>
        <a:p>
          <a:r>
            <a:rPr lang="en-US" dirty="0">
              <a:latin typeface="Arial" panose="020B0604020202020204" pitchFamily="34" charset="0"/>
              <a:cs typeface="Arial" panose="020B0604020202020204" pitchFamily="34" charset="0"/>
            </a:rPr>
            <a:t>Time blocking – plan each hour of your day.</a:t>
          </a:r>
        </a:p>
      </dgm:t>
    </dgm:pt>
    <dgm:pt modelId="{6AD6FE06-CAF8-4914-BEAF-F1139BA7796B}" type="parTrans" cxnId="{75ECD826-D1B7-4C3E-A8E2-2FE8B3AAD46C}">
      <dgm:prSet/>
      <dgm:spPr/>
      <dgm:t>
        <a:bodyPr/>
        <a:lstStyle/>
        <a:p>
          <a:endParaRPr lang="en-US"/>
        </a:p>
      </dgm:t>
    </dgm:pt>
    <dgm:pt modelId="{956EA38C-D31E-450D-AEEB-91CD54A4A753}" type="sibTrans" cxnId="{75ECD826-D1B7-4C3E-A8E2-2FE8B3AAD46C}">
      <dgm:prSet/>
      <dgm:spPr/>
      <dgm:t>
        <a:bodyPr/>
        <a:lstStyle/>
        <a:p>
          <a:endParaRPr lang="en-US"/>
        </a:p>
      </dgm:t>
    </dgm:pt>
    <dgm:pt modelId="{FE748896-550A-46D3-A9B6-5A9CED570D48}">
      <dgm:prSet/>
      <dgm:spPr/>
      <dgm:t>
        <a:bodyPr/>
        <a:lstStyle/>
        <a:p>
          <a:r>
            <a:rPr lang="en-US" dirty="0">
              <a:latin typeface="Arial" panose="020B0604020202020204" pitchFamily="34" charset="0"/>
              <a:cs typeface="Arial" panose="020B0604020202020204" pitchFamily="34" charset="0"/>
            </a:rPr>
            <a:t>Set clear weekly goals (Aeon &amp; </a:t>
          </a:r>
          <a:r>
            <a:rPr lang="en-US" dirty="0" err="1">
              <a:latin typeface="Arial" panose="020B0604020202020204" pitchFamily="34" charset="0"/>
              <a:cs typeface="Arial" panose="020B0604020202020204" pitchFamily="34" charset="0"/>
            </a:rPr>
            <a:t>Aguinis</a:t>
          </a:r>
          <a:r>
            <a:rPr lang="en-US" dirty="0">
              <a:latin typeface="Arial" panose="020B0604020202020204" pitchFamily="34" charset="0"/>
              <a:cs typeface="Arial" panose="020B0604020202020204" pitchFamily="34" charset="0"/>
            </a:rPr>
            <a:t>, 2021).</a:t>
          </a:r>
        </a:p>
      </dgm:t>
    </dgm:pt>
    <dgm:pt modelId="{B12750DD-FCBF-4A8F-AD9B-A8490302C788}" type="parTrans" cxnId="{C2D84F9F-340F-4B59-88BF-5B1ADFB94BC8}">
      <dgm:prSet/>
      <dgm:spPr/>
      <dgm:t>
        <a:bodyPr/>
        <a:lstStyle/>
        <a:p>
          <a:endParaRPr lang="en-US"/>
        </a:p>
      </dgm:t>
    </dgm:pt>
    <dgm:pt modelId="{76C1A259-B859-49B6-BEDA-9D156570A475}" type="sibTrans" cxnId="{C2D84F9F-340F-4B59-88BF-5B1ADFB94BC8}">
      <dgm:prSet/>
      <dgm:spPr/>
      <dgm:t>
        <a:bodyPr/>
        <a:lstStyle/>
        <a:p>
          <a:endParaRPr lang="en-US"/>
        </a:p>
      </dgm:t>
    </dgm:pt>
    <dgm:pt modelId="{AADEB420-7A2D-4715-949A-899647F8B9A9}" type="pres">
      <dgm:prSet presAssocID="{675F6199-E01B-4DF2-A26F-FE075F80A8E1}" presName="root" presStyleCnt="0">
        <dgm:presLayoutVars>
          <dgm:dir/>
          <dgm:resizeHandles val="exact"/>
        </dgm:presLayoutVars>
      </dgm:prSet>
      <dgm:spPr/>
    </dgm:pt>
    <dgm:pt modelId="{66BBD126-AEB7-4678-9C44-00144F1F2D0D}" type="pres">
      <dgm:prSet presAssocID="{C29A4921-2675-46F9-A374-F011CB40E635}" presName="compNode" presStyleCnt="0"/>
      <dgm:spPr/>
    </dgm:pt>
    <dgm:pt modelId="{3233587E-0206-411C-B1A0-4EE7368BF867}" type="pres">
      <dgm:prSet presAssocID="{C29A4921-2675-46F9-A374-F011CB40E635}" presName="bgRect" presStyleLbl="bgShp" presStyleIdx="0" presStyleCnt="3"/>
      <dgm:spPr/>
    </dgm:pt>
    <dgm:pt modelId="{3DC04BE0-0869-45FB-A4D3-5F8BF4572AAC}" type="pres">
      <dgm:prSet presAssocID="{C29A4921-2675-46F9-A374-F011CB40E6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3F6AF777-393B-419B-BAB3-48DBDA6AC0C2}" type="pres">
      <dgm:prSet presAssocID="{C29A4921-2675-46F9-A374-F011CB40E635}" presName="spaceRect" presStyleCnt="0"/>
      <dgm:spPr/>
    </dgm:pt>
    <dgm:pt modelId="{9735D072-09B0-41A6-987A-89E6C58D293F}" type="pres">
      <dgm:prSet presAssocID="{C29A4921-2675-46F9-A374-F011CB40E635}" presName="parTx" presStyleLbl="revTx" presStyleIdx="0" presStyleCnt="3">
        <dgm:presLayoutVars>
          <dgm:chMax val="0"/>
          <dgm:chPref val="0"/>
        </dgm:presLayoutVars>
      </dgm:prSet>
      <dgm:spPr/>
    </dgm:pt>
    <dgm:pt modelId="{87ED69F7-F0E8-4DE5-BA7B-8B0053618C43}" type="pres">
      <dgm:prSet presAssocID="{79B2ABA5-F575-4E3C-95B9-3DC11EE2EA25}" presName="sibTrans" presStyleCnt="0"/>
      <dgm:spPr/>
    </dgm:pt>
    <dgm:pt modelId="{96425BDB-9701-4A00-A744-631C3071B721}" type="pres">
      <dgm:prSet presAssocID="{1408D61B-2BDA-468E-9031-6A42FE0ECC1A}" presName="compNode" presStyleCnt="0"/>
      <dgm:spPr/>
    </dgm:pt>
    <dgm:pt modelId="{5C9374EE-414F-4F03-A57B-EA138F7CEADE}" type="pres">
      <dgm:prSet presAssocID="{1408D61B-2BDA-468E-9031-6A42FE0ECC1A}" presName="bgRect" presStyleLbl="bgShp" presStyleIdx="1" presStyleCnt="3"/>
      <dgm:spPr/>
    </dgm:pt>
    <dgm:pt modelId="{F34188F9-ACF2-44B8-9F17-04A5198F1CE7}" type="pres">
      <dgm:prSet presAssocID="{1408D61B-2BDA-468E-9031-6A42FE0ECC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2565C0CD-8A71-477B-80A2-C54EC0104D90}" type="pres">
      <dgm:prSet presAssocID="{1408D61B-2BDA-468E-9031-6A42FE0ECC1A}" presName="spaceRect" presStyleCnt="0"/>
      <dgm:spPr/>
    </dgm:pt>
    <dgm:pt modelId="{9FF3CD66-1AEF-484A-963B-A4D29DB72DD6}" type="pres">
      <dgm:prSet presAssocID="{1408D61B-2BDA-468E-9031-6A42FE0ECC1A}" presName="parTx" presStyleLbl="revTx" presStyleIdx="1" presStyleCnt="3">
        <dgm:presLayoutVars>
          <dgm:chMax val="0"/>
          <dgm:chPref val="0"/>
        </dgm:presLayoutVars>
      </dgm:prSet>
      <dgm:spPr/>
    </dgm:pt>
    <dgm:pt modelId="{309CD726-C8E9-4810-9B48-13B08CE80B3D}" type="pres">
      <dgm:prSet presAssocID="{956EA38C-D31E-450D-AEEB-91CD54A4A753}" presName="sibTrans" presStyleCnt="0"/>
      <dgm:spPr/>
    </dgm:pt>
    <dgm:pt modelId="{07953CB4-4E00-47E3-BC6B-E8E73D73799E}" type="pres">
      <dgm:prSet presAssocID="{FE748896-550A-46D3-A9B6-5A9CED570D48}" presName="compNode" presStyleCnt="0"/>
      <dgm:spPr/>
    </dgm:pt>
    <dgm:pt modelId="{6CA96CD6-4A39-4813-82C5-74D8C335F2D9}" type="pres">
      <dgm:prSet presAssocID="{FE748896-550A-46D3-A9B6-5A9CED570D48}" presName="bgRect" presStyleLbl="bgShp" presStyleIdx="2" presStyleCnt="3"/>
      <dgm:spPr/>
    </dgm:pt>
    <dgm:pt modelId="{5263D546-9AB1-4AF5-84E6-D77BEB24C73D}" type="pres">
      <dgm:prSet presAssocID="{FE748896-550A-46D3-A9B6-5A9CED570D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ers"/>
        </a:ext>
      </dgm:extLst>
    </dgm:pt>
    <dgm:pt modelId="{A6A2FBC2-822D-4E51-A277-F9904FD68321}" type="pres">
      <dgm:prSet presAssocID="{FE748896-550A-46D3-A9B6-5A9CED570D48}" presName="spaceRect" presStyleCnt="0"/>
      <dgm:spPr/>
    </dgm:pt>
    <dgm:pt modelId="{D53B372A-5F18-430E-B95E-E6415B9B9AAD}" type="pres">
      <dgm:prSet presAssocID="{FE748896-550A-46D3-A9B6-5A9CED570D48}" presName="parTx" presStyleLbl="revTx" presStyleIdx="2" presStyleCnt="3">
        <dgm:presLayoutVars>
          <dgm:chMax val="0"/>
          <dgm:chPref val="0"/>
        </dgm:presLayoutVars>
      </dgm:prSet>
      <dgm:spPr/>
    </dgm:pt>
  </dgm:ptLst>
  <dgm:cxnLst>
    <dgm:cxn modelId="{75ECD826-D1B7-4C3E-A8E2-2FE8B3AAD46C}" srcId="{675F6199-E01B-4DF2-A26F-FE075F80A8E1}" destId="{1408D61B-2BDA-468E-9031-6A42FE0ECC1A}" srcOrd="1" destOrd="0" parTransId="{6AD6FE06-CAF8-4914-BEAF-F1139BA7796B}" sibTransId="{956EA38C-D31E-450D-AEEB-91CD54A4A753}"/>
    <dgm:cxn modelId="{C2D84F9F-340F-4B59-88BF-5B1ADFB94BC8}" srcId="{675F6199-E01B-4DF2-A26F-FE075F80A8E1}" destId="{FE748896-550A-46D3-A9B6-5A9CED570D48}" srcOrd="2" destOrd="0" parTransId="{B12750DD-FCBF-4A8F-AD9B-A8490302C788}" sibTransId="{76C1A259-B859-49B6-BEDA-9D156570A475}"/>
    <dgm:cxn modelId="{4783A3B6-55B0-40FD-B586-F9AB16268813}" type="presOf" srcId="{1408D61B-2BDA-468E-9031-6A42FE0ECC1A}" destId="{9FF3CD66-1AEF-484A-963B-A4D29DB72DD6}" srcOrd="0" destOrd="0" presId="urn:microsoft.com/office/officeart/2018/2/layout/IconVerticalSolidList"/>
    <dgm:cxn modelId="{6928FCD5-B93C-43CE-8EEA-B13CBDA320BD}" srcId="{675F6199-E01B-4DF2-A26F-FE075F80A8E1}" destId="{C29A4921-2675-46F9-A374-F011CB40E635}" srcOrd="0" destOrd="0" parTransId="{C7936D7D-47B8-4E15-9550-8C86FB405F11}" sibTransId="{79B2ABA5-F575-4E3C-95B9-3DC11EE2EA25}"/>
    <dgm:cxn modelId="{3E3B56E0-6164-46D4-A39C-D074D0F2C087}" type="presOf" srcId="{FE748896-550A-46D3-A9B6-5A9CED570D48}" destId="{D53B372A-5F18-430E-B95E-E6415B9B9AAD}" srcOrd="0" destOrd="0" presId="urn:microsoft.com/office/officeart/2018/2/layout/IconVerticalSolidList"/>
    <dgm:cxn modelId="{6754B7EF-05A8-4D82-904A-C5A7CC71A20D}" type="presOf" srcId="{675F6199-E01B-4DF2-A26F-FE075F80A8E1}" destId="{AADEB420-7A2D-4715-949A-899647F8B9A9}" srcOrd="0" destOrd="0" presId="urn:microsoft.com/office/officeart/2018/2/layout/IconVerticalSolidList"/>
    <dgm:cxn modelId="{D884EFFF-25BC-4AB0-8C3A-3446AA5C0F7B}" type="presOf" srcId="{C29A4921-2675-46F9-A374-F011CB40E635}" destId="{9735D072-09B0-41A6-987A-89E6C58D293F}" srcOrd="0" destOrd="0" presId="urn:microsoft.com/office/officeart/2018/2/layout/IconVerticalSolidList"/>
    <dgm:cxn modelId="{EEBC9934-8B43-44DD-AF0C-ACB61D5B4BEE}" type="presParOf" srcId="{AADEB420-7A2D-4715-949A-899647F8B9A9}" destId="{66BBD126-AEB7-4678-9C44-00144F1F2D0D}" srcOrd="0" destOrd="0" presId="urn:microsoft.com/office/officeart/2018/2/layout/IconVerticalSolidList"/>
    <dgm:cxn modelId="{4F272DE4-5718-4A2F-8C9D-6B4DC25E19AF}" type="presParOf" srcId="{66BBD126-AEB7-4678-9C44-00144F1F2D0D}" destId="{3233587E-0206-411C-B1A0-4EE7368BF867}" srcOrd="0" destOrd="0" presId="urn:microsoft.com/office/officeart/2018/2/layout/IconVerticalSolidList"/>
    <dgm:cxn modelId="{6ED80F71-5F40-4299-9D97-E502840715E3}" type="presParOf" srcId="{66BBD126-AEB7-4678-9C44-00144F1F2D0D}" destId="{3DC04BE0-0869-45FB-A4D3-5F8BF4572AAC}" srcOrd="1" destOrd="0" presId="urn:microsoft.com/office/officeart/2018/2/layout/IconVerticalSolidList"/>
    <dgm:cxn modelId="{3E812538-E8EF-4B49-8BEE-BFD56D1F13F9}" type="presParOf" srcId="{66BBD126-AEB7-4678-9C44-00144F1F2D0D}" destId="{3F6AF777-393B-419B-BAB3-48DBDA6AC0C2}" srcOrd="2" destOrd="0" presId="urn:microsoft.com/office/officeart/2018/2/layout/IconVerticalSolidList"/>
    <dgm:cxn modelId="{9E9D27A9-426A-4968-93AB-81704BB535E1}" type="presParOf" srcId="{66BBD126-AEB7-4678-9C44-00144F1F2D0D}" destId="{9735D072-09B0-41A6-987A-89E6C58D293F}" srcOrd="3" destOrd="0" presId="urn:microsoft.com/office/officeart/2018/2/layout/IconVerticalSolidList"/>
    <dgm:cxn modelId="{24732FE5-6959-43A1-810E-4F2D71F9CA44}" type="presParOf" srcId="{AADEB420-7A2D-4715-949A-899647F8B9A9}" destId="{87ED69F7-F0E8-4DE5-BA7B-8B0053618C43}" srcOrd="1" destOrd="0" presId="urn:microsoft.com/office/officeart/2018/2/layout/IconVerticalSolidList"/>
    <dgm:cxn modelId="{960FE0D1-AE8B-4CCE-97A2-49DE2CAC516E}" type="presParOf" srcId="{AADEB420-7A2D-4715-949A-899647F8B9A9}" destId="{96425BDB-9701-4A00-A744-631C3071B721}" srcOrd="2" destOrd="0" presId="urn:microsoft.com/office/officeart/2018/2/layout/IconVerticalSolidList"/>
    <dgm:cxn modelId="{1BD47B2F-4E01-4D55-B549-CF8508FB9E60}" type="presParOf" srcId="{96425BDB-9701-4A00-A744-631C3071B721}" destId="{5C9374EE-414F-4F03-A57B-EA138F7CEADE}" srcOrd="0" destOrd="0" presId="urn:microsoft.com/office/officeart/2018/2/layout/IconVerticalSolidList"/>
    <dgm:cxn modelId="{52A6ED5E-5E71-4214-A627-A9E50DEC5A43}" type="presParOf" srcId="{96425BDB-9701-4A00-A744-631C3071B721}" destId="{F34188F9-ACF2-44B8-9F17-04A5198F1CE7}" srcOrd="1" destOrd="0" presId="urn:microsoft.com/office/officeart/2018/2/layout/IconVerticalSolidList"/>
    <dgm:cxn modelId="{8F9C1B18-6C53-4F3C-9003-ED7F924B29A2}" type="presParOf" srcId="{96425BDB-9701-4A00-A744-631C3071B721}" destId="{2565C0CD-8A71-477B-80A2-C54EC0104D90}" srcOrd="2" destOrd="0" presId="urn:microsoft.com/office/officeart/2018/2/layout/IconVerticalSolidList"/>
    <dgm:cxn modelId="{62C2F2FC-B95B-4092-884C-110423E6D807}" type="presParOf" srcId="{96425BDB-9701-4A00-A744-631C3071B721}" destId="{9FF3CD66-1AEF-484A-963B-A4D29DB72DD6}" srcOrd="3" destOrd="0" presId="urn:microsoft.com/office/officeart/2018/2/layout/IconVerticalSolidList"/>
    <dgm:cxn modelId="{F10C0424-D280-4D61-9F78-38ECF5F27D3B}" type="presParOf" srcId="{AADEB420-7A2D-4715-949A-899647F8B9A9}" destId="{309CD726-C8E9-4810-9B48-13B08CE80B3D}" srcOrd="3" destOrd="0" presId="urn:microsoft.com/office/officeart/2018/2/layout/IconVerticalSolidList"/>
    <dgm:cxn modelId="{8C2E84D3-481D-430C-B0DF-010E8FF4233F}" type="presParOf" srcId="{AADEB420-7A2D-4715-949A-899647F8B9A9}" destId="{07953CB4-4E00-47E3-BC6B-E8E73D73799E}" srcOrd="4" destOrd="0" presId="urn:microsoft.com/office/officeart/2018/2/layout/IconVerticalSolidList"/>
    <dgm:cxn modelId="{A7367579-0E89-49DE-BA95-55A64E664AEB}" type="presParOf" srcId="{07953CB4-4E00-47E3-BC6B-E8E73D73799E}" destId="{6CA96CD6-4A39-4813-82C5-74D8C335F2D9}" srcOrd="0" destOrd="0" presId="urn:microsoft.com/office/officeart/2018/2/layout/IconVerticalSolidList"/>
    <dgm:cxn modelId="{25F54779-3BD5-4F62-855E-3648A8E3927F}" type="presParOf" srcId="{07953CB4-4E00-47E3-BC6B-E8E73D73799E}" destId="{5263D546-9AB1-4AF5-84E6-D77BEB24C73D}" srcOrd="1" destOrd="0" presId="urn:microsoft.com/office/officeart/2018/2/layout/IconVerticalSolidList"/>
    <dgm:cxn modelId="{1F4F01A5-41C8-4503-B98E-D2829881F7C1}" type="presParOf" srcId="{07953CB4-4E00-47E3-BC6B-E8E73D73799E}" destId="{A6A2FBC2-822D-4E51-A277-F9904FD68321}" srcOrd="2" destOrd="0" presId="urn:microsoft.com/office/officeart/2018/2/layout/IconVerticalSolidList"/>
    <dgm:cxn modelId="{AD6E47C2-0925-4F83-85E8-045800673409}" type="presParOf" srcId="{07953CB4-4E00-47E3-BC6B-E8E73D73799E}" destId="{D53B372A-5F18-430E-B95E-E6415B9B9A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EB7B4-F6FC-4571-9AE0-781493168A2A}">
      <dsp:nvSpPr>
        <dsp:cNvPr id="0" name=""/>
        <dsp:cNvSpPr/>
      </dsp:nvSpPr>
      <dsp:spPr>
        <a:xfrm>
          <a:off x="0" y="2209"/>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ABC052-77B0-4F1E-8124-048735AB0C9E}">
      <dsp:nvSpPr>
        <dsp:cNvPr id="0" name=""/>
        <dsp:cNvSpPr/>
      </dsp:nvSpPr>
      <dsp:spPr>
        <a:xfrm>
          <a:off x="0" y="2209"/>
          <a:ext cx="8229600"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dirty="0">
              <a:latin typeface="Arial" panose="020B0604020202020204" pitchFamily="34" charset="0"/>
              <a:cs typeface="Arial" panose="020B0604020202020204" pitchFamily="34" charset="0"/>
            </a:rPr>
            <a:t>• Helps reduce stress and anxiety (Macan et al., 2020).</a:t>
          </a:r>
        </a:p>
      </dsp:txBody>
      <dsp:txXfrm>
        <a:off x="0" y="2209"/>
        <a:ext cx="8229600" cy="1507181"/>
      </dsp:txXfrm>
    </dsp:sp>
    <dsp:sp modelId="{874CC7CB-EAD8-4498-A452-707867BE68B9}">
      <dsp:nvSpPr>
        <dsp:cNvPr id="0" name=""/>
        <dsp:cNvSpPr/>
      </dsp:nvSpPr>
      <dsp:spPr>
        <a:xfrm>
          <a:off x="0" y="1509390"/>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7B90D5-0A21-4979-AF8C-B91F77BB2976}">
      <dsp:nvSpPr>
        <dsp:cNvPr id="0" name=""/>
        <dsp:cNvSpPr/>
      </dsp:nvSpPr>
      <dsp:spPr>
        <a:xfrm>
          <a:off x="0" y="1509390"/>
          <a:ext cx="8229600"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dirty="0">
              <a:latin typeface="Arial" panose="020B0604020202020204" pitchFamily="34" charset="0"/>
              <a:cs typeface="Arial" panose="020B0604020202020204" pitchFamily="34" charset="0"/>
            </a:rPr>
            <a:t>• Leads to better academic performance (Britton &amp; Tesser, 2020).</a:t>
          </a:r>
        </a:p>
      </dsp:txBody>
      <dsp:txXfrm>
        <a:off x="0" y="1509390"/>
        <a:ext cx="8229600" cy="1507181"/>
      </dsp:txXfrm>
    </dsp:sp>
    <dsp:sp modelId="{89C9581E-68BE-4C9D-A59F-9AA252251B6A}">
      <dsp:nvSpPr>
        <dsp:cNvPr id="0" name=""/>
        <dsp:cNvSpPr/>
      </dsp:nvSpPr>
      <dsp:spPr>
        <a:xfrm>
          <a:off x="0" y="301657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BC031-C277-488A-B6D7-8C44EC3A27E7}">
      <dsp:nvSpPr>
        <dsp:cNvPr id="0" name=""/>
        <dsp:cNvSpPr/>
      </dsp:nvSpPr>
      <dsp:spPr>
        <a:xfrm>
          <a:off x="0" y="3016572"/>
          <a:ext cx="8229600"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dirty="0">
              <a:latin typeface="Arial" panose="020B0604020202020204" pitchFamily="34" charset="0"/>
              <a:cs typeface="Arial" panose="020B0604020202020204" pitchFamily="34" charset="0"/>
            </a:rPr>
            <a:t>• Makes it easier to balance school, work, and personal life.</a:t>
          </a:r>
        </a:p>
      </dsp:txBody>
      <dsp:txXfrm>
        <a:off x="0" y="3016572"/>
        <a:ext cx="8229600" cy="15071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D841E-1C86-41DE-83DC-273B17EB51BF}">
      <dsp:nvSpPr>
        <dsp:cNvPr id="0" name=""/>
        <dsp:cNvSpPr/>
      </dsp:nvSpPr>
      <dsp:spPr>
        <a:xfrm>
          <a:off x="0" y="55700"/>
          <a:ext cx="4773168" cy="173745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latin typeface="Arial" panose="020B0604020202020204" pitchFamily="34" charset="0"/>
              <a:cs typeface="Arial" panose="020B0604020202020204" pitchFamily="34" charset="0"/>
            </a:rPr>
            <a:t>• Procrastination – delaying tasks (Steel, 2018).</a:t>
          </a:r>
        </a:p>
      </dsp:txBody>
      <dsp:txXfrm>
        <a:off x="84815" y="140515"/>
        <a:ext cx="4603538" cy="1567820"/>
      </dsp:txXfrm>
    </dsp:sp>
    <dsp:sp modelId="{A8721FB7-C271-4501-AA19-CD4A0AC101ED}">
      <dsp:nvSpPr>
        <dsp:cNvPr id="0" name=""/>
        <dsp:cNvSpPr/>
      </dsp:nvSpPr>
      <dsp:spPr>
        <a:xfrm>
          <a:off x="0" y="1888191"/>
          <a:ext cx="4773168" cy="173745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latin typeface="Arial" panose="020B0604020202020204" pitchFamily="34" charset="0"/>
              <a:cs typeface="Arial" panose="020B0604020202020204" pitchFamily="34" charset="0"/>
            </a:rPr>
            <a:t>• Social media and distractions (Van </a:t>
          </a:r>
          <a:r>
            <a:rPr lang="en-US" sz="3300" kern="1200" dirty="0" err="1">
              <a:latin typeface="Arial" panose="020B0604020202020204" pitchFamily="34" charset="0"/>
              <a:cs typeface="Arial" panose="020B0604020202020204" pitchFamily="34" charset="0"/>
            </a:rPr>
            <a:t>Eerde</a:t>
          </a:r>
          <a:r>
            <a:rPr lang="en-US" sz="3300" kern="1200" dirty="0">
              <a:latin typeface="Arial" panose="020B0604020202020204" pitchFamily="34" charset="0"/>
              <a:cs typeface="Arial" panose="020B0604020202020204" pitchFamily="34" charset="0"/>
            </a:rPr>
            <a:t>, 2021).</a:t>
          </a:r>
        </a:p>
      </dsp:txBody>
      <dsp:txXfrm>
        <a:off x="84815" y="1973006"/>
        <a:ext cx="4603538" cy="1567820"/>
      </dsp:txXfrm>
    </dsp:sp>
    <dsp:sp modelId="{18DA2C52-EAAB-4E1B-80C7-A9E42E441B40}">
      <dsp:nvSpPr>
        <dsp:cNvPr id="0" name=""/>
        <dsp:cNvSpPr/>
      </dsp:nvSpPr>
      <dsp:spPr>
        <a:xfrm>
          <a:off x="0" y="3720681"/>
          <a:ext cx="4773168" cy="173745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latin typeface="Arial" panose="020B0604020202020204" pitchFamily="34" charset="0"/>
              <a:cs typeface="Arial" panose="020B0604020202020204" pitchFamily="34" charset="0"/>
            </a:rPr>
            <a:t>• Too many deadlines at once – hard to focus.</a:t>
          </a:r>
        </a:p>
      </dsp:txBody>
      <dsp:txXfrm>
        <a:off x="84815" y="3805496"/>
        <a:ext cx="4603538" cy="15678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3587E-0206-411C-B1A0-4EE7368BF867}">
      <dsp:nvSpPr>
        <dsp:cNvPr id="0" name=""/>
        <dsp:cNvSpPr/>
      </dsp:nvSpPr>
      <dsp:spPr>
        <a:xfrm>
          <a:off x="0" y="673"/>
          <a:ext cx="4773168"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04BE0-0869-45FB-A4D3-5F8BF4572AAC}">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35D072-09B0-41A6-987A-89E6C58D293F}">
      <dsp:nvSpPr>
        <dsp:cNvPr id="0" name=""/>
        <dsp:cNvSpPr/>
      </dsp:nvSpPr>
      <dsp:spPr>
        <a:xfrm>
          <a:off x="1819120" y="673"/>
          <a:ext cx="2954047"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Pomodoro Technique – study 25 mins, rest 5 mins.</a:t>
          </a:r>
        </a:p>
      </dsp:txBody>
      <dsp:txXfrm>
        <a:off x="1819120" y="673"/>
        <a:ext cx="2954047" cy="1574995"/>
      </dsp:txXfrm>
    </dsp:sp>
    <dsp:sp modelId="{5C9374EE-414F-4F03-A57B-EA138F7CEADE}">
      <dsp:nvSpPr>
        <dsp:cNvPr id="0" name=""/>
        <dsp:cNvSpPr/>
      </dsp:nvSpPr>
      <dsp:spPr>
        <a:xfrm>
          <a:off x="0" y="1969418"/>
          <a:ext cx="4773168"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188F9-ACF2-44B8-9F17-04A5198F1CE7}">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F3CD66-1AEF-484A-963B-A4D29DB72DD6}">
      <dsp:nvSpPr>
        <dsp:cNvPr id="0" name=""/>
        <dsp:cNvSpPr/>
      </dsp:nvSpPr>
      <dsp:spPr>
        <a:xfrm>
          <a:off x="1819120" y="1969418"/>
          <a:ext cx="2954047"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Time blocking – plan each hour of your day.</a:t>
          </a:r>
        </a:p>
      </dsp:txBody>
      <dsp:txXfrm>
        <a:off x="1819120" y="1969418"/>
        <a:ext cx="2954047" cy="1574995"/>
      </dsp:txXfrm>
    </dsp:sp>
    <dsp:sp modelId="{6CA96CD6-4A39-4813-82C5-74D8C335F2D9}">
      <dsp:nvSpPr>
        <dsp:cNvPr id="0" name=""/>
        <dsp:cNvSpPr/>
      </dsp:nvSpPr>
      <dsp:spPr>
        <a:xfrm>
          <a:off x="0" y="3938162"/>
          <a:ext cx="4773168"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3D546-9AB1-4AF5-84E6-D77BEB24C73D}">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3B372A-5F18-430E-B95E-E6415B9B9AAD}">
      <dsp:nvSpPr>
        <dsp:cNvPr id="0" name=""/>
        <dsp:cNvSpPr/>
      </dsp:nvSpPr>
      <dsp:spPr>
        <a:xfrm>
          <a:off x="1819120" y="3938162"/>
          <a:ext cx="2954047"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Set clear weekly goals (Aeon &amp; </a:t>
          </a:r>
          <a:r>
            <a:rPr lang="en-US" sz="2300" kern="1200" dirty="0" err="1">
              <a:latin typeface="Arial" panose="020B0604020202020204" pitchFamily="34" charset="0"/>
              <a:cs typeface="Arial" panose="020B0604020202020204" pitchFamily="34" charset="0"/>
            </a:rPr>
            <a:t>Aguinis</a:t>
          </a:r>
          <a:r>
            <a:rPr lang="en-US" sz="2300" kern="1200" dirty="0">
              <a:latin typeface="Arial" panose="020B0604020202020204" pitchFamily="34" charset="0"/>
              <a:cs typeface="Arial" panose="020B0604020202020204" pitchFamily="34" charset="0"/>
            </a:rPr>
            <a:t>, 2021).</a:t>
          </a:r>
        </a:p>
      </dsp:txBody>
      <dsp:txXfrm>
        <a:off x="1819120" y="3938162"/>
        <a:ext cx="2954047" cy="15749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F3F10-EEB4-4625-B01B-236A83C9FE27}" type="datetimeFigureOut">
              <a:rPr lang="en-GB" smtClean="0"/>
              <a:t>15/06/2025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E4C92-36BD-4212-AA30-BFB558F601A7}" type="slidenum">
              <a:rPr lang="en-GB" smtClean="0"/>
              <a:t>‹#›</a:t>
            </a:fld>
            <a:endParaRPr lang="en-GB"/>
          </a:p>
        </p:txBody>
      </p:sp>
    </p:spTree>
    <p:extLst>
      <p:ext uri="{BB962C8B-B14F-4D97-AF65-F5344CB8AC3E}">
        <p14:creationId xmlns:p14="http://schemas.microsoft.com/office/powerpoint/2010/main" val="3004945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my name is Inesa and today I will be talking about </a:t>
            </a:r>
            <a:r>
              <a:rPr lang="en-US" i="1" dirty="0"/>
              <a:t>Time Management</a:t>
            </a:r>
            <a:r>
              <a:rPr lang="en-US" dirty="0"/>
              <a:t> and why I believe it is one of the most important skills for students like us.</a:t>
            </a:r>
            <a:br>
              <a:rPr lang="en-US" dirty="0"/>
            </a:br>
            <a:r>
              <a:rPr lang="en-US" dirty="0"/>
              <a:t>When I first started university, I didn’t really know how to </a:t>
            </a:r>
            <a:r>
              <a:rPr lang="en-US" dirty="0" err="1"/>
              <a:t>organise</a:t>
            </a:r>
            <a:r>
              <a:rPr lang="en-US" dirty="0"/>
              <a:t> my day or keep up with deadlines. It made me feel stressed and confused.</a:t>
            </a:r>
            <a:br>
              <a:rPr lang="en-US" dirty="0"/>
            </a:br>
            <a:r>
              <a:rPr lang="en-US" dirty="0"/>
              <a:t>But after learning different techniques and using some digital tools, things became a lot easier.</a:t>
            </a:r>
            <a:br>
              <a:rPr lang="en-US" dirty="0"/>
            </a:br>
            <a:r>
              <a:rPr lang="en-US" dirty="0"/>
              <a:t>In this presentation, I’ll explain what time management means, why it’s important, some challenges we all face, and the methods that helped me personally.</a:t>
            </a:r>
            <a:endParaRPr lang="en-GB" dirty="0"/>
          </a:p>
        </p:txBody>
      </p:sp>
      <p:sp>
        <p:nvSpPr>
          <p:cNvPr id="4" name="Slide Number Placeholder 3"/>
          <p:cNvSpPr>
            <a:spLocks noGrp="1"/>
          </p:cNvSpPr>
          <p:nvPr>
            <p:ph type="sldNum" sz="quarter" idx="5"/>
          </p:nvPr>
        </p:nvSpPr>
        <p:spPr/>
        <p:txBody>
          <a:bodyPr/>
          <a:lstStyle/>
          <a:p>
            <a:fld id="{1EDE4C92-36BD-4212-AA30-BFB558F601A7}" type="slidenum">
              <a:rPr lang="en-GB" smtClean="0"/>
              <a:t>2</a:t>
            </a:fld>
            <a:endParaRPr lang="en-GB"/>
          </a:p>
        </p:txBody>
      </p:sp>
    </p:spTree>
    <p:extLst>
      <p:ext uri="{BB962C8B-B14F-4D97-AF65-F5344CB8AC3E}">
        <p14:creationId xmlns:p14="http://schemas.microsoft.com/office/powerpoint/2010/main" val="1409002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So what is time management? It’s basically how well we plan and control the time we spend on different tasks.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As students, we have many things to juggle – lectures, homework, part-time jobs, and sometimes even family responsibilities.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Without good time management, it’s very easy to fall behind or feel overwhelmed.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In this talk, I’ll share what I’ve learned from my studies and my own experience. I’ll also show some helpful strategies and tools that can make a big difference.</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3</a:t>
            </a:fld>
            <a:endParaRPr lang="en-GB"/>
          </a:p>
        </p:txBody>
      </p:sp>
    </p:spTree>
    <p:extLst>
      <p:ext uri="{BB962C8B-B14F-4D97-AF65-F5344CB8AC3E}">
        <p14:creationId xmlns:p14="http://schemas.microsoft.com/office/powerpoint/2010/main" val="1899851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First, let’s talk about why this skill is important.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Studies show that time management reduces stress and helps us do better academically. For example, Macan et al. (2020) found that students who manage their time well feel more in control and have better wellbeing.</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Britton and Tesser (2020) also showed that good time management leads to better grades because students are more prepared and less rushed.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I’ve also noticed that when I plan my week, I feel calmer and more focused. It helps me balance schoolwork and personal life, and I don’t forget things as much.</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4</a:t>
            </a:fld>
            <a:endParaRPr lang="en-GB"/>
          </a:p>
        </p:txBody>
      </p:sp>
    </p:spTree>
    <p:extLst>
      <p:ext uri="{BB962C8B-B14F-4D97-AF65-F5344CB8AC3E}">
        <p14:creationId xmlns:p14="http://schemas.microsoft.com/office/powerpoint/2010/main" val="67799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Of course, time management isn’t always easy. Many students, including me, deal with procrastination.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Sometimes I sit down to study, but then I check my phone, scroll through social media, and suddenly hours are gone.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According to Steel (2018), procrastination is a big problem for students and affects our mental health too.</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Another issue is having too many deadlines close together, which makes it hard to focus on just one thing.</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Also, we don’t always know how to </a:t>
            </a:r>
            <a:r>
              <a:rPr lang="en-US" sz="1200" dirty="0" err="1">
                <a:latin typeface="Arial" panose="020B0604020202020204" pitchFamily="34" charset="0"/>
                <a:cs typeface="Arial" panose="020B0604020202020204" pitchFamily="34" charset="0"/>
              </a:rPr>
              <a:t>prioritise</a:t>
            </a:r>
            <a:r>
              <a:rPr lang="en-US" sz="1200" dirty="0">
                <a:latin typeface="Arial" panose="020B0604020202020204" pitchFamily="34" charset="0"/>
                <a:cs typeface="Arial" panose="020B0604020202020204" pitchFamily="34" charset="0"/>
              </a:rPr>
              <a:t> tasks, which adds to the stress.</a:t>
            </a:r>
          </a:p>
          <a:p>
            <a:endParaRPr lang="en-GB" dirty="0"/>
          </a:p>
        </p:txBody>
      </p:sp>
      <p:sp>
        <p:nvSpPr>
          <p:cNvPr id="4" name="Slide Number Placeholder 3"/>
          <p:cNvSpPr>
            <a:spLocks noGrp="1"/>
          </p:cNvSpPr>
          <p:nvPr>
            <p:ph type="sldNum" sz="quarter" idx="5"/>
          </p:nvPr>
        </p:nvSpPr>
        <p:spPr/>
        <p:txBody>
          <a:bodyPr/>
          <a:lstStyle/>
          <a:p>
            <a:fld id="{1EDE4C92-36BD-4212-AA30-BFB558F601A7}" type="slidenum">
              <a:rPr lang="en-GB" smtClean="0"/>
              <a:t>5</a:t>
            </a:fld>
            <a:endParaRPr lang="en-GB"/>
          </a:p>
        </p:txBody>
      </p:sp>
    </p:spTree>
    <p:extLst>
      <p:ext uri="{BB962C8B-B14F-4D97-AF65-F5344CB8AC3E}">
        <p14:creationId xmlns:p14="http://schemas.microsoft.com/office/powerpoint/2010/main" val="439309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So what helped me? One method I really like is the Pomodoro Technique. It means studying for 25 minutes and then taking a 5-minute break. It keeps me focused without burning out.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 also use time blocking – I look at my week and plan out when I will study, eat, rest, or go to work. This way, I don’t leave everything to the last minute.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Aeon and </a:t>
            </a:r>
            <a:r>
              <a:rPr lang="en-US" dirty="0" err="1">
                <a:latin typeface="Arial" panose="020B0604020202020204" pitchFamily="34" charset="0"/>
                <a:cs typeface="Arial" panose="020B0604020202020204" pitchFamily="34" charset="0"/>
              </a:rPr>
              <a:t>Aguinis</a:t>
            </a:r>
            <a:r>
              <a:rPr lang="en-US" dirty="0">
                <a:latin typeface="Arial" panose="020B0604020202020204" pitchFamily="34" charset="0"/>
                <a:cs typeface="Arial" panose="020B0604020202020204" pitchFamily="34" charset="0"/>
              </a:rPr>
              <a:t> (2021) said that students who set clear weekly goals are more motivated and less stressed.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Another thing that helped was breaking big tasks into smaller steps. For example, instead of “write the essay,” I’d write “plan essay,” “write intro,” and “find references.”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6</a:t>
            </a:fld>
            <a:endParaRPr lang="en-GB"/>
          </a:p>
        </p:txBody>
      </p:sp>
    </p:spTree>
    <p:extLst>
      <p:ext uri="{BB962C8B-B14F-4D97-AF65-F5344CB8AC3E}">
        <p14:creationId xmlns:p14="http://schemas.microsoft.com/office/powerpoint/2010/main" val="3599525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We live in a digital world, so there are lots of tools that can help us stay </a:t>
            </a: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 use Google Calendar to plan my day. I add reminders for class times, deadlines, and breaks. It’s free and easy to use.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Trello is another app that helps you </a:t>
            </a:r>
            <a:r>
              <a:rPr lang="en-US" dirty="0" err="1">
                <a:latin typeface="Arial" panose="020B0604020202020204" pitchFamily="34" charset="0"/>
                <a:cs typeface="Arial" panose="020B0604020202020204" pitchFamily="34" charset="0"/>
              </a:rPr>
              <a:t>organise</a:t>
            </a:r>
            <a:r>
              <a:rPr lang="en-US" dirty="0">
                <a:latin typeface="Arial" panose="020B0604020202020204" pitchFamily="34" charset="0"/>
                <a:cs typeface="Arial" panose="020B0604020202020204" pitchFamily="34" charset="0"/>
              </a:rPr>
              <a:t> tasks like a to-do list. You can move things around and mark them as done.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 also like the Forest app, which helps me stay off my phone when I study. When you focus, a tree grows, but if you leave the app, the tree dies – it’s actually fun and motivating!</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Claessens et al. (2022) said that digital tools like these can really support student learning and reduce distractions.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7</a:t>
            </a:fld>
            <a:endParaRPr lang="en-GB"/>
          </a:p>
        </p:txBody>
      </p:sp>
    </p:spTree>
    <p:extLst>
      <p:ext uri="{BB962C8B-B14F-4D97-AF65-F5344CB8AC3E}">
        <p14:creationId xmlns:p14="http://schemas.microsoft.com/office/powerpoint/2010/main" val="3883099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To sum up, time management is not just about being busy – it’s about using your time in a smart way.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By planning ahead, setting goals, and using helpful tools, we can feel less stressed and be more productive.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It’s something I’m still learning, but I can already see how much it helps in my daily life at university.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 hope some of the tips I shared today can help you too. Thank you for listening!</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8</a:t>
            </a:fld>
            <a:endParaRPr lang="en-GB"/>
          </a:p>
        </p:txBody>
      </p:sp>
    </p:spTree>
    <p:extLst>
      <p:ext uri="{BB962C8B-B14F-4D97-AF65-F5344CB8AC3E}">
        <p14:creationId xmlns:p14="http://schemas.microsoft.com/office/powerpoint/2010/main" val="2948004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These are the sources I used in my presentation. They helped me understand time management better.</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EDE4C92-36BD-4212-AA30-BFB558F601A7}" type="slidenum">
              <a:rPr lang="en-GB" smtClean="0"/>
              <a:t>9</a:t>
            </a:fld>
            <a:endParaRPr lang="en-GB"/>
          </a:p>
        </p:txBody>
      </p:sp>
    </p:spTree>
    <p:extLst>
      <p:ext uri="{BB962C8B-B14F-4D97-AF65-F5344CB8AC3E}">
        <p14:creationId xmlns:p14="http://schemas.microsoft.com/office/powerpoint/2010/main" val="1734728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435068@student.uwtsd.ac.uk"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06A4FF2-C72F-6573-6E2A-44F280B3FF4B}"/>
              </a:ext>
            </a:extLst>
          </p:cNvPr>
          <p:cNvSpPr>
            <a:spLocks noChangeArrowheads="1"/>
          </p:cNvSpPr>
          <p:nvPr/>
        </p:nvSpPr>
        <p:spPr bwMode="auto">
          <a:xfrm>
            <a:off x="2853595" y="1722818"/>
            <a:ext cx="10195697" cy="621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5" name="Picture 1305730976" descr="A logo of a university&#10;&#10;AI-generated content may be incorrect.">
            <a:extLst>
              <a:ext uri="{FF2B5EF4-FFF2-40B4-BE49-F238E27FC236}">
                <a16:creationId xmlns:a16="http://schemas.microsoft.com/office/drawing/2014/main" id="{2FDD635E-A33B-7969-6058-E9BF5DC391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6126" y="1041722"/>
            <a:ext cx="5891747" cy="37405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8742A17C-5C24-9329-BFA0-979486C5119C}"/>
              </a:ext>
            </a:extLst>
          </p:cNvPr>
          <p:cNvSpPr>
            <a:spLocks noChangeArrowheads="1"/>
          </p:cNvSpPr>
          <p:nvPr/>
        </p:nvSpPr>
        <p:spPr bwMode="auto">
          <a:xfrm>
            <a:off x="370391" y="4482190"/>
            <a:ext cx="10549160"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indent="180975"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180975" algn="just"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name: Digital Era (BMSW4013)</a:t>
            </a:r>
            <a:endParaRPr kumimoji="0" lang="en-GB" altLang="en-US" sz="600" b="0" i="0" u="none" strike="noStrike" cap="none" normalizeH="0" baseline="0" dirty="0">
              <a:ln>
                <a:noFill/>
              </a:ln>
              <a:solidFill>
                <a:schemeClr val="tx1"/>
              </a:solidFill>
              <a:effectLst/>
            </a:endParaRPr>
          </a:p>
          <a:p>
            <a:pPr marL="0" marR="0" lvl="0" indent="180975" algn="just"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Lecturer name: Ffion Cumberpatch</a:t>
            </a:r>
            <a:endParaRPr kumimoji="0" lang="en-GB" altLang="en-US" sz="600" b="0" i="0" u="none" strike="noStrike" cap="none" normalizeH="0" baseline="0" dirty="0">
              <a:ln>
                <a:noFill/>
              </a:ln>
              <a:solidFill>
                <a:schemeClr val="tx1"/>
              </a:solidFill>
              <a:effectLst/>
            </a:endParaRPr>
          </a:p>
          <a:p>
            <a:pPr marL="0" marR="0" lvl="0" indent="180975" algn="just"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name: Inesa </a:t>
            </a:r>
            <a:r>
              <a:rPr kumimoji="0" lang="en-GB" altLang="en-US" sz="1100" b="0" i="0" u="none" strike="noStrike" cap="none" normalizeH="0" baseline="0" dirty="0" err="1">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Aleksandraviciutei</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hlinkClick r:id="rId3"/>
              </a:rPr>
              <a:t>2435068</a:t>
            </a:r>
            <a:r>
              <a:rPr kumimoji="0" lang="en-GB" altLang="en-US" sz="11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67130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48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58975"/>
            <a:ext cx="7772400" cy="1470025"/>
          </a:xfrm>
        </p:spPr>
        <p:txBody>
          <a:bodyPr>
            <a:normAutofit fontScale="90000"/>
          </a:bodyPr>
          <a:lstStyle/>
          <a:p>
            <a:r>
              <a:rPr dirty="0">
                <a:latin typeface="Arial" panose="020B0604020202020204" pitchFamily="34" charset="0"/>
                <a:cs typeface="Arial" panose="020B0604020202020204" pitchFamily="34" charset="0"/>
              </a:rPr>
              <a:t>Time Management: An Essential Skill for Student Success</a:t>
            </a:r>
          </a:p>
        </p:txBody>
      </p:sp>
      <p:sp>
        <p:nvSpPr>
          <p:cNvPr id="3" name="Subtitle 2"/>
          <p:cNvSpPr>
            <a:spLocks noGrp="1"/>
          </p:cNvSpPr>
          <p:nvPr>
            <p:ph type="subTitle" idx="1"/>
          </p:nvPr>
        </p:nvSpPr>
        <p:spPr>
          <a:xfrm>
            <a:off x="0" y="3512877"/>
            <a:ext cx="9144000" cy="1067764"/>
          </a:xfrm>
        </p:spPr>
        <p:txBody>
          <a:bodyPr>
            <a:normAutofit lnSpcReduction="10000"/>
          </a:bodyPr>
          <a:lstStyle/>
          <a:p>
            <a:r>
              <a:rPr dirty="0">
                <a:solidFill>
                  <a:schemeClr val="tx1"/>
                </a:solidFill>
                <a:latin typeface="Arial" panose="020B0604020202020204" pitchFamily="34" charset="0"/>
                <a:cs typeface="Arial" panose="020B0604020202020204" pitchFamily="34" charset="0"/>
              </a:rPr>
              <a:t>Inesa</a:t>
            </a:r>
          </a:p>
          <a:p>
            <a:r>
              <a:rPr dirty="0">
                <a:solidFill>
                  <a:schemeClr val="tx1"/>
                </a:solidFill>
                <a:latin typeface="Arial" panose="020B0604020202020204" pitchFamily="34" charset="0"/>
                <a:cs typeface="Arial" panose="020B0604020202020204" pitchFamily="34" charset="0"/>
              </a:rPr>
              <a:t>BMSW4013 – Academic Skills for the Digital Era</a:t>
            </a:r>
          </a:p>
        </p:txBody>
      </p:sp>
      <p:sp>
        <p:nvSpPr>
          <p:cNvPr id="5" name="TextBox 4">
            <a:extLst>
              <a:ext uri="{FF2B5EF4-FFF2-40B4-BE49-F238E27FC236}">
                <a16:creationId xmlns:a16="http://schemas.microsoft.com/office/drawing/2014/main" id="{DB050F1F-D899-0F55-6307-BC72F7A44A16}"/>
              </a:ext>
            </a:extLst>
          </p:cNvPr>
          <p:cNvSpPr txBox="1"/>
          <p:nvPr/>
        </p:nvSpPr>
        <p:spPr>
          <a:xfrm>
            <a:off x="685800" y="2523217"/>
            <a:ext cx="1041721" cy="1015663"/>
          </a:xfrm>
          <a:prstGeom prst="rect">
            <a:avLst/>
          </a:prstGeom>
          <a:noFill/>
        </p:spPr>
        <p:txBody>
          <a:bodyPr wrap="square">
            <a:spAutoFit/>
          </a:bodyPr>
          <a:lstStyle/>
          <a:p>
            <a:r>
              <a:rPr lang="en-GB" sz="6000" dirty="0"/>
              <a:t>🕒</a:t>
            </a:r>
          </a:p>
        </p:txBody>
      </p:sp>
      <p:sp>
        <p:nvSpPr>
          <p:cNvPr id="7" name="TextBox 6">
            <a:extLst>
              <a:ext uri="{FF2B5EF4-FFF2-40B4-BE49-F238E27FC236}">
                <a16:creationId xmlns:a16="http://schemas.microsoft.com/office/drawing/2014/main" id="{38D644A8-0A74-F198-5DE4-52CECFA8AF10}"/>
              </a:ext>
            </a:extLst>
          </p:cNvPr>
          <p:cNvSpPr txBox="1"/>
          <p:nvPr/>
        </p:nvSpPr>
        <p:spPr>
          <a:xfrm rot="1368244">
            <a:off x="4641532" y="3407507"/>
            <a:ext cx="1239963" cy="584775"/>
          </a:xfrm>
          <a:prstGeom prst="rect">
            <a:avLst/>
          </a:prstGeom>
          <a:noFill/>
        </p:spPr>
        <p:txBody>
          <a:bodyPr wrap="square">
            <a:spAutoFit/>
          </a:bodyPr>
          <a:lstStyle/>
          <a:p>
            <a:r>
              <a:rPr lang="en-GB" sz="3200" dirty="0"/>
              <a:t>🎓</a:t>
            </a:r>
          </a:p>
        </p:txBody>
      </p:sp>
      <p:sp>
        <p:nvSpPr>
          <p:cNvPr id="9" name="TextBox 8">
            <a:extLst>
              <a:ext uri="{FF2B5EF4-FFF2-40B4-BE49-F238E27FC236}">
                <a16:creationId xmlns:a16="http://schemas.microsoft.com/office/drawing/2014/main" id="{DDDA49AA-FC63-6AA3-C8B2-60ACC077A85E}"/>
              </a:ext>
            </a:extLst>
          </p:cNvPr>
          <p:cNvSpPr txBox="1"/>
          <p:nvPr/>
        </p:nvSpPr>
        <p:spPr>
          <a:xfrm>
            <a:off x="7220663" y="2742354"/>
            <a:ext cx="1663861" cy="707886"/>
          </a:xfrm>
          <a:prstGeom prst="rect">
            <a:avLst/>
          </a:prstGeom>
          <a:noFill/>
        </p:spPr>
        <p:txBody>
          <a:bodyPr wrap="square">
            <a:spAutoFit/>
          </a:bodyPr>
          <a:lstStyle/>
          <a:p>
            <a:r>
              <a:rPr lang="en-GB" sz="4000" dirty="0"/>
              <a:t>🧠</a:t>
            </a:r>
          </a:p>
        </p:txBody>
      </p:sp>
      <p:pic>
        <p:nvPicPr>
          <p:cNvPr id="1026" name="Picture 2" descr="Student Academic Calendar 2024/25 - SERC">
            <a:extLst>
              <a:ext uri="{FF2B5EF4-FFF2-40B4-BE49-F238E27FC236}">
                <a16:creationId xmlns:a16="http://schemas.microsoft.com/office/drawing/2014/main" id="{D7330659-3269-D903-B210-41EEAD960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1514" y="4785528"/>
            <a:ext cx="3623010" cy="1983850"/>
          </a:xfrm>
          <a:prstGeom prst="rect">
            <a:avLst/>
          </a:prstGeom>
          <a:noFill/>
          <a:ln w="38100">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dirty="0">
                <a:latin typeface="Arial" panose="020B0604020202020204" pitchFamily="34" charset="0"/>
                <a:cs typeface="Arial" panose="020B0604020202020204" pitchFamily="34" charset="0"/>
              </a:rPr>
              <a:t>Introduction</a:t>
            </a:r>
          </a:p>
        </p:txBody>
      </p:sp>
      <p:pic>
        <p:nvPicPr>
          <p:cNvPr id="2050" name="Picture 2">
            <a:extLst>
              <a:ext uri="{FF2B5EF4-FFF2-40B4-BE49-F238E27FC236}">
                <a16:creationId xmlns:a16="http://schemas.microsoft.com/office/drawing/2014/main" id="{10140CED-27F0-D50E-2F55-27F86D9A5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625" b="27581"/>
          <a:stretch>
            <a:fillRect/>
          </a:stretch>
        </p:blipFill>
        <p:spPr bwMode="auto">
          <a:xfrm>
            <a:off x="20"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167986" y="3752850"/>
            <a:ext cx="5614060" cy="2452687"/>
          </a:xfrm>
        </p:spPr>
        <p:txBody>
          <a:bodyPr anchor="ctr">
            <a:normAutofit/>
          </a:bodyPr>
          <a:lstStyle/>
          <a:p>
            <a:r>
              <a:rPr lang="en-US" sz="1600" dirty="0">
                <a:latin typeface="Arial" panose="020B0604020202020204" pitchFamily="34" charset="0"/>
                <a:cs typeface="Arial" panose="020B0604020202020204" pitchFamily="34" charset="0"/>
              </a:rPr>
              <a:t> Time management is really important for students.</a:t>
            </a:r>
          </a:p>
          <a:p>
            <a:r>
              <a:rPr lang="en-US" sz="1600" dirty="0">
                <a:latin typeface="Arial" panose="020B0604020202020204" pitchFamily="34" charset="0"/>
                <a:cs typeface="Arial" panose="020B0604020202020204" pitchFamily="34" charset="0"/>
              </a:rPr>
              <a:t> It helps with studying, staying calm, and meeting deadlines.</a:t>
            </a:r>
          </a:p>
          <a:p>
            <a:r>
              <a:rPr lang="en-US" sz="1600" dirty="0">
                <a:latin typeface="Arial" panose="020B0604020202020204" pitchFamily="34" charset="0"/>
                <a:cs typeface="Arial" panose="020B0604020202020204" pitchFamily="34" charset="0"/>
              </a:rPr>
              <a:t> I will talk about why it matters, problems students face, and how to fix them.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dirty="0">
                <a:latin typeface="Arial" panose="020B0604020202020204" pitchFamily="34" charset="0"/>
                <a:cs typeface="Arial" panose="020B0604020202020204" pitchFamily="34" charset="0"/>
              </a:rPr>
              <a:t>Why Time Management Matters</a:t>
            </a:r>
          </a:p>
        </p:txBody>
      </p:sp>
      <p:graphicFrame>
        <p:nvGraphicFramePr>
          <p:cNvPr id="5" name="Content Placeholder 2">
            <a:extLst>
              <a:ext uri="{FF2B5EF4-FFF2-40B4-BE49-F238E27FC236}">
                <a16:creationId xmlns:a16="http://schemas.microsoft.com/office/drawing/2014/main" id="{C198E097-8F3D-BCAD-57BE-8D3AC51E4E5F}"/>
              </a:ext>
            </a:extLst>
          </p:cNvPr>
          <p:cNvGraphicFramePr>
            <a:graphicFrameLocks noGrp="1"/>
          </p:cNvGraphicFramePr>
          <p:nvPr>
            <p:ph idx="1"/>
            <p:extLst>
              <p:ext uri="{D42A27DB-BD31-4B8C-83A1-F6EECF244321}">
                <p14:modId xmlns:p14="http://schemas.microsoft.com/office/powerpoint/2010/main" val="229979635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dirty="0">
                <a:latin typeface="Arial" panose="020B0604020202020204" pitchFamily="34" charset="0"/>
                <a:cs typeface="Arial" panose="020B0604020202020204" pitchFamily="34" charset="0"/>
              </a:rPr>
              <a:t>Challenges Students Face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9F13420-2EF3-9A12-9B48-B3FB0008BA22}"/>
              </a:ext>
            </a:extLst>
          </p:cNvPr>
          <p:cNvGraphicFramePr>
            <a:graphicFrameLocks noGrp="1"/>
          </p:cNvGraphicFramePr>
          <p:nvPr>
            <p:ph idx="1"/>
            <p:extLst>
              <p:ext uri="{D42A27DB-BD31-4B8C-83A1-F6EECF244321}">
                <p14:modId xmlns:p14="http://schemas.microsoft.com/office/powerpoint/2010/main" val="786527856"/>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9" name="Rectangle 309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00" name="Freeform: Shape 309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01" name="Freeform: Shape 309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dirty="0">
                <a:latin typeface="Arial" panose="020B0604020202020204" pitchFamily="34" charset="0"/>
                <a:cs typeface="Arial" panose="020B0604020202020204" pitchFamily="34" charset="0"/>
              </a:rPr>
              <a:t>Helpful Strategies</a:t>
            </a:r>
          </a:p>
        </p:txBody>
      </p:sp>
      <p:sp>
        <p:nvSpPr>
          <p:cNvPr id="3102" name="Rectangle 310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103" name="Content Placeholder 2">
            <a:extLst>
              <a:ext uri="{FF2B5EF4-FFF2-40B4-BE49-F238E27FC236}">
                <a16:creationId xmlns:a16="http://schemas.microsoft.com/office/drawing/2014/main" id="{BCE5EE5F-A484-7F71-5A99-09F57DC9309E}"/>
              </a:ext>
            </a:extLst>
          </p:cNvPr>
          <p:cNvGraphicFramePr>
            <a:graphicFrameLocks noGrp="1"/>
          </p:cNvGraphicFramePr>
          <p:nvPr>
            <p:ph idx="1"/>
            <p:extLst>
              <p:ext uri="{D42A27DB-BD31-4B8C-83A1-F6EECF244321}">
                <p14:modId xmlns:p14="http://schemas.microsoft.com/office/powerpoint/2010/main" val="2482577087"/>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dirty="0">
                <a:latin typeface="Arial" panose="020B0604020202020204" pitchFamily="34" charset="0"/>
                <a:cs typeface="Arial" panose="020B0604020202020204" pitchFamily="34" charset="0"/>
              </a:rPr>
              <a:t>Useful Tools</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8989EFC2-5F16-2ED5-34A9-0AFB8146CC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471" y="3092658"/>
            <a:ext cx="3862708" cy="25783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804821" y="2599509"/>
            <a:ext cx="3398174" cy="3639450"/>
          </a:xfrm>
        </p:spPr>
        <p:txBody>
          <a:bodyPr anchor="ctr">
            <a:normAutofit/>
          </a:bodyPr>
          <a:lstStyle/>
          <a:p>
            <a:pPr marL="0" indent="0">
              <a:buNone/>
            </a:pPr>
            <a:r>
              <a:rPr lang="en-US" sz="1700" dirty="0">
                <a:latin typeface="Arial" panose="020B0604020202020204" pitchFamily="34" charset="0"/>
                <a:cs typeface="Arial" panose="020B0604020202020204" pitchFamily="34" charset="0"/>
              </a:rPr>
              <a:t>• Google Calendar – plan and get reminders.</a:t>
            </a:r>
          </a:p>
          <a:p>
            <a:pPr marL="0" indent="0">
              <a:buNone/>
            </a:pPr>
            <a:r>
              <a:rPr lang="en-US" sz="1700" dirty="0">
                <a:latin typeface="Arial" panose="020B0604020202020204" pitchFamily="34" charset="0"/>
                <a:cs typeface="Arial" panose="020B0604020202020204" pitchFamily="34" charset="0"/>
              </a:rPr>
              <a:t>• Trello – </a:t>
            </a:r>
            <a:r>
              <a:rPr lang="en-US" sz="1700" dirty="0" err="1">
                <a:latin typeface="Arial" panose="020B0604020202020204" pitchFamily="34" charset="0"/>
                <a:cs typeface="Arial" panose="020B0604020202020204" pitchFamily="34" charset="0"/>
              </a:rPr>
              <a:t>organise</a:t>
            </a:r>
            <a:r>
              <a:rPr lang="en-US" sz="1700" dirty="0">
                <a:latin typeface="Arial" panose="020B0604020202020204" pitchFamily="34" charset="0"/>
                <a:cs typeface="Arial" panose="020B0604020202020204" pitchFamily="34" charset="0"/>
              </a:rPr>
              <a:t> tasks and deadlines.</a:t>
            </a:r>
          </a:p>
          <a:p>
            <a:pPr marL="0" indent="0">
              <a:buNone/>
            </a:pPr>
            <a:r>
              <a:rPr lang="en-US" sz="1700" dirty="0">
                <a:latin typeface="Arial" panose="020B0604020202020204" pitchFamily="34" charset="0"/>
                <a:cs typeface="Arial" panose="020B0604020202020204" pitchFamily="34" charset="0"/>
              </a:rPr>
              <a:t>• Forest App – stop phone distractions (Claessens et al., 2022).</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420"/>
            <a:ext cx="9144000" cy="1143000"/>
          </a:xfrm>
        </p:spPr>
        <p:txBody>
          <a:bodyPr/>
          <a:lstStyle/>
          <a:p>
            <a:r>
              <a:rPr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65662" y="964321"/>
            <a:ext cx="8229600" cy="4525963"/>
          </a:xfrm>
        </p:spPr>
        <p:txBody>
          <a:bodyPr/>
          <a:lstStyle/>
          <a:p>
            <a:pPr marL="0" indent="0">
              <a:buNone/>
            </a:pPr>
            <a:r>
              <a:rPr sz="2400" dirty="0">
                <a:latin typeface="Arial" panose="020B0604020202020204" pitchFamily="34" charset="0"/>
                <a:cs typeface="Arial" panose="020B0604020202020204" pitchFamily="34" charset="0"/>
              </a:rPr>
              <a:t>• Time management makes university life easier.</a:t>
            </a:r>
          </a:p>
          <a:p>
            <a:pPr marL="0" indent="0">
              <a:buNone/>
            </a:pPr>
            <a:r>
              <a:rPr sz="2400" dirty="0">
                <a:latin typeface="Arial" panose="020B0604020202020204" pitchFamily="34" charset="0"/>
                <a:cs typeface="Arial" panose="020B0604020202020204" pitchFamily="34" charset="0"/>
              </a:rPr>
              <a:t>• Using tools and good habits helps us stay focused.</a:t>
            </a:r>
          </a:p>
          <a:p>
            <a:pPr marL="0" indent="0">
              <a:buNone/>
            </a:pPr>
            <a:r>
              <a:rPr sz="2400" dirty="0">
                <a:latin typeface="Arial" panose="020B0604020202020204" pitchFamily="34" charset="0"/>
                <a:cs typeface="Arial" panose="020B0604020202020204" pitchFamily="34" charset="0"/>
              </a:rPr>
              <a:t>• Let’s take control of our time and do our best!</a:t>
            </a:r>
          </a:p>
        </p:txBody>
      </p:sp>
      <p:sp>
        <p:nvSpPr>
          <p:cNvPr id="5" name="TextBox 4">
            <a:extLst>
              <a:ext uri="{FF2B5EF4-FFF2-40B4-BE49-F238E27FC236}">
                <a16:creationId xmlns:a16="http://schemas.microsoft.com/office/drawing/2014/main" id="{E93B9624-A523-48C5-530E-CAB503C1CC1B}"/>
              </a:ext>
            </a:extLst>
          </p:cNvPr>
          <p:cNvSpPr txBox="1"/>
          <p:nvPr/>
        </p:nvSpPr>
        <p:spPr>
          <a:xfrm>
            <a:off x="5704560" y="2776697"/>
            <a:ext cx="3306383" cy="646331"/>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“Time is what we want most, but use worst.” – William Penn</a:t>
            </a:r>
            <a:endParaRPr lang="en-GB" dirty="0">
              <a:latin typeface="Arial" panose="020B0604020202020204" pitchFamily="34" charset="0"/>
              <a:cs typeface="Arial" panose="020B0604020202020204" pitchFamily="34" charset="0"/>
            </a:endParaRPr>
          </a:p>
        </p:txBody>
      </p:sp>
      <p:pic>
        <p:nvPicPr>
          <p:cNvPr id="4098" name="Picture 2" descr="Generated image">
            <a:extLst>
              <a:ext uri="{FF2B5EF4-FFF2-40B4-BE49-F238E27FC236}">
                <a16:creationId xmlns:a16="http://schemas.microsoft.com/office/drawing/2014/main" id="{6FC2F0F1-8AA0-0C68-ADAD-81F9282F0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7166" y="3448864"/>
            <a:ext cx="3241172" cy="324117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enerated image">
            <a:extLst>
              <a:ext uri="{FF2B5EF4-FFF2-40B4-BE49-F238E27FC236}">
                <a16:creationId xmlns:a16="http://schemas.microsoft.com/office/drawing/2014/main" id="{ED2D80B4-CA8D-CB4C-B328-43080AAD03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983" y="2430554"/>
            <a:ext cx="1310833" cy="131083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enerated image">
            <a:extLst>
              <a:ext uri="{FF2B5EF4-FFF2-40B4-BE49-F238E27FC236}">
                <a16:creationId xmlns:a16="http://schemas.microsoft.com/office/drawing/2014/main" id="{3A2BB8A5-ADFA-1B11-8E85-3B9B45E1EA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8980" y="3815566"/>
            <a:ext cx="1310833" cy="1310833"/>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Generated image">
            <a:extLst>
              <a:ext uri="{FF2B5EF4-FFF2-40B4-BE49-F238E27FC236}">
                <a16:creationId xmlns:a16="http://schemas.microsoft.com/office/drawing/2014/main" id="{F3DFF3D1-FEE5-D133-92E7-D693889698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8981" y="5238262"/>
            <a:ext cx="1310833" cy="13108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D2201C9-3843-CC26-F248-E69BD7364318}"/>
              </a:ext>
            </a:extLst>
          </p:cNvPr>
          <p:cNvSpPr txBox="1"/>
          <p:nvPr/>
        </p:nvSpPr>
        <p:spPr>
          <a:xfrm>
            <a:off x="1569813" y="2986877"/>
            <a:ext cx="4572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Motivation</a:t>
            </a:r>
          </a:p>
        </p:txBody>
      </p:sp>
      <p:sp>
        <p:nvSpPr>
          <p:cNvPr id="9" name="TextBox 8">
            <a:extLst>
              <a:ext uri="{FF2B5EF4-FFF2-40B4-BE49-F238E27FC236}">
                <a16:creationId xmlns:a16="http://schemas.microsoft.com/office/drawing/2014/main" id="{2C807FE5-A0B4-812C-14DA-83938485AA7F}"/>
              </a:ext>
            </a:extLst>
          </p:cNvPr>
          <p:cNvSpPr txBox="1"/>
          <p:nvPr/>
        </p:nvSpPr>
        <p:spPr>
          <a:xfrm>
            <a:off x="1663131" y="4312110"/>
            <a:ext cx="4572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Growth</a:t>
            </a:r>
          </a:p>
        </p:txBody>
      </p:sp>
      <p:sp>
        <p:nvSpPr>
          <p:cNvPr id="11" name="TextBox 10">
            <a:extLst>
              <a:ext uri="{FF2B5EF4-FFF2-40B4-BE49-F238E27FC236}">
                <a16:creationId xmlns:a16="http://schemas.microsoft.com/office/drawing/2014/main" id="{7ADF0928-B465-9A34-26C3-96B461F5965F}"/>
              </a:ext>
            </a:extLst>
          </p:cNvPr>
          <p:cNvSpPr txBox="1"/>
          <p:nvPr/>
        </p:nvSpPr>
        <p:spPr>
          <a:xfrm>
            <a:off x="1663131" y="5709012"/>
            <a:ext cx="4572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Goals achieved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GB" sz="630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963930" y="2969469"/>
            <a:ext cx="6056111" cy="2800395"/>
          </a:xfrm>
        </p:spPr>
        <p:txBody>
          <a:bodyPr anchor="t">
            <a:normAutofit/>
          </a:bodyPr>
          <a:lstStyle/>
          <a:p>
            <a:pPr>
              <a:lnSpc>
                <a:spcPct val="90000"/>
              </a:lnSpc>
            </a:pPr>
            <a:r>
              <a:rPr lang="en-GB" sz="1800">
                <a:latin typeface="Arial" panose="020B0604020202020204" pitchFamily="34" charset="0"/>
                <a:cs typeface="Arial" panose="020B0604020202020204" pitchFamily="34" charset="0"/>
              </a:rPr>
              <a:t>Aeon, B. and Aguinis, H. (2021) 'It’s About Time...', AMP, 35(4), pp. 552–568.</a:t>
            </a:r>
          </a:p>
          <a:p>
            <a:pPr>
              <a:lnSpc>
                <a:spcPct val="90000"/>
              </a:lnSpc>
            </a:pPr>
            <a:r>
              <a:rPr lang="en-GB" sz="1800">
                <a:latin typeface="Arial" panose="020B0604020202020204" pitchFamily="34" charset="0"/>
                <a:cs typeface="Arial" panose="020B0604020202020204" pitchFamily="34" charset="0"/>
              </a:rPr>
              <a:t>Britton, B.K. and Tesser, A. (2020) 'Effects of Time-Management...', JEP, 112(4), pp. 763–771.</a:t>
            </a:r>
          </a:p>
          <a:p>
            <a:pPr>
              <a:lnSpc>
                <a:spcPct val="90000"/>
              </a:lnSpc>
            </a:pPr>
            <a:r>
              <a:rPr lang="en-GB" sz="1800">
                <a:latin typeface="Arial" panose="020B0604020202020204" pitchFamily="34" charset="0"/>
                <a:cs typeface="Arial" panose="020B0604020202020204" pitchFamily="34" charset="0"/>
              </a:rPr>
              <a:t>Claessens, B.J.C. et al. (2022) 'A Review of Time Management...', PR, 51(3), pp. 603–617.</a:t>
            </a:r>
          </a:p>
          <a:p>
            <a:pPr>
              <a:lnSpc>
                <a:spcPct val="90000"/>
              </a:lnSpc>
            </a:pPr>
            <a:r>
              <a:rPr lang="en-GB" sz="1800">
                <a:latin typeface="Arial" panose="020B0604020202020204" pitchFamily="34" charset="0"/>
                <a:cs typeface="Arial" panose="020B0604020202020204" pitchFamily="34" charset="0"/>
              </a:rPr>
              <a:t>Macan, T.H. et al. (2020) 'College Students’ Time Management...', JEP, 112(1), pp. 100–112.</a:t>
            </a:r>
          </a:p>
          <a:p>
            <a:pPr>
              <a:lnSpc>
                <a:spcPct val="90000"/>
              </a:lnSpc>
            </a:pPr>
            <a:r>
              <a:rPr lang="en-GB" sz="1800">
                <a:latin typeface="Arial" panose="020B0604020202020204" pitchFamily="34" charset="0"/>
                <a:cs typeface="Arial" panose="020B0604020202020204" pitchFamily="34" charset="0"/>
              </a:rPr>
              <a:t>Steel, P. (2018) The Procrastination Equation. Pearson.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1219</Words>
  <Application>Microsoft Office PowerPoint</Application>
  <PresentationFormat>On-screen Show (4:3)</PresentationFormat>
  <Paragraphs>59</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Calibri</vt:lpstr>
      <vt:lpstr>Office Theme</vt:lpstr>
      <vt:lpstr>PowerPoint Presentation</vt:lpstr>
      <vt:lpstr>Time Management: An Essential Skill for Student Success</vt:lpstr>
      <vt:lpstr>Introduction</vt:lpstr>
      <vt:lpstr>Why Time Management Matters</vt:lpstr>
      <vt:lpstr>Challenges Students Face</vt:lpstr>
      <vt:lpstr>Helpful Strategies</vt:lpstr>
      <vt:lpstr>Useful Tools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Dessins Toussaint</cp:lastModifiedBy>
  <cp:revision>4</cp:revision>
  <dcterms:created xsi:type="dcterms:W3CDTF">2013-01-27T09:14:16Z</dcterms:created>
  <dcterms:modified xsi:type="dcterms:W3CDTF">2025-06-15T17:38:13Z</dcterms:modified>
  <cp:category/>
</cp:coreProperties>
</file>