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</p:sldMasterIdLst>
  <p:sldIdLst>
    <p:sldId id="267" r:id="rId4"/>
    <p:sldId id="282" r:id="rId5"/>
    <p:sldId id="274" r:id="rId6"/>
    <p:sldId id="281" r:id="rId7"/>
    <p:sldId id="276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E07A5E-C08E-4C26-A952-B09CC90AD189}" v="1" dt="2023-04-25T21:26:16.5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48" y="2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microsoft.com/office/2016/11/relationships/changesInfo" Target="changesInfos/changesInfo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Relationship Id="rId14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udith Marshall" userId="0a98e7dd-30f8-4477-a3e0-e11100f91a96" providerId="ADAL" clId="{07E07A5E-C08E-4C26-A952-B09CC90AD189}"/>
    <pc:docChg chg="delSld">
      <pc:chgData name="Judith Marshall" userId="0a98e7dd-30f8-4477-a3e0-e11100f91a96" providerId="ADAL" clId="{07E07A5E-C08E-4C26-A952-B09CC90AD189}" dt="2023-04-25T21:26:23.780" v="0" actId="2696"/>
      <pc:docMkLst>
        <pc:docMk/>
      </pc:docMkLst>
      <pc:sldChg chg="del">
        <pc:chgData name="Judith Marshall" userId="0a98e7dd-30f8-4477-a3e0-e11100f91a96" providerId="ADAL" clId="{07E07A5E-C08E-4C26-A952-B09CC90AD189}" dt="2023-04-25T21:26:23.780" v="0" actId="2696"/>
        <pc:sldMkLst>
          <pc:docMk/>
          <pc:sldMk cId="198429258" sldId="280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5669456-659D-48F5-B576-5B66EDF03821}" type="datetime1">
              <a:rPr lang="en-US" smtClean="0"/>
              <a:pPr>
                <a:defRPr/>
              </a:pPr>
              <a:t>4/25/2023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CEF544-6CC1-45D3-A947-24E959A98A5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0823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6946105-535A-427B-8BD7-53F7D755B732}" type="datetime1">
              <a:rPr lang="en-US" smtClean="0"/>
              <a:pPr>
                <a:defRPr/>
              </a:pPr>
              <a:t>4/25/2023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160A359-3D43-43E8-9E41-30D11803C81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3873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136471E-A81F-4410-BC30-0EF0ED95CC4C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731C9B0-6784-4FA6-9E12-350930EEB9F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24691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E65D377-7211-42B7-BE67-0186B572030A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79B04C7-C4CE-4902-8FC8-8A2960AD649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4142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11ADCFA-53B1-4884-8C9B-26629606656C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27A977B-104B-4B25-98E0-F9E819946A6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43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2831CA4-09F0-4B89-A425-192E06D47BC0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3F4F02-C987-436A-A070-AD02A250714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4869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C38E88C-2F8D-432E-8B44-1326449B4148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6D78202-7903-4447-9C3B-267E6AA4A67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9519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pPr>
              <a:defRPr/>
            </a:pPr>
            <a:fld id="{290B239F-CE47-4B20-B4C8-9A17ADB325C5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DD954E7-D14B-4C58-A6EC-EBB8615EF9F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8708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2FDD182-CD0D-4500-B87A-A834B6AFC722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40D973-3F1D-44FB-8162-EBDBBDE7635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685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FE43C7-609A-49D6-94FF-6306C4D65AF2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D11A64-4698-4B66-93DB-42D0F996CA3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532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A255DE-22F2-44C9-A0E3-A1404297B45D}" type="datetime1">
              <a:rPr lang="en-US" smtClean="0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53A7C3C-FB62-488C-AC96-C342D5AA5EE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76544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7787BED-6D10-4458-A72E-80ECFBD479DB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E04F4215-8588-414A-960B-F4C89CB0B0F5}"/>
              </a:ext>
            </a:extLst>
          </p:cNvPr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58424BB-A13F-4D01-B467-5AC38649972C}"/>
              </a:ext>
            </a:extLst>
          </p:cNvPr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C604AF2-7290-4C52-B1B9-172ED57495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669456-659D-48F5-B576-5B66EDF03821}" type="datetime1">
              <a:rPr lang="en-US"/>
              <a:pPr>
                <a:defRPr/>
              </a:pPr>
              <a:t>4/25/2023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02E43459-C8D4-4591-B25B-D644FB281F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53A678A5-3686-46BD-8689-A70130615C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CEF544-6CC1-45D3-A947-24E959A98A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85012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FF66AD-6202-4684-9711-79A6801BEF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946105-535A-427B-8BD7-53F7D755B732}" type="datetime1">
              <a:rPr lang="en-US"/>
              <a:pPr>
                <a:defRPr/>
              </a:pPr>
              <a:t>4/25/2023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27E0B8-455A-4582-90CD-CE89BDD67B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B6D5AD-3495-4712-90B1-86F421061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60A359-3D43-43E8-9E41-30D11803C8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5607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CA810DC-873A-4900-A8B7-9CBD9B0A85A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E1F8535-4C85-4F05-A1F0-C37FA8EF40EF}"/>
              </a:ext>
            </a:extLst>
          </p:cNvPr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DBB2B88-4A2D-492A-8693-825F328DE2EC}"/>
              </a:ext>
            </a:extLst>
          </p:cNvPr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1D098114-77AC-4236-82D2-BAC95869D2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36471E-A81F-4410-BC30-0EF0ED95CC4C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E53BF272-3D37-44C8-8BF4-010573619D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2340F26-E6D8-49E6-8DD7-A5D43F809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31C9B0-6784-4FA6-9E12-350930EEB9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4707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D21F55E-6DF1-4176-859F-351BB6D7B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5D377-7211-42B7-BE67-0186B572030A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C7B14A-1029-4F91-97C6-B9DB0C9A60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0061543-9A83-4D3C-9ECC-5D7038269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B04C7-C4CE-4902-8FC8-8A2960AD64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8726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CEBA16B-C3B3-4A5D-BC08-A06F94776C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1ADCFA-53B1-4884-8C9B-26629606656C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58CD0E1-BDBA-4C44-AFDB-98C3E76561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D3718C-005B-402A-8C8B-466F2951A9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7A977B-104B-4B25-98E0-F9E819946A6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1422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3A8618-4838-42A3-9D0D-B2BF22E902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831CA4-09F0-4B89-A425-192E06D47BC0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6EA58F4-EC58-4EE5-A56F-2D87932AC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CA1119-C913-43EF-A7F9-47533AD27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3F4F02-C987-436A-A070-AD02A25071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42157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002AE4F-1C25-412C-98AD-CCA0EF1C299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5AEAC47-2C02-49FA-8970-67DB46C462C9}"/>
              </a:ext>
            </a:extLst>
          </p:cNvPr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4" name="Date Placeholder 6">
            <a:extLst>
              <a:ext uri="{FF2B5EF4-FFF2-40B4-BE49-F238E27FC236}">
                <a16:creationId xmlns:a16="http://schemas.microsoft.com/office/drawing/2014/main" id="{3A68FB89-2A03-4ED3-AB47-1C19D8C26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38E88C-2F8D-432E-8B44-1326449B4148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5" name="Footer Placeholder 7">
            <a:extLst>
              <a:ext uri="{FF2B5EF4-FFF2-40B4-BE49-F238E27FC236}">
                <a16:creationId xmlns:a16="http://schemas.microsoft.com/office/drawing/2014/main" id="{21299761-B36C-41EB-8385-164F4BE62A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8">
            <a:extLst>
              <a:ext uri="{FF2B5EF4-FFF2-40B4-BE49-F238E27FC236}">
                <a16:creationId xmlns:a16="http://schemas.microsoft.com/office/drawing/2014/main" id="{C3AB3B54-51A4-46F6-B1A4-1D7B49CF0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78202-7903-4447-9C3B-267E6AA4A67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054876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DEF9C9B0-782F-433B-A9B4-94A0A995B8EC}"/>
              </a:ext>
            </a:extLst>
          </p:cNvPr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DF0D579-46E1-4CBD-B8F1-6FA635DAEB38}"/>
              </a:ext>
            </a:extLst>
          </p:cNvPr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B7B1A0A8-2DF9-40F7-A38C-149B7E9301D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290B239F-CE47-4B20-B4C8-9A17ADB325C5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4D06E01A-8EFF-489D-9D61-076EF84A54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817C6BC6-CABE-4469-AC24-A8DF85156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2DD954E7-D14B-4C58-A6EC-EBB8615EF9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8660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F225CC00-561C-4607-A443-EA40F8677E79}"/>
              </a:ext>
            </a:extLst>
          </p:cNvPr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0330C0F-92BD-400A-86DE-CA5296D4216B}"/>
              </a:ext>
            </a:extLst>
          </p:cNvPr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>
            <a:extLst>
              <a:ext uri="{FF2B5EF4-FFF2-40B4-BE49-F238E27FC236}">
                <a16:creationId xmlns:a16="http://schemas.microsoft.com/office/drawing/2014/main" id="{87C7CE2D-B543-442E-8508-3CACF2E43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DD182-CD0D-4500-B87A-A834B6AFC722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8" name="Footer Placeholder 5">
            <a:extLst>
              <a:ext uri="{FF2B5EF4-FFF2-40B4-BE49-F238E27FC236}">
                <a16:creationId xmlns:a16="http://schemas.microsoft.com/office/drawing/2014/main" id="{8D164ED9-E7A9-4BB4-AC63-80AE89095E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6">
            <a:extLst>
              <a:ext uri="{FF2B5EF4-FFF2-40B4-BE49-F238E27FC236}">
                <a16:creationId xmlns:a16="http://schemas.microsoft.com/office/drawing/2014/main" id="{33B0E65C-1209-489B-929D-7A58E29AE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40D973-3F1D-44FB-8162-EBDBBDE7635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1218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BF1972-78A8-4501-9BE1-E3D76545D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FE43C7-609A-49D6-94FF-6306C4D65AF2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9F3348-1BC9-4AD7-80DF-D23CE193F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FC04CF-9CA5-4A41-A0C8-35AB36203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11A64-4698-4B66-93DB-42D0F996CA3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75710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EABB347-C86E-49C7-8619-F831314D1D6E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748F5E75-8AB5-434F-B43C-B0D31A3D53A0}"/>
              </a:ext>
            </a:extLst>
          </p:cNvPr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3">
            <a:extLst>
              <a:ext uri="{FF2B5EF4-FFF2-40B4-BE49-F238E27FC236}">
                <a16:creationId xmlns:a16="http://schemas.microsoft.com/office/drawing/2014/main" id="{DA501E2C-8F0D-4DCA-B766-738CA37B2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A255DE-22F2-44C9-A0E3-A1404297B45D}" type="datetime1">
              <a:rPr lang="en-US"/>
              <a:pPr>
                <a:defRPr/>
              </a:pPr>
              <a:t>4/25/2023</a:t>
            </a:fld>
            <a:endParaRPr lang="en-US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B721DA0C-C070-42FE-B63E-A53E4BC18D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4D769C75-2429-4235-BD7C-E37183206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3A7C3C-FB62-488C-AC96-C342D5AA5E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510139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74933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510963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0124891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008423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27571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36412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861300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1142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24851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97778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4E4BD8-6E04-4396-848B-9E5C990D9FCB}" type="datetimeFigureOut">
              <a:rPr lang="en-GB" smtClean="0"/>
              <a:t>25/04/2023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8EA4C2-A360-4A2C-A089-AD2EB2DD47F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27598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CE0426-C21E-43DE-920D-7C4647C17EC4}" type="datetime1">
              <a:rPr lang="en-US" smtClean="0"/>
              <a:pPr>
                <a:defRPr/>
              </a:pPr>
              <a:t>4/25/2023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B1D9BD-697B-42F6-80AC-063D04889FD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580925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0443A346-EC75-4655-BB2E-5E108F3AFF6B}"/>
              </a:ext>
            </a:extLst>
          </p:cNvPr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20F02432-0E5B-43F7-A875-3B0AF6421FAD}"/>
              </a:ext>
            </a:extLst>
          </p:cNvPr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DEF5FFF-E228-4952-BE9A-7EF2DCA996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29" name="Text Placeholder 2">
            <a:extLst>
              <a:ext uri="{FF2B5EF4-FFF2-40B4-BE49-F238E27FC236}">
                <a16:creationId xmlns:a16="http://schemas.microsoft.com/office/drawing/2014/main" id="{D324974E-9219-4BF9-8F53-88FDCF6BDAA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E34A36-9363-4FF0-A122-CEEB5B669EC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00CE0426-C21E-43DE-920D-7C4647C17EC4}" type="datetime1">
              <a:rPr lang="en-US"/>
              <a:pPr>
                <a:defRPr/>
              </a:pPr>
              <a:t>4/25/2023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A8F86A-369C-49FD-AAF0-8E18C3F43CB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900" cap="all" baseline="0" dirty="0">
                <a:solidFill>
                  <a:schemeClr val="tx1">
                    <a:alpha val="6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33026A7-D5B2-45A0-89AB-D1D0BE655A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50" smtClean="0">
                <a:solidFill>
                  <a:srgbClr val="FFFFFF"/>
                </a:solidFill>
                <a:latin typeface="+mn-lt"/>
              </a:defRPr>
            </a:lvl1pPr>
          </a:lstStyle>
          <a:p>
            <a:pPr>
              <a:defRPr/>
            </a:pPr>
            <a:fld id="{50B1D9BD-697B-42F6-80AC-063D04889FD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8402321F-AC4D-4F78-A481-6D0C9DBA7F58}"/>
              </a:ext>
            </a:extLst>
          </p:cNvPr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276514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anose="020F0302020204030204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anose="020F0502020204030204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0CE0426-C21E-43DE-920D-7C4647C17EC4}" type="datetime1">
              <a:rPr lang="en-US" smtClean="0"/>
              <a:pPr>
                <a:defRPr/>
              </a:pPr>
              <a:t>4/25/2023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50B1D9BD-697B-42F6-80AC-063D04889FDC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594450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6000"/>
                <a:shade val="99000"/>
                <a:satMod val="140000"/>
              </a:schemeClr>
            </a:gs>
            <a:gs pos="65000">
              <a:schemeClr val="bg2">
                <a:tint val="100000"/>
                <a:shade val="80000"/>
                <a:satMod val="130000"/>
              </a:schemeClr>
            </a:gs>
            <a:gs pos="100000">
              <a:schemeClr val="bg2">
                <a:tint val="100000"/>
                <a:shade val="48000"/>
                <a:satMod val="120000"/>
              </a:schemeClr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>
            <a:extLst>
              <a:ext uri="{FF2B5EF4-FFF2-40B4-BE49-F238E27FC236}">
                <a16:creationId xmlns:a16="http://schemas.microsoft.com/office/drawing/2014/main" id="{8F7B584B-7EA1-4540-AEC2-EFDA6C6267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30"/>
          <a:stretch/>
        </p:blipFill>
        <p:spPr bwMode="auto">
          <a:xfrm>
            <a:off x="20" y="10"/>
            <a:ext cx="12191980" cy="685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823F0C8-E6A0-459F-B76C-3AD5B36978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GB" sz="5000" b="1" dirty="0"/>
              <a:t>Individual Differences across the Lifespan</a:t>
            </a:r>
            <a:br>
              <a:rPr lang="en-GB" sz="5000" b="1" dirty="0"/>
            </a:br>
            <a:br>
              <a:rPr lang="en-GB" sz="5000" b="1" dirty="0"/>
            </a:br>
            <a:br>
              <a:rPr lang="en-GB" sz="5000" b="1" dirty="0"/>
            </a:br>
            <a:r>
              <a:rPr lang="en-GB" sz="2800" b="1" dirty="0"/>
              <a:t>Seminar Nine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06C64AD-0A05-4F4B-AF8B-7EEA258245F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rtlCol="0">
            <a:normAutofit/>
          </a:bodyPr>
          <a:lstStyle/>
          <a:p>
            <a:pPr fontAlgn="auto">
              <a:defRPr/>
            </a:pPr>
            <a:r>
              <a:rPr lang="en-GB" sz="1600" dirty="0"/>
              <a:t>Dr Judith Marshall</a:t>
            </a:r>
          </a:p>
        </p:txBody>
      </p: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731F6393-7EA4-4D60-ACBB-A0B2C86168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2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3" name="Rectangle 72">
            <a:extLst>
              <a:ext uri="{FF2B5EF4-FFF2-40B4-BE49-F238E27FC236}">
                <a16:creationId xmlns:a16="http://schemas.microsoft.com/office/drawing/2014/main" id="{CAEAF9AA-4844-4960-9424-DC3E18A8C0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4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D4B80983-DA17-4B40-AFE1-C3A40834F9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4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8BF4327A-3D4D-4F6A-9B0B-A3D5CC4E9D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045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0FD3AE7-FBCC-43F0-9C3D-EC56854E56D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" y="0"/>
            <a:ext cx="7547879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52FF6A-2BA3-96B2-C241-98EECD3C2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8317" y="1005439"/>
            <a:ext cx="5977937" cy="834248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solidFill>
                  <a:srgbClr val="FFFFFF"/>
                </a:solidFill>
              </a:rPr>
              <a:t>Task:</a:t>
            </a:r>
            <a:br>
              <a:rPr lang="en-GB" sz="4000" dirty="0">
                <a:solidFill>
                  <a:srgbClr val="FFFFFF"/>
                </a:solidFill>
              </a:rPr>
            </a:br>
            <a:br>
              <a:rPr lang="en-GB" sz="2700" dirty="0">
                <a:solidFill>
                  <a:schemeClr val="bg1"/>
                </a:solidFill>
              </a:rPr>
            </a:br>
            <a:endParaRPr lang="en-GB" sz="2700" dirty="0">
              <a:solidFill>
                <a:srgbClr val="FFFFFF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44878D-7E7E-BC21-C552-086672E87A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8317" y="1698502"/>
            <a:ext cx="6510298" cy="508635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sz="3300" dirty="0">
                <a:solidFill>
                  <a:schemeClr val="bg1"/>
                </a:solidFill>
              </a:rPr>
              <a:t>Find recent peer-reviewed evidence to discuss how cognition might change during later life. </a:t>
            </a:r>
          </a:p>
          <a:p>
            <a:pPr marL="0" indent="0">
              <a:buNone/>
            </a:pPr>
            <a:endParaRPr lang="en-GB" sz="33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3300" dirty="0">
                <a:solidFill>
                  <a:schemeClr val="bg1"/>
                </a:solidFill>
              </a:rPr>
              <a:t>A diverse range of factors can impact upon human cognitive functioning</a:t>
            </a:r>
          </a:p>
          <a:p>
            <a:endParaRPr lang="en-GB" sz="3300" dirty="0">
              <a:solidFill>
                <a:schemeClr val="bg1"/>
              </a:solidFill>
            </a:endParaRPr>
          </a:p>
          <a:p>
            <a:r>
              <a:rPr lang="en-GB" sz="3300" b="1" dirty="0">
                <a:solidFill>
                  <a:schemeClr val="bg1"/>
                </a:solidFill>
              </a:rPr>
              <a:t>Working in groups, discuss…</a:t>
            </a:r>
          </a:p>
          <a:p>
            <a:endParaRPr lang="en-GB" sz="3300" dirty="0">
              <a:solidFill>
                <a:schemeClr val="bg1"/>
              </a:solidFill>
            </a:endParaRPr>
          </a:p>
          <a:p>
            <a:r>
              <a:rPr lang="en-GB" sz="3300" dirty="0">
                <a:solidFill>
                  <a:schemeClr val="bg1"/>
                </a:solidFill>
              </a:rPr>
              <a:t>What might influence stability/change/decline in cognitive functioning in later life?</a:t>
            </a:r>
          </a:p>
          <a:p>
            <a:endParaRPr lang="en-GB" sz="3300" dirty="0">
              <a:solidFill>
                <a:schemeClr val="bg1"/>
              </a:solidFill>
            </a:endParaRPr>
          </a:p>
          <a:p>
            <a:r>
              <a:rPr lang="en-GB" sz="3300" dirty="0">
                <a:solidFill>
                  <a:schemeClr val="bg1"/>
                </a:solidFill>
              </a:rPr>
              <a:t>How can this be tested?</a:t>
            </a:r>
          </a:p>
          <a:p>
            <a:endParaRPr lang="en-GB" sz="3300" dirty="0">
              <a:solidFill>
                <a:schemeClr val="bg1"/>
              </a:solidFill>
            </a:endParaRPr>
          </a:p>
          <a:p>
            <a:r>
              <a:rPr lang="en-GB" sz="3300" dirty="0">
                <a:solidFill>
                  <a:schemeClr val="bg1"/>
                </a:solidFill>
              </a:rPr>
              <a:t>How might individuals manage any decline in cognitive performance?</a:t>
            </a:r>
          </a:p>
          <a:p>
            <a:endParaRPr lang="en-GB" sz="3300" dirty="0">
              <a:solidFill>
                <a:schemeClr val="bg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6B65676-9307-48DE-BC17-F55230F75E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0"/>
            <a:ext cx="64008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2F5000-29FD-BF5E-863D-778BC451B6F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0032" r="2" b="2"/>
          <a:stretch/>
        </p:blipFill>
        <p:spPr>
          <a:xfrm>
            <a:off x="7611902" y="10"/>
            <a:ext cx="4578557" cy="3396985"/>
          </a:xfrm>
          <a:prstGeom prst="rect">
            <a:avLst/>
          </a:prstGeom>
        </p:spPr>
      </p:pic>
      <p:sp>
        <p:nvSpPr>
          <p:cNvPr id="16" name="Rectangle 15">
            <a:extLst>
              <a:ext uri="{FF2B5EF4-FFF2-40B4-BE49-F238E27FC236}">
                <a16:creationId xmlns:a16="http://schemas.microsoft.com/office/drawing/2014/main" id="{D2A953E0-9C7B-4E96-AF03-B5506AF8C18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547894" y="3396996"/>
            <a:ext cx="4642565" cy="6400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6A7F879-CFB3-2EBC-F081-99074AEFCE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01" r="7502" b="1"/>
          <a:stretch/>
        </p:blipFill>
        <p:spPr>
          <a:xfrm>
            <a:off x="7611902" y="3461004"/>
            <a:ext cx="4580097" cy="33969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52330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A8266E-D914-40A2-95F4-8CF24B2E7F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98913" y="6445250"/>
            <a:ext cx="3236912" cy="412750"/>
          </a:xfrm>
        </p:spPr>
        <p:txBody>
          <a:bodyPr lIns="0" tIns="0" rIns="0" bIns="0">
            <a:noAutofit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en-US" sz="3200" b="1" spc="750" dirty="0">
                <a:solidFill>
                  <a:schemeClr val="tx1">
                    <a:lumMod val="75000"/>
                    <a:lumOff val="25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15 minutes</a:t>
            </a:r>
          </a:p>
        </p:txBody>
      </p:sp>
      <p:pic>
        <p:nvPicPr>
          <p:cNvPr id="28675" name="Picture 11">
            <a:extLst>
              <a:ext uri="{FF2B5EF4-FFF2-40B4-BE49-F238E27FC236}">
                <a16:creationId xmlns:a16="http://schemas.microsoft.com/office/drawing/2014/main" id="{8D5C7B65-2A5E-47FD-ACED-D33708884E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326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AF1909-C62D-3DD0-6032-F82074F03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Dementias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685704-72F7-D9C9-23F5-BE9AD763AB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97280" y="1845734"/>
            <a:ext cx="10058400" cy="4291406"/>
          </a:xfrm>
        </p:spPr>
        <p:txBody>
          <a:bodyPr>
            <a:normAutofit fontScale="92500" lnSpcReduction="20000"/>
          </a:bodyPr>
          <a:lstStyle/>
          <a:p>
            <a:endParaRPr lang="en-GB" sz="2200" dirty="0"/>
          </a:p>
          <a:p>
            <a:pPr marL="0" indent="0" algn="l">
              <a:buNone/>
            </a:pPr>
            <a:r>
              <a:rPr lang="en-GB" sz="2200" b="1" i="0" dirty="0">
                <a:solidFill>
                  <a:srgbClr val="000000"/>
                </a:solidFill>
                <a:effectLst/>
                <a:latin typeface="-apple-system"/>
              </a:rPr>
              <a:t>Groupwork</a:t>
            </a:r>
          </a:p>
          <a:p>
            <a:pPr marL="0" indent="0" algn="l">
              <a:buNone/>
            </a:pPr>
            <a:endParaRPr lang="en-GB" sz="2200" dirty="0">
              <a:solidFill>
                <a:srgbClr val="000000"/>
              </a:solidFill>
              <a:latin typeface="-apple-system"/>
            </a:endParaRPr>
          </a:p>
          <a:p>
            <a:pPr marL="0" indent="0" algn="l">
              <a:lnSpc>
                <a:spcPct val="170000"/>
              </a:lnSpc>
              <a:buNone/>
            </a:pPr>
            <a:r>
              <a:rPr lang="en-GB" sz="2200" b="0" i="0" dirty="0">
                <a:solidFill>
                  <a:srgbClr val="000000"/>
                </a:solidFill>
                <a:effectLst/>
                <a:latin typeface="-apple-system"/>
              </a:rPr>
              <a:t>Using appropriate literature, consider how psychology research has/is contributing to supporting people with dementia.</a:t>
            </a:r>
          </a:p>
          <a:p>
            <a:pPr marL="0" indent="0" algn="l">
              <a:buNone/>
            </a:pPr>
            <a:endParaRPr lang="en-GB" sz="2200" dirty="0">
              <a:solidFill>
                <a:srgbClr val="000000"/>
              </a:solidFill>
              <a:latin typeface="-apple-system"/>
            </a:endParaRPr>
          </a:p>
          <a:p>
            <a:pPr lvl="1"/>
            <a:r>
              <a:rPr lang="en-GB" sz="2200" b="0" i="0" dirty="0">
                <a:solidFill>
                  <a:srgbClr val="000000"/>
                </a:solidFill>
                <a:effectLst/>
                <a:latin typeface="-apple-system"/>
              </a:rPr>
              <a:t>Dementia care</a:t>
            </a:r>
          </a:p>
          <a:p>
            <a:pPr lvl="1"/>
            <a:endParaRPr lang="en-GB" sz="2200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lvl="1"/>
            <a:r>
              <a:rPr lang="en-GB" sz="2200" b="0" i="0" dirty="0">
                <a:solidFill>
                  <a:srgbClr val="000000"/>
                </a:solidFill>
                <a:effectLst/>
                <a:latin typeface="-apple-system"/>
              </a:rPr>
              <a:t>Dementia prevention</a:t>
            </a:r>
          </a:p>
          <a:p>
            <a:pPr lvl="1"/>
            <a:endParaRPr lang="en-GB" sz="2200" b="0" i="0" dirty="0">
              <a:solidFill>
                <a:srgbClr val="373A3C"/>
              </a:solidFill>
              <a:effectLst/>
              <a:latin typeface="-apple-system"/>
            </a:endParaRPr>
          </a:p>
          <a:p>
            <a:pPr lvl="1"/>
            <a:r>
              <a:rPr lang="en-GB" sz="2200" b="0" i="0" dirty="0">
                <a:solidFill>
                  <a:srgbClr val="000000"/>
                </a:solidFill>
                <a:effectLst/>
                <a:latin typeface="-apple-system"/>
              </a:rPr>
              <a:t>Dementia treatments</a:t>
            </a:r>
            <a:endParaRPr lang="en-GB" sz="2200" b="0" i="0" dirty="0">
              <a:solidFill>
                <a:srgbClr val="373A3C"/>
              </a:solidFill>
              <a:effectLst/>
              <a:latin typeface="-apple-system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2591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B25B56-170D-446B-9434-AE7ED8AE6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en-GB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723" name="Content Placeholder 2">
            <a:extLst>
              <a:ext uri="{FF2B5EF4-FFF2-40B4-BE49-F238E27FC236}">
                <a16:creationId xmlns:a16="http://schemas.microsoft.com/office/drawing/2014/main" id="{FD1C5809-CE9E-40D2-BE34-8E56144146A4}"/>
              </a:ext>
            </a:extLst>
          </p:cNvPr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endParaRPr lang="en-GB" altLang="en-US"/>
          </a:p>
        </p:txBody>
      </p:sp>
      <p:pic>
        <p:nvPicPr>
          <p:cNvPr id="30724" name="Picture 3">
            <a:extLst>
              <a:ext uri="{FF2B5EF4-FFF2-40B4-BE49-F238E27FC236}">
                <a16:creationId xmlns:a16="http://schemas.microsoft.com/office/drawing/2014/main" id="{0AA9C340-89BC-4876-B6E8-FD965312B3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2_Retrospect">
  <a:themeElements>
    <a:clrScheme name="Retrospect">
      <a:dk1>
        <a:srgbClr val="000000"/>
      </a:dk1>
      <a:lt1>
        <a:srgbClr val="FFFFFF"/>
      </a:lt1>
      <a:dk2>
        <a:srgbClr val="46464A"/>
      </a:dk2>
      <a:lt2>
        <a:srgbClr val="D1D9E1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BAB94BD4-5D6D-4148-AB57-A4CCF1FD4E0C}"/>
    </a:ext>
  </a:extLst>
</a:theme>
</file>

<file path=ppt/theme/theme2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6B9F25"/>
      </a:hlink>
      <a:folHlink>
        <a:srgbClr val="B26B0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D26EA377-59BD-4C9C-9D94-EE8416EE4C79}"/>
    </a:ext>
  </a:extLst>
</a:theme>
</file>

<file path=ppt/theme/theme3.xml><?xml version="1.0" encoding="utf-8"?>
<a:theme xmlns:a="http://schemas.openxmlformats.org/drawingml/2006/main" name="1_Retrospect">
  <a:themeElements>
    <a:clrScheme name="Retrospect">
      <a:dk1>
        <a:srgbClr val="000000"/>
      </a:dk1>
      <a:lt1>
        <a:srgbClr val="FFFFFF"/>
      </a:lt1>
      <a:dk2>
        <a:srgbClr val="46464A"/>
      </a:dk2>
      <a:lt2>
        <a:srgbClr val="D1D9E1"/>
      </a:lt2>
      <a:accent1>
        <a:srgbClr val="6F6F74"/>
      </a:accent1>
      <a:accent2>
        <a:srgbClr val="A7B789"/>
      </a:accent2>
      <a:accent3>
        <a:srgbClr val="BEAE98"/>
      </a:accent3>
      <a:accent4>
        <a:srgbClr val="92A9B9"/>
      </a:accent4>
      <a:accent5>
        <a:srgbClr val="9C8265"/>
      </a:accent5>
      <a:accent6>
        <a:srgbClr val="8D6974"/>
      </a:accent6>
      <a:hlink>
        <a:srgbClr val="67AABF"/>
      </a:hlink>
      <a:folHlink>
        <a:srgbClr val="B1B5AB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BAB94BD4-5D6D-4148-AB57-A4CCF1FD4E0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108</Words>
  <Application>Microsoft Office PowerPoint</Application>
  <PresentationFormat>Widescreen</PresentationFormat>
  <Paragraphs>26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2" baseType="lpstr">
      <vt:lpstr>-apple-system</vt:lpstr>
      <vt:lpstr>Arial</vt:lpstr>
      <vt:lpstr>Calibri</vt:lpstr>
      <vt:lpstr>Calibri Light</vt:lpstr>
      <vt:lpstr>2_Retrospect</vt:lpstr>
      <vt:lpstr>Retrospect</vt:lpstr>
      <vt:lpstr>1_Retrospect</vt:lpstr>
      <vt:lpstr>Individual Differences across the Lifespan   Seminar Nine</vt:lpstr>
      <vt:lpstr>Task:  </vt:lpstr>
      <vt:lpstr>15 minutes</vt:lpstr>
      <vt:lpstr>The Dementias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Individual Differences across the Lifespan   Seminar Nine</dc:title>
  <dc:creator>Judith Marshall</dc:creator>
  <cp:lastModifiedBy>Judith Marshall</cp:lastModifiedBy>
  <cp:revision>1</cp:revision>
  <dcterms:created xsi:type="dcterms:W3CDTF">2023-04-25T21:09:59Z</dcterms:created>
  <dcterms:modified xsi:type="dcterms:W3CDTF">2023-04-25T21:26:25Z</dcterms:modified>
</cp:coreProperties>
</file>