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86"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3" r:id="rId28"/>
    <p:sldId id="284" r:id="rId29"/>
    <p:sldId id="281" r:id="rId30"/>
    <p:sldId id="282" r:id="rId31"/>
    <p:sldId id="285" r:id="rId32"/>
    <p:sldId id="28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60" d="100"/>
          <a:sy n="60" d="100"/>
        </p:scale>
        <p:origin x="7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1D9C65-79BA-49C7-BDFA-B853B6946D81}" type="datetimeFigureOut">
              <a:rPr lang="en-GB" smtClean="0"/>
              <a:t>22/03/2015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3095046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1D9C65-79BA-49C7-BDFA-B853B6946D81}" type="datetimeFigureOut">
              <a:rPr lang="en-GB" smtClean="0"/>
              <a:t>22/03/2015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2877985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1D9C65-79BA-49C7-BDFA-B853B6946D81}" type="datetimeFigureOut">
              <a:rPr lang="en-GB" smtClean="0"/>
              <a:t>22/03/2015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1184608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1D9C65-79BA-49C7-BDFA-B853B6946D81}" type="datetimeFigureOut">
              <a:rPr lang="en-GB" smtClean="0"/>
              <a:t>22/03/2015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3894750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1D9C65-79BA-49C7-BDFA-B853B6946D81}" type="datetimeFigureOut">
              <a:rPr lang="en-GB" smtClean="0"/>
              <a:t>22/03/2015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1882045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1D9C65-79BA-49C7-BDFA-B853B6946D81}" type="datetimeFigureOut">
              <a:rPr lang="en-GB" smtClean="0"/>
              <a:t>22/03/2015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1939241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1D9C65-79BA-49C7-BDFA-B853B6946D81}" type="datetimeFigureOut">
              <a:rPr lang="en-GB" smtClean="0"/>
              <a:t>22/03/2015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343623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1D9C65-79BA-49C7-BDFA-B853B6946D81}" type="datetimeFigureOut">
              <a:rPr lang="en-GB" smtClean="0"/>
              <a:t>22/03/2015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2396483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1D9C65-79BA-49C7-BDFA-B853B6946D81}" type="datetimeFigureOut">
              <a:rPr lang="en-GB" smtClean="0"/>
              <a:t>22/03/2015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2856901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1D9C65-79BA-49C7-BDFA-B853B6946D81}" type="datetimeFigureOut">
              <a:rPr lang="en-GB" smtClean="0"/>
              <a:t>22/03/2015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2960578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1D9C65-79BA-49C7-BDFA-B853B6946D81}" type="datetimeFigureOut">
              <a:rPr lang="en-GB" smtClean="0"/>
              <a:t>22/03/2015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AABDBF-3D48-4519-9902-9FD68505F163}" type="slidenum">
              <a:rPr lang="en-GB" smtClean="0"/>
              <a:t>‹#›</a:t>
            </a:fld>
            <a:endParaRPr lang="en-GB"/>
          </a:p>
        </p:txBody>
      </p:sp>
    </p:spTree>
    <p:extLst>
      <p:ext uri="{BB962C8B-B14F-4D97-AF65-F5344CB8AC3E}">
        <p14:creationId xmlns:p14="http://schemas.microsoft.com/office/powerpoint/2010/main" val="35402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1D9C65-79BA-49C7-BDFA-B853B6946D81}" type="datetimeFigureOut">
              <a:rPr lang="en-GB" smtClean="0"/>
              <a:t>22/03/2015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AABDBF-3D48-4519-9902-9FD68505F163}" type="slidenum">
              <a:rPr lang="en-GB" smtClean="0"/>
              <a:t>‹#›</a:t>
            </a:fld>
            <a:endParaRPr lang="en-GB"/>
          </a:p>
        </p:txBody>
      </p:sp>
    </p:spTree>
    <p:extLst>
      <p:ext uri="{BB962C8B-B14F-4D97-AF65-F5344CB8AC3E}">
        <p14:creationId xmlns:p14="http://schemas.microsoft.com/office/powerpoint/2010/main" val="790548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mythindex.com/greek-mythology/A/Achilles.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Classical Myth and Art </a:t>
            </a:r>
            <a:endParaRPr lang="en-GB" dirty="0"/>
          </a:p>
        </p:txBody>
      </p:sp>
      <p:sp>
        <p:nvSpPr>
          <p:cNvPr id="3" name="Subtitle 2"/>
          <p:cNvSpPr>
            <a:spLocks noGrp="1"/>
          </p:cNvSpPr>
          <p:nvPr>
            <p:ph type="subTitle" idx="1"/>
          </p:nvPr>
        </p:nvSpPr>
        <p:spPr/>
        <p:txBody>
          <a:bodyPr/>
          <a:lstStyle/>
          <a:p>
            <a:r>
              <a:rPr lang="en-GB" dirty="0" smtClean="0"/>
              <a:t>25-26</a:t>
            </a:r>
            <a:endParaRPr lang="en-GB" dirty="0"/>
          </a:p>
        </p:txBody>
      </p:sp>
    </p:spTree>
    <p:extLst>
      <p:ext uri="{BB962C8B-B14F-4D97-AF65-F5344CB8AC3E}">
        <p14:creationId xmlns:p14="http://schemas.microsoft.com/office/powerpoint/2010/main" val="224157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Peleus</a:t>
            </a:r>
            <a:endParaRPr lang="en-GB" dirty="0"/>
          </a:p>
        </p:txBody>
      </p:sp>
      <p:sp>
        <p:nvSpPr>
          <p:cNvPr id="3" name="Content Placeholder 2"/>
          <p:cNvSpPr>
            <a:spLocks noGrp="1"/>
          </p:cNvSpPr>
          <p:nvPr>
            <p:ph idx="1"/>
          </p:nvPr>
        </p:nvSpPr>
        <p:spPr/>
        <p:txBody>
          <a:bodyPr>
            <a:normAutofit/>
          </a:bodyPr>
          <a:lstStyle/>
          <a:p>
            <a:r>
              <a:rPr lang="en-GB" dirty="0" smtClean="0"/>
              <a:t>Peleus was the son of </a:t>
            </a:r>
            <a:r>
              <a:rPr lang="en-GB" dirty="0" err="1" smtClean="0"/>
              <a:t>Aeacus</a:t>
            </a:r>
            <a:r>
              <a:rPr lang="en-GB" dirty="0" smtClean="0"/>
              <a:t>, King of Aegina and the father of the great Greek hero Achilles. </a:t>
            </a:r>
          </a:p>
          <a:p>
            <a:r>
              <a:rPr lang="en-GB" dirty="0" smtClean="0"/>
              <a:t>Peleus' mother was </a:t>
            </a:r>
            <a:r>
              <a:rPr lang="en-GB" dirty="0" err="1" smtClean="0"/>
              <a:t>Endeis</a:t>
            </a:r>
            <a:r>
              <a:rPr lang="en-GB" dirty="0" smtClean="0"/>
              <a:t>. Peleus was banished along with his brother </a:t>
            </a:r>
            <a:r>
              <a:rPr lang="en-GB" dirty="0" err="1" smtClean="0"/>
              <a:t>Telamon</a:t>
            </a:r>
            <a:r>
              <a:rPr lang="en-GB" dirty="0" smtClean="0"/>
              <a:t> for murdering their step-brother </a:t>
            </a:r>
            <a:r>
              <a:rPr lang="en-GB" dirty="0" err="1" smtClean="0"/>
              <a:t>Phocus</a:t>
            </a:r>
            <a:r>
              <a:rPr lang="en-GB" dirty="0" smtClean="0"/>
              <a:t>. </a:t>
            </a:r>
            <a:r>
              <a:rPr lang="en-GB" dirty="0" err="1" smtClean="0"/>
              <a:t>Eurytion</a:t>
            </a:r>
            <a:r>
              <a:rPr lang="en-GB" dirty="0" smtClean="0"/>
              <a:t> of </a:t>
            </a:r>
            <a:r>
              <a:rPr lang="en-GB" dirty="0" err="1" smtClean="0"/>
              <a:t>Phthia</a:t>
            </a:r>
            <a:r>
              <a:rPr lang="en-GB" dirty="0" smtClean="0"/>
              <a:t>, uncle of Peleus and </a:t>
            </a:r>
            <a:r>
              <a:rPr lang="en-GB" dirty="0" err="1" smtClean="0"/>
              <a:t>Telamon</a:t>
            </a:r>
            <a:r>
              <a:rPr lang="en-GB" dirty="0" smtClean="0"/>
              <a:t>, received Peleus and gave him his daughter Antigone as wife along with a third of his land. </a:t>
            </a:r>
          </a:p>
          <a:p>
            <a:r>
              <a:rPr lang="en-GB" dirty="0" smtClean="0"/>
              <a:t>Peleus accompanied </a:t>
            </a:r>
            <a:r>
              <a:rPr lang="en-GB" dirty="0" err="1" smtClean="0"/>
              <a:t>Eurytion</a:t>
            </a:r>
            <a:r>
              <a:rPr lang="en-GB" dirty="0" smtClean="0"/>
              <a:t> on the on the </a:t>
            </a:r>
            <a:r>
              <a:rPr lang="en-GB" dirty="0" err="1" smtClean="0"/>
              <a:t>Calydonian</a:t>
            </a:r>
            <a:r>
              <a:rPr lang="en-GB" dirty="0" smtClean="0"/>
              <a:t> boar hunt and killed him by accident. Peleus then fled to </a:t>
            </a:r>
            <a:r>
              <a:rPr lang="en-GB" dirty="0" err="1" smtClean="0"/>
              <a:t>Iolcus</a:t>
            </a:r>
            <a:r>
              <a:rPr lang="en-GB" dirty="0" smtClean="0"/>
              <a:t>.</a:t>
            </a:r>
          </a:p>
          <a:p>
            <a:endParaRPr lang="en-GB" dirty="0" smtClean="0"/>
          </a:p>
          <a:p>
            <a:endParaRPr lang="en-GB" dirty="0"/>
          </a:p>
        </p:txBody>
      </p:sp>
    </p:spTree>
    <p:extLst>
      <p:ext uri="{BB962C8B-B14F-4D97-AF65-F5344CB8AC3E}">
        <p14:creationId xmlns:p14="http://schemas.microsoft.com/office/powerpoint/2010/main" val="2398795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When Peleus arrived in </a:t>
            </a:r>
            <a:r>
              <a:rPr lang="en-GB" dirty="0" err="1" smtClean="0"/>
              <a:t>Iolcus</a:t>
            </a:r>
            <a:r>
              <a:rPr lang="en-GB" dirty="0" smtClean="0"/>
              <a:t>, </a:t>
            </a:r>
            <a:r>
              <a:rPr lang="en-GB" dirty="0" err="1" smtClean="0"/>
              <a:t>Acastus</a:t>
            </a:r>
            <a:r>
              <a:rPr lang="en-GB" dirty="0" smtClean="0"/>
              <a:t> was holding funeral games for his father, King Pelias (note that the two names are similar, but Pelias is the king who sent Jason after the golden fleece). </a:t>
            </a:r>
          </a:p>
          <a:p>
            <a:r>
              <a:rPr lang="en-GB" dirty="0" err="1" smtClean="0"/>
              <a:t>Astydameia</a:t>
            </a:r>
            <a:r>
              <a:rPr lang="en-GB" dirty="0" smtClean="0"/>
              <a:t> (also spelled </a:t>
            </a:r>
            <a:r>
              <a:rPr lang="en-GB" dirty="0" err="1" smtClean="0"/>
              <a:t>Astydamia</a:t>
            </a:r>
            <a:r>
              <a:rPr lang="en-GB" dirty="0" smtClean="0"/>
              <a:t>), the wife of </a:t>
            </a:r>
            <a:r>
              <a:rPr lang="en-GB" dirty="0" err="1" smtClean="0"/>
              <a:t>Acastus</a:t>
            </a:r>
            <a:r>
              <a:rPr lang="en-GB" dirty="0" smtClean="0"/>
              <a:t>, fell in love with Peleus and when Peleus scorned her, </a:t>
            </a:r>
            <a:r>
              <a:rPr lang="en-GB" dirty="0" err="1" smtClean="0"/>
              <a:t>Astydameia</a:t>
            </a:r>
            <a:r>
              <a:rPr lang="en-GB" dirty="0" smtClean="0"/>
              <a:t> sent a message to Peleus' wife Antigone that led Antigone to commit suicide. </a:t>
            </a:r>
          </a:p>
          <a:p>
            <a:r>
              <a:rPr lang="en-GB" dirty="0" smtClean="0"/>
              <a:t>Peleus later killed, dismembered and </a:t>
            </a:r>
            <a:r>
              <a:rPr lang="en-GB" dirty="0" err="1" smtClean="0"/>
              <a:t>dishonored</a:t>
            </a:r>
            <a:r>
              <a:rPr lang="en-GB" dirty="0" smtClean="0"/>
              <a:t> the corpse of </a:t>
            </a:r>
            <a:r>
              <a:rPr lang="en-GB" dirty="0" err="1" smtClean="0"/>
              <a:t>Astydameia</a:t>
            </a:r>
            <a:r>
              <a:rPr lang="en-GB" dirty="0" smtClean="0"/>
              <a:t>.</a:t>
            </a:r>
            <a:endParaRPr lang="en-GB" dirty="0"/>
          </a:p>
        </p:txBody>
      </p:sp>
    </p:spTree>
    <p:extLst>
      <p:ext uri="{BB962C8B-B14F-4D97-AF65-F5344CB8AC3E}">
        <p14:creationId xmlns:p14="http://schemas.microsoft.com/office/powerpoint/2010/main" val="14979880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Following the death of his first wife, Antigone, Peleus married </a:t>
            </a:r>
            <a:r>
              <a:rPr lang="en-GB" dirty="0" err="1" smtClean="0"/>
              <a:t>Polydora</a:t>
            </a:r>
            <a:r>
              <a:rPr lang="en-GB" dirty="0" smtClean="0"/>
              <a:t>, a granddaughter of Perseus (slayer of Medusa) and Andromeda and then the nymph Thetis -- when Zeus gave up on her. </a:t>
            </a:r>
          </a:p>
          <a:p>
            <a:r>
              <a:rPr lang="en-GB" dirty="0" smtClean="0"/>
              <a:t>It was to their wedding that the goddess of discord, Eris, was not invited. The result was the apple of discord, the Judgment of Paris and the Trojan War. Peleus and Thetis had a son, Achilles.</a:t>
            </a:r>
            <a:endParaRPr lang="en-GB" dirty="0"/>
          </a:p>
        </p:txBody>
      </p:sp>
    </p:spTree>
    <p:extLst>
      <p:ext uri="{BB962C8B-B14F-4D97-AF65-F5344CB8AC3E}">
        <p14:creationId xmlns:p14="http://schemas.microsoft.com/office/powerpoint/2010/main" val="3967555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The goddess Demeter had once tried to make a mortal child immortal by dipping him in fire. When Demeter was caught in the act, the mortal mother was horrified, but not nearly as angry as the interrupted and rebuffed goddess. </a:t>
            </a:r>
          </a:p>
          <a:p>
            <a:r>
              <a:rPr lang="en-GB" dirty="0" smtClean="0"/>
              <a:t>A similar event happened in the household of Peleus. When he became agitated by his wife's attempt to make their son Achilles immortal, Thetis took off, leaving Peleus to take care of the boy. </a:t>
            </a:r>
          </a:p>
          <a:p>
            <a:r>
              <a:rPr lang="en-GB" dirty="0" smtClean="0"/>
              <a:t>Peleus turned him over to the centaur Chiron who had helped him once before when Peleus was in trouble because of </a:t>
            </a:r>
            <a:r>
              <a:rPr lang="en-GB" dirty="0" err="1" smtClean="0"/>
              <a:t>Astydameia</a:t>
            </a:r>
            <a:r>
              <a:rPr lang="en-GB" dirty="0" smtClean="0"/>
              <a:t>.</a:t>
            </a:r>
          </a:p>
          <a:p>
            <a:endParaRPr lang="en-GB" dirty="0"/>
          </a:p>
        </p:txBody>
      </p:sp>
    </p:spTree>
    <p:extLst>
      <p:ext uri="{BB962C8B-B14F-4D97-AF65-F5344CB8AC3E}">
        <p14:creationId xmlns:p14="http://schemas.microsoft.com/office/powerpoint/2010/main" val="2330237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Attributed to </a:t>
            </a:r>
            <a:r>
              <a:rPr lang="en-GB" dirty="0" err="1" smtClean="0"/>
              <a:t>Oltos</a:t>
            </a:r>
            <a:r>
              <a:rPr lang="en-GB" dirty="0" smtClean="0"/>
              <a:t>; c. 520; Louvre</a:t>
            </a:r>
            <a:endParaRPr lang="en-GB" dirty="0"/>
          </a:p>
        </p:txBody>
      </p:sp>
      <p:pic>
        <p:nvPicPr>
          <p:cNvPr id="4" name="Content Placeholder 3"/>
          <p:cNvPicPr>
            <a:picLocks noGrp="1" noChangeAspect="1"/>
          </p:cNvPicPr>
          <p:nvPr>
            <p:ph idx="1"/>
          </p:nvPr>
        </p:nvPicPr>
        <p:blipFill>
          <a:blip r:embed="rId2"/>
          <a:stretch>
            <a:fillRect/>
          </a:stretch>
        </p:blipFill>
        <p:spPr>
          <a:xfrm>
            <a:off x="3064043" y="1572127"/>
            <a:ext cx="6545177" cy="4828674"/>
          </a:xfrm>
          <a:prstGeom prst="rect">
            <a:avLst/>
          </a:prstGeom>
        </p:spPr>
      </p:pic>
    </p:spTree>
    <p:extLst>
      <p:ext uri="{BB962C8B-B14F-4D97-AF65-F5344CB8AC3E}">
        <p14:creationId xmlns:p14="http://schemas.microsoft.com/office/powerpoint/2010/main" val="24679098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86196544"/>
              </p:ext>
            </p:extLst>
          </p:nvPr>
        </p:nvGraphicFramePr>
        <p:xfrm>
          <a:off x="-2225842" y="1929156"/>
          <a:ext cx="10515600" cy="4484370"/>
        </p:xfrm>
        <a:graphic>
          <a:graphicData uri="http://schemas.openxmlformats.org/drawingml/2006/table">
            <a:tbl>
              <a:tblPr/>
              <a:tblGrid>
                <a:gridCol w="5257800"/>
                <a:gridCol w="5257800"/>
              </a:tblGrid>
              <a:tr h="0">
                <a:tc>
                  <a:txBody>
                    <a:bodyPr/>
                    <a:lstStyle/>
                    <a:p>
                      <a:pPr algn="l"/>
                      <a:endParaRPr lang="en-GB" sz="3600" dirty="0"/>
                    </a:p>
                  </a:txBody>
                  <a:tcPr marL="47625" marR="47625" marT="47625" marB="47625">
                    <a:lnL>
                      <a:noFill/>
                    </a:lnL>
                    <a:lnR>
                      <a:noFill/>
                    </a:lnR>
                    <a:lnT>
                      <a:noFill/>
                    </a:lnT>
                    <a:lnB>
                      <a:noFill/>
                    </a:lnB>
                  </a:tcPr>
                </a:tc>
                <a:tc>
                  <a:txBody>
                    <a:bodyPr/>
                    <a:lstStyle/>
                    <a:p>
                      <a:r>
                        <a:rPr lang="en-GB" sz="3600" dirty="0"/>
                        <a:t>"His </a:t>
                      </a:r>
                      <a:r>
                        <a:rPr lang="en-GB" sz="3600" dirty="0" err="1"/>
                        <a:t>Nereis</a:t>
                      </a:r>
                      <a:r>
                        <a:rPr lang="en-GB" sz="3600" dirty="0"/>
                        <a:t> bride he won from her high seat, and saw, round him enthroned, the gods of sky and sea proffer their gifts, foretelling the kingdom he and his race should rule." </a:t>
                      </a:r>
                      <a:r>
                        <a:rPr lang="en-GB" sz="3600" i="1" dirty="0"/>
                        <a:t>- Pindar, </a:t>
                      </a:r>
                      <a:r>
                        <a:rPr lang="en-GB" sz="3600" i="1" dirty="0" err="1"/>
                        <a:t>Nemean</a:t>
                      </a:r>
                      <a:r>
                        <a:rPr lang="en-GB" sz="3600" i="1" dirty="0"/>
                        <a:t> Ode 4 </a:t>
                      </a:r>
                      <a:endParaRPr lang="en-GB" sz="3600" dirty="0"/>
                    </a:p>
                  </a:txBody>
                  <a:tcPr marL="47625" marR="47625" marT="47625" marB="47625" anchor="ctr">
                    <a:lnL>
                      <a:noFill/>
                    </a:lnL>
                    <a:lnR>
                      <a:noFill/>
                    </a:lnR>
                    <a:lnT>
                      <a:noFill/>
                    </a:lnT>
                    <a:lnB>
                      <a:noFill/>
                    </a:lnB>
                  </a:tcPr>
                </a:tc>
              </a:tr>
            </a:tbl>
          </a:graphicData>
        </a:graphic>
      </p:graphicFrame>
    </p:spTree>
    <p:extLst>
      <p:ext uri="{BB962C8B-B14F-4D97-AF65-F5344CB8AC3E}">
        <p14:creationId xmlns:p14="http://schemas.microsoft.com/office/powerpoint/2010/main" val="1649061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Sophilos</a:t>
            </a:r>
            <a:r>
              <a:rPr lang="en-GB" dirty="0" smtClean="0"/>
              <a:t>; c. 580; BM; Procession of gods to the wedding of Peleus and Thetis. </a:t>
            </a:r>
            <a:endParaRPr lang="en-GB" dirty="0"/>
          </a:p>
        </p:txBody>
      </p:sp>
      <p:pic>
        <p:nvPicPr>
          <p:cNvPr id="4" name="Content Placeholder 3"/>
          <p:cNvPicPr>
            <a:picLocks noGrp="1" noChangeAspect="1"/>
          </p:cNvPicPr>
          <p:nvPr>
            <p:ph idx="1"/>
          </p:nvPr>
        </p:nvPicPr>
        <p:blipFill>
          <a:blip r:embed="rId2"/>
          <a:stretch>
            <a:fillRect/>
          </a:stretch>
        </p:blipFill>
        <p:spPr>
          <a:xfrm>
            <a:off x="2630905" y="2043616"/>
            <a:ext cx="6370220" cy="3801268"/>
          </a:xfrm>
          <a:prstGeom prst="rect">
            <a:avLst/>
          </a:prstGeom>
        </p:spPr>
      </p:pic>
    </p:spTree>
    <p:extLst>
      <p:ext uri="{BB962C8B-B14F-4D97-AF65-F5344CB8AC3E}">
        <p14:creationId xmlns:p14="http://schemas.microsoft.com/office/powerpoint/2010/main" val="802261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838200" y="2021306"/>
            <a:ext cx="8867775" cy="3251576"/>
          </a:xfrm>
          <a:prstGeom prst="rect">
            <a:avLst/>
          </a:prstGeom>
        </p:spPr>
      </p:pic>
    </p:spTree>
    <p:extLst>
      <p:ext uri="{BB962C8B-B14F-4D97-AF65-F5344CB8AC3E}">
        <p14:creationId xmlns:p14="http://schemas.microsoft.com/office/powerpoint/2010/main" val="3690592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533775" y="2021305"/>
            <a:ext cx="3428499" cy="3319505"/>
          </a:xfrm>
          <a:prstGeom prst="rect">
            <a:avLst/>
          </a:prstGeom>
        </p:spPr>
      </p:pic>
    </p:spTree>
    <p:extLst>
      <p:ext uri="{BB962C8B-B14F-4D97-AF65-F5344CB8AC3E}">
        <p14:creationId xmlns:p14="http://schemas.microsoft.com/office/powerpoint/2010/main" val="2072370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Peleus wrestles the Nereid Thetis in order to win her as his bride. The serpent represents the metamorphoses of the sea goddess, trying to escape his grasp. </a:t>
            </a:r>
            <a:endParaRPr lang="en-GB" dirty="0"/>
          </a:p>
        </p:txBody>
      </p:sp>
      <p:pic>
        <p:nvPicPr>
          <p:cNvPr id="4" name="Content Placeholder 3"/>
          <p:cNvPicPr>
            <a:picLocks noGrp="1" noChangeAspect="1"/>
          </p:cNvPicPr>
          <p:nvPr>
            <p:ph idx="1"/>
          </p:nvPr>
        </p:nvPicPr>
        <p:blipFill>
          <a:blip r:embed="rId2"/>
          <a:stretch>
            <a:fillRect/>
          </a:stretch>
        </p:blipFill>
        <p:spPr>
          <a:xfrm>
            <a:off x="5435516" y="1897020"/>
            <a:ext cx="4048125" cy="4048125"/>
          </a:xfrm>
          <a:prstGeom prst="rect">
            <a:avLst/>
          </a:prstGeom>
        </p:spPr>
      </p:pic>
    </p:spTree>
    <p:extLst>
      <p:ext uri="{BB962C8B-B14F-4D97-AF65-F5344CB8AC3E}">
        <p14:creationId xmlns:p14="http://schemas.microsoft.com/office/powerpoint/2010/main" val="3987180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Peithinos</a:t>
            </a:r>
            <a:r>
              <a:rPr lang="en-GB" dirty="0" smtClean="0"/>
              <a:t>; c.500 BC</a:t>
            </a:r>
            <a:br>
              <a:rPr lang="en-GB" dirty="0" smtClean="0"/>
            </a:br>
            <a:endParaRPr lang="en-GB" dirty="0"/>
          </a:p>
        </p:txBody>
      </p:sp>
      <p:pic>
        <p:nvPicPr>
          <p:cNvPr id="4" name="Content Placeholder 3"/>
          <p:cNvPicPr>
            <a:picLocks noGrp="1" noChangeAspect="1"/>
          </p:cNvPicPr>
          <p:nvPr>
            <p:ph idx="1"/>
          </p:nvPr>
        </p:nvPicPr>
        <p:blipFill>
          <a:blip r:embed="rId2"/>
          <a:stretch>
            <a:fillRect/>
          </a:stretch>
        </p:blipFill>
        <p:spPr>
          <a:xfrm>
            <a:off x="2887579" y="1026695"/>
            <a:ext cx="5486584" cy="5150268"/>
          </a:xfrm>
          <a:prstGeom prst="rect">
            <a:avLst/>
          </a:prstGeom>
        </p:spPr>
      </p:pic>
    </p:spTree>
    <p:extLst>
      <p:ext uri="{BB962C8B-B14F-4D97-AF65-F5344CB8AC3E}">
        <p14:creationId xmlns:p14="http://schemas.microsoft.com/office/powerpoint/2010/main" val="1727205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Attributed to the Achilles Painter; c. 450 BC; Germany</a:t>
            </a:r>
            <a:endParaRPr lang="en-GB" dirty="0"/>
          </a:p>
        </p:txBody>
      </p:sp>
      <p:pic>
        <p:nvPicPr>
          <p:cNvPr id="4" name="Content Placeholder 3"/>
          <p:cNvPicPr>
            <a:picLocks noGrp="1" noChangeAspect="1"/>
          </p:cNvPicPr>
          <p:nvPr>
            <p:ph idx="1"/>
          </p:nvPr>
        </p:nvPicPr>
        <p:blipFill>
          <a:blip r:embed="rId2"/>
          <a:stretch>
            <a:fillRect/>
          </a:stretch>
        </p:blipFill>
        <p:spPr>
          <a:xfrm>
            <a:off x="2855495" y="2021305"/>
            <a:ext cx="5440780" cy="3446839"/>
          </a:xfrm>
          <a:prstGeom prst="rect">
            <a:avLst/>
          </a:prstGeom>
        </p:spPr>
      </p:pic>
    </p:spTree>
    <p:extLst>
      <p:ext uri="{BB962C8B-B14F-4D97-AF65-F5344CB8AC3E}">
        <p14:creationId xmlns:p14="http://schemas.microsoft.com/office/powerpoint/2010/main" val="2702372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Homer, The Iliad - Greek Epic C9th-8th BC</a:t>
            </a:r>
          </a:p>
          <a:p>
            <a:r>
              <a:rPr lang="en-GB" dirty="0" smtClean="0"/>
              <a:t>Hesiod, Catalogues of Women - Greek Epic C8th-7th BC</a:t>
            </a:r>
          </a:p>
          <a:p>
            <a:r>
              <a:rPr lang="en-GB" dirty="0" err="1" smtClean="0"/>
              <a:t>Homerica</a:t>
            </a:r>
            <a:r>
              <a:rPr lang="en-GB" dirty="0" smtClean="0"/>
              <a:t>, The </a:t>
            </a:r>
            <a:r>
              <a:rPr lang="en-GB" dirty="0" err="1" smtClean="0"/>
              <a:t>Cypria</a:t>
            </a:r>
            <a:r>
              <a:rPr lang="en-GB" dirty="0" smtClean="0"/>
              <a:t> - Greek Epic BC</a:t>
            </a:r>
          </a:p>
          <a:p>
            <a:r>
              <a:rPr lang="en-GB" dirty="0" smtClean="0"/>
              <a:t>Pindar, Odes - Greek Lyric C5th BC</a:t>
            </a:r>
          </a:p>
          <a:p>
            <a:r>
              <a:rPr lang="en-GB" dirty="0" smtClean="0"/>
              <a:t>Greek Lyric I Alcaeus, Fragments - Greek Lyric C6th BC</a:t>
            </a:r>
          </a:p>
          <a:p>
            <a:r>
              <a:rPr lang="en-GB" dirty="0" smtClean="0"/>
              <a:t>Greek Lyric V </a:t>
            </a:r>
            <a:r>
              <a:rPr lang="en-GB" dirty="0" err="1" smtClean="0"/>
              <a:t>Melanippides</a:t>
            </a:r>
            <a:r>
              <a:rPr lang="en-GB" dirty="0" smtClean="0"/>
              <a:t>, Fragments - Greek Lyric C5th BC</a:t>
            </a:r>
          </a:p>
          <a:p>
            <a:r>
              <a:rPr lang="en-GB" dirty="0" smtClean="0"/>
              <a:t>Aeschylus, Prometheus Bound - Greek Tragedy C5th BC</a:t>
            </a:r>
          </a:p>
          <a:p>
            <a:r>
              <a:rPr lang="en-GB" dirty="0" smtClean="0"/>
              <a:t>Aeschylus, Fragments - Greek Tragedy C5th BC</a:t>
            </a:r>
          </a:p>
          <a:p>
            <a:r>
              <a:rPr lang="en-GB" dirty="0" smtClean="0"/>
              <a:t>Plato, Republic - Greek Philosophy C4th B.C.</a:t>
            </a:r>
          </a:p>
          <a:p>
            <a:r>
              <a:rPr lang="en-GB" dirty="0" err="1" smtClean="0"/>
              <a:t>Apollodorus</a:t>
            </a:r>
            <a:r>
              <a:rPr lang="en-GB" dirty="0" smtClean="0"/>
              <a:t>, The Library - Greek Mythography C2nd BC</a:t>
            </a:r>
          </a:p>
          <a:p>
            <a:r>
              <a:rPr lang="en-GB" dirty="0" smtClean="0"/>
              <a:t>Apollonius </a:t>
            </a:r>
            <a:r>
              <a:rPr lang="en-GB" dirty="0" err="1" smtClean="0"/>
              <a:t>Rhodius</a:t>
            </a:r>
            <a:r>
              <a:rPr lang="en-GB" dirty="0" smtClean="0"/>
              <a:t>, The Argonautica - Greek Epic C3rd BC</a:t>
            </a:r>
          </a:p>
          <a:p>
            <a:r>
              <a:rPr lang="en-GB" dirty="0" smtClean="0"/>
              <a:t>Quintus </a:t>
            </a:r>
            <a:r>
              <a:rPr lang="en-GB" dirty="0" err="1" smtClean="0"/>
              <a:t>Smyrnaeus</a:t>
            </a:r>
            <a:r>
              <a:rPr lang="en-GB" dirty="0" smtClean="0"/>
              <a:t>, Fall of Troy - Greek Epic C4th AD</a:t>
            </a:r>
          </a:p>
        </p:txBody>
      </p:sp>
    </p:spTree>
    <p:extLst>
      <p:ext uri="{BB962C8B-B14F-4D97-AF65-F5344CB8AC3E}">
        <p14:creationId xmlns:p14="http://schemas.microsoft.com/office/powerpoint/2010/main" val="8091406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smtClean="0"/>
              <a:t>Pausanias, Guide to Greece - Greek Geography C2nd AD</a:t>
            </a:r>
          </a:p>
          <a:p>
            <a:r>
              <a:rPr lang="en-GB" dirty="0" smtClean="0"/>
              <a:t>Ptolemy </a:t>
            </a:r>
            <a:r>
              <a:rPr lang="en-GB" dirty="0" err="1" smtClean="0"/>
              <a:t>Hephaestion</a:t>
            </a:r>
            <a:r>
              <a:rPr lang="en-GB" dirty="0" smtClean="0"/>
              <a:t>, New History - Greek Scholar C1st-2nd AD</a:t>
            </a:r>
          </a:p>
          <a:p>
            <a:r>
              <a:rPr lang="en-GB" dirty="0" err="1" smtClean="0"/>
              <a:t>Hyginus</a:t>
            </a:r>
            <a:r>
              <a:rPr lang="en-GB" dirty="0" smtClean="0"/>
              <a:t>, </a:t>
            </a:r>
            <a:r>
              <a:rPr lang="en-GB" dirty="0" err="1" smtClean="0"/>
              <a:t>Fabulae</a:t>
            </a:r>
            <a:r>
              <a:rPr lang="en-GB" dirty="0" smtClean="0"/>
              <a:t> - Latin Mythography C2nd AD</a:t>
            </a:r>
          </a:p>
          <a:p>
            <a:r>
              <a:rPr lang="en-GB" dirty="0" err="1" smtClean="0"/>
              <a:t>Hyginus</a:t>
            </a:r>
            <a:r>
              <a:rPr lang="en-GB" dirty="0" smtClean="0"/>
              <a:t>, </a:t>
            </a:r>
            <a:r>
              <a:rPr lang="en-GB" dirty="0" err="1" smtClean="0"/>
              <a:t>Astronomica</a:t>
            </a:r>
            <a:r>
              <a:rPr lang="en-GB" dirty="0" smtClean="0"/>
              <a:t> - Latin Mythography C2nd AD</a:t>
            </a:r>
          </a:p>
          <a:p>
            <a:r>
              <a:rPr lang="en-GB" dirty="0" smtClean="0"/>
              <a:t>Ovid, Metamorphoses - Latin Epic C1st BC - C1st AD</a:t>
            </a:r>
          </a:p>
          <a:p>
            <a:r>
              <a:rPr lang="en-GB" dirty="0" err="1" smtClean="0"/>
              <a:t>Valerius</a:t>
            </a:r>
            <a:r>
              <a:rPr lang="en-GB" dirty="0" smtClean="0"/>
              <a:t> </a:t>
            </a:r>
            <a:r>
              <a:rPr lang="en-GB" dirty="0" err="1" smtClean="0"/>
              <a:t>Flaccus</a:t>
            </a:r>
            <a:r>
              <a:rPr lang="en-GB" dirty="0" smtClean="0"/>
              <a:t>, The Argonautica - Latin Epic C1st AD</a:t>
            </a:r>
          </a:p>
          <a:p>
            <a:r>
              <a:rPr lang="en-GB" dirty="0" smtClean="0"/>
              <a:t>Statius, </a:t>
            </a:r>
            <a:r>
              <a:rPr lang="en-GB" dirty="0" err="1" smtClean="0"/>
              <a:t>Achilleid</a:t>
            </a:r>
            <a:r>
              <a:rPr lang="en-GB" dirty="0" smtClean="0"/>
              <a:t> - Latin Epic C1st AD</a:t>
            </a:r>
          </a:p>
          <a:p>
            <a:r>
              <a:rPr lang="en-GB" dirty="0" smtClean="0"/>
              <a:t>Statius, </a:t>
            </a:r>
            <a:r>
              <a:rPr lang="en-GB" dirty="0" err="1" smtClean="0"/>
              <a:t>Silvae</a:t>
            </a:r>
            <a:r>
              <a:rPr lang="en-GB" dirty="0" smtClean="0"/>
              <a:t> - Latin Epic C1st AD</a:t>
            </a:r>
          </a:p>
          <a:p>
            <a:r>
              <a:rPr lang="en-GB" dirty="0" err="1" smtClean="0"/>
              <a:t>Colluthus</a:t>
            </a:r>
            <a:r>
              <a:rPr lang="en-GB" dirty="0" smtClean="0"/>
              <a:t>, The Rape of Helen - Greek Epic C5th-6th AD</a:t>
            </a:r>
          </a:p>
          <a:p>
            <a:r>
              <a:rPr lang="en-GB" dirty="0" err="1" smtClean="0"/>
              <a:t>Nonnos</a:t>
            </a:r>
            <a:r>
              <a:rPr lang="en-GB" dirty="0" smtClean="0"/>
              <a:t>, </a:t>
            </a:r>
            <a:r>
              <a:rPr lang="en-GB" dirty="0" err="1" smtClean="0"/>
              <a:t>Dionysiaca</a:t>
            </a:r>
            <a:r>
              <a:rPr lang="en-GB" dirty="0" smtClean="0"/>
              <a:t> - Greek Epic C5th AD</a:t>
            </a:r>
          </a:p>
          <a:p>
            <a:r>
              <a:rPr lang="en-GB" dirty="0" err="1" smtClean="0"/>
              <a:t>Photius</a:t>
            </a:r>
            <a:r>
              <a:rPr lang="en-GB" dirty="0" smtClean="0"/>
              <a:t>, </a:t>
            </a:r>
            <a:r>
              <a:rPr lang="en-GB" dirty="0" err="1" smtClean="0"/>
              <a:t>Myriobiblon</a:t>
            </a:r>
            <a:r>
              <a:rPr lang="en-GB" dirty="0" smtClean="0"/>
              <a:t> - Byzantine Greek Scholar C9th AD</a:t>
            </a:r>
          </a:p>
          <a:p>
            <a:endParaRPr lang="en-GB" dirty="0"/>
          </a:p>
        </p:txBody>
      </p:sp>
    </p:spTree>
    <p:extLst>
      <p:ext uri="{BB962C8B-B14F-4D97-AF65-F5344CB8AC3E}">
        <p14:creationId xmlns:p14="http://schemas.microsoft.com/office/powerpoint/2010/main" val="129182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Aeschylus, Prometheus Bound 519 </a:t>
            </a:r>
            <a:r>
              <a:rPr lang="en-GB" dirty="0" err="1" smtClean="0"/>
              <a:t>ff</a:t>
            </a:r>
            <a:r>
              <a:rPr lang="en-GB" dirty="0" smtClean="0"/>
              <a:t>:</a:t>
            </a:r>
          </a:p>
          <a:p>
            <a:pPr marL="0" indent="0">
              <a:buNone/>
            </a:pPr>
            <a:r>
              <a:rPr lang="en-GB" dirty="0" smtClean="0"/>
              <a:t/>
            </a:r>
            <a:br>
              <a:rPr lang="en-GB" dirty="0" smtClean="0"/>
            </a:br>
            <a:r>
              <a:rPr lang="en-GB" dirty="0" smtClean="0"/>
              <a:t>"Chorus: What is fated for Zeus except to hold eternal sway? . . . </a:t>
            </a:r>
            <a:br>
              <a:rPr lang="en-GB" dirty="0" smtClean="0"/>
            </a:br>
            <a:r>
              <a:rPr lang="en-GB" dirty="0" smtClean="0"/>
              <a:t>Prometheus: Think of some other subject, for it is not the proper time to speak of this. No matter what, this must be kept concealed; for it is by safeguarding it that I am to escape my </a:t>
            </a:r>
            <a:r>
              <a:rPr lang="en-GB" dirty="0" err="1" smtClean="0"/>
              <a:t>dishonorable</a:t>
            </a:r>
            <a:r>
              <a:rPr lang="en-GB" dirty="0" smtClean="0"/>
              <a:t> bonds and outrage. [i.e. Zeus will eventually release Prometheus in return for telling him the secret of which goddess would bear a son more powerful than he.]"</a:t>
            </a:r>
            <a:endParaRPr lang="en-GB" dirty="0"/>
          </a:p>
        </p:txBody>
      </p:sp>
    </p:spTree>
    <p:extLst>
      <p:ext uri="{BB962C8B-B14F-4D97-AF65-F5344CB8AC3E}">
        <p14:creationId xmlns:p14="http://schemas.microsoft.com/office/powerpoint/2010/main" val="8164264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Alcaeus, Fragment 42 (trans. Campbell, Vol. Greek Lyric I) (Greek lyric C6th B.C.):</a:t>
            </a:r>
          </a:p>
          <a:p>
            <a:pPr marL="0" indent="0">
              <a:buNone/>
            </a:pPr>
            <a:r>
              <a:rPr lang="en-GB" dirty="0" smtClean="0"/>
              <a:t/>
            </a:r>
            <a:br>
              <a:rPr lang="en-GB" dirty="0" smtClean="0"/>
            </a:br>
            <a:r>
              <a:rPr lang="en-GB" dirty="0" smtClean="0"/>
              <a:t>"The delicate maiden [Thetis] whom the noble son of </a:t>
            </a:r>
            <a:r>
              <a:rPr lang="en-GB" dirty="0" err="1" smtClean="0"/>
              <a:t>Aiakos</a:t>
            </a:r>
            <a:r>
              <a:rPr lang="en-GB" dirty="0" smtClean="0"/>
              <a:t> [Peleus], inviting all the blessed gods to the wedding, married, taking her from the halls of </a:t>
            </a:r>
            <a:r>
              <a:rPr lang="en-GB" dirty="0" err="1" smtClean="0"/>
              <a:t>Nereus</a:t>
            </a:r>
            <a:r>
              <a:rPr lang="en-GB" dirty="0" smtClean="0"/>
              <a:t> to the home of </a:t>
            </a:r>
            <a:r>
              <a:rPr lang="en-GB" dirty="0" err="1" smtClean="0"/>
              <a:t>Kherronos</a:t>
            </a:r>
            <a:r>
              <a:rPr lang="en-GB" dirty="0" smtClean="0"/>
              <a:t> [</a:t>
            </a:r>
            <a:r>
              <a:rPr lang="en-GB" dirty="0" err="1" smtClean="0"/>
              <a:t>Kheiron</a:t>
            </a:r>
            <a:r>
              <a:rPr lang="en-GB" dirty="0" smtClean="0"/>
              <a:t>, Chiron]; he loosened the pure maiden's girdle, and the love of Peleus and the best of </a:t>
            </a:r>
            <a:r>
              <a:rPr lang="en-GB" dirty="0" err="1" smtClean="0"/>
              <a:t>Nereus</a:t>
            </a:r>
            <a:r>
              <a:rPr lang="en-GB" dirty="0" smtClean="0"/>
              <a:t>' daughters flourished; and within the year she bore a son [</a:t>
            </a:r>
            <a:r>
              <a:rPr lang="en-GB" dirty="0" err="1" smtClean="0"/>
              <a:t>Akhilleus</a:t>
            </a:r>
            <a:r>
              <a:rPr lang="en-GB" dirty="0" smtClean="0"/>
              <a:t>], the finest of demigods."</a:t>
            </a:r>
            <a:endParaRPr lang="en-GB" dirty="0"/>
          </a:p>
        </p:txBody>
      </p:sp>
    </p:spTree>
    <p:extLst>
      <p:ext uri="{BB962C8B-B14F-4D97-AF65-F5344CB8AC3E}">
        <p14:creationId xmlns:p14="http://schemas.microsoft.com/office/powerpoint/2010/main" val="1327367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Pindar, </a:t>
            </a:r>
            <a:r>
              <a:rPr lang="en-GB" dirty="0" err="1" smtClean="0"/>
              <a:t>Nemean</a:t>
            </a:r>
            <a:r>
              <a:rPr lang="en-GB" dirty="0" smtClean="0"/>
              <a:t> Ode 3 ant2:</a:t>
            </a:r>
          </a:p>
          <a:p>
            <a:pPr marL="0" indent="0">
              <a:buNone/>
            </a:pPr>
            <a:r>
              <a:rPr lang="en-GB" dirty="0" smtClean="0"/>
              <a:t/>
            </a:r>
            <a:br>
              <a:rPr lang="en-GB" dirty="0" smtClean="0"/>
            </a:br>
            <a:r>
              <a:rPr lang="en-GB" dirty="0" smtClean="0"/>
              <a:t>"And Thetis too the sea maid, he [Peleus] held struggling in his strong grasp."</a:t>
            </a:r>
            <a:endParaRPr lang="en-GB" dirty="0"/>
          </a:p>
        </p:txBody>
      </p:sp>
    </p:spTree>
    <p:extLst>
      <p:ext uri="{BB962C8B-B14F-4D97-AF65-F5344CB8AC3E}">
        <p14:creationId xmlns:p14="http://schemas.microsoft.com/office/powerpoint/2010/main" val="451753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Hesiod, Catalogues of Women Fragment 59 (from Origen, Against Celsus 4.79):</a:t>
            </a:r>
          </a:p>
          <a:p>
            <a:pPr marL="0" indent="0">
              <a:buNone/>
            </a:pPr>
            <a:r>
              <a:rPr lang="en-GB" dirty="0" smtClean="0"/>
              <a:t/>
            </a:r>
            <a:br>
              <a:rPr lang="en-GB" dirty="0" smtClean="0"/>
            </a:br>
            <a:r>
              <a:rPr lang="en-GB" dirty="0" smtClean="0"/>
              <a:t>"For in common then [at the marriage of Peleus and Thetis] were the banquets, and in common the seats of deathless gods and mortal men."</a:t>
            </a:r>
            <a:endParaRPr lang="en-GB" dirty="0"/>
          </a:p>
        </p:txBody>
      </p:sp>
    </p:spTree>
    <p:extLst>
      <p:ext uri="{BB962C8B-B14F-4D97-AF65-F5344CB8AC3E}">
        <p14:creationId xmlns:p14="http://schemas.microsoft.com/office/powerpoint/2010/main" val="2863798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Seneca, </a:t>
            </a:r>
            <a:r>
              <a:rPr lang="en-GB" dirty="0" err="1" smtClean="0"/>
              <a:t>Troades</a:t>
            </a:r>
            <a:r>
              <a:rPr lang="en-GB" dirty="0" smtClean="0"/>
              <a:t> 344 </a:t>
            </a:r>
            <a:r>
              <a:rPr lang="en-GB" dirty="0" err="1" smtClean="0"/>
              <a:t>ff</a:t>
            </a:r>
            <a:r>
              <a:rPr lang="en-GB" dirty="0" smtClean="0"/>
              <a:t> (trans. Miller) (Roman tragedy C1st A.D.):</a:t>
            </a:r>
          </a:p>
          <a:p>
            <a:pPr marL="0" indent="0">
              <a:buNone/>
            </a:pPr>
            <a:r>
              <a:rPr lang="en-GB" dirty="0" smtClean="0"/>
              <a:t/>
            </a:r>
            <a:br>
              <a:rPr lang="en-GB" dirty="0" smtClean="0"/>
            </a:br>
            <a:r>
              <a:rPr lang="en-GB" dirty="0" smtClean="0"/>
              <a:t>"Achilles who by right of lineage extends throughout the realm of the immortals and claims the universe: the sea through Thetis, through </a:t>
            </a:r>
            <a:r>
              <a:rPr lang="en-GB" dirty="0" err="1" smtClean="0"/>
              <a:t>Aeacus</a:t>
            </a:r>
            <a:r>
              <a:rPr lang="en-GB" dirty="0" smtClean="0"/>
              <a:t> [i.e. his grandfather] the shades, the heavens through Jove [i.e. Zeus, his great-grandfather]."</a:t>
            </a:r>
            <a:endParaRPr lang="en-GB" dirty="0"/>
          </a:p>
        </p:txBody>
      </p:sp>
    </p:spTree>
    <p:extLst>
      <p:ext uri="{BB962C8B-B14F-4D97-AF65-F5344CB8AC3E}">
        <p14:creationId xmlns:p14="http://schemas.microsoft.com/office/powerpoint/2010/main" val="2616256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Perhaps </a:t>
            </a:r>
            <a:r>
              <a:rPr lang="en-GB" dirty="0" err="1" smtClean="0"/>
              <a:t>Gravina</a:t>
            </a:r>
            <a:r>
              <a:rPr lang="en-GB" dirty="0" smtClean="0"/>
              <a:t> Painter; c. 425 - 401 BC; </a:t>
            </a:r>
            <a:r>
              <a:rPr lang="en-GB" dirty="0" err="1" smtClean="0"/>
              <a:t>California;Detail</a:t>
            </a:r>
            <a:r>
              <a:rPr lang="en-GB" dirty="0" smtClean="0"/>
              <a:t> of Thetis riding side-saddle on the back of </a:t>
            </a:r>
            <a:r>
              <a:rPr lang="en-GB" dirty="0" err="1" smtClean="0"/>
              <a:t>Hippokampos</a:t>
            </a:r>
            <a:r>
              <a:rPr lang="en-GB" dirty="0" smtClean="0"/>
              <a:t> (fish-tailed horse) in a painting depicting the delivery of the arms of Achilles. </a:t>
            </a:r>
            <a:endParaRPr lang="en-GB" dirty="0"/>
          </a:p>
        </p:txBody>
      </p:sp>
      <p:pic>
        <p:nvPicPr>
          <p:cNvPr id="4" name="Content Placeholder 3"/>
          <p:cNvPicPr>
            <a:picLocks noGrp="1" noChangeAspect="1"/>
          </p:cNvPicPr>
          <p:nvPr>
            <p:ph idx="1"/>
          </p:nvPr>
        </p:nvPicPr>
        <p:blipFill>
          <a:blip r:embed="rId2"/>
          <a:stretch>
            <a:fillRect/>
          </a:stretch>
        </p:blipFill>
        <p:spPr>
          <a:xfrm>
            <a:off x="3755732" y="2438398"/>
            <a:ext cx="4680535" cy="3753853"/>
          </a:xfrm>
          <a:prstGeom prst="rect">
            <a:avLst/>
          </a:prstGeom>
        </p:spPr>
      </p:pic>
    </p:spTree>
    <p:extLst>
      <p:ext uri="{BB962C8B-B14F-4D97-AF65-F5344CB8AC3E}">
        <p14:creationId xmlns:p14="http://schemas.microsoft.com/office/powerpoint/2010/main" val="699033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Ovid, Metamorphoses 13. 162 </a:t>
            </a:r>
            <a:r>
              <a:rPr lang="en-GB" dirty="0" err="1" smtClean="0"/>
              <a:t>ff</a:t>
            </a:r>
            <a:r>
              <a:rPr lang="en-GB" dirty="0" smtClean="0"/>
              <a:t> (trans. Melville) (Roman epic C1st B.C. to C1st A.D.):</a:t>
            </a:r>
          </a:p>
          <a:p>
            <a:pPr marL="0" indent="0">
              <a:buNone/>
            </a:pPr>
            <a:r>
              <a:rPr lang="en-GB" dirty="0" smtClean="0"/>
              <a:t/>
            </a:r>
            <a:br>
              <a:rPr lang="en-GB" dirty="0" smtClean="0"/>
            </a:br>
            <a:r>
              <a:rPr lang="en-GB" dirty="0" smtClean="0"/>
              <a:t>"Achilles' Nereid mother [Thetis] who foreknew the death that he would die, disguised her son in women's clothes, and all the world was tricked."</a:t>
            </a:r>
            <a:endParaRPr lang="en-GB" dirty="0"/>
          </a:p>
        </p:txBody>
      </p:sp>
    </p:spTree>
    <p:extLst>
      <p:ext uri="{BB962C8B-B14F-4D97-AF65-F5344CB8AC3E}">
        <p14:creationId xmlns:p14="http://schemas.microsoft.com/office/powerpoint/2010/main" val="1020600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Pseudo-</a:t>
            </a:r>
            <a:r>
              <a:rPr lang="en-GB" dirty="0" err="1" smtClean="0"/>
              <a:t>Apollodorus</a:t>
            </a:r>
            <a:r>
              <a:rPr lang="en-GB" dirty="0" smtClean="0"/>
              <a:t>, Bibliotheca E3. 29:</a:t>
            </a:r>
          </a:p>
          <a:p>
            <a:pPr marL="0" indent="0">
              <a:buNone/>
            </a:pPr>
            <a:r>
              <a:rPr lang="en-GB" dirty="0" smtClean="0"/>
              <a:t/>
            </a:r>
            <a:br>
              <a:rPr lang="en-GB" dirty="0" smtClean="0"/>
            </a:br>
            <a:r>
              <a:rPr lang="en-GB" dirty="0" smtClean="0"/>
              <a:t>"Thetis warned </a:t>
            </a:r>
            <a:r>
              <a:rPr lang="en-GB" dirty="0" err="1" smtClean="0"/>
              <a:t>Akhilleus</a:t>
            </a:r>
            <a:r>
              <a:rPr lang="en-GB" dirty="0" smtClean="0"/>
              <a:t> (Achilles) not to be the first to disembark from the ships [at Troy], because the first to land was going to be the first to die."</a:t>
            </a:r>
            <a:endParaRPr lang="en-GB" dirty="0"/>
          </a:p>
        </p:txBody>
      </p:sp>
    </p:spTree>
    <p:extLst>
      <p:ext uri="{BB962C8B-B14F-4D97-AF65-F5344CB8AC3E}">
        <p14:creationId xmlns:p14="http://schemas.microsoft.com/office/powerpoint/2010/main" val="3159586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Homer, Iliad:</a:t>
            </a:r>
          </a:p>
          <a:p>
            <a:pPr marL="0" indent="0">
              <a:buNone/>
            </a:pPr>
            <a:r>
              <a:rPr lang="en-GB" dirty="0" smtClean="0"/>
              <a:t> </a:t>
            </a:r>
            <a:br>
              <a:rPr lang="en-GB" dirty="0" smtClean="0"/>
            </a:br>
            <a:r>
              <a:rPr lang="en-GB" dirty="0" smtClean="0"/>
              <a:t>"[</a:t>
            </a:r>
            <a:r>
              <a:rPr lang="en-GB" dirty="0" err="1" smtClean="0"/>
              <a:t>Akhilleus</a:t>
            </a:r>
            <a:r>
              <a:rPr lang="en-GB" dirty="0" smtClean="0"/>
              <a:t> (Achilles) speaks:] ‘For my mother Thetis the goddess of the silver feet tells me I carry two sorts of destiny toward the day of my death. Either, if I stay here and fight beside the city of the Trojans, my return home is gone, but my glory shall be everlasting; but if I return home to the beloved land of my fathers, the excellence of my glory is gone, but there will be a long life left for me, and my end in death will not come to me quickly</a:t>
            </a:r>
            <a:endParaRPr lang="en-GB" dirty="0"/>
          </a:p>
        </p:txBody>
      </p:sp>
    </p:spTree>
    <p:extLst>
      <p:ext uri="{BB962C8B-B14F-4D97-AF65-F5344CB8AC3E}">
        <p14:creationId xmlns:p14="http://schemas.microsoft.com/office/powerpoint/2010/main" val="3006547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055344426"/>
              </p:ext>
            </p:extLst>
          </p:nvPr>
        </p:nvGraphicFramePr>
        <p:xfrm>
          <a:off x="838200" y="3267869"/>
          <a:ext cx="10515600" cy="3021330"/>
        </p:xfrm>
        <a:graphic>
          <a:graphicData uri="http://schemas.openxmlformats.org/drawingml/2006/table">
            <a:tbl>
              <a:tblPr/>
              <a:tblGrid>
                <a:gridCol w="3573379"/>
                <a:gridCol w="6942221"/>
              </a:tblGrid>
              <a:tr h="0">
                <a:tc>
                  <a:txBody>
                    <a:bodyPr/>
                    <a:lstStyle/>
                    <a:p>
                      <a:pPr algn="l"/>
                      <a:endParaRPr lang="en-GB" sz="3200" dirty="0"/>
                    </a:p>
                  </a:txBody>
                  <a:tcPr marL="47625" marR="47625" marT="47625" marB="47625">
                    <a:lnL>
                      <a:noFill/>
                    </a:lnL>
                    <a:lnR>
                      <a:noFill/>
                    </a:lnR>
                    <a:lnT>
                      <a:noFill/>
                    </a:lnT>
                    <a:lnB>
                      <a:noFill/>
                    </a:lnB>
                  </a:tcPr>
                </a:tc>
                <a:tc>
                  <a:txBody>
                    <a:bodyPr/>
                    <a:lstStyle/>
                    <a:p>
                      <a:r>
                        <a:rPr lang="en-GB" sz="3200" dirty="0"/>
                        <a:t>"Accept from me the glorious arms of Hephaistos so splendid, and such as no man has ever worn on his shoulders.' The goddess spoke so, and set down the armour on the ground before </a:t>
                      </a:r>
                      <a:r>
                        <a:rPr lang="en-GB" sz="3200" dirty="0" err="1"/>
                        <a:t>Akhilleus</a:t>
                      </a:r>
                      <a:r>
                        <a:rPr lang="en-GB" sz="3200" dirty="0"/>
                        <a:t>." </a:t>
                      </a:r>
                      <a:r>
                        <a:rPr lang="en-GB" sz="3200" i="1" dirty="0"/>
                        <a:t>- Homer, Iliad 19.10 </a:t>
                      </a:r>
                      <a:endParaRPr lang="en-GB" sz="3200" dirty="0"/>
                    </a:p>
                  </a:txBody>
                  <a:tcPr marL="47625" marR="47625" marT="47625" marB="47625" anchor="ctr">
                    <a:lnL>
                      <a:noFill/>
                    </a:lnL>
                    <a:lnR>
                      <a:noFill/>
                    </a:lnR>
                    <a:lnT>
                      <a:noFill/>
                    </a:lnT>
                    <a:lnB>
                      <a:noFill/>
                    </a:lnB>
                  </a:tcPr>
                </a:tc>
              </a:tr>
            </a:tbl>
          </a:graphicData>
        </a:graphic>
      </p:graphicFrame>
    </p:spTree>
    <p:extLst>
      <p:ext uri="{BB962C8B-B14F-4D97-AF65-F5344CB8AC3E}">
        <p14:creationId xmlns:p14="http://schemas.microsoft.com/office/powerpoint/2010/main" val="36744217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Attributed to </a:t>
            </a:r>
            <a:r>
              <a:rPr lang="en-GB" dirty="0" err="1" smtClean="0"/>
              <a:t>Hermonax</a:t>
            </a:r>
            <a:r>
              <a:rPr lang="en-GB" dirty="0" smtClean="0"/>
              <a:t>; c.450 BC; Germany</a:t>
            </a:r>
            <a:endParaRPr lang="en-GB" dirty="0"/>
          </a:p>
        </p:txBody>
      </p:sp>
      <p:pic>
        <p:nvPicPr>
          <p:cNvPr id="4" name="Content Placeholder 3"/>
          <p:cNvPicPr>
            <a:picLocks noGrp="1" noChangeAspect="1"/>
          </p:cNvPicPr>
          <p:nvPr>
            <p:ph idx="1"/>
          </p:nvPr>
        </p:nvPicPr>
        <p:blipFill>
          <a:blip r:embed="rId2"/>
          <a:stretch>
            <a:fillRect/>
          </a:stretch>
        </p:blipFill>
        <p:spPr>
          <a:xfrm>
            <a:off x="2630906" y="2053388"/>
            <a:ext cx="5460582" cy="3737811"/>
          </a:xfrm>
          <a:prstGeom prst="rect">
            <a:avLst/>
          </a:prstGeom>
        </p:spPr>
      </p:pic>
    </p:spTree>
    <p:extLst>
      <p:ext uri="{BB962C8B-B14F-4D97-AF65-F5344CB8AC3E}">
        <p14:creationId xmlns:p14="http://schemas.microsoft.com/office/powerpoint/2010/main" val="5512032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Attributed to the </a:t>
            </a:r>
            <a:r>
              <a:rPr lang="en-GB" dirty="0" err="1" smtClean="0"/>
              <a:t>Dutuit</a:t>
            </a:r>
            <a:r>
              <a:rPr lang="en-GB" dirty="0" smtClean="0"/>
              <a:t> Painter; c. 480 BC; Boston</a:t>
            </a:r>
            <a:endParaRPr lang="en-GB" dirty="0"/>
          </a:p>
        </p:txBody>
      </p:sp>
      <p:pic>
        <p:nvPicPr>
          <p:cNvPr id="4" name="Content Placeholder 3"/>
          <p:cNvPicPr>
            <a:picLocks noGrp="1" noChangeAspect="1"/>
          </p:cNvPicPr>
          <p:nvPr>
            <p:ph idx="1"/>
          </p:nvPr>
        </p:nvPicPr>
        <p:blipFill>
          <a:blip r:embed="rId2"/>
          <a:stretch>
            <a:fillRect/>
          </a:stretch>
        </p:blipFill>
        <p:spPr>
          <a:xfrm>
            <a:off x="4072675" y="1825625"/>
            <a:ext cx="4046649" cy="4351338"/>
          </a:xfrm>
          <a:prstGeom prst="rect">
            <a:avLst/>
          </a:prstGeom>
        </p:spPr>
      </p:pic>
    </p:spTree>
    <p:extLst>
      <p:ext uri="{BB962C8B-B14F-4D97-AF65-F5344CB8AC3E}">
        <p14:creationId xmlns:p14="http://schemas.microsoft.com/office/powerpoint/2010/main" val="15714850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Name vase of the Foundry Painter; c. 490/480; Berlin</a:t>
            </a:r>
            <a:endParaRPr lang="en-GB" dirty="0"/>
          </a:p>
        </p:txBody>
      </p:sp>
      <p:pic>
        <p:nvPicPr>
          <p:cNvPr id="4" name="Content Placeholder 3"/>
          <p:cNvPicPr>
            <a:picLocks noGrp="1" noChangeAspect="1"/>
          </p:cNvPicPr>
          <p:nvPr>
            <p:ph idx="1"/>
          </p:nvPr>
        </p:nvPicPr>
        <p:blipFill>
          <a:blip r:embed="rId2"/>
          <a:stretch>
            <a:fillRect/>
          </a:stretch>
        </p:blipFill>
        <p:spPr>
          <a:xfrm>
            <a:off x="3433011" y="1925053"/>
            <a:ext cx="4644189" cy="3981241"/>
          </a:xfrm>
          <a:prstGeom prst="rect">
            <a:avLst/>
          </a:prstGeom>
        </p:spPr>
      </p:pic>
    </p:spTree>
    <p:extLst>
      <p:ext uri="{BB962C8B-B14F-4D97-AF65-F5344CB8AC3E}">
        <p14:creationId xmlns:p14="http://schemas.microsoft.com/office/powerpoint/2010/main" val="22223008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Pompeii; Arms to Achilles</a:t>
            </a:r>
            <a:endParaRPr lang="en-GB" dirty="0"/>
          </a:p>
        </p:txBody>
      </p:sp>
      <p:pic>
        <p:nvPicPr>
          <p:cNvPr id="4" name="Content Placeholder 3"/>
          <p:cNvPicPr>
            <a:picLocks noGrp="1" noChangeAspect="1"/>
          </p:cNvPicPr>
          <p:nvPr>
            <p:ph idx="1"/>
          </p:nvPr>
        </p:nvPicPr>
        <p:blipFill>
          <a:blip r:embed="rId2"/>
          <a:stretch>
            <a:fillRect/>
          </a:stretch>
        </p:blipFill>
        <p:spPr>
          <a:xfrm>
            <a:off x="3957637" y="2082006"/>
            <a:ext cx="4276725" cy="3838575"/>
          </a:xfrm>
          <a:prstGeom prst="rect">
            <a:avLst/>
          </a:prstGeom>
        </p:spPr>
      </p:pic>
    </p:spTree>
    <p:extLst>
      <p:ext uri="{BB962C8B-B14F-4D97-AF65-F5344CB8AC3E}">
        <p14:creationId xmlns:p14="http://schemas.microsoft.com/office/powerpoint/2010/main" val="34429375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Statius, </a:t>
            </a:r>
            <a:r>
              <a:rPr lang="en-GB" dirty="0" err="1" smtClean="0"/>
              <a:t>Silvae</a:t>
            </a:r>
            <a:r>
              <a:rPr lang="en-GB" dirty="0" smtClean="0"/>
              <a:t> 2. 7. 96 (trans. </a:t>
            </a:r>
            <a:r>
              <a:rPr lang="en-GB" dirty="0" err="1" smtClean="0"/>
              <a:t>Mozley</a:t>
            </a:r>
            <a:r>
              <a:rPr lang="en-GB" dirty="0" smtClean="0"/>
              <a:t>) (Roman poetry C1st A.D.):</a:t>
            </a:r>
          </a:p>
          <a:p>
            <a:pPr marL="0" indent="0">
              <a:buNone/>
            </a:pPr>
            <a:r>
              <a:rPr lang="en-GB" dirty="0" smtClean="0"/>
              <a:t/>
            </a:r>
            <a:br>
              <a:rPr lang="en-GB" dirty="0" smtClean="0"/>
            </a:br>
            <a:r>
              <a:rPr lang="en-GB" dirty="0" smtClean="0"/>
              <a:t>"Even so did Thetis swoon to see </a:t>
            </a:r>
            <a:r>
              <a:rPr lang="en-GB" dirty="0" err="1" smtClean="0"/>
              <a:t>Pelides</a:t>
            </a:r>
            <a:r>
              <a:rPr lang="en-GB" dirty="0" smtClean="0"/>
              <a:t> [</a:t>
            </a:r>
            <a:r>
              <a:rPr lang="en-GB" dirty="0" err="1" smtClean="0"/>
              <a:t>Akhilleus</a:t>
            </a:r>
            <a:r>
              <a:rPr lang="en-GB" dirty="0" smtClean="0"/>
              <a:t>] fall, pierced by the hand of coward Paris.“</a:t>
            </a:r>
          </a:p>
          <a:p>
            <a:pPr marL="0" indent="0">
              <a:buNone/>
            </a:pPr>
            <a:endParaRPr lang="en-GB" dirty="0"/>
          </a:p>
          <a:p>
            <a:pPr marL="0" indent="0">
              <a:buNone/>
            </a:pPr>
            <a:r>
              <a:rPr lang="en-GB" dirty="0" smtClean="0">
                <a:hlinkClick r:id="rId2"/>
              </a:rPr>
              <a:t>http://www.mythindex.com/greek-mythology/A/Achilles.html</a:t>
            </a:r>
            <a:r>
              <a:rPr lang="en-GB" dirty="0" smtClean="0"/>
              <a:t> (summary of Achilles’ myth)</a:t>
            </a:r>
            <a:endParaRPr lang="en-GB" dirty="0"/>
          </a:p>
        </p:txBody>
      </p:sp>
    </p:spTree>
    <p:extLst>
      <p:ext uri="{BB962C8B-B14F-4D97-AF65-F5344CB8AC3E}">
        <p14:creationId xmlns:p14="http://schemas.microsoft.com/office/powerpoint/2010/main" val="61667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 technique…</a:t>
            </a:r>
            <a:endParaRPr lang="en-GB" dirty="0"/>
          </a:p>
        </p:txBody>
      </p:sp>
      <p:pic>
        <p:nvPicPr>
          <p:cNvPr id="4" name="Content Placeholder 3"/>
          <p:cNvPicPr>
            <a:picLocks noGrp="1" noChangeAspect="1"/>
          </p:cNvPicPr>
          <p:nvPr>
            <p:ph idx="1"/>
          </p:nvPr>
        </p:nvPicPr>
        <p:blipFill>
          <a:blip r:embed="rId2"/>
          <a:stretch>
            <a:fillRect/>
          </a:stretch>
        </p:blipFill>
        <p:spPr>
          <a:xfrm>
            <a:off x="3433011" y="1379622"/>
            <a:ext cx="4158414" cy="4083760"/>
          </a:xfrm>
          <a:prstGeom prst="rect">
            <a:avLst/>
          </a:prstGeom>
        </p:spPr>
      </p:pic>
    </p:spTree>
    <p:extLst>
      <p:ext uri="{BB962C8B-B14F-4D97-AF65-F5344CB8AC3E}">
        <p14:creationId xmlns:p14="http://schemas.microsoft.com/office/powerpoint/2010/main" val="32302524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answer:</a:t>
            </a:r>
            <a:br>
              <a:rPr lang="en-GB" dirty="0" smtClean="0"/>
            </a:br>
            <a:endParaRPr lang="en-GB" dirty="0"/>
          </a:p>
        </p:txBody>
      </p:sp>
      <p:sp>
        <p:nvSpPr>
          <p:cNvPr id="3" name="Content Placeholder 2"/>
          <p:cNvSpPr>
            <a:spLocks noGrp="1"/>
          </p:cNvSpPr>
          <p:nvPr>
            <p:ph idx="1"/>
          </p:nvPr>
        </p:nvSpPr>
        <p:spPr/>
        <p:txBody>
          <a:bodyPr/>
          <a:lstStyle/>
          <a:p>
            <a:r>
              <a:rPr lang="en-GB" dirty="0" smtClean="0"/>
              <a:t>530 - 510 BC</a:t>
            </a:r>
          </a:p>
          <a:p>
            <a:endParaRPr lang="en-GB" dirty="0"/>
          </a:p>
          <a:p>
            <a:r>
              <a:rPr lang="en-GB" dirty="0" smtClean="0"/>
              <a:t>Odysseus and his men drive a pointed stake into the eye of the </a:t>
            </a:r>
            <a:r>
              <a:rPr lang="en-GB" dirty="0"/>
              <a:t>C</a:t>
            </a:r>
            <a:r>
              <a:rPr lang="en-GB" dirty="0" smtClean="0"/>
              <a:t>yclops </a:t>
            </a:r>
            <a:r>
              <a:rPr lang="en-GB" dirty="0" err="1" smtClean="0"/>
              <a:t>Polyphemos</a:t>
            </a:r>
            <a:r>
              <a:rPr lang="en-GB" dirty="0" smtClean="0"/>
              <a:t>. </a:t>
            </a:r>
            <a:endParaRPr lang="en-GB" dirty="0"/>
          </a:p>
        </p:txBody>
      </p:sp>
    </p:spTree>
    <p:extLst>
      <p:ext uri="{BB962C8B-B14F-4D97-AF65-F5344CB8AC3E}">
        <p14:creationId xmlns:p14="http://schemas.microsoft.com/office/powerpoint/2010/main" val="2904189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932</Words>
  <Application>Microsoft Office PowerPoint</Application>
  <PresentationFormat>Widescreen</PresentationFormat>
  <Paragraphs>75</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Classical Myth and Art </vt:lpstr>
      <vt:lpstr>Peleus</vt:lpstr>
      <vt:lpstr>PowerPoint Presentation</vt:lpstr>
      <vt:lpstr>PowerPoint Presentation</vt:lpstr>
      <vt:lpstr>PowerPoint Presentation</vt:lpstr>
      <vt:lpstr> Attributed to Oltos; c. 520; Louvre</vt:lpstr>
      <vt:lpstr>PowerPoint Presentation</vt:lpstr>
      <vt:lpstr>Sophilos; c. 580; BM; Procession of gods to the wedding of Peleus and Thetis. </vt:lpstr>
      <vt:lpstr>PowerPoint Presentation</vt:lpstr>
      <vt:lpstr>PowerPoint Presentation</vt:lpstr>
      <vt:lpstr>Peleus wrestles the Nereid Thetis in order to win her as his bride. The serpent represents the metamorphoses of the sea goddess, trying to escape his grasp. </vt:lpstr>
      <vt:lpstr>Peithinos; c.500 BC </vt:lpstr>
      <vt:lpstr>Attributed to the Achilles Painter; c. 450 BC; Germany</vt:lpstr>
      <vt:lpstr>sources</vt:lpstr>
      <vt:lpstr>PowerPoint Presentation</vt:lpstr>
      <vt:lpstr>PowerPoint Presentation</vt:lpstr>
      <vt:lpstr>PowerPoint Presentation</vt:lpstr>
      <vt:lpstr>PowerPoint Presentation</vt:lpstr>
      <vt:lpstr>PowerPoint Presentation</vt:lpstr>
      <vt:lpstr>PowerPoint Presentation</vt:lpstr>
      <vt:lpstr> Perhaps Gravina Painter; c. 425 - 401 BC; California;Detail of Thetis riding side-saddle on the back of Hippokampos (fish-tailed horse) in a painting depicting the delivery of the arms of Achilles. </vt:lpstr>
      <vt:lpstr>PowerPoint Presentation</vt:lpstr>
      <vt:lpstr>PowerPoint Presentation</vt:lpstr>
      <vt:lpstr>PowerPoint Presentation</vt:lpstr>
      <vt:lpstr>PowerPoint Presentation</vt:lpstr>
      <vt:lpstr>Attributed to Hermonax; c.450 BC; Germany</vt:lpstr>
      <vt:lpstr>Attributed to the Dutuit Painter; c. 480 BC; Boston</vt:lpstr>
      <vt:lpstr>Name vase of the Foundry Painter; c. 490/480; Berlin</vt:lpstr>
      <vt:lpstr>Pompeii; Arms to Achilles</vt:lpstr>
      <vt:lpstr>PowerPoint Presentation</vt:lpstr>
      <vt:lpstr>Exam technique…</vt:lpstr>
      <vt:lpstr>The answer: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 </dc:title>
  <dc:creator>Jane Hood</dc:creator>
  <cp:lastModifiedBy>Jane Hood</cp:lastModifiedBy>
  <cp:revision>34</cp:revision>
  <dcterms:created xsi:type="dcterms:W3CDTF">2015-03-22T15:53:54Z</dcterms:created>
  <dcterms:modified xsi:type="dcterms:W3CDTF">2015-03-22T16:42:24Z</dcterms:modified>
</cp:coreProperties>
</file>