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s>
</file>

<file path=ppt/diagrams/_rels/data2.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image" Target="../media/image18.svg"/><Relationship Id="rId4" Type="http://schemas.openxmlformats.org/officeDocument/2006/relationships/image" Target="../media/image2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image" Target="../media/image18.sv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F9926C-4B63-425B-ACA3-577E8C301166}"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D004E03-D24F-426E-8F3B-7C981647C8C6}">
      <dgm:prSet/>
      <dgm:spPr/>
      <dgm:t>
        <a:bodyPr/>
        <a:lstStyle/>
        <a:p>
          <a:r>
            <a:rPr lang="en-GB" b="0" i="0"/>
            <a:t>WHO’S 1945 constitution defines health as complete physical, mental and social wellbeing rather than merely the absence of illness establishes the fundamental idea that everyone has the right to health.</a:t>
          </a:r>
          <a:endParaRPr lang="en-US"/>
        </a:p>
      </dgm:t>
    </dgm:pt>
    <dgm:pt modelId="{F51EDF85-5522-4CB4-9D92-05341990D35B}" type="parTrans" cxnId="{611F59E8-96A0-427D-91B3-0E07A89BFCF1}">
      <dgm:prSet/>
      <dgm:spPr/>
      <dgm:t>
        <a:bodyPr/>
        <a:lstStyle/>
        <a:p>
          <a:endParaRPr lang="en-US"/>
        </a:p>
      </dgm:t>
    </dgm:pt>
    <dgm:pt modelId="{8F4DD6CA-AE68-4665-9477-F49120A7DB25}" type="sibTrans" cxnId="{611F59E8-96A0-427D-91B3-0E07A89BFCF1}">
      <dgm:prSet/>
      <dgm:spPr/>
      <dgm:t>
        <a:bodyPr/>
        <a:lstStyle/>
        <a:p>
          <a:endParaRPr lang="en-US"/>
        </a:p>
      </dgm:t>
    </dgm:pt>
    <dgm:pt modelId="{2B41F7E5-EFFC-4DD2-87EC-7BF4558C24B3}">
      <dgm:prSet/>
      <dgm:spPr/>
      <dgm:t>
        <a:bodyPr/>
        <a:lstStyle/>
        <a:p>
          <a:r>
            <a:rPr lang="en-GB" b="0" i="0"/>
            <a:t>The 1986 Ottawa charter for health promotion identifies five important areas for action reorienting health services,strengthening community action, fostering supportive environments,developing personal skills, and developing healthy public policy focuses on preventing rather than treating illness.</a:t>
          </a:r>
          <a:endParaRPr lang="en-US"/>
        </a:p>
      </dgm:t>
    </dgm:pt>
    <dgm:pt modelId="{A9EB23F1-00FC-4EEE-9883-BE786E55CCDF}" type="parTrans" cxnId="{624B7DD8-76F3-4C79-B8C1-0FE984420D7A}">
      <dgm:prSet/>
      <dgm:spPr/>
      <dgm:t>
        <a:bodyPr/>
        <a:lstStyle/>
        <a:p>
          <a:endParaRPr lang="en-US"/>
        </a:p>
      </dgm:t>
    </dgm:pt>
    <dgm:pt modelId="{21F43709-5C55-4874-9E79-463EF64F1952}" type="sibTrans" cxnId="{624B7DD8-76F3-4C79-B8C1-0FE984420D7A}">
      <dgm:prSet/>
      <dgm:spPr/>
      <dgm:t>
        <a:bodyPr/>
        <a:lstStyle/>
        <a:p>
          <a:endParaRPr lang="en-US"/>
        </a:p>
      </dgm:t>
    </dgm:pt>
    <dgm:pt modelId="{0AE2A4AD-A279-43CC-A23F-F41FFCCEA119}">
      <dgm:prSet/>
      <dgm:spPr/>
      <dgm:t>
        <a:bodyPr/>
        <a:lstStyle/>
        <a:p>
          <a:r>
            <a:rPr lang="en-GB" b="0" i="0" dirty="0"/>
            <a:t>Global strategy on people centred health systems(2007) promotes coordinated person centred care that meets people’s needs and expectations.</a:t>
          </a:r>
          <a:endParaRPr lang="en-US" dirty="0"/>
        </a:p>
      </dgm:t>
    </dgm:pt>
    <dgm:pt modelId="{4D38C449-D75C-47B2-ADFF-A4EED9C0300E}" type="parTrans" cxnId="{4C9F355B-81B2-4308-B802-88369A3AB940}">
      <dgm:prSet/>
      <dgm:spPr/>
      <dgm:t>
        <a:bodyPr/>
        <a:lstStyle/>
        <a:p>
          <a:endParaRPr lang="en-US"/>
        </a:p>
      </dgm:t>
    </dgm:pt>
    <dgm:pt modelId="{EF6B31A0-9F7C-4AD2-A0DD-178B74745F4B}" type="sibTrans" cxnId="{4C9F355B-81B2-4308-B802-88369A3AB940}">
      <dgm:prSet/>
      <dgm:spPr/>
      <dgm:t>
        <a:bodyPr/>
        <a:lstStyle/>
        <a:p>
          <a:endParaRPr lang="en-US"/>
        </a:p>
      </dgm:t>
    </dgm:pt>
    <dgm:pt modelId="{1D3ECEB2-231B-4CCA-8476-8D9CA5C61022}" type="pres">
      <dgm:prSet presAssocID="{13F9926C-4B63-425B-ACA3-577E8C301166}" presName="root" presStyleCnt="0">
        <dgm:presLayoutVars>
          <dgm:dir/>
          <dgm:resizeHandles val="exact"/>
        </dgm:presLayoutVars>
      </dgm:prSet>
      <dgm:spPr/>
    </dgm:pt>
    <dgm:pt modelId="{2C3BF354-DAE6-4823-8984-087758778B8A}" type="pres">
      <dgm:prSet presAssocID="{9D004E03-D24F-426E-8F3B-7C981647C8C6}" presName="compNode" presStyleCnt="0"/>
      <dgm:spPr/>
    </dgm:pt>
    <dgm:pt modelId="{7A89B960-E03F-485C-9473-72ABA7E760F3}" type="pres">
      <dgm:prSet presAssocID="{9D004E03-D24F-426E-8F3B-7C981647C8C6}"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ctor"/>
        </a:ext>
      </dgm:extLst>
    </dgm:pt>
    <dgm:pt modelId="{4017D28E-5DD8-4FA5-BB62-3D9F58E86E89}" type="pres">
      <dgm:prSet presAssocID="{9D004E03-D24F-426E-8F3B-7C981647C8C6}" presName="spaceRect" presStyleCnt="0"/>
      <dgm:spPr/>
    </dgm:pt>
    <dgm:pt modelId="{88D78F2A-A824-4ABB-9476-F84C70A30951}" type="pres">
      <dgm:prSet presAssocID="{9D004E03-D24F-426E-8F3B-7C981647C8C6}" presName="textRect" presStyleLbl="revTx" presStyleIdx="0" presStyleCnt="3">
        <dgm:presLayoutVars>
          <dgm:chMax val="1"/>
          <dgm:chPref val="1"/>
        </dgm:presLayoutVars>
      </dgm:prSet>
      <dgm:spPr/>
    </dgm:pt>
    <dgm:pt modelId="{2FB83190-904E-4726-8833-C5EE6C4838FC}" type="pres">
      <dgm:prSet presAssocID="{8F4DD6CA-AE68-4665-9477-F49120A7DB25}" presName="sibTrans" presStyleCnt="0"/>
      <dgm:spPr/>
    </dgm:pt>
    <dgm:pt modelId="{1647E1F6-C28E-4ABD-B8B9-605EEC7FB0D8}" type="pres">
      <dgm:prSet presAssocID="{2B41F7E5-EFFC-4DD2-87EC-7BF4558C24B3}" presName="compNode" presStyleCnt="0"/>
      <dgm:spPr/>
    </dgm:pt>
    <dgm:pt modelId="{D91F157E-2EF7-4DB5-93CB-3BE4D8ED2424}" type="pres">
      <dgm:prSet presAssocID="{2B41F7E5-EFFC-4DD2-87EC-7BF4558C24B3}"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AEC49311-06EB-4A6D-AE06-94C2AD792226}" type="pres">
      <dgm:prSet presAssocID="{2B41F7E5-EFFC-4DD2-87EC-7BF4558C24B3}" presName="spaceRect" presStyleCnt="0"/>
      <dgm:spPr/>
    </dgm:pt>
    <dgm:pt modelId="{C225DDD6-C605-443F-A3D8-A3A4BA28CD22}" type="pres">
      <dgm:prSet presAssocID="{2B41F7E5-EFFC-4DD2-87EC-7BF4558C24B3}" presName="textRect" presStyleLbl="revTx" presStyleIdx="1" presStyleCnt="3">
        <dgm:presLayoutVars>
          <dgm:chMax val="1"/>
          <dgm:chPref val="1"/>
        </dgm:presLayoutVars>
      </dgm:prSet>
      <dgm:spPr/>
    </dgm:pt>
    <dgm:pt modelId="{173C1D11-4E7E-455A-A29A-C59DF36BF97A}" type="pres">
      <dgm:prSet presAssocID="{21F43709-5C55-4874-9E79-463EF64F1952}" presName="sibTrans" presStyleCnt="0"/>
      <dgm:spPr/>
    </dgm:pt>
    <dgm:pt modelId="{BA96C40E-F997-4D73-8AFF-1D06567728EC}" type="pres">
      <dgm:prSet presAssocID="{0AE2A4AD-A279-43CC-A23F-F41FFCCEA119}" presName="compNode" presStyleCnt="0"/>
      <dgm:spPr/>
    </dgm:pt>
    <dgm:pt modelId="{3BC68813-D293-4EFD-B8C0-E02B0AB2AFDE}" type="pres">
      <dgm:prSet presAssocID="{0AE2A4AD-A279-43CC-A23F-F41FFCCEA119}"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oup of People"/>
        </a:ext>
      </dgm:extLst>
    </dgm:pt>
    <dgm:pt modelId="{B1C874AB-A176-4E6C-9CA6-EFAFDD915B82}" type="pres">
      <dgm:prSet presAssocID="{0AE2A4AD-A279-43CC-A23F-F41FFCCEA119}" presName="spaceRect" presStyleCnt="0"/>
      <dgm:spPr/>
    </dgm:pt>
    <dgm:pt modelId="{BA7FE89D-6054-4954-A8CB-6A309F9E40C3}" type="pres">
      <dgm:prSet presAssocID="{0AE2A4AD-A279-43CC-A23F-F41FFCCEA119}" presName="textRect" presStyleLbl="revTx" presStyleIdx="2" presStyleCnt="3">
        <dgm:presLayoutVars>
          <dgm:chMax val="1"/>
          <dgm:chPref val="1"/>
        </dgm:presLayoutVars>
      </dgm:prSet>
      <dgm:spPr/>
    </dgm:pt>
  </dgm:ptLst>
  <dgm:cxnLst>
    <dgm:cxn modelId="{4C9F355B-81B2-4308-B802-88369A3AB940}" srcId="{13F9926C-4B63-425B-ACA3-577E8C301166}" destId="{0AE2A4AD-A279-43CC-A23F-F41FFCCEA119}" srcOrd="2" destOrd="0" parTransId="{4D38C449-D75C-47B2-ADFF-A4EED9C0300E}" sibTransId="{EF6B31A0-9F7C-4AD2-A0DD-178B74745F4B}"/>
    <dgm:cxn modelId="{43DCF06E-6B2A-404D-B2BF-DA6EB9E84A77}" type="presOf" srcId="{2B41F7E5-EFFC-4DD2-87EC-7BF4558C24B3}" destId="{C225DDD6-C605-443F-A3D8-A3A4BA28CD22}" srcOrd="0" destOrd="0" presId="urn:microsoft.com/office/officeart/2018/2/layout/IconLabelList"/>
    <dgm:cxn modelId="{C8FB68CC-4112-4DB5-BB53-36EC46AD05CA}" type="presOf" srcId="{13F9926C-4B63-425B-ACA3-577E8C301166}" destId="{1D3ECEB2-231B-4CCA-8476-8D9CA5C61022}" srcOrd="0" destOrd="0" presId="urn:microsoft.com/office/officeart/2018/2/layout/IconLabelList"/>
    <dgm:cxn modelId="{624B7DD8-76F3-4C79-B8C1-0FE984420D7A}" srcId="{13F9926C-4B63-425B-ACA3-577E8C301166}" destId="{2B41F7E5-EFFC-4DD2-87EC-7BF4558C24B3}" srcOrd="1" destOrd="0" parTransId="{A9EB23F1-00FC-4EEE-9883-BE786E55CCDF}" sibTransId="{21F43709-5C55-4874-9E79-463EF64F1952}"/>
    <dgm:cxn modelId="{808B1CDF-AB91-431C-9837-F746CAE89A8B}" type="presOf" srcId="{9D004E03-D24F-426E-8F3B-7C981647C8C6}" destId="{88D78F2A-A824-4ABB-9476-F84C70A30951}" srcOrd="0" destOrd="0" presId="urn:microsoft.com/office/officeart/2018/2/layout/IconLabelList"/>
    <dgm:cxn modelId="{611F59E8-96A0-427D-91B3-0E07A89BFCF1}" srcId="{13F9926C-4B63-425B-ACA3-577E8C301166}" destId="{9D004E03-D24F-426E-8F3B-7C981647C8C6}" srcOrd="0" destOrd="0" parTransId="{F51EDF85-5522-4CB4-9D92-05341990D35B}" sibTransId="{8F4DD6CA-AE68-4665-9477-F49120A7DB25}"/>
    <dgm:cxn modelId="{FB5B57FA-2500-4DF2-B299-CF995C040BF8}" type="presOf" srcId="{0AE2A4AD-A279-43CC-A23F-F41FFCCEA119}" destId="{BA7FE89D-6054-4954-A8CB-6A309F9E40C3}" srcOrd="0" destOrd="0" presId="urn:microsoft.com/office/officeart/2018/2/layout/IconLabelList"/>
    <dgm:cxn modelId="{65D03936-F524-47EB-852C-8E784130A25E}" type="presParOf" srcId="{1D3ECEB2-231B-4CCA-8476-8D9CA5C61022}" destId="{2C3BF354-DAE6-4823-8984-087758778B8A}" srcOrd="0" destOrd="0" presId="urn:microsoft.com/office/officeart/2018/2/layout/IconLabelList"/>
    <dgm:cxn modelId="{28252FAC-4E9C-469C-B04D-2AC8EE539CBF}" type="presParOf" srcId="{2C3BF354-DAE6-4823-8984-087758778B8A}" destId="{7A89B960-E03F-485C-9473-72ABA7E760F3}" srcOrd="0" destOrd="0" presId="urn:microsoft.com/office/officeart/2018/2/layout/IconLabelList"/>
    <dgm:cxn modelId="{3F578E69-CE07-4143-8CAF-FC9D84AADFC7}" type="presParOf" srcId="{2C3BF354-DAE6-4823-8984-087758778B8A}" destId="{4017D28E-5DD8-4FA5-BB62-3D9F58E86E89}" srcOrd="1" destOrd="0" presId="urn:microsoft.com/office/officeart/2018/2/layout/IconLabelList"/>
    <dgm:cxn modelId="{0579E53D-55EB-486E-A5F2-5488BA963C35}" type="presParOf" srcId="{2C3BF354-DAE6-4823-8984-087758778B8A}" destId="{88D78F2A-A824-4ABB-9476-F84C70A30951}" srcOrd="2" destOrd="0" presId="urn:microsoft.com/office/officeart/2018/2/layout/IconLabelList"/>
    <dgm:cxn modelId="{97CD434E-CD7A-4C1F-82A4-99883100DC39}" type="presParOf" srcId="{1D3ECEB2-231B-4CCA-8476-8D9CA5C61022}" destId="{2FB83190-904E-4726-8833-C5EE6C4838FC}" srcOrd="1" destOrd="0" presId="urn:microsoft.com/office/officeart/2018/2/layout/IconLabelList"/>
    <dgm:cxn modelId="{CABEE2DF-8236-4B93-88F7-CEC73C97CF9A}" type="presParOf" srcId="{1D3ECEB2-231B-4CCA-8476-8D9CA5C61022}" destId="{1647E1F6-C28E-4ABD-B8B9-605EEC7FB0D8}" srcOrd="2" destOrd="0" presId="urn:microsoft.com/office/officeart/2018/2/layout/IconLabelList"/>
    <dgm:cxn modelId="{15E6D983-8B1B-496A-9981-7C8EC85E92C6}" type="presParOf" srcId="{1647E1F6-C28E-4ABD-B8B9-605EEC7FB0D8}" destId="{D91F157E-2EF7-4DB5-93CB-3BE4D8ED2424}" srcOrd="0" destOrd="0" presId="urn:microsoft.com/office/officeart/2018/2/layout/IconLabelList"/>
    <dgm:cxn modelId="{7BB7F4E0-0B5A-4943-A98E-3E0AEBC14330}" type="presParOf" srcId="{1647E1F6-C28E-4ABD-B8B9-605EEC7FB0D8}" destId="{AEC49311-06EB-4A6D-AE06-94C2AD792226}" srcOrd="1" destOrd="0" presId="urn:microsoft.com/office/officeart/2018/2/layout/IconLabelList"/>
    <dgm:cxn modelId="{A0153598-BD2D-45C7-AD39-D7FBDC38CE1A}" type="presParOf" srcId="{1647E1F6-C28E-4ABD-B8B9-605EEC7FB0D8}" destId="{C225DDD6-C605-443F-A3D8-A3A4BA28CD22}" srcOrd="2" destOrd="0" presId="urn:microsoft.com/office/officeart/2018/2/layout/IconLabelList"/>
    <dgm:cxn modelId="{FAF48252-7ADB-4D1A-AF79-794525EED184}" type="presParOf" srcId="{1D3ECEB2-231B-4CCA-8476-8D9CA5C61022}" destId="{173C1D11-4E7E-455A-A29A-C59DF36BF97A}" srcOrd="3" destOrd="0" presId="urn:microsoft.com/office/officeart/2018/2/layout/IconLabelList"/>
    <dgm:cxn modelId="{92A8420A-1DE0-4FD9-A713-222EF868559C}" type="presParOf" srcId="{1D3ECEB2-231B-4CCA-8476-8D9CA5C61022}" destId="{BA96C40E-F997-4D73-8AFF-1D06567728EC}" srcOrd="4" destOrd="0" presId="urn:microsoft.com/office/officeart/2018/2/layout/IconLabelList"/>
    <dgm:cxn modelId="{C298D09F-56D2-46FA-9E06-97F9BCB83D39}" type="presParOf" srcId="{BA96C40E-F997-4D73-8AFF-1D06567728EC}" destId="{3BC68813-D293-4EFD-B8C0-E02B0AB2AFDE}" srcOrd="0" destOrd="0" presId="urn:microsoft.com/office/officeart/2018/2/layout/IconLabelList"/>
    <dgm:cxn modelId="{F9C93D2F-912A-49FE-ADA2-9776213A89A6}" type="presParOf" srcId="{BA96C40E-F997-4D73-8AFF-1D06567728EC}" destId="{B1C874AB-A176-4E6C-9CA6-EFAFDD915B82}" srcOrd="1" destOrd="0" presId="urn:microsoft.com/office/officeart/2018/2/layout/IconLabelList"/>
    <dgm:cxn modelId="{AAFF72CC-A34D-4251-9048-C9C4B6402657}" type="presParOf" srcId="{BA96C40E-F997-4D73-8AFF-1D06567728EC}" destId="{BA7FE89D-6054-4954-A8CB-6A309F9E40C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5662AF-6D4E-49E9-963F-A17C94DD2585}"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F34FF89-AE77-4A83-A9F4-DD3A0661FB12}">
      <dgm:prSet/>
      <dgm:spPr/>
      <dgm:t>
        <a:bodyPr/>
        <a:lstStyle/>
        <a:p>
          <a:r>
            <a:rPr lang="en-GB"/>
            <a:t>The problem</a:t>
          </a:r>
          <a:endParaRPr lang="en-US"/>
        </a:p>
      </dgm:t>
    </dgm:pt>
    <dgm:pt modelId="{CBD3B658-7656-41C7-B939-E2047614580A}" type="parTrans" cxnId="{D000A0B8-1BC0-4A9D-9858-6E2ACAF3965F}">
      <dgm:prSet/>
      <dgm:spPr/>
      <dgm:t>
        <a:bodyPr/>
        <a:lstStyle/>
        <a:p>
          <a:endParaRPr lang="en-US"/>
        </a:p>
      </dgm:t>
    </dgm:pt>
    <dgm:pt modelId="{A08FE851-A99B-4548-9376-8D6CEC9BC4E9}" type="sibTrans" cxnId="{D000A0B8-1BC0-4A9D-9858-6E2ACAF3965F}">
      <dgm:prSet/>
      <dgm:spPr/>
      <dgm:t>
        <a:bodyPr/>
        <a:lstStyle/>
        <a:p>
          <a:endParaRPr lang="en-US"/>
        </a:p>
      </dgm:t>
    </dgm:pt>
    <dgm:pt modelId="{D6FBE3FB-38CC-49CC-82E3-524872F0676C}">
      <dgm:prSet/>
      <dgm:spPr/>
      <dgm:t>
        <a:bodyPr/>
        <a:lstStyle/>
        <a:p>
          <a:r>
            <a:rPr lang="en-GB"/>
            <a:t>The most impoverished area have a much higher prevalence of type 2 diabetes,but these communities have lower referral,uptake,and completion rates.</a:t>
          </a:r>
          <a:endParaRPr lang="en-US"/>
        </a:p>
      </dgm:t>
    </dgm:pt>
    <dgm:pt modelId="{02BCD978-5124-4932-9054-891E1CA0F1A0}" type="parTrans" cxnId="{7DE3B70D-F2C4-471F-8F2C-B70FAE08577D}">
      <dgm:prSet/>
      <dgm:spPr/>
      <dgm:t>
        <a:bodyPr/>
        <a:lstStyle/>
        <a:p>
          <a:endParaRPr lang="en-US"/>
        </a:p>
      </dgm:t>
    </dgm:pt>
    <dgm:pt modelId="{1692D8EC-771F-4683-B11F-D9A115D14F2C}" type="sibTrans" cxnId="{7DE3B70D-F2C4-471F-8F2C-B70FAE08577D}">
      <dgm:prSet/>
      <dgm:spPr/>
      <dgm:t>
        <a:bodyPr/>
        <a:lstStyle/>
        <a:p>
          <a:endParaRPr lang="en-US"/>
        </a:p>
      </dgm:t>
    </dgm:pt>
    <dgm:pt modelId="{FACAC5DD-DB69-4D2E-B09B-E60152429437}">
      <dgm:prSet/>
      <dgm:spPr/>
      <dgm:t>
        <a:bodyPr/>
        <a:lstStyle/>
        <a:p>
          <a:r>
            <a:rPr lang="en-GB"/>
            <a:t>Compared to people from more affluent area,those from the deprived areas are less likely to finish the program and exhibit smaller improvements in blood glucose and weigh.</a:t>
          </a:r>
          <a:endParaRPr lang="en-US"/>
        </a:p>
      </dgm:t>
    </dgm:pt>
    <dgm:pt modelId="{5D4C8A64-5314-4164-AF28-EB4FC699B541}" type="parTrans" cxnId="{0FB12AA6-7B0D-483F-88A6-10B987088A6F}">
      <dgm:prSet/>
      <dgm:spPr/>
      <dgm:t>
        <a:bodyPr/>
        <a:lstStyle/>
        <a:p>
          <a:endParaRPr lang="en-US"/>
        </a:p>
      </dgm:t>
    </dgm:pt>
    <dgm:pt modelId="{71D336C3-5DC6-4F7B-B754-D281988C6CA7}" type="sibTrans" cxnId="{0FB12AA6-7B0D-483F-88A6-10B987088A6F}">
      <dgm:prSet/>
      <dgm:spPr/>
      <dgm:t>
        <a:bodyPr/>
        <a:lstStyle/>
        <a:p>
          <a:endParaRPr lang="en-US"/>
        </a:p>
      </dgm:t>
    </dgm:pt>
    <dgm:pt modelId="{2167DB21-29BB-4870-9DCB-A610BB0DDEC0}">
      <dgm:prSet/>
      <dgm:spPr/>
      <dgm:t>
        <a:bodyPr/>
        <a:lstStyle/>
        <a:p>
          <a:r>
            <a:rPr lang="en-GB"/>
            <a:t>Compared to children in the least deprived areas,children in the most deprived areas are five times more likely to develop type 2 diabetes.</a:t>
          </a:r>
          <a:endParaRPr lang="en-US"/>
        </a:p>
      </dgm:t>
    </dgm:pt>
    <dgm:pt modelId="{BB129E31-51F5-4754-8FF4-8A1F95F3A5BD}" type="parTrans" cxnId="{750CE74C-D9E8-4165-BC51-1C4800DC5C85}">
      <dgm:prSet/>
      <dgm:spPr/>
      <dgm:t>
        <a:bodyPr/>
        <a:lstStyle/>
        <a:p>
          <a:endParaRPr lang="en-US"/>
        </a:p>
      </dgm:t>
    </dgm:pt>
    <dgm:pt modelId="{5B37C3D1-91B0-4082-AAA1-0111DD8C3F49}" type="sibTrans" cxnId="{750CE74C-D9E8-4165-BC51-1C4800DC5C85}">
      <dgm:prSet/>
      <dgm:spPr/>
      <dgm:t>
        <a:bodyPr/>
        <a:lstStyle/>
        <a:p>
          <a:endParaRPr lang="en-US"/>
        </a:p>
      </dgm:t>
    </dgm:pt>
    <dgm:pt modelId="{35BBB764-385C-4B1A-9511-1639AD164E6A}" type="pres">
      <dgm:prSet presAssocID="{585662AF-6D4E-49E9-963F-A17C94DD2585}" presName="root" presStyleCnt="0">
        <dgm:presLayoutVars>
          <dgm:dir/>
          <dgm:resizeHandles val="exact"/>
        </dgm:presLayoutVars>
      </dgm:prSet>
      <dgm:spPr/>
    </dgm:pt>
    <dgm:pt modelId="{F4E7B98F-B8AF-4140-B461-6202E82CE8DC}" type="pres">
      <dgm:prSet presAssocID="{8F34FF89-AE77-4A83-A9F4-DD3A0661FB12}" presName="compNode" presStyleCnt="0"/>
      <dgm:spPr/>
    </dgm:pt>
    <dgm:pt modelId="{86B0BE39-1C47-43DE-8302-321DAAF8967D}" type="pres">
      <dgm:prSet presAssocID="{8F34FF89-AE77-4A83-A9F4-DD3A0661FB12}"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arMechanic2"/>
        </a:ext>
      </dgm:extLst>
    </dgm:pt>
    <dgm:pt modelId="{4616B657-9552-44DF-8493-419A035423F1}" type="pres">
      <dgm:prSet presAssocID="{8F34FF89-AE77-4A83-A9F4-DD3A0661FB12}" presName="spaceRect" presStyleCnt="0"/>
      <dgm:spPr/>
    </dgm:pt>
    <dgm:pt modelId="{948DE570-0AA5-48E3-B7C1-838C360C4808}" type="pres">
      <dgm:prSet presAssocID="{8F34FF89-AE77-4A83-A9F4-DD3A0661FB12}" presName="textRect" presStyleLbl="revTx" presStyleIdx="0" presStyleCnt="4">
        <dgm:presLayoutVars>
          <dgm:chMax val="1"/>
          <dgm:chPref val="1"/>
        </dgm:presLayoutVars>
      </dgm:prSet>
      <dgm:spPr/>
    </dgm:pt>
    <dgm:pt modelId="{FE5B9682-16FD-4604-8533-39E86029F536}" type="pres">
      <dgm:prSet presAssocID="{A08FE851-A99B-4548-9376-8D6CEC9BC4E9}" presName="sibTrans" presStyleCnt="0"/>
      <dgm:spPr/>
    </dgm:pt>
    <dgm:pt modelId="{53F57FD6-7F47-4F51-8B2B-4A37E54A0B1D}" type="pres">
      <dgm:prSet presAssocID="{D6FBE3FB-38CC-49CC-82E3-524872F0676C}" presName="compNode" presStyleCnt="0"/>
      <dgm:spPr/>
    </dgm:pt>
    <dgm:pt modelId="{2E0C6953-394E-417E-942B-74020BCA5B08}" type="pres">
      <dgm:prSet presAssocID="{D6FBE3FB-38CC-49CC-82E3-524872F0676C}"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dney"/>
        </a:ext>
      </dgm:extLst>
    </dgm:pt>
    <dgm:pt modelId="{F828EF39-DBC8-48CE-BD17-191BAA2232EF}" type="pres">
      <dgm:prSet presAssocID="{D6FBE3FB-38CC-49CC-82E3-524872F0676C}" presName="spaceRect" presStyleCnt="0"/>
      <dgm:spPr/>
    </dgm:pt>
    <dgm:pt modelId="{C2A7A2F6-3FA3-4B8C-BC0E-26FD6C307795}" type="pres">
      <dgm:prSet presAssocID="{D6FBE3FB-38CC-49CC-82E3-524872F0676C}" presName="textRect" presStyleLbl="revTx" presStyleIdx="1" presStyleCnt="4">
        <dgm:presLayoutVars>
          <dgm:chMax val="1"/>
          <dgm:chPref val="1"/>
        </dgm:presLayoutVars>
      </dgm:prSet>
      <dgm:spPr/>
    </dgm:pt>
    <dgm:pt modelId="{7A25B8EB-B11D-4D6C-B92F-4003AF6764C9}" type="pres">
      <dgm:prSet presAssocID="{1692D8EC-771F-4683-B11F-D9A115D14F2C}" presName="sibTrans" presStyleCnt="0"/>
      <dgm:spPr/>
    </dgm:pt>
    <dgm:pt modelId="{D99AF065-F864-480F-8E58-F72B3ECAEF48}" type="pres">
      <dgm:prSet presAssocID="{FACAC5DD-DB69-4D2E-B09B-E60152429437}" presName="compNode" presStyleCnt="0"/>
      <dgm:spPr/>
    </dgm:pt>
    <dgm:pt modelId="{E6895793-E86A-4F15-BDE9-7A301FD5A2AD}" type="pres">
      <dgm:prSet presAssocID="{FACAC5DD-DB69-4D2E-B09B-E60152429437}"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ctor"/>
        </a:ext>
      </dgm:extLst>
    </dgm:pt>
    <dgm:pt modelId="{BC701553-B987-4FE2-AFB7-53E51E91D1E8}" type="pres">
      <dgm:prSet presAssocID="{FACAC5DD-DB69-4D2E-B09B-E60152429437}" presName="spaceRect" presStyleCnt="0"/>
      <dgm:spPr/>
    </dgm:pt>
    <dgm:pt modelId="{8AAFC8B2-65E6-41D3-BC19-C94D09C4C8BB}" type="pres">
      <dgm:prSet presAssocID="{FACAC5DD-DB69-4D2E-B09B-E60152429437}" presName="textRect" presStyleLbl="revTx" presStyleIdx="2" presStyleCnt="4">
        <dgm:presLayoutVars>
          <dgm:chMax val="1"/>
          <dgm:chPref val="1"/>
        </dgm:presLayoutVars>
      </dgm:prSet>
      <dgm:spPr/>
    </dgm:pt>
    <dgm:pt modelId="{EB8917E5-984F-469E-A44C-D821CF191C68}" type="pres">
      <dgm:prSet presAssocID="{71D336C3-5DC6-4F7B-B754-D281988C6CA7}" presName="sibTrans" presStyleCnt="0"/>
      <dgm:spPr/>
    </dgm:pt>
    <dgm:pt modelId="{292AD12E-062E-4CDC-AFA4-8463CB6B3C00}" type="pres">
      <dgm:prSet presAssocID="{2167DB21-29BB-4870-9DCB-A610BB0DDEC0}" presName="compNode" presStyleCnt="0"/>
      <dgm:spPr/>
    </dgm:pt>
    <dgm:pt modelId="{D6155ECC-CE95-4B66-B7A1-3E8A807B5D96}" type="pres">
      <dgm:prSet presAssocID="{2167DB21-29BB-4870-9DCB-A610BB0DDEC0}"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edle"/>
        </a:ext>
      </dgm:extLst>
    </dgm:pt>
    <dgm:pt modelId="{1D028F1C-738D-45AC-A454-CB13256CFE4E}" type="pres">
      <dgm:prSet presAssocID="{2167DB21-29BB-4870-9DCB-A610BB0DDEC0}" presName="spaceRect" presStyleCnt="0"/>
      <dgm:spPr/>
    </dgm:pt>
    <dgm:pt modelId="{0E368888-A0CA-4A0A-AA22-FA632FBD05FA}" type="pres">
      <dgm:prSet presAssocID="{2167DB21-29BB-4870-9DCB-A610BB0DDEC0}" presName="textRect" presStyleLbl="revTx" presStyleIdx="3" presStyleCnt="4">
        <dgm:presLayoutVars>
          <dgm:chMax val="1"/>
          <dgm:chPref val="1"/>
        </dgm:presLayoutVars>
      </dgm:prSet>
      <dgm:spPr/>
    </dgm:pt>
  </dgm:ptLst>
  <dgm:cxnLst>
    <dgm:cxn modelId="{7DE3B70D-F2C4-471F-8F2C-B70FAE08577D}" srcId="{585662AF-6D4E-49E9-963F-A17C94DD2585}" destId="{D6FBE3FB-38CC-49CC-82E3-524872F0676C}" srcOrd="1" destOrd="0" parTransId="{02BCD978-5124-4932-9054-891E1CA0F1A0}" sibTransId="{1692D8EC-771F-4683-B11F-D9A115D14F2C}"/>
    <dgm:cxn modelId="{750CE74C-D9E8-4165-BC51-1C4800DC5C85}" srcId="{585662AF-6D4E-49E9-963F-A17C94DD2585}" destId="{2167DB21-29BB-4870-9DCB-A610BB0DDEC0}" srcOrd="3" destOrd="0" parTransId="{BB129E31-51F5-4754-8FF4-8A1F95F3A5BD}" sibTransId="{5B37C3D1-91B0-4082-AAA1-0111DD8C3F49}"/>
    <dgm:cxn modelId="{A9FE254D-4F0D-4EE3-8F27-7DCAA8F925F5}" type="presOf" srcId="{8F34FF89-AE77-4A83-A9F4-DD3A0661FB12}" destId="{948DE570-0AA5-48E3-B7C1-838C360C4808}" srcOrd="0" destOrd="0" presId="urn:microsoft.com/office/officeart/2018/2/layout/IconLabelList"/>
    <dgm:cxn modelId="{C0178B77-3176-493C-936A-CD1A2D3A5083}" type="presOf" srcId="{FACAC5DD-DB69-4D2E-B09B-E60152429437}" destId="{8AAFC8B2-65E6-41D3-BC19-C94D09C4C8BB}" srcOrd="0" destOrd="0" presId="urn:microsoft.com/office/officeart/2018/2/layout/IconLabelList"/>
    <dgm:cxn modelId="{562C2580-BFA2-485D-80AD-13D32E54DE15}" type="presOf" srcId="{2167DB21-29BB-4870-9DCB-A610BB0DDEC0}" destId="{0E368888-A0CA-4A0A-AA22-FA632FBD05FA}" srcOrd="0" destOrd="0" presId="urn:microsoft.com/office/officeart/2018/2/layout/IconLabelList"/>
    <dgm:cxn modelId="{0FB12AA6-7B0D-483F-88A6-10B987088A6F}" srcId="{585662AF-6D4E-49E9-963F-A17C94DD2585}" destId="{FACAC5DD-DB69-4D2E-B09B-E60152429437}" srcOrd="2" destOrd="0" parTransId="{5D4C8A64-5314-4164-AF28-EB4FC699B541}" sibTransId="{71D336C3-5DC6-4F7B-B754-D281988C6CA7}"/>
    <dgm:cxn modelId="{B9403BAC-BFD7-46AB-B825-7217E2DF5316}" type="presOf" srcId="{585662AF-6D4E-49E9-963F-A17C94DD2585}" destId="{35BBB764-385C-4B1A-9511-1639AD164E6A}" srcOrd="0" destOrd="0" presId="urn:microsoft.com/office/officeart/2018/2/layout/IconLabelList"/>
    <dgm:cxn modelId="{D000A0B8-1BC0-4A9D-9858-6E2ACAF3965F}" srcId="{585662AF-6D4E-49E9-963F-A17C94DD2585}" destId="{8F34FF89-AE77-4A83-A9F4-DD3A0661FB12}" srcOrd="0" destOrd="0" parTransId="{CBD3B658-7656-41C7-B939-E2047614580A}" sibTransId="{A08FE851-A99B-4548-9376-8D6CEC9BC4E9}"/>
    <dgm:cxn modelId="{FC6CC4C9-74C2-48E4-8B21-9C275ACE0C0F}" type="presOf" srcId="{D6FBE3FB-38CC-49CC-82E3-524872F0676C}" destId="{C2A7A2F6-3FA3-4B8C-BC0E-26FD6C307795}" srcOrd="0" destOrd="0" presId="urn:microsoft.com/office/officeart/2018/2/layout/IconLabelList"/>
    <dgm:cxn modelId="{2FA50753-2B03-4D81-8DFA-F1C0B8F5B16D}" type="presParOf" srcId="{35BBB764-385C-4B1A-9511-1639AD164E6A}" destId="{F4E7B98F-B8AF-4140-B461-6202E82CE8DC}" srcOrd="0" destOrd="0" presId="urn:microsoft.com/office/officeart/2018/2/layout/IconLabelList"/>
    <dgm:cxn modelId="{792749EF-B6DD-4E68-902A-ECA5C9A19045}" type="presParOf" srcId="{F4E7B98F-B8AF-4140-B461-6202E82CE8DC}" destId="{86B0BE39-1C47-43DE-8302-321DAAF8967D}" srcOrd="0" destOrd="0" presId="urn:microsoft.com/office/officeart/2018/2/layout/IconLabelList"/>
    <dgm:cxn modelId="{5ABA4971-F809-48A1-ABC0-A2C9F97A3E0B}" type="presParOf" srcId="{F4E7B98F-B8AF-4140-B461-6202E82CE8DC}" destId="{4616B657-9552-44DF-8493-419A035423F1}" srcOrd="1" destOrd="0" presId="urn:microsoft.com/office/officeart/2018/2/layout/IconLabelList"/>
    <dgm:cxn modelId="{EB4A8898-DB0B-4E8B-96E6-D1E171B8F5C8}" type="presParOf" srcId="{F4E7B98F-B8AF-4140-B461-6202E82CE8DC}" destId="{948DE570-0AA5-48E3-B7C1-838C360C4808}" srcOrd="2" destOrd="0" presId="urn:microsoft.com/office/officeart/2018/2/layout/IconLabelList"/>
    <dgm:cxn modelId="{6B70A697-14FC-4890-8BF1-174AFA8F9FCF}" type="presParOf" srcId="{35BBB764-385C-4B1A-9511-1639AD164E6A}" destId="{FE5B9682-16FD-4604-8533-39E86029F536}" srcOrd="1" destOrd="0" presId="urn:microsoft.com/office/officeart/2018/2/layout/IconLabelList"/>
    <dgm:cxn modelId="{BE4CC0F8-B595-4CD4-8C92-59203AB885C6}" type="presParOf" srcId="{35BBB764-385C-4B1A-9511-1639AD164E6A}" destId="{53F57FD6-7F47-4F51-8B2B-4A37E54A0B1D}" srcOrd="2" destOrd="0" presId="urn:microsoft.com/office/officeart/2018/2/layout/IconLabelList"/>
    <dgm:cxn modelId="{788C6861-1712-4A4B-9043-00A156105887}" type="presParOf" srcId="{53F57FD6-7F47-4F51-8B2B-4A37E54A0B1D}" destId="{2E0C6953-394E-417E-942B-74020BCA5B08}" srcOrd="0" destOrd="0" presId="urn:microsoft.com/office/officeart/2018/2/layout/IconLabelList"/>
    <dgm:cxn modelId="{8434C05C-2689-4409-8667-95DD241BDD71}" type="presParOf" srcId="{53F57FD6-7F47-4F51-8B2B-4A37E54A0B1D}" destId="{F828EF39-DBC8-48CE-BD17-191BAA2232EF}" srcOrd="1" destOrd="0" presId="urn:microsoft.com/office/officeart/2018/2/layout/IconLabelList"/>
    <dgm:cxn modelId="{0D01DACF-3C5B-4042-85DF-5EBB0E78594C}" type="presParOf" srcId="{53F57FD6-7F47-4F51-8B2B-4A37E54A0B1D}" destId="{C2A7A2F6-3FA3-4B8C-BC0E-26FD6C307795}" srcOrd="2" destOrd="0" presId="urn:microsoft.com/office/officeart/2018/2/layout/IconLabelList"/>
    <dgm:cxn modelId="{A7E55E1E-F5B5-43D7-B1F9-B9994E51D0AB}" type="presParOf" srcId="{35BBB764-385C-4B1A-9511-1639AD164E6A}" destId="{7A25B8EB-B11D-4D6C-B92F-4003AF6764C9}" srcOrd="3" destOrd="0" presId="urn:microsoft.com/office/officeart/2018/2/layout/IconLabelList"/>
    <dgm:cxn modelId="{8B319563-C1EA-4A64-A076-FBEA7112C9ED}" type="presParOf" srcId="{35BBB764-385C-4B1A-9511-1639AD164E6A}" destId="{D99AF065-F864-480F-8E58-F72B3ECAEF48}" srcOrd="4" destOrd="0" presId="urn:microsoft.com/office/officeart/2018/2/layout/IconLabelList"/>
    <dgm:cxn modelId="{337FFE34-5407-4D13-97ED-0CD08614F482}" type="presParOf" srcId="{D99AF065-F864-480F-8E58-F72B3ECAEF48}" destId="{E6895793-E86A-4F15-BDE9-7A301FD5A2AD}" srcOrd="0" destOrd="0" presId="urn:microsoft.com/office/officeart/2018/2/layout/IconLabelList"/>
    <dgm:cxn modelId="{A127CE07-BF28-47BB-8C97-3688E1C5EBC1}" type="presParOf" srcId="{D99AF065-F864-480F-8E58-F72B3ECAEF48}" destId="{BC701553-B987-4FE2-AFB7-53E51E91D1E8}" srcOrd="1" destOrd="0" presId="urn:microsoft.com/office/officeart/2018/2/layout/IconLabelList"/>
    <dgm:cxn modelId="{54765D1F-E564-4CFC-80C9-2F4000021553}" type="presParOf" srcId="{D99AF065-F864-480F-8E58-F72B3ECAEF48}" destId="{8AAFC8B2-65E6-41D3-BC19-C94D09C4C8BB}" srcOrd="2" destOrd="0" presId="urn:microsoft.com/office/officeart/2018/2/layout/IconLabelList"/>
    <dgm:cxn modelId="{FFB33B6F-A7FA-49C0-AD81-51FFEB687C05}" type="presParOf" srcId="{35BBB764-385C-4B1A-9511-1639AD164E6A}" destId="{EB8917E5-984F-469E-A44C-D821CF191C68}" srcOrd="5" destOrd="0" presId="urn:microsoft.com/office/officeart/2018/2/layout/IconLabelList"/>
    <dgm:cxn modelId="{376D8AF3-6B02-47F6-8D1B-3C234073566E}" type="presParOf" srcId="{35BBB764-385C-4B1A-9511-1639AD164E6A}" destId="{292AD12E-062E-4CDC-AFA4-8463CB6B3C00}" srcOrd="6" destOrd="0" presId="urn:microsoft.com/office/officeart/2018/2/layout/IconLabelList"/>
    <dgm:cxn modelId="{F92DA792-48E9-4EF6-B4ED-EBD69B1C7CF4}" type="presParOf" srcId="{292AD12E-062E-4CDC-AFA4-8463CB6B3C00}" destId="{D6155ECC-CE95-4B66-B7A1-3E8A807B5D96}" srcOrd="0" destOrd="0" presId="urn:microsoft.com/office/officeart/2018/2/layout/IconLabelList"/>
    <dgm:cxn modelId="{980F7DDA-FA44-49C9-96EE-964CFD8611E7}" type="presParOf" srcId="{292AD12E-062E-4CDC-AFA4-8463CB6B3C00}" destId="{1D028F1C-738D-45AC-A454-CB13256CFE4E}" srcOrd="1" destOrd="0" presId="urn:microsoft.com/office/officeart/2018/2/layout/IconLabelList"/>
    <dgm:cxn modelId="{A0BDCBDF-4238-4C09-B381-A4B5BA417AA8}" type="presParOf" srcId="{292AD12E-062E-4CDC-AFA4-8463CB6B3C00}" destId="{0E368888-A0CA-4A0A-AA22-FA632FBD05F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89B960-E03F-485C-9473-72ABA7E760F3}">
      <dsp:nvSpPr>
        <dsp:cNvPr id="0" name=""/>
        <dsp:cNvSpPr/>
      </dsp:nvSpPr>
      <dsp:spPr>
        <a:xfrm>
          <a:off x="3286981" y="201303"/>
          <a:ext cx="694511" cy="6945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8D78F2A-A824-4ABB-9476-F84C70A30951}">
      <dsp:nvSpPr>
        <dsp:cNvPr id="0" name=""/>
        <dsp:cNvSpPr/>
      </dsp:nvSpPr>
      <dsp:spPr>
        <a:xfrm>
          <a:off x="2862558" y="1346119"/>
          <a:ext cx="1543359" cy="1856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i="0" kern="1200"/>
            <a:t>WHO’S 1945 constitution defines health as complete physical, mental and social wellbeing rather than merely the absence of illness establishes the fundamental idea that everyone has the right to health.</a:t>
          </a:r>
          <a:endParaRPr lang="en-US" sz="1100" kern="1200"/>
        </a:p>
      </dsp:txBody>
      <dsp:txXfrm>
        <a:off x="2862558" y="1346119"/>
        <a:ext cx="1543359" cy="1856854"/>
      </dsp:txXfrm>
    </dsp:sp>
    <dsp:sp modelId="{D91F157E-2EF7-4DB5-93CB-3BE4D8ED2424}">
      <dsp:nvSpPr>
        <dsp:cNvPr id="0" name=""/>
        <dsp:cNvSpPr/>
      </dsp:nvSpPr>
      <dsp:spPr>
        <a:xfrm>
          <a:off x="5100429" y="201303"/>
          <a:ext cx="694511" cy="6945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225DDD6-C605-443F-A3D8-A3A4BA28CD22}">
      <dsp:nvSpPr>
        <dsp:cNvPr id="0" name=""/>
        <dsp:cNvSpPr/>
      </dsp:nvSpPr>
      <dsp:spPr>
        <a:xfrm>
          <a:off x="4676005" y="1346119"/>
          <a:ext cx="1543359" cy="1856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i="0" kern="1200"/>
            <a:t>The 1986 Ottawa charter for health promotion identifies five important areas for action reorienting health services,strengthening community action, fostering supportive environments,developing personal skills, and developing healthy public policy focuses on preventing rather than treating illness.</a:t>
          </a:r>
          <a:endParaRPr lang="en-US" sz="1100" kern="1200"/>
        </a:p>
      </dsp:txBody>
      <dsp:txXfrm>
        <a:off x="4676005" y="1346119"/>
        <a:ext cx="1543359" cy="1856854"/>
      </dsp:txXfrm>
    </dsp:sp>
    <dsp:sp modelId="{3BC68813-D293-4EFD-B8C0-E02B0AB2AFDE}">
      <dsp:nvSpPr>
        <dsp:cNvPr id="0" name=""/>
        <dsp:cNvSpPr/>
      </dsp:nvSpPr>
      <dsp:spPr>
        <a:xfrm>
          <a:off x="6913876" y="201303"/>
          <a:ext cx="694511" cy="6945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A7FE89D-6054-4954-A8CB-6A309F9E40C3}">
      <dsp:nvSpPr>
        <dsp:cNvPr id="0" name=""/>
        <dsp:cNvSpPr/>
      </dsp:nvSpPr>
      <dsp:spPr>
        <a:xfrm>
          <a:off x="6489452" y="1346119"/>
          <a:ext cx="1543359" cy="1856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0" i="0" kern="1200" dirty="0"/>
            <a:t>Global strategy on people centred health systems(2007) promotes coordinated person centred care that meets people’s needs and expectations.</a:t>
          </a:r>
          <a:endParaRPr lang="en-US" sz="1100" kern="1200" dirty="0"/>
        </a:p>
      </dsp:txBody>
      <dsp:txXfrm>
        <a:off x="6489452" y="1346119"/>
        <a:ext cx="1543359" cy="18568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B0BE39-1C47-43DE-8302-321DAAF8967D}">
      <dsp:nvSpPr>
        <dsp:cNvPr id="0" name=""/>
        <dsp:cNvSpPr/>
      </dsp:nvSpPr>
      <dsp:spPr>
        <a:xfrm>
          <a:off x="740369" y="530388"/>
          <a:ext cx="1065807" cy="10658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48DE570-0AA5-48E3-B7C1-838C360C4808}">
      <dsp:nvSpPr>
        <dsp:cNvPr id="0" name=""/>
        <dsp:cNvSpPr/>
      </dsp:nvSpPr>
      <dsp:spPr>
        <a:xfrm>
          <a:off x="89042" y="1947960"/>
          <a:ext cx="2368460" cy="925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The problem</a:t>
          </a:r>
          <a:endParaRPr lang="en-US" sz="1100" kern="1200"/>
        </a:p>
      </dsp:txBody>
      <dsp:txXfrm>
        <a:off x="89042" y="1947960"/>
        <a:ext cx="2368460" cy="925927"/>
      </dsp:txXfrm>
    </dsp:sp>
    <dsp:sp modelId="{2E0C6953-394E-417E-942B-74020BCA5B08}">
      <dsp:nvSpPr>
        <dsp:cNvPr id="0" name=""/>
        <dsp:cNvSpPr/>
      </dsp:nvSpPr>
      <dsp:spPr>
        <a:xfrm>
          <a:off x="3523310" y="530388"/>
          <a:ext cx="1065807" cy="10658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2A7A2F6-3FA3-4B8C-BC0E-26FD6C307795}">
      <dsp:nvSpPr>
        <dsp:cNvPr id="0" name=""/>
        <dsp:cNvSpPr/>
      </dsp:nvSpPr>
      <dsp:spPr>
        <a:xfrm>
          <a:off x="2871984" y="1947960"/>
          <a:ext cx="2368460" cy="925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The most impoverished area have a much higher prevalence of type 2 diabetes,but these communities have lower referral,uptake,and completion rates.</a:t>
          </a:r>
          <a:endParaRPr lang="en-US" sz="1100" kern="1200"/>
        </a:p>
      </dsp:txBody>
      <dsp:txXfrm>
        <a:off x="2871984" y="1947960"/>
        <a:ext cx="2368460" cy="925927"/>
      </dsp:txXfrm>
    </dsp:sp>
    <dsp:sp modelId="{E6895793-E86A-4F15-BDE9-7A301FD5A2AD}">
      <dsp:nvSpPr>
        <dsp:cNvPr id="0" name=""/>
        <dsp:cNvSpPr/>
      </dsp:nvSpPr>
      <dsp:spPr>
        <a:xfrm>
          <a:off x="6306251" y="530388"/>
          <a:ext cx="1065807" cy="10658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AAFC8B2-65E6-41D3-BC19-C94D09C4C8BB}">
      <dsp:nvSpPr>
        <dsp:cNvPr id="0" name=""/>
        <dsp:cNvSpPr/>
      </dsp:nvSpPr>
      <dsp:spPr>
        <a:xfrm>
          <a:off x="5654925" y="1947960"/>
          <a:ext cx="2368460" cy="925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Compared to people from more affluent area,those from the deprived areas are less likely to finish the program and exhibit smaller improvements in blood glucose and weigh.</a:t>
          </a:r>
          <a:endParaRPr lang="en-US" sz="1100" kern="1200"/>
        </a:p>
      </dsp:txBody>
      <dsp:txXfrm>
        <a:off x="5654925" y="1947960"/>
        <a:ext cx="2368460" cy="925927"/>
      </dsp:txXfrm>
    </dsp:sp>
    <dsp:sp modelId="{D6155ECC-CE95-4B66-B7A1-3E8A807B5D96}">
      <dsp:nvSpPr>
        <dsp:cNvPr id="0" name=""/>
        <dsp:cNvSpPr/>
      </dsp:nvSpPr>
      <dsp:spPr>
        <a:xfrm>
          <a:off x="9089193" y="530388"/>
          <a:ext cx="1065807" cy="106580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E368888-A0CA-4A0A-AA22-FA632FBD05FA}">
      <dsp:nvSpPr>
        <dsp:cNvPr id="0" name=""/>
        <dsp:cNvSpPr/>
      </dsp:nvSpPr>
      <dsp:spPr>
        <a:xfrm>
          <a:off x="8437866" y="1947960"/>
          <a:ext cx="2368460" cy="925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Compared to children in the least deprived areas,children in the most deprived areas are five times more likely to develop type 2 diabetes.</a:t>
          </a:r>
          <a:endParaRPr lang="en-US" sz="1100" kern="1200"/>
        </a:p>
      </dsp:txBody>
      <dsp:txXfrm>
        <a:off x="8437866" y="1947960"/>
        <a:ext cx="2368460" cy="925927"/>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5D23B3-D6B8-40C8-AD75-85E20159D968}" type="datetimeFigureOut">
              <a:rPr lang="en-GB" smtClean="0"/>
              <a:t>16/10/2026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32779F-D28E-434D-8186-2A19748112C5}" type="slidenum">
              <a:rPr lang="en-GB" smtClean="0"/>
              <a:t>‹#›</a:t>
            </a:fld>
            <a:endParaRPr lang="en-GB"/>
          </a:p>
        </p:txBody>
      </p:sp>
    </p:spTree>
    <p:extLst>
      <p:ext uri="{BB962C8B-B14F-4D97-AF65-F5344CB8AC3E}">
        <p14:creationId xmlns:p14="http://schemas.microsoft.com/office/powerpoint/2010/main" val="3206256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32779F-D28E-434D-8186-2A19748112C5}" type="slidenum">
              <a:rPr lang="en-GB" smtClean="0"/>
              <a:t>2</a:t>
            </a:fld>
            <a:endParaRPr lang="en-GB"/>
          </a:p>
        </p:txBody>
      </p:sp>
    </p:spTree>
    <p:extLst>
      <p:ext uri="{BB962C8B-B14F-4D97-AF65-F5344CB8AC3E}">
        <p14:creationId xmlns:p14="http://schemas.microsoft.com/office/powerpoint/2010/main" val="27579011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32779F-D28E-434D-8186-2A19748112C5}" type="slidenum">
              <a:rPr lang="en-GB" smtClean="0"/>
              <a:t>9</a:t>
            </a:fld>
            <a:endParaRPr lang="en-GB"/>
          </a:p>
        </p:txBody>
      </p:sp>
    </p:spTree>
    <p:extLst>
      <p:ext uri="{BB962C8B-B14F-4D97-AF65-F5344CB8AC3E}">
        <p14:creationId xmlns:p14="http://schemas.microsoft.com/office/powerpoint/2010/main" val="39311573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49AA12-8195-4182-A7AC-2E7E59DFBDAF}" type="datetimeFigureOut">
              <a:rPr lang="en-US" smtClean="0"/>
              <a:pPr/>
              <a:t>10/16/2026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DFC975-2FD7-44A5-9E78-ECBA46156075}" type="slidenum">
              <a:rPr lang="en-US" smtClean="0"/>
              <a:pPr/>
              <a:t>‹#›</a:t>
            </a:fld>
            <a:endParaRPr lang="en-US"/>
          </a:p>
        </p:txBody>
      </p:sp>
    </p:spTree>
    <p:extLst>
      <p:ext uri="{BB962C8B-B14F-4D97-AF65-F5344CB8AC3E}">
        <p14:creationId xmlns:p14="http://schemas.microsoft.com/office/powerpoint/2010/main" val="2503761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1449AA12-8195-4182-A7AC-2E7E59DFBDAF}" type="datetimeFigureOut">
              <a:rPr lang="en-US" smtClean="0"/>
              <a:pPr/>
              <a:t>10/16/2026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DFC975-2FD7-44A5-9E78-ECBA46156075}" type="slidenum">
              <a:rPr lang="en-US" smtClean="0"/>
              <a:pPr/>
              <a:t>‹#›</a:t>
            </a:fld>
            <a:endParaRPr lang="en-US"/>
          </a:p>
        </p:txBody>
      </p:sp>
    </p:spTree>
    <p:extLst>
      <p:ext uri="{BB962C8B-B14F-4D97-AF65-F5344CB8AC3E}">
        <p14:creationId xmlns:p14="http://schemas.microsoft.com/office/powerpoint/2010/main" val="8079471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49AA12-8195-4182-A7AC-2E7E59DFBDAF}" type="datetimeFigureOut">
              <a:rPr lang="en-US" smtClean="0"/>
              <a:pPr/>
              <a:t>10/16/2026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DFC975-2FD7-44A5-9E78-ECBA46156075}" type="slidenum">
              <a:rPr lang="en-US" smtClean="0"/>
              <a:pPr/>
              <a:t>‹#›</a:t>
            </a:fld>
            <a:endParaRPr lang="en-US"/>
          </a:p>
        </p:txBody>
      </p:sp>
    </p:spTree>
    <p:extLst>
      <p:ext uri="{BB962C8B-B14F-4D97-AF65-F5344CB8AC3E}">
        <p14:creationId xmlns:p14="http://schemas.microsoft.com/office/powerpoint/2010/main" val="17255044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49AA12-8195-4182-A7AC-2E7E59DFBDAF}" type="datetimeFigureOut">
              <a:rPr lang="en-US" smtClean="0"/>
              <a:t>10/16/2026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14222149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49AA12-8195-4182-A7AC-2E7E59DFBDAF}" type="datetimeFigureOut">
              <a:rPr lang="en-US" smtClean="0"/>
              <a:t>10/16/2026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29536590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449AA12-8195-4182-A7AC-2E7E59DFBDAF}" type="datetimeFigureOut">
              <a:rPr lang="en-US" smtClean="0"/>
              <a:t>10/16/2026</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627083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449AA12-8195-4182-A7AC-2E7E59DFBDAF}" type="datetimeFigureOut">
              <a:rPr lang="en-US" smtClean="0"/>
              <a:pPr/>
              <a:t>10/16/2026</a:t>
            </a:fld>
            <a:endParaRPr lang="en-US"/>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14DFC975-2FD7-44A5-9E78-ECBA46156075}" type="slidenum">
              <a:rPr lang="en-US" smtClean="0"/>
              <a:pPr/>
              <a:t>‹#›</a:t>
            </a:fld>
            <a:endParaRPr lang="en-US"/>
          </a:p>
        </p:txBody>
      </p:sp>
    </p:spTree>
    <p:extLst>
      <p:ext uri="{BB962C8B-B14F-4D97-AF65-F5344CB8AC3E}">
        <p14:creationId xmlns:p14="http://schemas.microsoft.com/office/powerpoint/2010/main" val="14504126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1449AA12-8195-4182-A7AC-2E7E59DFBDAF}" type="datetimeFigureOut">
              <a:rPr lang="en-US" smtClean="0"/>
              <a:pPr/>
              <a:t>10/16/2026</a:t>
            </a:fld>
            <a:endParaRPr lang="en-US"/>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14DFC975-2FD7-44A5-9E78-ECBA46156075}" type="slidenum">
              <a:rPr lang="en-US" smtClean="0"/>
              <a:pPr/>
              <a:t>‹#›</a:t>
            </a:fld>
            <a:endParaRPr lang="en-US"/>
          </a:p>
        </p:txBody>
      </p:sp>
    </p:spTree>
    <p:extLst>
      <p:ext uri="{BB962C8B-B14F-4D97-AF65-F5344CB8AC3E}">
        <p14:creationId xmlns:p14="http://schemas.microsoft.com/office/powerpoint/2010/main" val="35361001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49AA12-8195-4182-A7AC-2E7E59DFBDAF}" type="datetimeFigureOut">
              <a:rPr lang="en-US" smtClean="0"/>
              <a:pPr/>
              <a:t>10/16/2026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4DFC975-2FD7-44A5-9E78-ECBA46156075}" type="slidenum">
              <a:rPr lang="en-US" smtClean="0"/>
              <a:pPr/>
              <a:t>‹#›</a:t>
            </a:fld>
            <a:endParaRPr lang="en-US"/>
          </a:p>
        </p:txBody>
      </p:sp>
    </p:spTree>
    <p:extLst>
      <p:ext uri="{BB962C8B-B14F-4D97-AF65-F5344CB8AC3E}">
        <p14:creationId xmlns:p14="http://schemas.microsoft.com/office/powerpoint/2010/main" val="2297295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49AA12-8195-4182-A7AC-2E7E59DFBDAF}" type="datetimeFigureOut">
              <a:rPr lang="en-US" smtClean="0"/>
              <a:pPr/>
              <a:t>10/16/2026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4DFC975-2FD7-44A5-9E78-ECBA46156075}" type="slidenum">
              <a:rPr lang="en-US" smtClean="0"/>
              <a:pPr/>
              <a:t>‹#›</a:t>
            </a:fld>
            <a:endParaRPr lang="en-US"/>
          </a:p>
        </p:txBody>
      </p:sp>
    </p:spTree>
    <p:extLst>
      <p:ext uri="{BB962C8B-B14F-4D97-AF65-F5344CB8AC3E}">
        <p14:creationId xmlns:p14="http://schemas.microsoft.com/office/powerpoint/2010/main" val="5138277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449AA12-8195-4182-A7AC-2E7E59DFBDAF}" type="datetimeFigureOut">
              <a:rPr lang="en-US" smtClean="0"/>
              <a:pPr/>
              <a:t>10/16/2026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DFC975-2FD7-44A5-9E78-ECBA46156075}" type="slidenum">
              <a:rPr lang="en-US" smtClean="0"/>
              <a:pPr/>
              <a:t>‹#›</a:t>
            </a:fld>
            <a:endParaRPr lang="en-US"/>
          </a:p>
        </p:txBody>
      </p:sp>
    </p:spTree>
    <p:extLst>
      <p:ext uri="{BB962C8B-B14F-4D97-AF65-F5344CB8AC3E}">
        <p14:creationId xmlns:p14="http://schemas.microsoft.com/office/powerpoint/2010/main" val="12602709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449AA12-8195-4182-A7AC-2E7E59DFBDAF}" type="datetimeFigureOut">
              <a:rPr lang="en-US" smtClean="0"/>
              <a:pPr/>
              <a:t>10/16/2026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DFC975-2FD7-44A5-9E78-ECBA46156075}" type="slidenum">
              <a:rPr lang="en-US" smtClean="0"/>
              <a:pPr/>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2915370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49AA12-8195-4182-A7AC-2E7E59DFBDAF}" type="datetimeFigureOut">
              <a:rPr lang="en-US" smtClean="0"/>
              <a:pPr/>
              <a:t>10/16/2026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DFC975-2FD7-44A5-9E78-ECBA46156075}" type="slidenum">
              <a:rPr lang="en-US" smtClean="0"/>
              <a:pPr/>
              <a:t>‹#›</a:t>
            </a:fld>
            <a:endParaRPr lang="en-US"/>
          </a:p>
        </p:txBody>
      </p:sp>
    </p:spTree>
    <p:extLst>
      <p:ext uri="{BB962C8B-B14F-4D97-AF65-F5344CB8AC3E}">
        <p14:creationId xmlns:p14="http://schemas.microsoft.com/office/powerpoint/2010/main" val="20371130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449AA12-8195-4182-A7AC-2E7E59DFBDAF}" type="datetimeFigureOut">
              <a:rPr lang="en-US" smtClean="0"/>
              <a:pPr/>
              <a:t>10/16/2026</a:t>
            </a:fld>
            <a:endParaRPr lang="en-US"/>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DFC975-2FD7-44A5-9E78-ECBA46156075}" type="slidenum">
              <a:rPr lang="en-US" smtClean="0"/>
              <a:pPr/>
              <a:t>‹#›</a:t>
            </a:fld>
            <a:endParaRPr lang="en-US"/>
          </a:p>
        </p:txBody>
      </p:sp>
    </p:spTree>
    <p:extLst>
      <p:ext uri="{BB962C8B-B14F-4D97-AF65-F5344CB8AC3E}">
        <p14:creationId xmlns:p14="http://schemas.microsoft.com/office/powerpoint/2010/main" val="1670639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449AA12-8195-4182-A7AC-2E7E59DFBDAF}" type="datetimeFigureOut">
              <a:rPr lang="en-US" smtClean="0"/>
              <a:pPr/>
              <a:t>10/16/2026</a:t>
            </a:fld>
            <a:endParaRPr lang="en-US"/>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DFC975-2FD7-44A5-9E78-ECBA46156075}" type="slidenum">
              <a:rPr lang="en-US" smtClean="0"/>
              <a:pPr/>
              <a:t>‹#›</a:t>
            </a:fld>
            <a:endParaRPr lang="en-US"/>
          </a:p>
        </p:txBody>
      </p:sp>
    </p:spTree>
    <p:extLst>
      <p:ext uri="{BB962C8B-B14F-4D97-AF65-F5344CB8AC3E}">
        <p14:creationId xmlns:p14="http://schemas.microsoft.com/office/powerpoint/2010/main" val="11467090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49AA12-8195-4182-A7AC-2E7E59DFBDAF}" type="datetimeFigureOut">
              <a:rPr lang="en-US" smtClean="0"/>
              <a:pPr/>
              <a:t>10/16/2026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DFC975-2FD7-44A5-9E78-ECBA46156075}" type="slidenum">
              <a:rPr lang="en-US" smtClean="0"/>
              <a:pPr/>
              <a:t>‹#›</a:t>
            </a:fld>
            <a:endParaRPr lang="en-US"/>
          </a:p>
        </p:txBody>
      </p:sp>
    </p:spTree>
    <p:extLst>
      <p:ext uri="{BB962C8B-B14F-4D97-AF65-F5344CB8AC3E}">
        <p14:creationId xmlns:p14="http://schemas.microsoft.com/office/powerpoint/2010/main" val="25776763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49AA12-8195-4182-A7AC-2E7E59DFBDAF}" type="datetimeFigureOut">
              <a:rPr lang="en-US" smtClean="0"/>
              <a:pPr/>
              <a:t>10/16/2026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DFC975-2FD7-44A5-9E78-ECBA46156075}" type="slidenum">
              <a:rPr lang="en-US" smtClean="0"/>
              <a:pPr/>
              <a:t>‹#›</a:t>
            </a:fld>
            <a:endParaRPr lang="en-US"/>
          </a:p>
        </p:txBody>
      </p:sp>
    </p:spTree>
    <p:extLst>
      <p:ext uri="{BB962C8B-B14F-4D97-AF65-F5344CB8AC3E}">
        <p14:creationId xmlns:p14="http://schemas.microsoft.com/office/powerpoint/2010/main" val="39607170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449AA12-8195-4182-A7AC-2E7E59DFBDAF}" type="datetimeFigureOut">
              <a:rPr lang="en-US" smtClean="0"/>
              <a:pPr/>
              <a:t>10/16/2026</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4088461352"/>
      </p:ext>
    </p:extLst>
  </p:cSld>
  <p:clrMap bg1="dk1" tx1="lt1" bg2="dk2" tx2="lt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 id="2147483860" r:id="rId12"/>
    <p:sldLayoutId id="2147483861" r:id="rId13"/>
    <p:sldLayoutId id="2147483862" r:id="rId14"/>
    <p:sldLayoutId id="2147483863" r:id="rId15"/>
    <p:sldLayoutId id="2147483864" r:id="rId16"/>
    <p:sldLayoutId id="214748386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7.jp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F3F4807A-5068-4492-8025-D75F320E9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052B04-9B07-97C9-D0BD-5DE0E604D4FE}"/>
              </a:ext>
            </a:extLst>
          </p:cNvPr>
          <p:cNvSpPr>
            <a:spLocks noGrp="1"/>
          </p:cNvSpPr>
          <p:nvPr>
            <p:ph type="ctrTitle"/>
          </p:nvPr>
        </p:nvSpPr>
        <p:spPr>
          <a:xfrm>
            <a:off x="8097639" y="3243170"/>
            <a:ext cx="3543464" cy="3066507"/>
          </a:xfrm>
        </p:spPr>
        <p:txBody>
          <a:bodyPr>
            <a:normAutofit fontScale="90000"/>
          </a:bodyPr>
          <a:lstStyle/>
          <a:p>
            <a:pPr>
              <a:lnSpc>
                <a:spcPct val="90000"/>
              </a:lnSpc>
            </a:pPr>
            <a:r>
              <a:rPr lang="en-GB" sz="4100" dirty="0">
                <a:solidFill>
                  <a:srgbClr val="EBEBEB"/>
                </a:solidFill>
                <a:latin typeface="Abadi" panose="020B0604020104020204" pitchFamily="34" charset="0"/>
              </a:rPr>
              <a:t>Name Sidrah Javed</a:t>
            </a:r>
            <a:br>
              <a:rPr lang="en-GB" sz="4100" dirty="0">
                <a:solidFill>
                  <a:srgbClr val="EBEBEB"/>
                </a:solidFill>
                <a:latin typeface="Abadi" panose="020B0604020104020204" pitchFamily="34" charset="0"/>
              </a:rPr>
            </a:br>
            <a:r>
              <a:rPr lang="en-GB" sz="4100" dirty="0">
                <a:solidFill>
                  <a:srgbClr val="EBEBEB"/>
                </a:solidFill>
                <a:latin typeface="Abadi" panose="020B0604020104020204" pitchFamily="34" charset="0"/>
              </a:rPr>
              <a:t>student ID number </a:t>
            </a:r>
            <a:br>
              <a:rPr lang="en-GB" sz="4100" dirty="0">
                <a:solidFill>
                  <a:srgbClr val="EBEBEB"/>
                </a:solidFill>
                <a:latin typeface="Abadi" panose="020B0604020104020204" pitchFamily="34" charset="0"/>
              </a:rPr>
            </a:br>
            <a:r>
              <a:rPr lang="en-GB" sz="4100" dirty="0">
                <a:solidFill>
                  <a:srgbClr val="EBEBEB"/>
                </a:solidFill>
                <a:latin typeface="Abadi" panose="020B0604020104020204" pitchFamily="34" charset="0"/>
              </a:rPr>
              <a:t>2238819</a:t>
            </a:r>
            <a:br>
              <a:rPr lang="en-GB" sz="4100" dirty="0">
                <a:solidFill>
                  <a:srgbClr val="EBEBEB"/>
                </a:solidFill>
                <a:latin typeface="Abadi" panose="020B0604020104020204" pitchFamily="34" charset="0"/>
              </a:rPr>
            </a:br>
            <a:r>
              <a:rPr lang="en-GB" sz="4100" dirty="0">
                <a:solidFill>
                  <a:srgbClr val="EBEBEB"/>
                </a:solidFill>
                <a:latin typeface="Abadi" panose="020B0604020104020204" pitchFamily="34" charset="0"/>
              </a:rPr>
              <a:t>Module Title Health, wellbeing and sustainable Development </a:t>
            </a:r>
          </a:p>
        </p:txBody>
      </p:sp>
      <p:sp>
        <p:nvSpPr>
          <p:cNvPr id="39" name="Freeform 36">
            <a:extLst>
              <a:ext uri="{FF2B5EF4-FFF2-40B4-BE49-F238E27FC236}">
                <a16:creationId xmlns:a16="http://schemas.microsoft.com/office/drawing/2014/main" id="{B24996F8-180C-4DCB-8A26-DFA336CDE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13666"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32" name="Picture 31">
            <a:extLst>
              <a:ext uri="{FF2B5EF4-FFF2-40B4-BE49-F238E27FC236}">
                <a16:creationId xmlns:a16="http://schemas.microsoft.com/office/drawing/2014/main" id="{06A289CF-63EE-3087-CAFC-2DD9412A001D}"/>
              </a:ext>
            </a:extLst>
          </p:cNvPr>
          <p:cNvPicPr>
            <a:picLocks noChangeAspect="1"/>
          </p:cNvPicPr>
          <p:nvPr/>
        </p:nvPicPr>
        <p:blipFill>
          <a:blip r:embed="rId3"/>
          <a:srcRect l="26955" r="8266" b="1"/>
          <a:stretch>
            <a:fillRect/>
          </a:stretch>
        </p:blipFill>
        <p:spPr>
          <a:xfrm>
            <a:off x="20" y="10"/>
            <a:ext cx="7759920" cy="6857991"/>
          </a:xfrm>
          <a:custGeom>
            <a:avLst/>
            <a:gdLst/>
            <a:ahLst/>
            <a:cxnLst/>
            <a:rect l="l" t="t" r="r" b="b"/>
            <a:pathLst>
              <a:path w="7759940" h="6858001">
                <a:moveTo>
                  <a:pt x="0" y="0"/>
                </a:moveTo>
                <a:lnTo>
                  <a:pt x="1296537" y="0"/>
                </a:lnTo>
                <a:lnTo>
                  <a:pt x="1296537" y="1"/>
                </a:lnTo>
                <a:lnTo>
                  <a:pt x="6415225" y="1"/>
                </a:lnTo>
                <a:lnTo>
                  <a:pt x="6415225" y="0"/>
                </a:lnTo>
                <a:lnTo>
                  <a:pt x="7758763" y="0"/>
                </a:lnTo>
                <a:lnTo>
                  <a:pt x="7733718" y="155677"/>
                </a:lnTo>
                <a:lnTo>
                  <a:pt x="7709849" y="310668"/>
                </a:lnTo>
                <a:lnTo>
                  <a:pt x="7686485" y="466344"/>
                </a:lnTo>
                <a:lnTo>
                  <a:pt x="7666482" y="622707"/>
                </a:lnTo>
                <a:lnTo>
                  <a:pt x="7646311" y="778383"/>
                </a:lnTo>
                <a:lnTo>
                  <a:pt x="7627485" y="934746"/>
                </a:lnTo>
                <a:lnTo>
                  <a:pt x="7611349" y="1089051"/>
                </a:lnTo>
                <a:lnTo>
                  <a:pt x="7596053" y="1245413"/>
                </a:lnTo>
                <a:lnTo>
                  <a:pt x="7582101" y="1401090"/>
                </a:lnTo>
                <a:lnTo>
                  <a:pt x="7569999" y="1554023"/>
                </a:lnTo>
                <a:lnTo>
                  <a:pt x="7557896" y="1709014"/>
                </a:lnTo>
                <a:lnTo>
                  <a:pt x="7547811" y="1861947"/>
                </a:lnTo>
                <a:lnTo>
                  <a:pt x="7539911" y="2014881"/>
                </a:lnTo>
                <a:lnTo>
                  <a:pt x="7531674" y="2167128"/>
                </a:lnTo>
                <a:lnTo>
                  <a:pt x="7524783" y="2318004"/>
                </a:lnTo>
                <a:lnTo>
                  <a:pt x="7519908" y="2467509"/>
                </a:lnTo>
                <a:lnTo>
                  <a:pt x="7515706" y="2617013"/>
                </a:lnTo>
                <a:lnTo>
                  <a:pt x="7511672" y="2765146"/>
                </a:lnTo>
                <a:lnTo>
                  <a:pt x="7509823" y="2911221"/>
                </a:lnTo>
                <a:lnTo>
                  <a:pt x="7507806" y="3057297"/>
                </a:lnTo>
                <a:lnTo>
                  <a:pt x="7506797" y="3201315"/>
                </a:lnTo>
                <a:lnTo>
                  <a:pt x="7507806" y="3343961"/>
                </a:lnTo>
                <a:lnTo>
                  <a:pt x="7507806" y="3485236"/>
                </a:lnTo>
                <a:lnTo>
                  <a:pt x="7509823" y="3625139"/>
                </a:lnTo>
                <a:lnTo>
                  <a:pt x="7512848" y="3762299"/>
                </a:lnTo>
                <a:lnTo>
                  <a:pt x="7515706" y="3898087"/>
                </a:lnTo>
                <a:lnTo>
                  <a:pt x="7518900" y="4031133"/>
                </a:lnTo>
                <a:lnTo>
                  <a:pt x="7523774" y="4163492"/>
                </a:lnTo>
                <a:lnTo>
                  <a:pt x="7528985" y="4293793"/>
                </a:lnTo>
                <a:lnTo>
                  <a:pt x="7533691" y="4421352"/>
                </a:lnTo>
                <a:lnTo>
                  <a:pt x="7546971" y="4670298"/>
                </a:lnTo>
                <a:lnTo>
                  <a:pt x="7561090" y="4908956"/>
                </a:lnTo>
                <a:lnTo>
                  <a:pt x="7575882" y="5138013"/>
                </a:lnTo>
                <a:lnTo>
                  <a:pt x="7592187" y="5354726"/>
                </a:lnTo>
                <a:lnTo>
                  <a:pt x="7609164" y="5561838"/>
                </a:lnTo>
                <a:lnTo>
                  <a:pt x="7627485" y="5753862"/>
                </a:lnTo>
                <a:lnTo>
                  <a:pt x="7645471" y="5934227"/>
                </a:lnTo>
                <a:lnTo>
                  <a:pt x="7663456" y="6100191"/>
                </a:lnTo>
                <a:lnTo>
                  <a:pt x="7680433" y="6252438"/>
                </a:lnTo>
                <a:lnTo>
                  <a:pt x="7696570" y="6387541"/>
                </a:lnTo>
                <a:lnTo>
                  <a:pt x="7711866" y="6509613"/>
                </a:lnTo>
                <a:lnTo>
                  <a:pt x="7724641" y="6612483"/>
                </a:lnTo>
                <a:lnTo>
                  <a:pt x="7736743" y="6698894"/>
                </a:lnTo>
                <a:lnTo>
                  <a:pt x="7754057" y="6817538"/>
                </a:lnTo>
                <a:lnTo>
                  <a:pt x="7759940" y="6858000"/>
                </a:lnTo>
                <a:lnTo>
                  <a:pt x="6854586" y="6858000"/>
                </a:lnTo>
                <a:lnTo>
                  <a:pt x="6854586" y="6858001"/>
                </a:lnTo>
                <a:lnTo>
                  <a:pt x="764022" y="6858001"/>
                </a:lnTo>
                <a:lnTo>
                  <a:pt x="764022" y="6858000"/>
                </a:lnTo>
                <a:lnTo>
                  <a:pt x="0" y="6858000"/>
                </a:lnTo>
                <a:close/>
              </a:path>
            </a:pathLst>
          </a:custGeom>
        </p:spPr>
      </p:pic>
      <p:sp>
        <p:nvSpPr>
          <p:cNvPr id="43" name="Rectangle 42">
            <a:extLst>
              <a:ext uri="{FF2B5EF4-FFF2-40B4-BE49-F238E27FC236}">
                <a16:creationId xmlns:a16="http://schemas.microsoft.com/office/drawing/2014/main" id="{630182B0-3559-41D5-9EBC-0BD86BEDA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193943335"/>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2D7AB1EC-41BA-DE0F-6630-519D5E4C6CE4}"/>
              </a:ext>
            </a:extLst>
          </p:cNvPr>
          <p:cNvSpPr>
            <a:spLocks noGrp="1"/>
          </p:cNvSpPr>
          <p:nvPr>
            <p:ph type="title"/>
          </p:nvPr>
        </p:nvSpPr>
        <p:spPr>
          <a:xfrm>
            <a:off x="1132937" y="1396639"/>
            <a:ext cx="3281632" cy="4831441"/>
          </a:xfrm>
        </p:spPr>
        <p:txBody>
          <a:bodyPr anchor="ctr">
            <a:normAutofit fontScale="90000"/>
          </a:bodyPr>
          <a:lstStyle/>
          <a:p>
            <a:pPr algn="ctr"/>
            <a:r>
              <a:rPr lang="en-GB" sz="1600" dirty="0"/>
              <a:t>Health is more than just the absence of illness or disability; it is a state of whole physical, mental, and social well-being (WHO, 2026).</a:t>
            </a:r>
            <a:br>
              <a:rPr lang="en-GB" sz="1600" dirty="0"/>
            </a:br>
            <a:r>
              <a:rPr lang="en-GB" sz="1600" dirty="0"/>
              <a:t>well-being </a:t>
            </a:r>
            <a:br>
              <a:rPr lang="en-GB" sz="1600" dirty="0"/>
            </a:br>
            <a:r>
              <a:rPr lang="en-GB" sz="1600" dirty="0"/>
              <a:t>A pleasant physical, social, and mental state encompasses more than just the absence of pain, discomfort, and malfunction; it also </a:t>
            </a:r>
            <a:r>
              <a:rPr lang="en-GB" sz="1600" dirty="0">
                <a:latin typeface="Arial" panose="020B0604020202020204" pitchFamily="34" charset="0"/>
                <a:cs typeface="Arial" panose="020B0604020202020204" pitchFamily="34" charset="0"/>
              </a:rPr>
              <a:t>involves</a:t>
            </a:r>
            <a:r>
              <a:rPr lang="en-GB" sz="1600" dirty="0"/>
              <a:t> feeling good and performing well.</a:t>
            </a:r>
            <a:br>
              <a:rPr lang="en-GB" sz="1600" dirty="0"/>
            </a:br>
            <a:r>
              <a:rPr lang="en-GB" sz="1600" dirty="0"/>
              <a:t>Development that is sustainable </a:t>
            </a:r>
            <a:br>
              <a:rPr lang="en-GB" sz="1600" dirty="0"/>
            </a:br>
            <a:r>
              <a:rPr lang="en-GB" sz="1600" dirty="0"/>
              <a:t>development that satisfies current wants without jeopardising the capacity of future generations to satisfy their own.</a:t>
            </a:r>
            <a:endParaRPr lang="en-GB" sz="1600" dirty="0">
              <a:latin typeface="Abadi" panose="020B0604020104020204" pitchFamily="34" charset="0"/>
            </a:endParaRPr>
          </a:p>
        </p:txBody>
      </p:sp>
      <p:pic>
        <p:nvPicPr>
          <p:cNvPr id="5" name="Content Placeholder 4" descr="Person wearing a white coat and stethoscope">
            <a:extLst>
              <a:ext uri="{FF2B5EF4-FFF2-40B4-BE49-F238E27FC236}">
                <a16:creationId xmlns:a16="http://schemas.microsoft.com/office/drawing/2014/main" id="{7C4A604A-AE76-C7F9-B3CA-7127D0BEC6A2}"/>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5133748" y="1433955"/>
            <a:ext cx="6146293" cy="4101605"/>
          </a:xfrm>
        </p:spPr>
      </p:pic>
      <p:sp>
        <p:nvSpPr>
          <p:cNvPr id="4" name="Rectangle 3">
            <a:extLst>
              <a:ext uri="{FF2B5EF4-FFF2-40B4-BE49-F238E27FC236}">
                <a16:creationId xmlns:a16="http://schemas.microsoft.com/office/drawing/2014/main" id="{A1E2247E-51DB-ADCA-0761-F116738E0342}"/>
              </a:ext>
            </a:extLst>
          </p:cNvPr>
          <p:cNvSpPr/>
          <p:nvPr/>
        </p:nvSpPr>
        <p:spPr>
          <a:xfrm>
            <a:off x="778381" y="704119"/>
            <a:ext cx="8710734" cy="646331"/>
          </a:xfrm>
          <a:prstGeom prst="rect">
            <a:avLst/>
          </a:prstGeom>
          <a:noFill/>
        </p:spPr>
        <p:txBody>
          <a:bodyPr wrap="square" lIns="91440" tIns="45720" rIns="91440" bIns="45720">
            <a:spAutoFit/>
          </a:bodyPr>
          <a:lstStyle/>
          <a:p>
            <a:pPr algn="ctr"/>
            <a:r>
              <a:rPr lang="en-GB"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latin typeface="Abadi" panose="020B0604020104020204" pitchFamily="34" charset="0"/>
              </a:rPr>
              <a:t>Promoting Health and Wellbeing Through Sustainable Development The NHS Diabetes prevention programme</a:t>
            </a:r>
          </a:p>
        </p:txBody>
      </p:sp>
    </p:spTree>
    <p:extLst>
      <p:ext uri="{BB962C8B-B14F-4D97-AF65-F5344CB8AC3E}">
        <p14:creationId xmlns:p14="http://schemas.microsoft.com/office/powerpoint/2010/main" val="2088113264"/>
      </p:ext>
    </p:extLst>
  </p:cSld>
  <p:clrMapOvr>
    <a:masterClrMapping/>
  </p:clrMapOvr>
  <p:transition spd="slow">
    <p:comb/>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0F7F2F6-30F6-4471-9027-DE60E0F01B8E}"/>
              </a:ext>
            </a:extLst>
          </p:cNvPr>
          <p:cNvSpPr>
            <a:spLocks noGrp="1"/>
          </p:cNvSpPr>
          <p:nvPr>
            <p:ph type="title"/>
          </p:nvPr>
        </p:nvSpPr>
        <p:spPr>
          <a:xfrm>
            <a:off x="648930" y="629267"/>
            <a:ext cx="9252154" cy="1016654"/>
          </a:xfrm>
        </p:spPr>
        <p:txBody>
          <a:bodyPr>
            <a:normAutofit/>
          </a:bodyPr>
          <a:lstStyle/>
          <a:p>
            <a:pPr>
              <a:lnSpc>
                <a:spcPct val="90000"/>
              </a:lnSpc>
            </a:pPr>
            <a:r>
              <a:rPr lang="en-GB" sz="3600" dirty="0">
                <a:solidFill>
                  <a:srgbClr val="EBEBEB"/>
                </a:solidFill>
              </a:rPr>
              <a:t>Why it matters in health and social care </a:t>
            </a:r>
          </a:p>
        </p:txBody>
      </p:sp>
      <p:sp useBgFill="1">
        <p:nvSpPr>
          <p:cNvPr id="16" name="Freeform: Shape 15">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3" name="Content Placeholder 2">
            <a:extLst>
              <a:ext uri="{FF2B5EF4-FFF2-40B4-BE49-F238E27FC236}">
                <a16:creationId xmlns:a16="http://schemas.microsoft.com/office/drawing/2014/main" id="{144AD4A1-3417-3080-63F0-83D658B26C61}"/>
              </a:ext>
            </a:extLst>
          </p:cNvPr>
          <p:cNvSpPr>
            <a:spLocks noGrp="1"/>
          </p:cNvSpPr>
          <p:nvPr>
            <p:ph idx="1"/>
          </p:nvPr>
        </p:nvSpPr>
        <p:spPr>
          <a:xfrm>
            <a:off x="648931" y="2548281"/>
            <a:ext cx="5122606" cy="3658689"/>
          </a:xfrm>
        </p:spPr>
        <p:txBody>
          <a:bodyPr>
            <a:normAutofit/>
          </a:bodyPr>
          <a:lstStyle/>
          <a:p>
            <a:pPr>
              <a:lnSpc>
                <a:spcPct val="90000"/>
              </a:lnSpc>
            </a:pP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People's quality of life is directly impacted by health and social care services, which consume a lot of energy, water, food, and supplies.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Health outcomes are directly impacted by pollution, inequality, and climate change.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Creating sustainable systems will improve health both now and in the future.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Reducing health disparities promotes everyone's well-being.</a:t>
            </a:r>
          </a:p>
          <a:p>
            <a:pPr>
              <a:lnSpc>
                <a:spcPct val="90000"/>
              </a:lnSpc>
            </a:pPr>
            <a:endParaRPr lang="en-GB" dirty="0">
              <a:latin typeface="Arial" panose="020B0604020202020204" pitchFamily="34" charset="0"/>
              <a:cs typeface="Arial" panose="020B0604020202020204" pitchFamily="34" charset="0"/>
            </a:endParaRPr>
          </a:p>
        </p:txBody>
      </p:sp>
      <p:pic>
        <p:nvPicPr>
          <p:cNvPr id="7" name="Graphic 6" descr="Person Eating">
            <a:extLst>
              <a:ext uri="{FF2B5EF4-FFF2-40B4-BE49-F238E27FC236}">
                <a16:creationId xmlns:a16="http://schemas.microsoft.com/office/drawing/2014/main" id="{AF488CC6-D74C-A492-63BA-BA804E8275E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986720" y="2548281"/>
            <a:ext cx="3662018" cy="3662018"/>
          </a:xfrm>
          <a:prstGeom prst="rect">
            <a:avLst/>
          </a:prstGeom>
          <a:effectLst/>
        </p:spPr>
      </p:pic>
    </p:spTree>
    <p:extLst>
      <p:ext uri="{BB962C8B-B14F-4D97-AF65-F5344CB8AC3E}">
        <p14:creationId xmlns:p14="http://schemas.microsoft.com/office/powerpoint/2010/main" val="134081790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2DCF564E-82B6-CD96-FF05-F6E50C6D497F}"/>
              </a:ext>
            </a:extLst>
          </p:cNvPr>
          <p:cNvSpPr/>
          <p:nvPr/>
        </p:nvSpPr>
        <p:spPr>
          <a:xfrm>
            <a:off x="5411931" y="452718"/>
            <a:ext cx="4638903" cy="1400530"/>
          </a:xfrm>
          <a:prstGeom prst="rect">
            <a:avLst/>
          </a:prstGeom>
        </p:spPr>
        <p:txBody>
          <a:bodyPr vert="horz" lIns="91440" tIns="45720" rIns="91440" bIns="45720" rtlCol="0">
            <a:normAutofit/>
          </a:bodyPr>
          <a:lstStyle/>
          <a:p>
            <a:pPr>
              <a:lnSpc>
                <a:spcPct val="90000"/>
              </a:lnSpc>
              <a:spcBef>
                <a:spcPct val="0"/>
              </a:spcBef>
              <a:spcAft>
                <a:spcPts val="600"/>
              </a:spcAft>
            </a:pPr>
            <a:r>
              <a:rPr lang="en-US" sz="2900" cap="none" spc="0">
                <a:ln w="12700" cmpd="sng">
                  <a:solidFill>
                    <a:schemeClr val="accent4"/>
                  </a:solidFill>
                  <a:prstDash val="solid"/>
                </a:ln>
                <a:solidFill>
                  <a:schemeClr val="tx2"/>
                </a:solidFill>
                <a:effectLst/>
                <a:latin typeface="+mj-lt"/>
                <a:ea typeface="+mj-ea"/>
                <a:cs typeface="+mj-cs"/>
              </a:rPr>
              <a:t>The un–Sustainable Development Goals SDGS</a:t>
            </a:r>
          </a:p>
        </p:txBody>
      </p:sp>
      <p:sp>
        <p:nvSpPr>
          <p:cNvPr id="1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Sustainable Development Goals: A New Course for People and Planet ...">
            <a:extLst>
              <a:ext uri="{FF2B5EF4-FFF2-40B4-BE49-F238E27FC236}">
                <a16:creationId xmlns:a16="http://schemas.microsoft.com/office/drawing/2014/main" id="{72D953EC-F1EB-F650-20F5-340F4D5F7279}"/>
              </a:ext>
            </a:extLst>
          </p:cNvPr>
          <p:cNvPicPr>
            <a:picLocks noChangeAspect="1"/>
          </p:cNvPicPr>
          <p:nvPr/>
        </p:nvPicPr>
        <p:blipFill>
          <a:blip r:embed="rId3"/>
          <a:srcRect l="20420" r="21567" b="-1"/>
          <a:stretch>
            <a:fillRect/>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4" name="Rectangle 13">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8E742ED7-425F-35D7-8817-A6D5E33A5628}"/>
              </a:ext>
            </a:extLst>
          </p:cNvPr>
          <p:cNvSpPr>
            <a:spLocks noGrp="1"/>
          </p:cNvSpPr>
          <p:nvPr>
            <p:ph idx="1"/>
          </p:nvPr>
        </p:nvSpPr>
        <p:spPr>
          <a:xfrm>
            <a:off x="5410950" y="2052918"/>
            <a:ext cx="6325525" cy="4352364"/>
          </a:xfrm>
        </p:spPr>
        <p:txBody>
          <a:bodyPr vert="horz" lIns="91440" tIns="45720" rIns="91440" bIns="45720" rtlCol="0">
            <a:normAutofit fontScale="92500" lnSpcReduction="20000"/>
          </a:bodyPr>
          <a:lstStyle/>
          <a:p>
            <a:pPr>
              <a:lnSpc>
                <a:spcPct val="90000"/>
              </a:lnSpc>
            </a:pPr>
            <a:r>
              <a:rPr lang="en-US" sz="1500" dirty="0">
                <a:latin typeface="Arial" panose="020B0604020202020204" pitchFamily="34" charset="0"/>
                <a:cs typeface="Arial" panose="020B0604020202020204" pitchFamily="34" charset="0"/>
              </a:rPr>
              <a:t>Good health and well-being</a:t>
            </a:r>
            <a:br>
              <a:rPr lang="en-US" sz="1500" dirty="0">
                <a:latin typeface="Arial" panose="020B0604020202020204" pitchFamily="34" charset="0"/>
                <a:cs typeface="Arial" panose="020B0604020202020204" pitchFamily="34" charset="0"/>
              </a:rPr>
            </a:br>
            <a:r>
              <a:rPr lang="en-US" sz="1500" dirty="0">
                <a:latin typeface="Arial" panose="020B0604020202020204" pitchFamily="34" charset="0"/>
                <a:cs typeface="Arial" panose="020B0604020202020204" pitchFamily="34" charset="0"/>
              </a:rPr>
              <a:t>guarantee healthy lives and advance wellbeing for people of all ages. </a:t>
            </a:r>
            <a:br>
              <a:rPr lang="en-US" sz="1500" dirty="0">
                <a:latin typeface="Arial" panose="020B0604020202020204" pitchFamily="34" charset="0"/>
                <a:cs typeface="Arial" panose="020B0604020202020204" pitchFamily="34" charset="0"/>
              </a:rPr>
            </a:br>
            <a:r>
              <a:rPr lang="en-US" sz="1500" dirty="0">
                <a:latin typeface="Arial" panose="020B0604020202020204" pitchFamily="34" charset="0"/>
                <a:cs typeface="Arial" panose="020B0604020202020204" pitchFamily="34" charset="0"/>
              </a:rPr>
              <a:t>Diminished disparities </a:t>
            </a:r>
          </a:p>
          <a:p>
            <a:pPr>
              <a:lnSpc>
                <a:spcPct val="90000"/>
              </a:lnSpc>
            </a:pPr>
            <a:br>
              <a:rPr lang="en-US" sz="1500" dirty="0">
                <a:latin typeface="Arial" panose="020B0604020202020204" pitchFamily="34" charset="0"/>
                <a:cs typeface="Arial" panose="020B0604020202020204" pitchFamily="34" charset="0"/>
              </a:rPr>
            </a:br>
            <a:r>
              <a:rPr lang="en-US" sz="1500" dirty="0">
                <a:latin typeface="Arial" panose="020B0604020202020204" pitchFamily="34" charset="0"/>
                <a:cs typeface="Arial" panose="020B0604020202020204" pitchFamily="34" charset="0"/>
              </a:rPr>
              <a:t>Diminish disparities both within and between nations </a:t>
            </a:r>
            <a:br>
              <a:rPr lang="en-US" sz="1500" dirty="0">
                <a:latin typeface="Arial" panose="020B0604020202020204" pitchFamily="34" charset="0"/>
                <a:cs typeface="Arial" panose="020B0604020202020204" pitchFamily="34" charset="0"/>
              </a:rPr>
            </a:br>
            <a:r>
              <a:rPr lang="en-US" sz="1500" dirty="0">
                <a:latin typeface="Arial" panose="020B0604020202020204" pitchFamily="34" charset="0"/>
                <a:cs typeface="Arial" panose="020B0604020202020204" pitchFamily="34" charset="0"/>
              </a:rPr>
              <a:t>Take immediate action to mitigate the effects of climate change.</a:t>
            </a:r>
          </a:p>
          <a:p>
            <a:pPr>
              <a:lnSpc>
                <a:spcPct val="90000"/>
              </a:lnSpc>
            </a:pPr>
            <a:r>
              <a:rPr lang="en-US" sz="1500" dirty="0">
                <a:latin typeface="Arial" panose="020B0604020202020204" pitchFamily="34" charset="0"/>
                <a:cs typeface="Arial" panose="020B0604020202020204" pitchFamily="34" charset="0"/>
              </a:rPr>
              <a:t>Absence of poverty </a:t>
            </a:r>
            <a:br>
              <a:rPr lang="en-US" sz="1500" dirty="0">
                <a:latin typeface="Arial" panose="020B0604020202020204" pitchFamily="34" charset="0"/>
                <a:cs typeface="Arial" panose="020B0604020202020204" pitchFamily="34" charset="0"/>
              </a:rPr>
            </a:br>
            <a:r>
              <a:rPr lang="en-US" sz="1500" dirty="0">
                <a:latin typeface="Arial" panose="020B0604020202020204" pitchFamily="34" charset="0"/>
                <a:cs typeface="Arial" panose="020B0604020202020204" pitchFamily="34" charset="0"/>
              </a:rPr>
              <a:t>Communities with lower incomes are more likely to have diabetes; addressing poverty leads to better results.</a:t>
            </a:r>
          </a:p>
          <a:p>
            <a:pPr>
              <a:lnSpc>
                <a:spcPct val="90000"/>
              </a:lnSpc>
            </a:pPr>
            <a:br>
              <a:rPr lang="en-US" sz="1500" dirty="0">
                <a:latin typeface="Arial" panose="020B0604020202020204" pitchFamily="34" charset="0"/>
                <a:cs typeface="Arial" panose="020B0604020202020204" pitchFamily="34" charset="0"/>
              </a:rPr>
            </a:br>
            <a:r>
              <a:rPr lang="en-US" sz="1500" dirty="0">
                <a:latin typeface="Arial" panose="020B0604020202020204" pitchFamily="34" charset="0"/>
                <a:cs typeface="Arial" panose="020B0604020202020204" pitchFamily="34" charset="0"/>
              </a:rPr>
              <a:t>No Hunger </a:t>
            </a:r>
            <a:br>
              <a:rPr lang="en-US" sz="1500" dirty="0">
                <a:latin typeface="Arial" panose="020B0604020202020204" pitchFamily="34" charset="0"/>
                <a:cs typeface="Arial" panose="020B0604020202020204" pitchFamily="34" charset="0"/>
              </a:rPr>
            </a:br>
            <a:r>
              <a:rPr lang="en-US" sz="1500" dirty="0">
                <a:latin typeface="Arial" panose="020B0604020202020204" pitchFamily="34" charset="0"/>
                <a:cs typeface="Arial" panose="020B0604020202020204" pitchFamily="34" charset="0"/>
              </a:rPr>
              <a:t>The key to preventing type 2 diabetes is having access to reasonably priced, nutrient-dense meals.</a:t>
            </a:r>
          </a:p>
          <a:p>
            <a:pPr>
              <a:lnSpc>
                <a:spcPct val="90000"/>
              </a:lnSpc>
            </a:pPr>
            <a:br>
              <a:rPr lang="en-US" sz="1500" dirty="0">
                <a:latin typeface="Arial" panose="020B0604020202020204" pitchFamily="34" charset="0"/>
                <a:cs typeface="Arial" panose="020B0604020202020204" pitchFamily="34" charset="0"/>
              </a:rPr>
            </a:br>
            <a:r>
              <a:rPr lang="en-US" sz="1500" dirty="0">
                <a:latin typeface="Arial" panose="020B0604020202020204" pitchFamily="34" charset="0"/>
                <a:cs typeface="Arial" panose="020B0604020202020204" pitchFamily="34" charset="0"/>
              </a:rPr>
              <a:t>High-quality instruction </a:t>
            </a:r>
            <a:br>
              <a:rPr lang="en-US" sz="1500" dirty="0">
                <a:latin typeface="Arial" panose="020B0604020202020204" pitchFamily="34" charset="0"/>
                <a:cs typeface="Arial" panose="020B0604020202020204" pitchFamily="34" charset="0"/>
              </a:rPr>
            </a:br>
            <a:r>
              <a:rPr lang="en-US" sz="1500" dirty="0">
                <a:latin typeface="Arial" panose="020B0604020202020204" pitchFamily="34" charset="0"/>
                <a:cs typeface="Arial" panose="020B0604020202020204" pitchFamily="34" charset="0"/>
              </a:rPr>
              <a:t>Increasing health literacy gives people the ability to make wise lifestyle decisions.</a:t>
            </a:r>
            <a:br>
              <a:rPr lang="en-US" sz="1500" dirty="0">
                <a:latin typeface="Arial" panose="020B0604020202020204" pitchFamily="34" charset="0"/>
                <a:cs typeface="Arial" panose="020B0604020202020204" pitchFamily="34" charset="0"/>
              </a:rPr>
            </a:br>
            <a:r>
              <a:rPr lang="en-US" sz="1500" dirty="0">
                <a:latin typeface="Arial" panose="020B0604020202020204" pitchFamily="34" charset="0"/>
                <a:cs typeface="Arial" panose="020B0604020202020204" pitchFamily="34" charset="0"/>
              </a:rPr>
              <a:t>Diminished disparities </a:t>
            </a:r>
          </a:p>
          <a:p>
            <a:pPr>
              <a:lnSpc>
                <a:spcPct val="90000"/>
              </a:lnSpc>
            </a:pPr>
            <a:br>
              <a:rPr lang="en-US" sz="1500" dirty="0">
                <a:latin typeface="Arial" panose="020B0604020202020204" pitchFamily="34" charset="0"/>
                <a:cs typeface="Arial" panose="020B0604020202020204" pitchFamily="34" charset="0"/>
              </a:rPr>
            </a:br>
            <a:r>
              <a:rPr lang="en-US" sz="1500" dirty="0">
                <a:latin typeface="Arial" panose="020B0604020202020204" pitchFamily="34" charset="0"/>
                <a:cs typeface="Arial" panose="020B0604020202020204" pitchFamily="34" charset="0"/>
              </a:rPr>
              <a:t>Ensuring that all communities and ethnic groups have equitable access to preventative programs. </a:t>
            </a:r>
            <a:br>
              <a:rPr lang="en-US" sz="1500" dirty="0">
                <a:latin typeface="Arial" panose="020B0604020202020204" pitchFamily="34" charset="0"/>
                <a:cs typeface="Arial" panose="020B0604020202020204" pitchFamily="34" charset="0"/>
              </a:rPr>
            </a:br>
            <a:r>
              <a:rPr lang="en-US" sz="1500" dirty="0">
                <a:latin typeface="Arial" panose="020B0604020202020204" pitchFamily="34" charset="0"/>
                <a:cs typeface="Arial" panose="020B0604020202020204" pitchFamily="34" charset="0"/>
              </a:rPr>
              <a:t>Collaborations for the Objectives </a:t>
            </a:r>
            <a:br>
              <a:rPr lang="en-US" sz="1500" dirty="0">
                <a:latin typeface="Arial" panose="020B0604020202020204" pitchFamily="34" charset="0"/>
                <a:cs typeface="Arial" panose="020B0604020202020204" pitchFamily="34" charset="0"/>
              </a:rPr>
            </a:br>
            <a:r>
              <a:rPr lang="en-US" sz="1500" dirty="0">
                <a:latin typeface="Arial" panose="020B0604020202020204" pitchFamily="34" charset="0"/>
                <a:cs typeface="Arial" panose="020B0604020202020204" pitchFamily="34" charset="0"/>
              </a:rPr>
              <a:t>Collaboration between the NHS, local authorities, community </a:t>
            </a:r>
            <a:r>
              <a:rPr lang="en-US" sz="1500" dirty="0" err="1">
                <a:latin typeface="Arial" panose="020B0604020202020204" pitchFamily="34" charset="0"/>
                <a:cs typeface="Arial" panose="020B0604020202020204" pitchFamily="34" charset="0"/>
              </a:rPr>
              <a:t>organisations</a:t>
            </a:r>
            <a:r>
              <a:rPr lang="en-US" sz="1500" dirty="0">
                <a:latin typeface="Arial" panose="020B0604020202020204" pitchFamily="34" charset="0"/>
                <a:cs typeface="Arial" panose="020B0604020202020204" pitchFamily="34" charset="0"/>
              </a:rPr>
              <a:t>, and other services is essential for success</a:t>
            </a:r>
            <a:r>
              <a:rPr lang="en-US" sz="1000" dirty="0"/>
              <a:t>.</a:t>
            </a:r>
          </a:p>
        </p:txBody>
      </p:sp>
    </p:spTree>
    <p:extLst>
      <p:ext uri="{BB962C8B-B14F-4D97-AF65-F5344CB8AC3E}">
        <p14:creationId xmlns:p14="http://schemas.microsoft.com/office/powerpoint/2010/main" val="2397218088"/>
      </p:ext>
    </p:extLst>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7D8666-F0F3-C48F-0D55-B8E6297379F1}"/>
              </a:ext>
            </a:extLst>
          </p:cNvPr>
          <p:cNvSpPr>
            <a:spLocks noGrp="1"/>
          </p:cNvSpPr>
          <p:nvPr>
            <p:ph type="title"/>
          </p:nvPr>
        </p:nvSpPr>
        <p:spPr>
          <a:xfrm>
            <a:off x="5411931" y="452718"/>
            <a:ext cx="4638903" cy="1400530"/>
          </a:xfrm>
        </p:spPr>
        <p:txBody>
          <a:bodyPr>
            <a:normAutofit/>
          </a:bodyPr>
          <a:lstStyle/>
          <a:p>
            <a:r>
              <a:rPr lang="en-GB" dirty="0"/>
              <a:t>Uk and local context</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3" descr="NHS England » A national framework for NHS – action on inclusion health">
            <a:extLst>
              <a:ext uri="{FF2B5EF4-FFF2-40B4-BE49-F238E27FC236}">
                <a16:creationId xmlns:a16="http://schemas.microsoft.com/office/drawing/2014/main" id="{37C9E2BE-0B2F-A9F6-4C61-1DEEB450BA76}"/>
              </a:ext>
            </a:extLst>
          </p:cNvPr>
          <p:cNvPicPr>
            <a:picLocks noChangeAspect="1"/>
          </p:cNvPicPr>
          <p:nvPr/>
        </p:nvPicPr>
        <p:blipFill>
          <a:blip r:embed="rId3"/>
          <a:srcRect l="12109" r="28974" b="2"/>
          <a:stretch>
            <a:fillRect/>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3" name="Rectangle 1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DBBB4221-C044-B942-C8CE-B0D7CF971E23}"/>
              </a:ext>
            </a:extLst>
          </p:cNvPr>
          <p:cNvSpPr>
            <a:spLocks noGrp="1"/>
          </p:cNvSpPr>
          <p:nvPr>
            <p:ph idx="1"/>
          </p:nvPr>
        </p:nvSpPr>
        <p:spPr>
          <a:xfrm>
            <a:off x="5410950" y="2052918"/>
            <a:ext cx="4638903" cy="4195481"/>
          </a:xfrm>
        </p:spPr>
        <p:txBody>
          <a:bodyPr>
            <a:normAutofit/>
          </a:bodyPr>
          <a:lstStyle/>
          <a:p>
            <a:pPr>
              <a:lnSpc>
                <a:spcPct val="90000"/>
              </a:lnSpc>
            </a:pPr>
            <a:r>
              <a:rPr lang="en-GB" sz="1700">
                <a:latin typeface="Arial" panose="020B0604020202020204" pitchFamily="34" charset="0"/>
                <a:cs typeface="Arial" panose="020B0604020202020204" pitchFamily="34" charset="0"/>
              </a:rPr>
              <a:t>Prevention, wellbeing, and lowering health disparities are the main goals of the NHS long-term strategy for 2019.</a:t>
            </a:r>
            <a:br>
              <a:rPr lang="en-GB" sz="1700">
                <a:latin typeface="Arial" panose="020B0604020202020204" pitchFamily="34" charset="0"/>
                <a:cs typeface="Arial" panose="020B0604020202020204" pitchFamily="34" charset="0"/>
              </a:rPr>
            </a:br>
            <a:r>
              <a:rPr lang="en-GB" sz="1700">
                <a:latin typeface="Arial" panose="020B0604020202020204" pitchFamily="34" charset="0"/>
                <a:cs typeface="Arial" panose="020B0604020202020204" pitchFamily="34" charset="0"/>
              </a:rPr>
              <a:t>The 2020 NHS Net Zero Strategy devoted to achieving net zero by 2045 The Care Act of 2014 places wellbeing at the core of care and support in order to reduce carbon footprint across all services.</a:t>
            </a:r>
            <a:br>
              <a:rPr lang="en-GB" sz="1700">
                <a:latin typeface="Arial" panose="020B0604020202020204" pitchFamily="34" charset="0"/>
                <a:cs typeface="Arial" panose="020B0604020202020204" pitchFamily="34" charset="0"/>
              </a:rPr>
            </a:br>
            <a:r>
              <a:rPr lang="en-GB" sz="1700">
                <a:latin typeface="Arial" panose="020B0604020202020204" pitchFamily="34" charset="0"/>
                <a:cs typeface="Arial" panose="020B0604020202020204" pitchFamily="34" charset="0"/>
              </a:rPr>
              <a:t>Birmingham is a local example. </a:t>
            </a:r>
            <a:br>
              <a:rPr lang="en-GB" sz="1700">
                <a:latin typeface="Arial" panose="020B0604020202020204" pitchFamily="34" charset="0"/>
                <a:cs typeface="Arial" panose="020B0604020202020204" pitchFamily="34" charset="0"/>
              </a:rPr>
            </a:br>
            <a:r>
              <a:rPr lang="en-GB" sz="1700">
                <a:latin typeface="Arial" panose="020B0604020202020204" pitchFamily="34" charset="0"/>
                <a:cs typeface="Arial" panose="020B0604020202020204" pitchFamily="34" charset="0"/>
              </a:rPr>
              <a:t>The sustainable health and wellness plan of Birmingham City Council is enhancing community food projects, active travel, and air quality.</a:t>
            </a:r>
            <a:br>
              <a:rPr lang="en-GB" sz="1700">
                <a:latin typeface="Arial" panose="020B0604020202020204" pitchFamily="34" charset="0"/>
                <a:cs typeface="Arial" panose="020B0604020202020204" pitchFamily="34" charset="0"/>
              </a:rPr>
            </a:br>
            <a:r>
              <a:rPr lang="en-GB" sz="1700">
                <a:latin typeface="Arial" panose="020B0604020202020204" pitchFamily="34" charset="0"/>
                <a:cs typeface="Arial" panose="020B0604020202020204" pitchFamily="34" charset="0"/>
              </a:rPr>
              <a:t>Healthy communities create a more sustainable future, and sustainable development and good health go hand in hand (UK Government, 2021).</a:t>
            </a:r>
          </a:p>
          <a:p>
            <a:pPr marL="0" indent="0">
              <a:lnSpc>
                <a:spcPct val="90000"/>
              </a:lnSpc>
              <a:buNone/>
            </a:pPr>
            <a:endParaRPr lang="en-GB" sz="17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351471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95C633-E241-184E-7354-F445ABB3539A}"/>
              </a:ext>
            </a:extLst>
          </p:cNvPr>
          <p:cNvSpPr>
            <a:spLocks noGrp="1"/>
          </p:cNvSpPr>
          <p:nvPr>
            <p:ph type="title"/>
          </p:nvPr>
        </p:nvSpPr>
        <p:spPr>
          <a:xfrm>
            <a:off x="5411931" y="452718"/>
            <a:ext cx="4638903" cy="1400530"/>
          </a:xfrm>
        </p:spPr>
        <p:txBody>
          <a:bodyPr>
            <a:normAutofit/>
          </a:bodyPr>
          <a:lstStyle/>
          <a:p>
            <a:pPr>
              <a:lnSpc>
                <a:spcPct val="90000"/>
              </a:lnSpc>
            </a:pPr>
            <a:r>
              <a:rPr lang="en-GB" sz="2900"/>
              <a:t>How Health, wellbeing and sustainability connect</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One in a crowd">
            <a:extLst>
              <a:ext uri="{FF2B5EF4-FFF2-40B4-BE49-F238E27FC236}">
                <a16:creationId xmlns:a16="http://schemas.microsoft.com/office/drawing/2014/main" id="{53EFDD2C-2E82-5D6C-EE7F-43F5A2F37D6A}"/>
              </a:ext>
            </a:extLst>
          </p:cNvPr>
          <p:cNvPicPr>
            <a:picLocks noChangeAspect="1"/>
          </p:cNvPicPr>
          <p:nvPr/>
        </p:nvPicPr>
        <p:blipFill>
          <a:blip r:embed="rId3"/>
          <a:srcRect l="26902" r="18712"/>
          <a:stretch>
            <a:fillRect/>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3" name="Rectangle 1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D6C96CEE-DF33-5E80-A10F-15BE6C3EEFCB}"/>
              </a:ext>
            </a:extLst>
          </p:cNvPr>
          <p:cNvSpPr>
            <a:spLocks noGrp="1"/>
          </p:cNvSpPr>
          <p:nvPr>
            <p:ph idx="1"/>
          </p:nvPr>
        </p:nvSpPr>
        <p:spPr>
          <a:xfrm>
            <a:off x="5410950" y="2052918"/>
            <a:ext cx="4638903" cy="4195481"/>
          </a:xfrm>
        </p:spPr>
        <p:txBody>
          <a:bodyPr>
            <a:normAutofit/>
          </a:bodyPr>
          <a:lstStyle/>
          <a:p>
            <a:pPr>
              <a:lnSpc>
                <a:spcPct val="90000"/>
              </a:lnSpc>
            </a:pPr>
            <a:r>
              <a:rPr lang="en-GB" sz="1300">
                <a:latin typeface="Arial" panose="020B0604020202020204" pitchFamily="34" charset="0"/>
                <a:cs typeface="Arial" panose="020B0604020202020204" pitchFamily="34" charset="0"/>
              </a:rPr>
              <a:t>People in good health can work,learn,and support sustainable development .</a:t>
            </a:r>
          </a:p>
          <a:p>
            <a:pPr>
              <a:lnSpc>
                <a:spcPct val="90000"/>
              </a:lnSpc>
            </a:pPr>
            <a:r>
              <a:rPr lang="en-GB" sz="1300">
                <a:latin typeface="Arial" panose="020B0604020202020204" pitchFamily="34" charset="0"/>
                <a:cs typeface="Arial" panose="020B0604020202020204" pitchFamily="34" charset="0"/>
              </a:rPr>
              <a:t>People who are well are more inclined to support shared resources and safeguard their local environment which strengthens communities.</a:t>
            </a:r>
          </a:p>
          <a:p>
            <a:pPr>
              <a:lnSpc>
                <a:spcPct val="90000"/>
              </a:lnSpc>
            </a:pPr>
            <a:r>
              <a:rPr lang="en-GB" sz="1300">
                <a:latin typeface="Arial" panose="020B0604020202020204" pitchFamily="34" charset="0"/>
                <a:cs typeface="Arial" panose="020B0604020202020204" pitchFamily="34" charset="0"/>
              </a:rPr>
              <a:t>Health equality ensures that everyone has access to what they require more equitable societies make better use of their resources.</a:t>
            </a:r>
          </a:p>
          <a:p>
            <a:pPr>
              <a:lnSpc>
                <a:spcPct val="90000"/>
              </a:lnSpc>
            </a:pPr>
            <a:r>
              <a:rPr lang="en-GB" sz="1300">
                <a:latin typeface="Arial" panose="020B0604020202020204" pitchFamily="34" charset="0"/>
                <a:cs typeface="Arial" panose="020B0604020202020204" pitchFamily="34" charset="0"/>
              </a:rPr>
              <a:t>Long term Health Improvement through sustainable systems.</a:t>
            </a:r>
          </a:p>
          <a:p>
            <a:pPr>
              <a:lnSpc>
                <a:spcPct val="90000"/>
              </a:lnSpc>
            </a:pPr>
            <a:r>
              <a:rPr lang="en-GB" sz="1300">
                <a:latin typeface="Arial" panose="020B0604020202020204" pitchFamily="34" charset="0"/>
                <a:cs typeface="Arial" panose="020B0604020202020204" pitchFamily="34" charset="0"/>
              </a:rPr>
              <a:t>Preventive healthcare frees up resource for everyone by reducing the strain on services.</a:t>
            </a:r>
          </a:p>
          <a:p>
            <a:pPr>
              <a:lnSpc>
                <a:spcPct val="90000"/>
              </a:lnSpc>
            </a:pPr>
            <a:r>
              <a:rPr lang="en-GB" sz="1300">
                <a:latin typeface="Arial" panose="020B0604020202020204" pitchFamily="34" charset="0"/>
                <a:cs typeface="Arial" panose="020B0604020202020204" pitchFamily="34" charset="0"/>
              </a:rPr>
              <a:t>Healthier lifestyles are produced by sustainable food and transportation, which reduces obesity and heart disease.</a:t>
            </a:r>
          </a:p>
          <a:p>
            <a:pPr>
              <a:lnSpc>
                <a:spcPct val="90000"/>
              </a:lnSpc>
            </a:pPr>
            <a:r>
              <a:rPr lang="en-GB" sz="1300">
                <a:latin typeface="Arial" panose="020B0604020202020204" pitchFamily="34" charset="0"/>
                <a:cs typeface="Arial" panose="020B0604020202020204" pitchFamily="34" charset="0"/>
              </a:rPr>
              <a:t>Equitable resource distribution improves health outcomes for all generation by reducing poverty and inequality. </a:t>
            </a:r>
          </a:p>
        </p:txBody>
      </p:sp>
    </p:spTree>
    <p:extLst>
      <p:ext uri="{BB962C8B-B14F-4D97-AF65-F5344CB8AC3E}">
        <p14:creationId xmlns:p14="http://schemas.microsoft.com/office/powerpoint/2010/main" val="230237694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85771CE-9189-5D27-219D-12C5B0851583}"/>
              </a:ext>
            </a:extLst>
          </p:cNvPr>
          <p:cNvSpPr>
            <a:spLocks noGrp="1"/>
          </p:cNvSpPr>
          <p:nvPr>
            <p:ph type="title"/>
          </p:nvPr>
        </p:nvSpPr>
        <p:spPr>
          <a:xfrm>
            <a:off x="648930" y="629267"/>
            <a:ext cx="9252154" cy="1016654"/>
          </a:xfrm>
        </p:spPr>
        <p:txBody>
          <a:bodyPr>
            <a:normAutofit/>
          </a:bodyPr>
          <a:lstStyle/>
          <a:p>
            <a:r>
              <a:rPr lang="en-GB">
                <a:solidFill>
                  <a:srgbClr val="EBEBEB"/>
                </a:solidFill>
              </a:rPr>
              <a:t>Sustainable Development Goals</a:t>
            </a:r>
          </a:p>
        </p:txBody>
      </p:sp>
      <p:sp>
        <p:nvSpPr>
          <p:cNvPr id="13" name="Rectangle 12">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Shape 14">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5" name="Content Placeholder 2">
            <a:extLst>
              <a:ext uri="{FF2B5EF4-FFF2-40B4-BE49-F238E27FC236}">
                <a16:creationId xmlns:a16="http://schemas.microsoft.com/office/drawing/2014/main" id="{F07789F4-C837-6DCD-F84B-1D6215C23533}"/>
              </a:ext>
            </a:extLst>
          </p:cNvPr>
          <p:cNvGraphicFramePr>
            <a:graphicFrameLocks noGrp="1"/>
          </p:cNvGraphicFramePr>
          <p:nvPr>
            <p:ph idx="1"/>
            <p:extLst>
              <p:ext uri="{D42A27DB-BD31-4B8C-83A1-F6EECF244321}">
                <p14:modId xmlns:p14="http://schemas.microsoft.com/office/powerpoint/2010/main" val="3826158761"/>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305227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400">
        <p14:ripple/>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Capsules and pills inside a glass bowl">
            <a:extLst>
              <a:ext uri="{FF2B5EF4-FFF2-40B4-BE49-F238E27FC236}">
                <a16:creationId xmlns:a16="http://schemas.microsoft.com/office/drawing/2014/main" id="{CB9A19A7-F327-4595-BEC8-44E0EC009711}"/>
              </a:ext>
            </a:extLst>
          </p:cNvPr>
          <p:cNvPicPr>
            <a:picLocks noChangeAspect="1"/>
          </p:cNvPicPr>
          <p:nvPr/>
        </p:nvPicPr>
        <p:blipFill>
          <a:blip r:embed="rId3"/>
          <a:srcRect r="45614"/>
          <a:stretch>
            <a:fillRect/>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3" name="Rectangle 1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8B72427-15CD-F2CF-1AAC-1E5CFE090E74}"/>
              </a:ext>
            </a:extLst>
          </p:cNvPr>
          <p:cNvSpPr>
            <a:spLocks noGrp="1"/>
          </p:cNvSpPr>
          <p:nvPr>
            <p:ph idx="1"/>
          </p:nvPr>
        </p:nvSpPr>
        <p:spPr>
          <a:xfrm>
            <a:off x="5410950" y="2052918"/>
            <a:ext cx="4638903" cy="4195481"/>
          </a:xfrm>
        </p:spPr>
        <p:txBody>
          <a:bodyPr>
            <a:normAutofit/>
          </a:bodyPr>
          <a:lstStyle/>
          <a:p>
            <a:pPr>
              <a:lnSpc>
                <a:spcPct val="90000"/>
              </a:lnSpc>
            </a:pPr>
            <a:r>
              <a:rPr lang="en-GB" sz="1400" dirty="0">
                <a:latin typeface="Arial" panose="020B0604020202020204" pitchFamily="34" charset="0"/>
                <a:cs typeface="Arial" panose="020B0604020202020204" pitchFamily="34" charset="0"/>
              </a:rPr>
              <a:t>NHS Healthier Diabetes prevention program</a:t>
            </a:r>
          </a:p>
          <a:p>
            <a:pPr>
              <a:lnSpc>
                <a:spcPct val="90000"/>
              </a:lnSpc>
            </a:pPr>
            <a:r>
              <a:rPr lang="en-GB" sz="1400" dirty="0">
                <a:latin typeface="Arial" panose="020B0604020202020204" pitchFamily="34" charset="0"/>
                <a:cs typeface="Arial" panose="020B0604020202020204" pitchFamily="34" charset="0"/>
              </a:rPr>
              <a:t>Launched in 2016 </a:t>
            </a:r>
          </a:p>
          <a:p>
            <a:pPr>
              <a:lnSpc>
                <a:spcPct val="90000"/>
              </a:lnSpc>
            </a:pPr>
            <a:r>
              <a:rPr lang="en-GB" sz="1400" dirty="0">
                <a:latin typeface="Arial" panose="020B0604020202020204" pitchFamily="34" charset="0"/>
                <a:cs typeface="Arial" panose="020B0604020202020204" pitchFamily="34" charset="0"/>
              </a:rPr>
              <a:t>What it is a free research based nine month lifestyle intervention program for adults who have been identified as having a high risk of Type 2 diabetes.</a:t>
            </a:r>
          </a:p>
          <a:p>
            <a:pPr>
              <a:lnSpc>
                <a:spcPct val="90000"/>
              </a:lnSpc>
            </a:pPr>
            <a:r>
              <a:rPr lang="en-GB" sz="1400" dirty="0">
                <a:latin typeface="Arial" panose="020B0604020202020204" pitchFamily="34" charset="0"/>
                <a:cs typeface="Arial" panose="020B0604020202020204" pitchFamily="34" charset="0"/>
              </a:rPr>
              <a:t>It integrates screening,evaluation,and group based support for weight management,exercise,and healthier eating. </a:t>
            </a:r>
          </a:p>
          <a:p>
            <a:pPr>
              <a:lnSpc>
                <a:spcPct val="90000"/>
              </a:lnSpc>
            </a:pPr>
            <a:r>
              <a:rPr lang="en-GB" sz="1400" dirty="0">
                <a:latin typeface="Arial" panose="020B0604020202020204" pitchFamily="34" charset="0"/>
                <a:cs typeface="Arial" panose="020B0604020202020204" pitchFamily="34" charset="0"/>
              </a:rPr>
              <a:t>How individuals obtain it </a:t>
            </a:r>
          </a:p>
          <a:p>
            <a:pPr>
              <a:lnSpc>
                <a:spcPct val="90000"/>
              </a:lnSpc>
            </a:pPr>
            <a:r>
              <a:rPr lang="en-GB" sz="1400" dirty="0">
                <a:latin typeface="Arial" panose="020B0604020202020204" pitchFamily="34" charset="0"/>
                <a:cs typeface="Arial" panose="020B0604020202020204" pitchFamily="34" charset="0"/>
              </a:rPr>
              <a:t>NHS Health check every five years all adults between the ages of 40 and 74 are eligible for a routine cardiovascular risk assessment.</a:t>
            </a:r>
          </a:p>
          <a:p>
            <a:pPr>
              <a:lnSpc>
                <a:spcPct val="90000"/>
              </a:lnSpc>
            </a:pPr>
            <a:r>
              <a:rPr lang="en-GB" sz="1400" dirty="0">
                <a:latin typeface="Arial" panose="020B0604020202020204" pitchFamily="34" charset="0"/>
                <a:cs typeface="Arial" panose="020B0604020202020204" pitchFamily="34" charset="0"/>
              </a:rPr>
              <a:t>Diabetes UK since 2020 more that i.5 million people have used the online self assessment tool know your risk.</a:t>
            </a:r>
          </a:p>
        </p:txBody>
      </p:sp>
    </p:spTree>
    <p:extLst>
      <p:ext uri="{BB962C8B-B14F-4D97-AF65-F5344CB8AC3E}">
        <p14:creationId xmlns:p14="http://schemas.microsoft.com/office/powerpoint/2010/main" val="661263417"/>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770C8630-CCD8-5E6B-18FB-3A9D27EC57DE}"/>
              </a:ext>
            </a:extLst>
          </p:cNvPr>
          <p:cNvSpPr/>
          <p:nvPr/>
        </p:nvSpPr>
        <p:spPr>
          <a:xfrm>
            <a:off x="5224006" y="629266"/>
            <a:ext cx="4985469" cy="1469878"/>
          </a:xfrm>
          <a:prstGeom prst="rect">
            <a:avLst/>
          </a:prstGeom>
        </p:spPr>
        <p:txBody>
          <a:bodyPr vert="horz" lIns="91440" tIns="45720" rIns="91440" bIns="45720" rtlCol="0">
            <a:normAutofit/>
          </a:bodyPr>
          <a:lstStyle/>
          <a:p>
            <a:pPr>
              <a:lnSpc>
                <a:spcPct val="90000"/>
              </a:lnSpc>
              <a:spcBef>
                <a:spcPct val="0"/>
              </a:spcBef>
              <a:spcAft>
                <a:spcPts val="600"/>
              </a:spcAft>
            </a:pPr>
            <a:r>
              <a:rPr lang="en-US" sz="3300" b="0" i="0" kern="1200" cap="none" spc="0" dirty="0">
                <a:ln w="12700" cmpd="sng">
                  <a:solidFill>
                    <a:schemeClr val="accent4"/>
                  </a:solidFill>
                  <a:prstDash val="solid"/>
                </a:ln>
                <a:solidFill>
                  <a:schemeClr val="tx2"/>
                </a:solidFill>
                <a:effectLst/>
                <a:latin typeface="+mj-lt"/>
                <a:ea typeface="+mj-ea"/>
                <a:cs typeface="+mj-cs"/>
              </a:rPr>
              <a:t>System and delivery Challenges and </a:t>
            </a:r>
            <a:r>
              <a:rPr lang="en-US" sz="3300" b="0" i="0" kern="1200" cap="none" spc="0">
                <a:ln w="12700" cmpd="sng">
                  <a:solidFill>
                    <a:schemeClr val="accent4"/>
                  </a:solidFill>
                  <a:prstDash val="solid"/>
                </a:ln>
                <a:solidFill>
                  <a:schemeClr val="tx2"/>
                </a:solidFill>
                <a:effectLst/>
                <a:latin typeface="+mj-lt"/>
                <a:ea typeface="+mj-ea"/>
                <a:cs typeface="+mj-cs"/>
              </a:rPr>
              <a:t>successes </a:t>
            </a:r>
            <a:endParaRPr lang="en-US" sz="3300" b="0" i="0" kern="1200" cap="none" spc="0" dirty="0">
              <a:ln w="12700" cmpd="sng">
                <a:solidFill>
                  <a:schemeClr val="accent4"/>
                </a:solidFill>
                <a:prstDash val="solid"/>
              </a:ln>
              <a:solidFill>
                <a:schemeClr val="tx2"/>
              </a:solidFill>
              <a:effectLst/>
              <a:latin typeface="+mj-lt"/>
              <a:ea typeface="+mj-ea"/>
              <a:cs typeface="+mj-cs"/>
            </a:endParaRPr>
          </a:p>
        </p:txBody>
      </p:sp>
      <p:pic>
        <p:nvPicPr>
          <p:cNvPr id="19" name="Graphic 18" descr="Stethoscope">
            <a:extLst>
              <a:ext uri="{FF2B5EF4-FFF2-40B4-BE49-F238E27FC236}">
                <a16:creationId xmlns:a16="http://schemas.microsoft.com/office/drawing/2014/main" id="{31EAC1B0-6E60-73B3-DA12-EECA8278101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36914" y="1339536"/>
            <a:ext cx="4261089" cy="4261089"/>
          </a:xfrm>
          <a:prstGeom prst="rect">
            <a:avLst/>
          </a:prstGeom>
          <a:effectLst>
            <a:outerShdw blurRad="50800" dist="38100" dir="5400000" algn="t" rotWithShape="0">
              <a:prstClr val="black">
                <a:alpha val="43000"/>
              </a:prstClr>
            </a:outerShdw>
          </a:effectLst>
        </p:spPr>
      </p:pic>
      <p:sp>
        <p:nvSpPr>
          <p:cNvPr id="12" name="TextBox 11">
            <a:extLst>
              <a:ext uri="{FF2B5EF4-FFF2-40B4-BE49-F238E27FC236}">
                <a16:creationId xmlns:a16="http://schemas.microsoft.com/office/drawing/2014/main" id="{E5CBBC89-69F0-DBC8-BCD6-5AF3299E46F3}"/>
              </a:ext>
            </a:extLst>
          </p:cNvPr>
          <p:cNvSpPr txBox="1"/>
          <p:nvPr/>
        </p:nvSpPr>
        <p:spPr>
          <a:xfrm>
            <a:off x="5224005" y="2337683"/>
            <a:ext cx="4985470" cy="3910716"/>
          </a:xfrm>
          <a:prstGeom prst="rect">
            <a:avLst/>
          </a:prstGeom>
        </p:spPr>
        <p:txBody>
          <a:bodyPr vert="horz" lIns="91440" tIns="45720" rIns="91440" bIns="45720" rtlCol="0">
            <a:normAutofit/>
          </a:bodyPr>
          <a:lstStyle/>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Referral inconsistency GP practices have different referral pathways resulting in a postcode lottery not all eligible individuals are identified.</a:t>
            </a:r>
          </a:p>
          <a:p>
            <a:pPr marL="285750" indent="-285750">
              <a:lnSpc>
                <a:spcPct val="90000"/>
              </a:lnSpc>
              <a:spcBef>
                <a:spcPts val="1000"/>
              </a:spcBef>
              <a:buClr>
                <a:schemeClr val="bg2">
                  <a:lumMod val="40000"/>
                  <a:lumOff val="60000"/>
                </a:schemeClr>
              </a:buClr>
              <a:buSzPct val="80000"/>
              <a:buFont typeface="Wingdings 3" charset="2"/>
              <a:buChar char=""/>
            </a:pPr>
            <a:r>
              <a:rPr lang="en-US" sz="1400">
                <a:latin typeface="+mj-lt"/>
                <a:ea typeface="+mj-ea"/>
                <a:cs typeface="+mj-cs"/>
              </a:rPr>
              <a:t>Workforce pressure there is less time to promote explain and follow up on referrals due to staff shortages.</a:t>
            </a:r>
            <a:endParaRPr lang="en-US" sz="14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sz="1400">
                <a:latin typeface="+mj-lt"/>
                <a:ea typeface="+mj-ea"/>
                <a:cs typeface="+mj-cs"/>
              </a:rPr>
              <a:t>Service fragmentation </a:t>
            </a:r>
            <a:endParaRPr lang="en-US" sz="14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r>
              <a:rPr lang="en-US" sz="1400">
                <a:latin typeface="+mj-lt"/>
                <a:ea typeface="+mj-ea"/>
                <a:cs typeface="+mj-cs"/>
              </a:rPr>
              <a:t>The sustainability of the approach is weakened when the NHS,local councils, public health, and community organisations operate independently rather than as a single system.</a:t>
            </a:r>
            <a:endParaRPr lang="en-US" sz="14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r>
              <a:rPr lang="en-US" sz="1400">
                <a:latin typeface="+mj-lt"/>
                <a:ea typeface="+mj-ea"/>
                <a:cs typeface="+mj-cs"/>
              </a:rPr>
              <a:t>Evaluation time lags programs are frequently evaluated based on short term goals that don’t fully capture impact, but sustainable development outcomes take decades to measure.</a:t>
            </a:r>
            <a:endParaRPr lang="en-US" sz="1400" dirty="0">
              <a:latin typeface="+mj-lt"/>
              <a:ea typeface="+mj-ea"/>
              <a:cs typeface="+mj-cs"/>
            </a:endParaRPr>
          </a:p>
        </p:txBody>
      </p:sp>
    </p:spTree>
    <p:extLst>
      <p:ext uri="{BB962C8B-B14F-4D97-AF65-F5344CB8AC3E}">
        <p14:creationId xmlns:p14="http://schemas.microsoft.com/office/powerpoint/2010/main" val="2217502247"/>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178751-CDC0-796E-06CC-82EBDF0A347D}"/>
              </a:ext>
            </a:extLst>
          </p:cNvPr>
          <p:cNvSpPr>
            <a:spLocks noGrp="1"/>
          </p:cNvSpPr>
          <p:nvPr>
            <p:ph type="title"/>
          </p:nvPr>
        </p:nvSpPr>
        <p:spPr>
          <a:xfrm>
            <a:off x="5411931" y="452718"/>
            <a:ext cx="4638903" cy="1400530"/>
          </a:xfrm>
        </p:spPr>
        <p:txBody>
          <a:bodyPr>
            <a:normAutofit/>
          </a:bodyPr>
          <a:lstStyle/>
          <a:p>
            <a:r>
              <a:rPr lang="en-GB" sz="3900"/>
              <a:t>Qualitative and quantitative data </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Rearview of rows of people watching a movie in a theater">
            <a:extLst>
              <a:ext uri="{FF2B5EF4-FFF2-40B4-BE49-F238E27FC236}">
                <a16:creationId xmlns:a16="http://schemas.microsoft.com/office/drawing/2014/main" id="{14F48180-2F17-3C95-9ADC-AFE347A77E68}"/>
              </a:ext>
            </a:extLst>
          </p:cNvPr>
          <p:cNvPicPr>
            <a:picLocks noChangeAspect="1"/>
          </p:cNvPicPr>
          <p:nvPr/>
        </p:nvPicPr>
        <p:blipFill>
          <a:blip r:embed="rId3"/>
          <a:srcRect l="23245" r="28350" b="-1"/>
          <a:stretch>
            <a:fillRect/>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3" name="Rectangle 1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64BFA50-1559-1E40-CC58-3280E1C3ACC5}"/>
              </a:ext>
            </a:extLst>
          </p:cNvPr>
          <p:cNvSpPr>
            <a:spLocks noGrp="1"/>
          </p:cNvSpPr>
          <p:nvPr>
            <p:ph idx="1"/>
          </p:nvPr>
        </p:nvSpPr>
        <p:spPr>
          <a:xfrm>
            <a:off x="5410950" y="2052918"/>
            <a:ext cx="4638903" cy="4195481"/>
          </a:xfrm>
        </p:spPr>
        <p:txBody>
          <a:bodyPr>
            <a:normAutofit lnSpcReduction="10000"/>
          </a:bodyPr>
          <a:lstStyle/>
          <a:p>
            <a:pPr>
              <a:lnSpc>
                <a:spcPct val="90000"/>
              </a:lnSpc>
            </a:pPr>
            <a:r>
              <a:rPr lang="en-GB" sz="1400" dirty="0">
                <a:latin typeface="Arial" panose="020B0604020202020204" pitchFamily="34" charset="0"/>
                <a:cs typeface="Arial" panose="020B0604020202020204" pitchFamily="34" charset="0"/>
              </a:rPr>
              <a:t>Quantitative </a:t>
            </a:r>
          </a:p>
          <a:p>
            <a:pPr>
              <a:lnSpc>
                <a:spcPct val="90000"/>
              </a:lnSpc>
            </a:pPr>
            <a:r>
              <a:rPr lang="en-GB" sz="1400" dirty="0">
                <a:latin typeface="Arial" panose="020B0604020202020204" pitchFamily="34" charset="0"/>
                <a:cs typeface="Arial" panose="020B0604020202020204" pitchFamily="34" charset="0"/>
              </a:rPr>
              <a:t>By December 2025,the program had over a million participants </a:t>
            </a:r>
          </a:p>
          <a:p>
            <a:pPr>
              <a:lnSpc>
                <a:spcPct val="90000"/>
              </a:lnSpc>
            </a:pPr>
            <a:r>
              <a:rPr lang="en-GB" sz="1400" dirty="0">
                <a:latin typeface="Arial" panose="020B0604020202020204" pitchFamily="34" charset="0"/>
                <a:cs typeface="Arial" panose="020B0604020202020204" pitchFamily="34" charset="0"/>
              </a:rPr>
              <a:t>Since launch more than two million referrals have been made.</a:t>
            </a:r>
          </a:p>
          <a:p>
            <a:pPr>
              <a:lnSpc>
                <a:spcPct val="90000"/>
              </a:lnSpc>
            </a:pPr>
            <a:r>
              <a:rPr lang="en-GB" sz="1400" dirty="0">
                <a:latin typeface="Arial" panose="020B0604020202020204" pitchFamily="34" charset="0"/>
                <a:cs typeface="Arial" panose="020B0604020202020204" pitchFamily="34" charset="0"/>
              </a:rPr>
              <a:t>The online self assessment tool know your Risk has been used over 3.3 million times.</a:t>
            </a:r>
          </a:p>
          <a:p>
            <a:pPr>
              <a:lnSpc>
                <a:spcPct val="90000"/>
              </a:lnSpc>
            </a:pPr>
            <a:r>
              <a:rPr lang="en-GB" sz="1400" dirty="0">
                <a:latin typeface="Arial" panose="020B0604020202020204" pitchFamily="34" charset="0"/>
                <a:cs typeface="Arial" panose="020B0604020202020204" pitchFamily="34" charset="0"/>
              </a:rPr>
              <a:t>In 2024-2025 alone 166,360 new members joined.</a:t>
            </a:r>
          </a:p>
          <a:p>
            <a:pPr>
              <a:lnSpc>
                <a:spcPct val="90000"/>
              </a:lnSpc>
            </a:pPr>
            <a:r>
              <a:rPr lang="en-GB" sz="1400" dirty="0">
                <a:latin typeface="Arial" panose="020B0604020202020204" pitchFamily="34" charset="0"/>
                <a:cs typeface="Arial" panose="020B0604020202020204" pitchFamily="34" charset="0"/>
              </a:rPr>
              <a:t>36% attended the first group meeting 53%attended the initial assessment,and 19% finished at least 60% sessions. </a:t>
            </a:r>
          </a:p>
          <a:p>
            <a:pPr marL="0" indent="0">
              <a:lnSpc>
                <a:spcPct val="90000"/>
              </a:lnSpc>
              <a:buNone/>
            </a:pPr>
            <a:r>
              <a:rPr lang="en-GB" sz="1400" dirty="0">
                <a:latin typeface="Arial" panose="020B0604020202020204" pitchFamily="34" charset="0"/>
                <a:cs typeface="Arial" panose="020B0604020202020204" pitchFamily="34" charset="0"/>
              </a:rPr>
              <a:t>Qualitative data </a:t>
            </a:r>
          </a:p>
          <a:p>
            <a:pPr marL="0" indent="0">
              <a:lnSpc>
                <a:spcPct val="90000"/>
              </a:lnSpc>
              <a:buNone/>
            </a:pPr>
            <a:r>
              <a:rPr lang="en-GB" sz="1400" dirty="0">
                <a:latin typeface="Arial" panose="020B0604020202020204" pitchFamily="34" charset="0"/>
                <a:cs typeface="Arial" panose="020B0604020202020204" pitchFamily="34" charset="0"/>
              </a:rPr>
              <a:t>It has assisted me in altering my perspective on food. I had no idea that minor adjustments could have such a significant impact.</a:t>
            </a:r>
          </a:p>
          <a:p>
            <a:pPr marL="0" indent="0">
              <a:lnSpc>
                <a:spcPct val="90000"/>
              </a:lnSpc>
              <a:buNone/>
            </a:pPr>
            <a:r>
              <a:rPr lang="en-GB" sz="1400" dirty="0">
                <a:latin typeface="Arial" panose="020B0604020202020204" pitchFamily="34" charset="0"/>
                <a:cs typeface="Arial" panose="020B0604020202020204" pitchFamily="34" charset="0"/>
              </a:rPr>
              <a:t>Having a supportive and understanding person in your life is crucial. I no longer feel like I’m working alone on this “A 52 year old female participant. </a:t>
            </a:r>
          </a:p>
          <a:p>
            <a:pPr marL="0" indent="0">
              <a:lnSpc>
                <a:spcPct val="90000"/>
              </a:lnSpc>
              <a:buNone/>
            </a:pPr>
            <a:endParaRPr lang="en-GB" sz="1100" dirty="0">
              <a:latin typeface="Arial" panose="020B0604020202020204" pitchFamily="34" charset="0"/>
              <a:cs typeface="Arial" panose="020B0604020202020204" pitchFamily="34" charset="0"/>
            </a:endParaRPr>
          </a:p>
          <a:p>
            <a:pPr marL="0" indent="0">
              <a:lnSpc>
                <a:spcPct val="90000"/>
              </a:lnSpc>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5193100"/>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500A9F7-4BA0-8E64-BF6B-90841C125537}"/>
              </a:ext>
            </a:extLst>
          </p:cNvPr>
          <p:cNvSpPr>
            <a:spLocks noGrp="1"/>
          </p:cNvSpPr>
          <p:nvPr>
            <p:ph type="title"/>
          </p:nvPr>
        </p:nvSpPr>
        <p:spPr>
          <a:xfrm>
            <a:off x="648930" y="629267"/>
            <a:ext cx="9252154" cy="1016654"/>
          </a:xfrm>
        </p:spPr>
        <p:txBody>
          <a:bodyPr>
            <a:normAutofit/>
          </a:bodyPr>
          <a:lstStyle/>
          <a:p>
            <a:pPr>
              <a:lnSpc>
                <a:spcPct val="90000"/>
              </a:lnSpc>
            </a:pPr>
            <a:r>
              <a:rPr lang="en-GB" sz="3600">
                <a:solidFill>
                  <a:srgbClr val="EBEBEB"/>
                </a:solidFill>
              </a:rPr>
              <a:t>Socioeconomic and deprivation barriers </a:t>
            </a:r>
          </a:p>
        </p:txBody>
      </p:sp>
      <p:sp>
        <p:nvSpPr>
          <p:cNvPr id="13" name="Rectangle 12">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Shape 14">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5" name="Content Placeholder 2">
            <a:extLst>
              <a:ext uri="{FF2B5EF4-FFF2-40B4-BE49-F238E27FC236}">
                <a16:creationId xmlns:a16="http://schemas.microsoft.com/office/drawing/2014/main" id="{8FE4C88D-C8BA-8BCC-115D-3E5BDE4BCB42}"/>
              </a:ext>
            </a:extLst>
          </p:cNvPr>
          <p:cNvGraphicFramePr>
            <a:graphicFrameLocks noGrp="1"/>
          </p:cNvGraphicFramePr>
          <p:nvPr>
            <p:ph idx="1"/>
            <p:extLst>
              <p:ext uri="{D42A27DB-BD31-4B8C-83A1-F6EECF244321}">
                <p14:modId xmlns:p14="http://schemas.microsoft.com/office/powerpoint/2010/main" val="2675336276"/>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1993130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900">
        <p14:warp dir="in"/>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FA44CF-06E7-BC36-DB1C-6527043CC2AD}"/>
              </a:ext>
            </a:extLst>
          </p:cNvPr>
          <p:cNvSpPr>
            <a:spLocks noGrp="1"/>
          </p:cNvSpPr>
          <p:nvPr>
            <p:ph type="title"/>
          </p:nvPr>
        </p:nvSpPr>
        <p:spPr>
          <a:xfrm>
            <a:off x="5411931" y="452718"/>
            <a:ext cx="4638903" cy="1400530"/>
          </a:xfrm>
        </p:spPr>
        <p:txBody>
          <a:bodyPr>
            <a:normAutofit/>
          </a:bodyPr>
          <a:lstStyle/>
          <a:p>
            <a:pPr>
              <a:lnSpc>
                <a:spcPct val="90000"/>
              </a:lnSpc>
            </a:pPr>
            <a:r>
              <a:rPr lang="en-GB" sz="2900"/>
              <a:t>Ethnic disparities, deprivation and digital Exclusion </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Colorful carved figures of humans">
            <a:extLst>
              <a:ext uri="{FF2B5EF4-FFF2-40B4-BE49-F238E27FC236}">
                <a16:creationId xmlns:a16="http://schemas.microsoft.com/office/drawing/2014/main" id="{305B7BF0-AB1B-17D5-B32E-12137D6DB142}"/>
              </a:ext>
            </a:extLst>
          </p:cNvPr>
          <p:cNvPicPr>
            <a:picLocks noChangeAspect="1"/>
          </p:cNvPicPr>
          <p:nvPr/>
        </p:nvPicPr>
        <p:blipFill>
          <a:blip r:embed="rId3"/>
          <a:srcRect l="24283" r="24050" b="-1"/>
          <a:stretch>
            <a:fillRect/>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3" name="Rectangle 1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8BC60642-AC34-AC1D-3A5E-1A1C3544A7B4}"/>
              </a:ext>
            </a:extLst>
          </p:cNvPr>
          <p:cNvSpPr>
            <a:spLocks noGrp="1"/>
          </p:cNvSpPr>
          <p:nvPr>
            <p:ph idx="1"/>
          </p:nvPr>
        </p:nvSpPr>
        <p:spPr>
          <a:xfrm>
            <a:off x="5410950" y="2052918"/>
            <a:ext cx="4638903" cy="4195481"/>
          </a:xfrm>
        </p:spPr>
        <p:txBody>
          <a:bodyPr>
            <a:normAutofit/>
          </a:bodyPr>
          <a:lstStyle/>
          <a:p>
            <a:pPr>
              <a:lnSpc>
                <a:spcPct val="90000"/>
              </a:lnSpc>
            </a:pPr>
            <a:r>
              <a:rPr lang="en-GB" sz="1700" dirty="0"/>
              <a:t>Compared to white European pullulations south Asian communities have 2-4 times higher risk of type 2 </a:t>
            </a:r>
            <a:r>
              <a:rPr lang="en-GB" sz="1700" dirty="0" err="1"/>
              <a:t>diabetes,which</a:t>
            </a:r>
            <a:r>
              <a:rPr lang="en-GB" sz="1700" dirty="0"/>
              <a:t> manifests at a younger age and with a lower BMI.</a:t>
            </a:r>
          </a:p>
          <a:p>
            <a:pPr>
              <a:lnSpc>
                <a:spcPct val="90000"/>
              </a:lnSpc>
            </a:pPr>
            <a:r>
              <a:rPr lang="en-GB" sz="1700" dirty="0"/>
              <a:t>Black African/Caribbean communities develops at a lower BMI threshold and has a significantly higher risk.</a:t>
            </a:r>
          </a:p>
          <a:p>
            <a:pPr>
              <a:lnSpc>
                <a:spcPct val="90000"/>
              </a:lnSpc>
            </a:pPr>
            <a:r>
              <a:rPr lang="en-GB" sz="1700" dirty="0"/>
              <a:t>6.2 million people in the </a:t>
            </a:r>
            <a:r>
              <a:rPr lang="en-GB" sz="1700" dirty="0" err="1"/>
              <a:t>uk</a:t>
            </a:r>
            <a:r>
              <a:rPr lang="en-GB" sz="1700" dirty="0"/>
              <a:t> have never used the internet this number is disproportionately high among those over 65 those with low </a:t>
            </a:r>
            <a:r>
              <a:rPr lang="en-GB" sz="1700" dirty="0" err="1"/>
              <a:t>incomes,and</a:t>
            </a:r>
            <a:r>
              <a:rPr lang="en-GB" sz="1700" dirty="0"/>
              <a:t> members of certain minority ethnic groups.</a:t>
            </a:r>
          </a:p>
        </p:txBody>
      </p:sp>
    </p:spTree>
    <p:extLst>
      <p:ext uri="{BB962C8B-B14F-4D97-AF65-F5344CB8AC3E}">
        <p14:creationId xmlns:p14="http://schemas.microsoft.com/office/powerpoint/2010/main" val="736291277"/>
      </p:ext>
    </p:extLst>
  </p:cSld>
  <p:clrMapOvr>
    <a:masterClrMapping/>
  </p:clrMapOvr>
  <p:transition spd="slow">
    <p:wheel spokes="1"/>
  </p:transition>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857247-661B-3D65-C456-512FD63EDEE1}"/>
              </a:ext>
            </a:extLst>
          </p:cNvPr>
          <p:cNvSpPr>
            <a:spLocks noGrp="1"/>
          </p:cNvSpPr>
          <p:nvPr>
            <p:ph type="title"/>
          </p:nvPr>
        </p:nvSpPr>
        <p:spPr>
          <a:xfrm>
            <a:off x="5411931" y="452718"/>
            <a:ext cx="4638903" cy="1400530"/>
          </a:xfrm>
        </p:spPr>
        <p:txBody>
          <a:bodyPr>
            <a:normAutofit/>
          </a:bodyPr>
          <a:lstStyle/>
          <a:p>
            <a:r>
              <a:rPr lang="en-GB" dirty="0"/>
              <a:t>Conclusion </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3" descr="Congratulations! The PNG Image Has Been Downloaded (Clapping Hands Png ...">
            <a:extLst>
              <a:ext uri="{FF2B5EF4-FFF2-40B4-BE49-F238E27FC236}">
                <a16:creationId xmlns:a16="http://schemas.microsoft.com/office/drawing/2014/main" id="{FEC12361-23D8-19B9-D92C-2F0B216CA3B9}"/>
              </a:ext>
            </a:extLst>
          </p:cNvPr>
          <p:cNvPicPr>
            <a:picLocks noChangeAspect="1"/>
          </p:cNvPicPr>
          <p:nvPr/>
        </p:nvPicPr>
        <p:blipFill>
          <a:blip r:embed="rId3"/>
          <a:srcRect t="2615" r="-1" b="9816"/>
          <a:stretch>
            <a:fillRect/>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3" name="Rectangle 1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4639584-4E32-5C61-C360-B9DE1C222E7F}"/>
              </a:ext>
            </a:extLst>
          </p:cNvPr>
          <p:cNvSpPr>
            <a:spLocks noGrp="1"/>
          </p:cNvSpPr>
          <p:nvPr>
            <p:ph idx="1"/>
          </p:nvPr>
        </p:nvSpPr>
        <p:spPr>
          <a:xfrm>
            <a:off x="5410950" y="2052918"/>
            <a:ext cx="4638903" cy="4195481"/>
          </a:xfrm>
        </p:spPr>
        <p:txBody>
          <a:bodyPr>
            <a:normAutofit/>
          </a:bodyPr>
          <a:lstStyle/>
          <a:p>
            <a:pPr>
              <a:lnSpc>
                <a:spcPct val="90000"/>
              </a:lnSpc>
            </a:pPr>
            <a:r>
              <a:rPr lang="en-GB" sz="1300" dirty="0"/>
              <a:t>This presentation has looked at how the NHS healthier you Diabetes prevention program integrates health,wellbeing,and sustainable development.In addition to directly advancing SDG 3 Good Health and wellbeing and supporting broader sustainable development goals, the program shows how screening and early intervention can successfully prevent illness, improve quality of life and lessen long term pressure on health systems.</a:t>
            </a:r>
          </a:p>
          <a:p>
            <a:pPr>
              <a:lnSpc>
                <a:spcPct val="90000"/>
              </a:lnSpc>
            </a:pPr>
            <a:r>
              <a:rPr lang="en-GB" sz="1300" dirty="0"/>
              <a:t>The NHS has also seen significant cost saving.</a:t>
            </a:r>
          </a:p>
          <a:p>
            <a:pPr>
              <a:lnSpc>
                <a:spcPct val="90000"/>
              </a:lnSpc>
            </a:pPr>
            <a:r>
              <a:rPr lang="en-GB" sz="1300" dirty="0"/>
              <a:t>Qualitative results show how participants acquire knowledge,self assurance, and peer support improvements that go beyond clinical results to personal wellbeing, family health, and community resilience.</a:t>
            </a:r>
          </a:p>
          <a:p>
            <a:pPr>
              <a:lnSpc>
                <a:spcPct val="90000"/>
              </a:lnSpc>
            </a:pPr>
            <a:r>
              <a:rPr lang="en-GB" sz="1300" dirty="0"/>
              <a:t>Thank you for listening to my presentation</a:t>
            </a:r>
          </a:p>
          <a:p>
            <a:pPr>
              <a:lnSpc>
                <a:spcPct val="90000"/>
              </a:lnSpc>
            </a:pPr>
            <a:r>
              <a:rPr lang="en-GB" sz="1300" dirty="0"/>
              <a:t>I’m happy to answer any questions you may have. </a:t>
            </a:r>
          </a:p>
          <a:p>
            <a:pPr>
              <a:lnSpc>
                <a:spcPct val="90000"/>
              </a:lnSpc>
            </a:pPr>
            <a:endParaRPr lang="en-GB" sz="1300" dirty="0"/>
          </a:p>
          <a:p>
            <a:pPr>
              <a:lnSpc>
                <a:spcPct val="90000"/>
              </a:lnSpc>
            </a:pPr>
            <a:endParaRPr lang="en-GB" sz="1300" dirty="0"/>
          </a:p>
        </p:txBody>
      </p:sp>
    </p:spTree>
    <p:extLst>
      <p:ext uri="{BB962C8B-B14F-4D97-AF65-F5344CB8AC3E}">
        <p14:creationId xmlns:p14="http://schemas.microsoft.com/office/powerpoint/2010/main" val="3898607976"/>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6B076-072F-71D0-28E0-0DE37CF986BC}"/>
              </a:ext>
            </a:extLst>
          </p:cNvPr>
          <p:cNvSpPr>
            <a:spLocks noGrp="1"/>
          </p:cNvSpPr>
          <p:nvPr>
            <p:ph type="title"/>
          </p:nvPr>
        </p:nvSpPr>
        <p:spPr>
          <a:xfrm>
            <a:off x="370809" y="278328"/>
            <a:ext cx="5813682" cy="1235840"/>
          </a:xfrm>
        </p:spPr>
        <p:txBody>
          <a:bodyPr/>
          <a:lstStyle/>
          <a:p>
            <a:r>
              <a:rPr lang="en-GB" dirty="0"/>
              <a:t>References </a:t>
            </a:r>
            <a:br>
              <a:rPr lang="en-GB" dirty="0"/>
            </a:br>
            <a:br>
              <a:rPr lang="en-GB" dirty="0"/>
            </a:br>
            <a:r>
              <a:rPr lang="en-GB" dirty="0"/>
              <a:t> </a:t>
            </a:r>
            <a:br>
              <a:rPr lang="en-GB" dirty="0"/>
            </a:br>
            <a:endParaRPr lang="en-GB" dirty="0"/>
          </a:p>
        </p:txBody>
      </p:sp>
      <p:sp>
        <p:nvSpPr>
          <p:cNvPr id="3" name="TextBox 2">
            <a:extLst>
              <a:ext uri="{FF2B5EF4-FFF2-40B4-BE49-F238E27FC236}">
                <a16:creationId xmlns:a16="http://schemas.microsoft.com/office/drawing/2014/main" id="{A2B65893-A662-1AC8-4D6F-31D66DA29B53}"/>
              </a:ext>
            </a:extLst>
          </p:cNvPr>
          <p:cNvSpPr txBox="1"/>
          <p:nvPr/>
        </p:nvSpPr>
        <p:spPr>
          <a:xfrm>
            <a:off x="889819" y="1470544"/>
            <a:ext cx="7762567" cy="5632311"/>
          </a:xfrm>
          <a:prstGeom prst="rect">
            <a:avLst/>
          </a:prstGeom>
          <a:noFill/>
        </p:spPr>
        <p:txBody>
          <a:bodyPr wrap="square" rtlCol="0">
            <a:spAutoFit/>
          </a:bodyPr>
          <a:lstStyle/>
          <a:p>
            <a:r>
              <a:rPr lang="en-GB" dirty="0"/>
              <a:t>Bower, p., Soiland Reyes,C .,(2025) The effectiveness and cost effectiveness of the NHS Diabetes prevention programme.</a:t>
            </a:r>
          </a:p>
          <a:p>
            <a:r>
              <a:rPr lang="en-GB" dirty="0"/>
              <a:t>Davies,M.J.,Aroda,V.R.,(2023) Effectiveness of the NHS Diabetes prevention programme outcomes from a national real world study.</a:t>
            </a:r>
          </a:p>
          <a:p>
            <a:r>
              <a:rPr lang="en-GB" dirty="0"/>
              <a:t>Fitzpatrick,S.,Khunti,k (2023) Barriers to accessing diabetes prevention programmes in deprived communities.</a:t>
            </a:r>
          </a:p>
          <a:p>
            <a:r>
              <a:rPr lang="en-GB" dirty="0"/>
              <a:t>Greaves,C.J.,(2021) The biopsychosocial model in chronic disease prevention.</a:t>
            </a:r>
          </a:p>
          <a:p>
            <a:r>
              <a:rPr lang="en-GB" dirty="0"/>
              <a:t>Huntley,J.D .,(2022) Ethnic disparities in type 2 diabetes risk and prevention a systematic review.</a:t>
            </a:r>
          </a:p>
          <a:p>
            <a:r>
              <a:rPr lang="en-GB" dirty="0"/>
              <a:t>Lister,J ., (2024) Sustainable Development Goals and health systems integration lessons from UK preventive care.</a:t>
            </a:r>
          </a:p>
          <a:p>
            <a:r>
              <a:rPr lang="en-GB" dirty="0"/>
              <a:t>Marmot,M,(2020) build back fairer the Covid-19 Marmot review London institute of health Equity.</a:t>
            </a:r>
          </a:p>
          <a:p>
            <a:r>
              <a:rPr lang="en-GB" dirty="0"/>
              <a:t>National institute for health and care Excellence (2022) Type 2 Diabetes in Adults prevention NICE Guidelines.</a:t>
            </a:r>
          </a:p>
          <a:p>
            <a:r>
              <a:rPr lang="en-GB" dirty="0"/>
              <a:t>NHS England (2022) The NHS Long Term plan.</a:t>
            </a:r>
          </a:p>
          <a:p>
            <a:r>
              <a:rPr lang="en-GB" dirty="0"/>
              <a:t>Ogden,J , (2021) Health psychology A textbook open university press.</a:t>
            </a:r>
          </a:p>
          <a:p>
            <a:endParaRPr lang="en-GB" dirty="0"/>
          </a:p>
        </p:txBody>
      </p:sp>
    </p:spTree>
    <p:extLst>
      <p:ext uri="{BB962C8B-B14F-4D97-AF65-F5344CB8AC3E}">
        <p14:creationId xmlns:p14="http://schemas.microsoft.com/office/powerpoint/2010/main" val="2965685351"/>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TM02836342[[fn=Ion]]</Template>
  <TotalTime>610</TotalTime>
  <Words>1517</Words>
  <Application>Microsoft Office PowerPoint</Application>
  <PresentationFormat>Widescreen</PresentationFormat>
  <Paragraphs>77</Paragraphs>
  <Slides>14</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Abadi</vt:lpstr>
      <vt:lpstr>Aptos</vt:lpstr>
      <vt:lpstr>Arial</vt:lpstr>
      <vt:lpstr>Century Gothic</vt:lpstr>
      <vt:lpstr>Wingdings 3</vt:lpstr>
      <vt:lpstr>Ion</vt:lpstr>
      <vt:lpstr>Name Sidrah Javed student ID number  2238819 Module Title Health, wellbeing and sustainable Development </vt:lpstr>
      <vt:lpstr>Health is more than just the absence of illness or disability; it is a state of whole physical, mental, and social well-being (WHO, 2026). well-being  A pleasant physical, social, and mental state encompasses more than just the absence of pain, discomfort, and malfunction; it also involves feeling good and performing well. Development that is sustainable  development that satisfies current wants without jeopardising the capacity of future generations to satisfy their own.</vt:lpstr>
      <vt:lpstr>Why it matters in health and social care </vt:lpstr>
      <vt:lpstr>PowerPoint Presentation</vt:lpstr>
      <vt:lpstr>Uk and local context</vt:lpstr>
      <vt:lpstr>How Health, wellbeing and sustainability connect</vt:lpstr>
      <vt:lpstr>Sustainable Development Goals</vt:lpstr>
      <vt:lpstr>PowerPoint Presentation</vt:lpstr>
      <vt:lpstr>PowerPoint Presentation</vt:lpstr>
      <vt:lpstr>Qualitative and quantitative data </vt:lpstr>
      <vt:lpstr>Socioeconomic and deprivation barriers </vt:lpstr>
      <vt:lpstr>Ethnic disparities, deprivation and digital Exclusion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Sidrah Javed (2238819)</dc:creator>
  <cp:lastModifiedBy>Sidrah Javed (2238819)</cp:lastModifiedBy>
  <cp:revision>5</cp:revision>
  <dcterms:created xsi:type="dcterms:W3CDTF">2026-10-08T10:10:31Z</dcterms:created>
  <dcterms:modified xsi:type="dcterms:W3CDTF">2026-10-16T11:54:52Z</dcterms:modified>
</cp:coreProperties>
</file>