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5"/>
  </p:sldMasterIdLst>
  <p:notesMasterIdLst>
    <p:notesMasterId r:id="rId71"/>
  </p:notesMasterIdLst>
  <p:handoutMasterIdLst>
    <p:handoutMasterId r:id="rId72"/>
  </p:handoutMasterIdLst>
  <p:sldIdLst>
    <p:sldId id="256" r:id="rId46"/>
    <p:sldId id="257" r:id="rId47"/>
    <p:sldId id="456" r:id="rId48"/>
    <p:sldId id="458" r:id="rId49"/>
    <p:sldId id="459" r:id="rId50"/>
    <p:sldId id="460" r:id="rId51"/>
    <p:sldId id="461" r:id="rId52"/>
    <p:sldId id="463" r:id="rId53"/>
    <p:sldId id="462" r:id="rId54"/>
    <p:sldId id="466" r:id="rId55"/>
    <p:sldId id="467" r:id="rId56"/>
    <p:sldId id="468" r:id="rId57"/>
    <p:sldId id="469" r:id="rId58"/>
    <p:sldId id="477" r:id="rId59"/>
    <p:sldId id="470" r:id="rId60"/>
    <p:sldId id="471" r:id="rId61"/>
    <p:sldId id="472" r:id="rId62"/>
    <p:sldId id="473" r:id="rId63"/>
    <p:sldId id="474" r:id="rId64"/>
    <p:sldId id="475" r:id="rId65"/>
    <p:sldId id="476" r:id="rId66"/>
    <p:sldId id="478" r:id="rId67"/>
    <p:sldId id="479" r:id="rId68"/>
    <p:sldId id="480" r:id="rId69"/>
    <p:sldId id="453" r:id="rId7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6" autoAdjust="0"/>
    <p:restoredTop sz="90794" autoAdjust="0"/>
  </p:normalViewPr>
  <p:slideViewPr>
    <p:cSldViewPr>
      <p:cViewPr varScale="1">
        <p:scale>
          <a:sx n="106" d="100"/>
          <a:sy n="106" d="100"/>
        </p:scale>
        <p:origin x="1758" y="96"/>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slide" Target="slides/slide2.xml"/><Relationship Id="rId63" Type="http://schemas.openxmlformats.org/officeDocument/2006/relationships/slide" Target="slides/slide18.xml"/><Relationship Id="rId68" Type="http://schemas.openxmlformats.org/officeDocument/2006/relationships/slide" Target="slides/slide23.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slideMaster" Target="slideMasters/slideMaster1.xml"/><Relationship Id="rId53" Type="http://schemas.openxmlformats.org/officeDocument/2006/relationships/slide" Target="slides/slide8.xml"/><Relationship Id="rId58" Type="http://schemas.openxmlformats.org/officeDocument/2006/relationships/slide" Target="slides/slide13.xml"/><Relationship Id="rId66" Type="http://schemas.openxmlformats.org/officeDocument/2006/relationships/slide" Target="slides/slide21.xml"/><Relationship Id="rId74" Type="http://schemas.openxmlformats.org/officeDocument/2006/relationships/viewProps" Target="viewProps.xml"/><Relationship Id="rId5" Type="http://schemas.openxmlformats.org/officeDocument/2006/relationships/customXml" Target="../customXml/item5.xml"/><Relationship Id="rId61" Type="http://schemas.openxmlformats.org/officeDocument/2006/relationships/slide" Target="slides/slide16.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slide" Target="slides/slide3.xml"/><Relationship Id="rId56" Type="http://schemas.openxmlformats.org/officeDocument/2006/relationships/slide" Target="slides/slide11.xml"/><Relationship Id="rId64" Type="http://schemas.openxmlformats.org/officeDocument/2006/relationships/slide" Target="slides/slide19.xml"/><Relationship Id="rId69" Type="http://schemas.openxmlformats.org/officeDocument/2006/relationships/slide" Target="slides/slide24.xml"/><Relationship Id="rId8" Type="http://schemas.openxmlformats.org/officeDocument/2006/relationships/customXml" Target="../customXml/item8.xml"/><Relationship Id="rId51" Type="http://schemas.openxmlformats.org/officeDocument/2006/relationships/slide" Target="slides/slide6.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slide" Target="slides/slide1.xml"/><Relationship Id="rId59" Type="http://schemas.openxmlformats.org/officeDocument/2006/relationships/slide" Target="slides/slide14.xml"/><Relationship Id="rId67" Type="http://schemas.openxmlformats.org/officeDocument/2006/relationships/slide" Target="slides/slide22.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slide" Target="slides/slide9.xml"/><Relationship Id="rId62" Type="http://schemas.openxmlformats.org/officeDocument/2006/relationships/slide" Target="slides/slide17.xml"/><Relationship Id="rId70" Type="http://schemas.openxmlformats.org/officeDocument/2006/relationships/slide" Target="slides/slide25.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slide" Target="slides/slide4.xml"/><Relationship Id="rId57" Type="http://schemas.openxmlformats.org/officeDocument/2006/relationships/slide" Target="slides/slide12.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slide" Target="slides/slide7.xml"/><Relationship Id="rId60" Type="http://schemas.openxmlformats.org/officeDocument/2006/relationships/slide" Target="slides/slide15.xml"/><Relationship Id="rId65" Type="http://schemas.openxmlformats.org/officeDocument/2006/relationships/slide" Target="slides/slide20.xml"/><Relationship Id="rId73"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34" Type="http://schemas.openxmlformats.org/officeDocument/2006/relationships/customXml" Target="../customXml/item34.xml"/><Relationship Id="rId50" Type="http://schemas.openxmlformats.org/officeDocument/2006/relationships/slide" Target="slides/slide5.xml"/><Relationship Id="rId55" Type="http://schemas.openxmlformats.org/officeDocument/2006/relationships/slide" Target="slides/slide10.xml"/><Relationship Id="rId76" Type="http://schemas.openxmlformats.org/officeDocument/2006/relationships/tableStyles" Target="tableStyles.xml"/><Relationship Id="rId7" Type="http://schemas.openxmlformats.org/officeDocument/2006/relationships/customXml" Target="../customXml/item7.xml"/><Relationship Id="rId7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09/03/2017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3/9/2017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Only send the view what it needs whenever possible.</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3081029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 more: https://www.exceptionnotfound.net/asp-net-mvc-demystified-display-and-editor-templates/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231780460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3/9/2017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3/9/2017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3/9/2017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3/9/2017</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3/9/2017</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3/9/2017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3/9/2017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3/9/2017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3/9/2017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3/9/2017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3/9/2017</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3/9/2017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msdn.microsoft.com/en-us/library/system.web.mvc.selectlistitem(v=vs.118).asp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msdn.microsoft.com/en-us/library/system.web.mvc.html.editorextensions.editorfor(v=vs.118).aspx"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View Models II</a:t>
            </a:r>
            <a:endParaRPr lang="en-GB" dirty="0"/>
          </a:p>
        </p:txBody>
      </p:sp>
      <p:sp>
        <p:nvSpPr>
          <p:cNvPr id="3" name="Subtitle 2"/>
          <p:cNvSpPr>
            <a:spLocks noGrp="1"/>
          </p:cNvSpPr>
          <p:nvPr>
            <p:ph type="subTitle" idx="1"/>
          </p:nvPr>
        </p:nvSpPr>
        <p:spPr/>
        <p:txBody>
          <a:bodyPr>
            <a:normAutofit fontScale="77500" lnSpcReduction="20000"/>
          </a:bodyPr>
          <a:lstStyle/>
          <a:p>
            <a:r>
              <a:rPr lang="en-GB" dirty="0"/>
              <a:t>Lecture 6</a:t>
            </a:r>
            <a:r>
              <a:rPr lang="en-GB" dirty="0" smtClean="0"/>
              <a:t>: </a:t>
            </a:r>
            <a:r>
              <a:rPr lang="en-GB" dirty="0"/>
              <a:t>Web Development: ASP.NET (WD Dot NET)</a:t>
            </a:r>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smtClean="0"/>
              <a:t>06-Mar-2017</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smtClean="0"/>
              <a:t>Building the Booking View Model</a:t>
            </a:r>
          </a:p>
          <a:p>
            <a:r>
              <a:rPr lang="en-GB" dirty="0" smtClean="0"/>
              <a:t>Using View Model Data in Views</a:t>
            </a:r>
          </a:p>
          <a:p>
            <a:r>
              <a:rPr lang="en-GB" dirty="0" smtClean="0"/>
              <a:t>Display and Editor Templates</a:t>
            </a:r>
          </a:p>
          <a:p>
            <a:r>
              <a:rPr lang="en-GB" dirty="0" smtClean="0"/>
              <a:t>Adding Basic JavaScript to Views</a:t>
            </a:r>
            <a:endParaRPr lang="en-GB" dirty="0"/>
          </a:p>
        </p:txBody>
      </p:sp>
    </p:spTree>
    <p:extLst>
      <p:ext uri="{BB962C8B-B14F-4D97-AF65-F5344CB8AC3E}">
        <p14:creationId xmlns:p14="http://schemas.microsoft.com/office/powerpoint/2010/main" val="13574345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View</a:t>
            </a:r>
            <a:endParaRPr lang="en-GB" dirty="0"/>
          </a:p>
        </p:txBody>
      </p:sp>
      <p:sp>
        <p:nvSpPr>
          <p:cNvPr id="3" name="Content Placeholder 2"/>
          <p:cNvSpPr>
            <a:spLocks noGrp="1"/>
          </p:cNvSpPr>
          <p:nvPr>
            <p:ph sz="quarter" idx="1"/>
          </p:nvPr>
        </p:nvSpPr>
        <p:spPr>
          <a:xfrm>
            <a:off x="612648" y="1600200"/>
            <a:ext cx="8423848" cy="4495800"/>
          </a:xfrm>
        </p:spPr>
        <p:txBody>
          <a:bodyPr/>
          <a:lstStyle/>
          <a:p>
            <a:pPr marL="0" indent="0">
              <a:buNone/>
            </a:pPr>
            <a:r>
              <a:rPr lang="en-GB" dirty="0" smtClean="0"/>
              <a:t>Here is a snapshot of the view we are going to create</a:t>
            </a:r>
          </a:p>
        </p:txBody>
      </p:sp>
      <p:pic>
        <p:nvPicPr>
          <p:cNvPr id="1026" name="Picture 2" descr="C:\Users\sc-ka\AppData\Local\Temp\SNAGHTML1ee16dd1.PNG"/>
          <p:cNvPicPr>
            <a:picLocks noChangeAspect="1" noChangeArrowheads="1"/>
          </p:cNvPicPr>
          <p:nvPr/>
        </p:nvPicPr>
        <p:blipFill rotWithShape="1">
          <a:blip r:embed="rId2">
            <a:extLst>
              <a:ext uri="{28A0092B-C50C-407E-A947-70E740481C1C}">
                <a14:useLocalDpi xmlns:a14="http://schemas.microsoft.com/office/drawing/2010/main" val="0"/>
              </a:ext>
            </a:extLst>
          </a:blip>
          <a:srcRect l="-15" t="11249" r="15" b="-1552"/>
          <a:stretch/>
        </p:blipFill>
        <p:spPr bwMode="auto">
          <a:xfrm>
            <a:off x="627861" y="2564904"/>
            <a:ext cx="7457714" cy="41910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332507" y="2564904"/>
            <a:ext cx="3811493" cy="646331"/>
          </a:xfrm>
          <a:prstGeom prst="rect">
            <a:avLst/>
          </a:prstGeom>
          <a:noFill/>
        </p:spPr>
        <p:txBody>
          <a:bodyPr wrap="square" rtlCol="0">
            <a:spAutoFit/>
          </a:bodyPr>
          <a:lstStyle/>
          <a:p>
            <a:r>
              <a:rPr lang="en-GB" dirty="0" smtClean="0"/>
              <a:t>Booking details e.g. payment, billing address not shown for clarity</a:t>
            </a:r>
            <a:endParaRPr lang="en-GB" dirty="0"/>
          </a:p>
        </p:txBody>
      </p:sp>
    </p:spTree>
    <p:extLst>
      <p:ext uri="{BB962C8B-B14F-4D97-AF65-F5344CB8AC3E}">
        <p14:creationId xmlns:p14="http://schemas.microsoft.com/office/powerpoint/2010/main" val="7361108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View Model Data</a:t>
            </a:r>
            <a:endParaRPr lang="en-GB" dirty="0"/>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r>
              <a:rPr lang="en-GB" dirty="0" smtClean="0"/>
              <a:t>Recall that a View Models are models specific to the view.</a:t>
            </a:r>
          </a:p>
          <a:p>
            <a:r>
              <a:rPr lang="en-GB" dirty="0" smtClean="0"/>
              <a:t>The View Model for this view requires the following data:</a:t>
            </a:r>
          </a:p>
          <a:p>
            <a:pPr lvl="1"/>
            <a:r>
              <a:rPr lang="en-GB" b="1" dirty="0" smtClean="0"/>
              <a:t>Film</a:t>
            </a:r>
            <a:r>
              <a:rPr lang="en-GB" dirty="0" smtClean="0"/>
              <a:t>: to display the selected film’s details.</a:t>
            </a:r>
          </a:p>
          <a:p>
            <a:pPr lvl="1"/>
            <a:r>
              <a:rPr lang="en-GB" b="1" dirty="0" err="1" smtClean="0"/>
              <a:t>FilmShowTime</a:t>
            </a:r>
            <a:r>
              <a:rPr lang="en-GB" dirty="0" smtClean="0"/>
              <a:t>: the only information needed from this model is the ID and the date and time of the selected showing.</a:t>
            </a:r>
          </a:p>
          <a:p>
            <a:pPr lvl="1"/>
            <a:r>
              <a:rPr lang="en-GB" b="1" dirty="0" smtClean="0"/>
              <a:t>Booking</a:t>
            </a:r>
            <a:r>
              <a:rPr lang="en-GB" dirty="0" smtClean="0"/>
              <a:t> (including </a:t>
            </a:r>
            <a:r>
              <a:rPr lang="en-GB" b="1" dirty="0" err="1" smtClean="0"/>
              <a:t>BookingTickets</a:t>
            </a:r>
            <a:r>
              <a:rPr lang="en-GB" dirty="0" smtClean="0"/>
              <a:t>)</a:t>
            </a:r>
          </a:p>
          <a:p>
            <a:pPr lvl="1"/>
            <a:r>
              <a:rPr lang="en-GB" b="1" dirty="0" smtClean="0"/>
              <a:t>Quantities</a:t>
            </a:r>
            <a:r>
              <a:rPr lang="en-GB" dirty="0" smtClean="0"/>
              <a:t>: for the drop down list</a:t>
            </a:r>
          </a:p>
          <a:p>
            <a:pPr lvl="1"/>
            <a:r>
              <a:rPr lang="en-GB" b="1" dirty="0" smtClean="0"/>
              <a:t>Ticket Types</a:t>
            </a:r>
            <a:r>
              <a:rPr lang="en-GB" dirty="0" smtClean="0"/>
              <a:t>: to display the name and description of each possible ticket type. </a:t>
            </a:r>
          </a:p>
          <a:p>
            <a:endParaRPr lang="en-GB" dirty="0"/>
          </a:p>
        </p:txBody>
      </p:sp>
    </p:spTree>
    <p:extLst>
      <p:ext uri="{BB962C8B-B14F-4D97-AF65-F5344CB8AC3E}">
        <p14:creationId xmlns:p14="http://schemas.microsoft.com/office/powerpoint/2010/main" val="2016836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Film Data</a:t>
            </a:r>
            <a:endParaRPr lang="en-GB" dirty="0"/>
          </a:p>
        </p:txBody>
      </p:sp>
      <p:sp>
        <p:nvSpPr>
          <p:cNvPr id="3" name="Content Placeholder 2"/>
          <p:cNvSpPr>
            <a:spLocks noGrp="1"/>
          </p:cNvSpPr>
          <p:nvPr>
            <p:ph sz="quarter" idx="1"/>
          </p:nvPr>
        </p:nvSpPr>
        <p:spPr/>
        <p:txBody>
          <a:bodyPr/>
          <a:lstStyle/>
          <a:p>
            <a:r>
              <a:rPr lang="en-GB" dirty="0" smtClean="0"/>
              <a:t>This one is nice and easy.</a:t>
            </a:r>
          </a:p>
          <a:p>
            <a:r>
              <a:rPr lang="en-GB" dirty="0" smtClean="0"/>
              <a:t>You can get the selected Film’s ID from the </a:t>
            </a:r>
            <a:r>
              <a:rPr lang="en-GB" dirty="0" err="1" smtClean="0"/>
              <a:t>FilmShowTime</a:t>
            </a:r>
            <a:r>
              <a:rPr lang="en-GB" dirty="0" smtClean="0"/>
              <a:t> object the user is trying to book.</a:t>
            </a:r>
          </a:p>
          <a:p>
            <a:r>
              <a:rPr lang="en-GB" dirty="0" smtClean="0"/>
              <a:t>You can then use this Film ID to retrieve the matching Film record from the database.</a:t>
            </a:r>
          </a:p>
          <a:p>
            <a:pPr marL="640080" lvl="2" indent="0">
              <a:buNone/>
            </a:pPr>
            <a:r>
              <a:rPr lang="en-GB" dirty="0">
                <a:solidFill>
                  <a:srgbClr val="2B91AF"/>
                </a:solidFill>
                <a:latin typeface="Consolas" panose="020B0609020204030204" pitchFamily="49" charset="0"/>
              </a:rPr>
              <a:t>Film</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film</a:t>
            </a:r>
            <a:r>
              <a:rPr lang="en-GB" dirty="0">
                <a:solidFill>
                  <a:srgbClr val="000000"/>
                </a:solidFill>
                <a:latin typeface="Consolas" panose="020B0609020204030204" pitchFamily="49" charset="0"/>
              </a:rPr>
              <a:t> = </a:t>
            </a:r>
            <a:r>
              <a:rPr lang="en-GB" dirty="0" err="1">
                <a:solidFill>
                  <a:srgbClr val="000000"/>
                </a:solidFill>
                <a:latin typeface="Consolas" panose="020B0609020204030204" pitchFamily="49" charset="0"/>
              </a:rPr>
              <a:t>db.Films.Find</a:t>
            </a:r>
            <a:r>
              <a:rPr lang="en-GB" dirty="0">
                <a:solidFill>
                  <a:srgbClr val="000000"/>
                </a:solidFill>
                <a:latin typeface="Consolas" panose="020B0609020204030204" pitchFamily="49" charset="0"/>
              </a:rPr>
              <a:t>(</a:t>
            </a:r>
            <a:r>
              <a:rPr lang="en-GB" dirty="0" err="1">
                <a:solidFill>
                  <a:srgbClr val="000000"/>
                </a:solidFill>
                <a:latin typeface="Consolas" panose="020B0609020204030204" pitchFamily="49" charset="0"/>
              </a:rPr>
              <a:t>filmShowTime.FilmId</a:t>
            </a:r>
            <a:r>
              <a:rPr lang="en-GB" dirty="0">
                <a:solidFill>
                  <a:srgbClr val="000000"/>
                </a:solidFill>
                <a:latin typeface="Consolas" panose="020B0609020204030204" pitchFamily="49" charset="0"/>
              </a:rPr>
              <a:t>);</a:t>
            </a:r>
            <a:endParaRPr lang="en-GB" dirty="0"/>
          </a:p>
          <a:p>
            <a:endParaRPr lang="en-GB" dirty="0"/>
          </a:p>
        </p:txBody>
      </p:sp>
    </p:spTree>
    <p:extLst>
      <p:ext uri="{BB962C8B-B14F-4D97-AF65-F5344CB8AC3E}">
        <p14:creationId xmlns:p14="http://schemas.microsoft.com/office/powerpoint/2010/main" val="438712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Film Show Time Data</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a:bodyPr>
          <a:lstStyle/>
          <a:p>
            <a:r>
              <a:rPr lang="en-GB" dirty="0" smtClean="0"/>
              <a:t>Another nice and easy one.</a:t>
            </a:r>
          </a:p>
          <a:p>
            <a:r>
              <a:rPr lang="en-GB" dirty="0" smtClean="0"/>
              <a:t>The controller receives the selected Film Show Time’s ID.</a:t>
            </a:r>
          </a:p>
          <a:p>
            <a:r>
              <a:rPr lang="en-GB" dirty="0" smtClean="0"/>
              <a:t>Use this ID to retrieve the </a:t>
            </a:r>
            <a:r>
              <a:rPr lang="en-GB" dirty="0" err="1" smtClean="0"/>
              <a:t>FilmShowTime</a:t>
            </a:r>
            <a:r>
              <a:rPr lang="en-GB" dirty="0" smtClean="0"/>
              <a:t> record from the database.</a:t>
            </a:r>
          </a:p>
          <a:p>
            <a:pPr marL="640080" lvl="2" indent="0">
              <a:buNone/>
            </a:pPr>
            <a:r>
              <a:rPr lang="en-GB" sz="2500" dirty="0" err="1">
                <a:solidFill>
                  <a:srgbClr val="2B91AF"/>
                </a:solidFill>
                <a:latin typeface="Consolas" panose="020B0609020204030204" pitchFamily="49" charset="0"/>
              </a:rPr>
              <a:t>FilmShowTime</a:t>
            </a:r>
            <a:r>
              <a:rPr lang="en-GB" sz="2500" dirty="0">
                <a:solidFill>
                  <a:srgbClr val="000000"/>
                </a:solidFill>
                <a:latin typeface="Consolas" panose="020B0609020204030204" pitchFamily="49" charset="0"/>
              </a:rPr>
              <a:t> </a:t>
            </a:r>
            <a:r>
              <a:rPr lang="en-GB" sz="2500" dirty="0" err="1">
                <a:solidFill>
                  <a:srgbClr val="000000"/>
                </a:solidFill>
                <a:latin typeface="Consolas" panose="020B0609020204030204" pitchFamily="49" charset="0"/>
              </a:rPr>
              <a:t>filmShowTime</a:t>
            </a:r>
            <a:r>
              <a:rPr lang="en-GB" sz="2500" dirty="0">
                <a:solidFill>
                  <a:srgbClr val="000000"/>
                </a:solidFill>
                <a:latin typeface="Consolas" panose="020B0609020204030204" pitchFamily="49" charset="0"/>
              </a:rPr>
              <a:t> = </a:t>
            </a:r>
            <a:r>
              <a:rPr lang="en-GB" sz="2500" dirty="0" err="1">
                <a:solidFill>
                  <a:srgbClr val="000000"/>
                </a:solidFill>
                <a:latin typeface="Consolas" panose="020B0609020204030204" pitchFamily="49" charset="0"/>
              </a:rPr>
              <a:t>db.FilmShowTimes.Find</a:t>
            </a:r>
            <a:r>
              <a:rPr lang="en-GB" sz="2500" dirty="0">
                <a:solidFill>
                  <a:srgbClr val="000000"/>
                </a:solidFill>
                <a:latin typeface="Consolas" panose="020B0609020204030204" pitchFamily="49" charset="0"/>
              </a:rPr>
              <a:t>(</a:t>
            </a:r>
            <a:r>
              <a:rPr lang="en-GB" sz="2500" dirty="0" err="1">
                <a:solidFill>
                  <a:srgbClr val="000000"/>
                </a:solidFill>
                <a:latin typeface="Consolas" panose="020B0609020204030204" pitchFamily="49" charset="0"/>
              </a:rPr>
              <a:t>filmShowTimeId</a:t>
            </a:r>
            <a:r>
              <a:rPr lang="en-GB" sz="2500" dirty="0">
                <a:solidFill>
                  <a:srgbClr val="000000"/>
                </a:solidFill>
                <a:latin typeface="Consolas" panose="020B0609020204030204" pitchFamily="49" charset="0"/>
              </a:rPr>
              <a:t>);</a:t>
            </a:r>
            <a:endParaRPr lang="en-GB" dirty="0"/>
          </a:p>
          <a:p>
            <a:r>
              <a:rPr lang="en-GB" b="1" dirty="0" smtClean="0"/>
              <a:t>Note</a:t>
            </a:r>
            <a:r>
              <a:rPr lang="en-GB" dirty="0" smtClean="0"/>
              <a:t>: the only information that needs to be sent back to the view from this model object is:</a:t>
            </a:r>
          </a:p>
          <a:p>
            <a:pPr lvl="1"/>
            <a:r>
              <a:rPr lang="en-GB" b="1" dirty="0" err="1" smtClean="0"/>
              <a:t>FilmShowTimeId</a:t>
            </a:r>
            <a:r>
              <a:rPr lang="en-GB" dirty="0" smtClean="0"/>
              <a:t>: will be sent as part of the Booking</a:t>
            </a:r>
          </a:p>
          <a:p>
            <a:pPr lvl="1"/>
            <a:r>
              <a:rPr lang="en-GB" b="1" dirty="0" err="1" smtClean="0"/>
              <a:t>ShowingDateTime</a:t>
            </a:r>
            <a:r>
              <a:rPr lang="en-GB" dirty="0" smtClean="0"/>
              <a:t>: you will send this separately as a standalone property in the View Model.</a:t>
            </a:r>
            <a:endParaRPr lang="en-GB" dirty="0"/>
          </a:p>
          <a:p>
            <a:endParaRPr lang="en-GB" dirty="0"/>
          </a:p>
        </p:txBody>
      </p:sp>
    </p:spTree>
    <p:extLst>
      <p:ext uri="{BB962C8B-B14F-4D97-AF65-F5344CB8AC3E}">
        <p14:creationId xmlns:p14="http://schemas.microsoft.com/office/powerpoint/2010/main" val="1958451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Booking</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The user is creating a brand new booking!</a:t>
            </a:r>
          </a:p>
          <a:p>
            <a:r>
              <a:rPr lang="en-GB" dirty="0" smtClean="0"/>
              <a:t>Thus, the first thing is to create a new Booking object.</a:t>
            </a:r>
          </a:p>
          <a:p>
            <a:r>
              <a:rPr lang="en-GB" dirty="0" smtClean="0"/>
              <a:t>The new Booking will also need to know:</a:t>
            </a:r>
          </a:p>
          <a:p>
            <a:pPr lvl="1"/>
            <a:r>
              <a:rPr lang="en-GB" dirty="0" smtClean="0"/>
              <a:t>The </a:t>
            </a:r>
            <a:r>
              <a:rPr lang="en-GB" dirty="0" err="1" smtClean="0"/>
              <a:t>FilmShowTimeID</a:t>
            </a:r>
            <a:r>
              <a:rPr lang="en-GB" dirty="0" smtClean="0"/>
              <a:t> of the show being booked.</a:t>
            </a:r>
          </a:p>
          <a:p>
            <a:pPr lvl="1"/>
            <a:r>
              <a:rPr lang="en-GB" dirty="0" smtClean="0"/>
              <a:t>The collection of </a:t>
            </a:r>
            <a:r>
              <a:rPr lang="en-GB" dirty="0" err="1" smtClean="0"/>
              <a:t>BookingTickets</a:t>
            </a:r>
            <a:r>
              <a:rPr lang="en-GB" dirty="0"/>
              <a:t> </a:t>
            </a:r>
            <a:r>
              <a:rPr lang="en-GB" dirty="0" smtClean="0"/>
              <a:t>for this order.</a:t>
            </a:r>
          </a:p>
          <a:p>
            <a:pPr marL="685800" lvl="2" indent="0">
              <a:buNone/>
            </a:pPr>
            <a:r>
              <a:rPr lang="en-GB" dirty="0">
                <a:solidFill>
                  <a:srgbClr val="2B91AF"/>
                </a:solidFill>
                <a:latin typeface="Consolas" panose="020B0609020204030204" pitchFamily="49" charset="0"/>
              </a:rPr>
              <a:t>Booking</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booking</a:t>
            </a:r>
            <a:r>
              <a:rPr lang="en-GB" dirty="0">
                <a:solidFill>
                  <a:srgbClr val="000000"/>
                </a:solidFill>
                <a:latin typeface="Consolas" panose="020B0609020204030204" pitchFamily="49" charset="0"/>
              </a:rPr>
              <a:t> = </a:t>
            </a:r>
            <a:r>
              <a:rPr lang="en-GB" dirty="0">
                <a:solidFill>
                  <a:srgbClr val="0000FF"/>
                </a:solidFill>
                <a:latin typeface="Consolas" panose="020B0609020204030204" pitchFamily="49" charset="0"/>
              </a:rPr>
              <a:t>new</a:t>
            </a:r>
            <a:r>
              <a:rPr lang="en-GB" dirty="0">
                <a:solidFill>
                  <a:srgbClr val="000000"/>
                </a:solidFill>
                <a:latin typeface="Consolas" panose="020B0609020204030204" pitchFamily="49" charset="0"/>
              </a:rPr>
              <a:t> </a:t>
            </a:r>
            <a:r>
              <a:rPr lang="en-GB" dirty="0">
                <a:solidFill>
                  <a:srgbClr val="2B91AF"/>
                </a:solidFill>
                <a:latin typeface="Consolas" panose="020B0609020204030204" pitchFamily="49" charset="0"/>
              </a:rPr>
              <a:t>Booking</a:t>
            </a:r>
            <a:r>
              <a:rPr lang="en-GB" dirty="0">
                <a:solidFill>
                  <a:srgbClr val="000000"/>
                </a:solidFill>
                <a:latin typeface="Consolas" panose="020B0609020204030204" pitchFamily="49" charset="0"/>
              </a:rPr>
              <a:t>()</a:t>
            </a:r>
          </a:p>
          <a:p>
            <a:pPr marL="685800" lvl="2" indent="0">
              <a:buNone/>
            </a:pPr>
            <a:r>
              <a:rPr lang="en-GB" dirty="0" smtClean="0">
                <a:solidFill>
                  <a:srgbClr val="000000"/>
                </a:solidFill>
                <a:latin typeface="Consolas" panose="020B0609020204030204" pitchFamily="49" charset="0"/>
              </a:rPr>
              <a:t>{</a:t>
            </a:r>
            <a:endParaRPr lang="en-GB" dirty="0">
              <a:solidFill>
                <a:srgbClr val="000000"/>
              </a:solidFill>
              <a:latin typeface="Consolas" panose="020B0609020204030204" pitchFamily="49" charset="0"/>
            </a:endParaRPr>
          </a:p>
          <a:p>
            <a:pPr marL="685800" lvl="2" indent="0">
              <a:buNone/>
            </a:pPr>
            <a:r>
              <a:rPr lang="en-GB" dirty="0" smtClean="0">
                <a:solidFill>
                  <a:srgbClr val="000000"/>
                </a:solidFill>
                <a:latin typeface="Consolas" panose="020B0609020204030204" pitchFamily="49" charset="0"/>
              </a:rPr>
              <a:t>	 </a:t>
            </a:r>
            <a:r>
              <a:rPr lang="en-GB" dirty="0" err="1" smtClean="0">
                <a:solidFill>
                  <a:srgbClr val="000000"/>
                </a:solidFill>
                <a:latin typeface="Consolas" panose="020B0609020204030204" pitchFamily="49" charset="0"/>
              </a:rPr>
              <a:t>FilmShowTimeId</a:t>
            </a:r>
            <a:r>
              <a:rPr lang="en-GB" dirty="0" smtClean="0">
                <a:solidFill>
                  <a:srgbClr val="000000"/>
                </a:solidFill>
                <a:latin typeface="Consolas" panose="020B0609020204030204" pitchFamily="49" charset="0"/>
              </a:rPr>
              <a:t> </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filmShowTime.FilmShowTimeId</a:t>
            </a:r>
            <a:r>
              <a:rPr lang="en-GB" dirty="0">
                <a:solidFill>
                  <a:srgbClr val="000000"/>
                </a:solidFill>
                <a:latin typeface="Consolas" panose="020B0609020204030204" pitchFamily="49" charset="0"/>
              </a:rPr>
              <a:t>,</a:t>
            </a:r>
          </a:p>
          <a:p>
            <a:pPr marL="685800" lvl="2" indent="0">
              <a:buNone/>
            </a:pPr>
            <a:r>
              <a:rPr lang="en-GB" dirty="0" smtClean="0">
                <a:solidFill>
                  <a:srgbClr val="000000"/>
                </a:solidFill>
                <a:latin typeface="Consolas" panose="020B0609020204030204" pitchFamily="49" charset="0"/>
              </a:rPr>
              <a:t>	 </a:t>
            </a:r>
            <a:r>
              <a:rPr lang="en-GB" dirty="0" err="1" smtClean="0">
                <a:solidFill>
                  <a:srgbClr val="000000"/>
                </a:solidFill>
                <a:latin typeface="Consolas" panose="020B0609020204030204" pitchFamily="49" charset="0"/>
              </a:rPr>
              <a:t>BookingTickets</a:t>
            </a:r>
            <a:r>
              <a:rPr lang="en-GB" dirty="0" smtClean="0">
                <a:solidFill>
                  <a:srgbClr val="000000"/>
                </a:solidFill>
                <a:latin typeface="Consolas" panose="020B0609020204030204" pitchFamily="49" charset="0"/>
              </a:rPr>
              <a:t> </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new</a:t>
            </a:r>
            <a:r>
              <a:rPr lang="en-GB" dirty="0">
                <a:solidFill>
                  <a:srgbClr val="000000"/>
                </a:solidFill>
                <a:latin typeface="Consolas" panose="020B0609020204030204" pitchFamily="49" charset="0"/>
              </a:rPr>
              <a:t> </a:t>
            </a:r>
            <a:r>
              <a:rPr lang="en-GB" dirty="0">
                <a:solidFill>
                  <a:srgbClr val="2B91AF"/>
                </a:solidFill>
                <a:latin typeface="Consolas" panose="020B0609020204030204" pitchFamily="49" charset="0"/>
              </a:rPr>
              <a:t>List</a:t>
            </a:r>
            <a:r>
              <a:rPr lang="en-GB" dirty="0">
                <a:solidFill>
                  <a:srgbClr val="000000"/>
                </a:solidFill>
                <a:latin typeface="Consolas" panose="020B0609020204030204" pitchFamily="49" charset="0"/>
              </a:rPr>
              <a:t>&lt;</a:t>
            </a:r>
            <a:r>
              <a:rPr lang="en-GB" dirty="0" err="1">
                <a:solidFill>
                  <a:srgbClr val="2B91AF"/>
                </a:solidFill>
                <a:latin typeface="Consolas" panose="020B0609020204030204" pitchFamily="49" charset="0"/>
              </a:rPr>
              <a:t>BookingTicket</a:t>
            </a:r>
            <a:r>
              <a:rPr lang="en-GB" dirty="0">
                <a:solidFill>
                  <a:srgbClr val="000000"/>
                </a:solidFill>
                <a:latin typeface="Consolas" panose="020B0609020204030204" pitchFamily="49" charset="0"/>
              </a:rPr>
              <a:t>&gt;();</a:t>
            </a:r>
          </a:p>
          <a:p>
            <a:pPr marL="685800" lvl="2" indent="0">
              <a:buNone/>
            </a:pPr>
            <a:r>
              <a:rPr lang="en-GB" dirty="0" smtClean="0">
                <a:solidFill>
                  <a:srgbClr val="000000"/>
                </a:solidFill>
                <a:latin typeface="Consolas" panose="020B0609020204030204" pitchFamily="49" charset="0"/>
              </a:rPr>
              <a:t>}</a:t>
            </a:r>
            <a:endParaRPr lang="en-GB" dirty="0" smtClean="0"/>
          </a:p>
          <a:p>
            <a:pPr lvl="1"/>
            <a:endParaRPr lang="en-GB" dirty="0" smtClean="0"/>
          </a:p>
          <a:p>
            <a:endParaRPr lang="en-GB" dirty="0" smtClean="0"/>
          </a:p>
        </p:txBody>
      </p:sp>
    </p:spTree>
    <p:extLst>
      <p:ext uri="{BB962C8B-B14F-4D97-AF65-F5344CB8AC3E}">
        <p14:creationId xmlns:p14="http://schemas.microsoft.com/office/powerpoint/2010/main" val="165048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Booking</a:t>
            </a:r>
            <a:endParaRPr lang="en-GB" dirty="0"/>
          </a:p>
        </p:txBody>
      </p:sp>
      <p:sp>
        <p:nvSpPr>
          <p:cNvPr id="3" name="Content Placeholder 2"/>
          <p:cNvSpPr>
            <a:spLocks noGrp="1"/>
          </p:cNvSpPr>
          <p:nvPr>
            <p:ph sz="quarter" idx="1"/>
          </p:nvPr>
        </p:nvSpPr>
        <p:spPr/>
        <p:txBody>
          <a:bodyPr/>
          <a:lstStyle/>
          <a:p>
            <a:r>
              <a:rPr lang="en-GB" dirty="0" smtClean="0"/>
              <a:t>Here is a screenshot of the default booking form VS will create for you.</a:t>
            </a:r>
          </a:p>
          <a:p>
            <a:r>
              <a:rPr lang="en-GB" dirty="0" smtClean="0"/>
              <a:t>Can you think of any</a:t>
            </a:r>
            <a:br>
              <a:rPr lang="en-GB" dirty="0" smtClean="0"/>
            </a:br>
            <a:r>
              <a:rPr lang="en-GB" dirty="0" smtClean="0"/>
              <a:t>additional way you </a:t>
            </a:r>
            <a:br>
              <a:rPr lang="en-GB" dirty="0" smtClean="0"/>
            </a:br>
            <a:r>
              <a:rPr lang="en-GB" dirty="0" smtClean="0"/>
              <a:t>may help the user to </a:t>
            </a:r>
            <a:br>
              <a:rPr lang="en-GB" dirty="0" smtClean="0"/>
            </a:br>
            <a:r>
              <a:rPr lang="en-GB" dirty="0" smtClean="0"/>
              <a:t>complete the form?</a:t>
            </a:r>
          </a:p>
          <a:p>
            <a:r>
              <a:rPr lang="en-GB" dirty="0" smtClean="0"/>
              <a:t>What information </a:t>
            </a:r>
            <a:br>
              <a:rPr lang="en-GB" dirty="0" smtClean="0"/>
            </a:br>
            <a:r>
              <a:rPr lang="en-GB" dirty="0" smtClean="0"/>
              <a:t>should also be hidden</a:t>
            </a:r>
            <a:br>
              <a:rPr lang="en-GB" dirty="0" smtClean="0"/>
            </a:br>
            <a:r>
              <a:rPr lang="en-GB" dirty="0" smtClean="0"/>
              <a:t>from the user?</a:t>
            </a:r>
            <a:endParaRPr lang="en-GB" dirty="0"/>
          </a:p>
        </p:txBody>
      </p:sp>
      <p:pic>
        <p:nvPicPr>
          <p:cNvPr id="4" name="Picture 3"/>
          <p:cNvPicPr>
            <a:picLocks noChangeAspect="1"/>
          </p:cNvPicPr>
          <p:nvPr/>
        </p:nvPicPr>
        <p:blipFill>
          <a:blip r:embed="rId2"/>
          <a:stretch>
            <a:fillRect/>
          </a:stretch>
        </p:blipFill>
        <p:spPr>
          <a:xfrm>
            <a:off x="4665107" y="2276872"/>
            <a:ext cx="4731429" cy="4457143"/>
          </a:xfrm>
          <a:prstGeom prst="rect">
            <a:avLst/>
          </a:prstGeom>
        </p:spPr>
      </p:pic>
    </p:spTree>
    <p:extLst>
      <p:ext uri="{BB962C8B-B14F-4D97-AF65-F5344CB8AC3E}">
        <p14:creationId xmlns:p14="http://schemas.microsoft.com/office/powerpoint/2010/main" val="1327192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Booking Tickets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dirty="0" smtClean="0"/>
              <a:t>In the previous slide we added a new List of </a:t>
            </a:r>
            <a:r>
              <a:rPr lang="en-GB" b="1" dirty="0" smtClean="0"/>
              <a:t>blank</a:t>
            </a:r>
            <a:r>
              <a:rPr lang="en-GB" dirty="0" smtClean="0"/>
              <a:t> booking tickets to the Booking data object.</a:t>
            </a:r>
          </a:p>
          <a:p>
            <a:r>
              <a:rPr lang="en-GB" dirty="0" smtClean="0"/>
              <a:t>Ideally, you want to pass the Booking only the ticket types it is allowed to book, </a:t>
            </a:r>
            <a:r>
              <a:rPr lang="en-GB" b="1" i="1" dirty="0" smtClean="0"/>
              <a:t>prepopulated</a:t>
            </a:r>
            <a:r>
              <a:rPr lang="en-GB" dirty="0" smtClean="0"/>
              <a:t> with the </a:t>
            </a:r>
            <a:r>
              <a:rPr lang="en-GB" dirty="0" smtClean="0"/>
              <a:t>price of each ticket type.</a:t>
            </a:r>
          </a:p>
          <a:p>
            <a:r>
              <a:rPr lang="en-GB" dirty="0" smtClean="0"/>
              <a:t>The list of booking tickets should be made up of </a:t>
            </a:r>
            <a:r>
              <a:rPr lang="en-GB" dirty="0" err="1" smtClean="0"/>
              <a:t>BookingTicket</a:t>
            </a:r>
            <a:r>
              <a:rPr lang="en-GB" dirty="0" smtClean="0"/>
              <a:t> objects:</a:t>
            </a:r>
          </a:p>
          <a:p>
            <a:pPr marL="685800" lvl="2" indent="0">
              <a:buNone/>
            </a:pPr>
            <a:r>
              <a:rPr lang="en-GB" dirty="0" err="1">
                <a:solidFill>
                  <a:srgbClr val="000000"/>
                </a:solidFill>
                <a:latin typeface="Consolas" panose="020B0609020204030204" pitchFamily="49" charset="0"/>
              </a:rPr>
              <a:t>bookingTickets.Add</a:t>
            </a:r>
            <a:r>
              <a:rPr lang="en-GB" dirty="0">
                <a:solidFill>
                  <a:srgbClr val="000000"/>
                </a:solidFill>
                <a:latin typeface="Consolas" panose="020B0609020204030204" pitchFamily="49" charset="0"/>
              </a:rPr>
              <a:t>(</a:t>
            </a:r>
            <a:r>
              <a:rPr lang="en-GB" dirty="0">
                <a:solidFill>
                  <a:srgbClr val="0000FF"/>
                </a:solidFill>
                <a:latin typeface="Consolas" panose="020B0609020204030204" pitchFamily="49" charset="0"/>
              </a:rPr>
              <a:t>new</a:t>
            </a:r>
            <a:r>
              <a:rPr lang="en-GB" dirty="0">
                <a:solidFill>
                  <a:srgbClr val="000000"/>
                </a:solidFill>
                <a:latin typeface="Consolas" panose="020B0609020204030204" pitchFamily="49" charset="0"/>
              </a:rPr>
              <a:t> </a:t>
            </a:r>
            <a:r>
              <a:rPr lang="en-GB" dirty="0" err="1">
                <a:solidFill>
                  <a:srgbClr val="2B91AF"/>
                </a:solidFill>
                <a:latin typeface="Consolas" panose="020B0609020204030204" pitchFamily="49" charset="0"/>
              </a:rPr>
              <a:t>BookingTicket</a:t>
            </a:r>
            <a:endParaRPr lang="en-GB" dirty="0">
              <a:solidFill>
                <a:srgbClr val="000000"/>
              </a:solidFill>
              <a:latin typeface="Consolas" panose="020B0609020204030204" pitchFamily="49" charset="0"/>
            </a:endParaRPr>
          </a:p>
          <a:p>
            <a:pPr marL="685800" lvl="2" indent="0">
              <a:buNone/>
            </a:pPr>
            <a:r>
              <a:rPr lang="en-GB" dirty="0" smtClean="0">
                <a:solidFill>
                  <a:srgbClr val="000000"/>
                </a:solidFill>
                <a:latin typeface="Consolas" panose="020B0609020204030204" pitchFamily="49" charset="0"/>
              </a:rPr>
              <a:t>{</a:t>
            </a:r>
            <a:endParaRPr lang="en-GB" dirty="0">
              <a:solidFill>
                <a:srgbClr val="000000"/>
              </a:solidFill>
              <a:latin typeface="Consolas" panose="020B0609020204030204" pitchFamily="49" charset="0"/>
            </a:endParaRPr>
          </a:p>
          <a:p>
            <a:pPr marL="685800" lvl="2" indent="0">
              <a:buNone/>
            </a:pPr>
            <a:r>
              <a:rPr lang="en-GB" dirty="0" smtClean="0">
                <a:solidFill>
                  <a:srgbClr val="000000"/>
                </a:solidFill>
                <a:latin typeface="Consolas" panose="020B0609020204030204" pitchFamily="49" charset="0"/>
              </a:rPr>
              <a:t>	</a:t>
            </a:r>
            <a:r>
              <a:rPr lang="en-GB" dirty="0" err="1" smtClean="0">
                <a:solidFill>
                  <a:srgbClr val="000000"/>
                </a:solidFill>
                <a:latin typeface="Consolas" panose="020B0609020204030204" pitchFamily="49" charset="0"/>
              </a:rPr>
              <a:t>TicketTypeId</a:t>
            </a:r>
            <a:r>
              <a:rPr lang="en-GB" dirty="0" smtClean="0">
                <a:solidFill>
                  <a:srgbClr val="000000"/>
                </a:solidFill>
                <a:latin typeface="Consolas" panose="020B0609020204030204" pitchFamily="49" charset="0"/>
              </a:rPr>
              <a:t> </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ticketType.TicketTypeId</a:t>
            </a:r>
            <a:r>
              <a:rPr lang="en-GB" dirty="0">
                <a:solidFill>
                  <a:srgbClr val="000000"/>
                </a:solidFill>
                <a:latin typeface="Consolas" panose="020B0609020204030204" pitchFamily="49" charset="0"/>
              </a:rPr>
              <a:t>,</a:t>
            </a:r>
          </a:p>
          <a:p>
            <a:pPr marL="685800" lvl="2" indent="0">
              <a:buNone/>
            </a:pPr>
            <a:r>
              <a:rPr lang="en-GB" dirty="0" smtClean="0">
                <a:solidFill>
                  <a:srgbClr val="000000"/>
                </a:solidFill>
                <a:latin typeface="Consolas" panose="020B0609020204030204" pitchFamily="49" charset="0"/>
              </a:rPr>
              <a:t>	Price </a:t>
            </a:r>
            <a:r>
              <a:rPr lang="en-GB" dirty="0">
                <a:solidFill>
                  <a:srgbClr val="000000"/>
                </a:solidFill>
                <a:latin typeface="Consolas" panose="020B0609020204030204" pitchFamily="49" charset="0"/>
              </a:rPr>
              <a:t>= </a:t>
            </a:r>
            <a:r>
              <a:rPr lang="en-GB" dirty="0" smtClean="0">
                <a:solidFill>
                  <a:srgbClr val="000000"/>
                </a:solidFill>
                <a:latin typeface="Consolas" panose="020B0609020204030204" pitchFamily="49" charset="0"/>
              </a:rPr>
              <a:t>XX.XX,</a:t>
            </a:r>
            <a:endParaRPr lang="en-GB" dirty="0">
              <a:solidFill>
                <a:srgbClr val="000000"/>
              </a:solidFill>
              <a:latin typeface="Consolas" panose="020B0609020204030204" pitchFamily="49" charset="0"/>
            </a:endParaRPr>
          </a:p>
          <a:p>
            <a:pPr marL="685800" lvl="2" indent="0">
              <a:buNone/>
            </a:pPr>
            <a:r>
              <a:rPr lang="en-GB" dirty="0" smtClean="0">
                <a:solidFill>
                  <a:srgbClr val="000000"/>
                </a:solidFill>
                <a:latin typeface="Consolas" panose="020B0609020204030204" pitchFamily="49" charset="0"/>
              </a:rPr>
              <a:t>	Quantity </a:t>
            </a:r>
            <a:r>
              <a:rPr lang="en-GB" dirty="0">
                <a:solidFill>
                  <a:srgbClr val="000000"/>
                </a:solidFill>
                <a:latin typeface="Consolas" panose="020B0609020204030204" pitchFamily="49" charset="0"/>
              </a:rPr>
              <a:t>= 0</a:t>
            </a:r>
          </a:p>
          <a:p>
            <a:pPr marL="685800" lvl="2" indent="0">
              <a:buNone/>
            </a:pPr>
            <a:r>
              <a:rPr lang="en-GB" dirty="0" smtClean="0">
                <a:solidFill>
                  <a:srgbClr val="000000"/>
                </a:solidFill>
                <a:latin typeface="Consolas" panose="020B0609020204030204" pitchFamily="49" charset="0"/>
              </a:rPr>
              <a:t>});</a:t>
            </a:r>
            <a:endParaRPr lang="en-GB" dirty="0" smtClean="0"/>
          </a:p>
          <a:p>
            <a:endParaRPr lang="en-GB" dirty="0" smtClean="0"/>
          </a:p>
        </p:txBody>
      </p:sp>
    </p:spTree>
    <p:extLst>
      <p:ext uri="{BB962C8B-B14F-4D97-AF65-F5344CB8AC3E}">
        <p14:creationId xmlns:p14="http://schemas.microsoft.com/office/powerpoint/2010/main" val="327250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Questions:</a:t>
            </a:r>
            <a:br>
              <a:rPr lang="en-GB" dirty="0" smtClean="0"/>
            </a:br>
            <a:r>
              <a:rPr lang="en-GB" dirty="0" smtClean="0"/>
              <a:t>Booking Tickets and Ticket Types</a:t>
            </a:r>
            <a:endParaRPr lang="en-GB" dirty="0"/>
          </a:p>
        </p:txBody>
      </p:sp>
      <p:sp>
        <p:nvSpPr>
          <p:cNvPr id="3" name="Content Placeholder 2"/>
          <p:cNvSpPr>
            <a:spLocks noGrp="1"/>
          </p:cNvSpPr>
          <p:nvPr>
            <p:ph sz="quarter" idx="1"/>
          </p:nvPr>
        </p:nvSpPr>
        <p:spPr/>
        <p:txBody>
          <a:bodyPr>
            <a:normAutofit lnSpcReduction="10000"/>
          </a:bodyPr>
          <a:lstStyle/>
          <a:p>
            <a:r>
              <a:rPr lang="en-GB" b="1" dirty="0" smtClean="0"/>
              <a:t>Ticket Type Id</a:t>
            </a:r>
          </a:p>
          <a:p>
            <a:pPr lvl="1"/>
            <a:r>
              <a:rPr lang="en-GB" dirty="0" smtClean="0"/>
              <a:t>How </a:t>
            </a:r>
            <a:r>
              <a:rPr lang="en-GB" dirty="0"/>
              <a:t>do you determine what ticket types are allowed</a:t>
            </a:r>
            <a:r>
              <a:rPr lang="en-GB" dirty="0" smtClean="0"/>
              <a:t>? This information is required to set the </a:t>
            </a:r>
            <a:r>
              <a:rPr lang="en-GB" dirty="0" err="1" smtClean="0"/>
              <a:t>TicketTypeId</a:t>
            </a:r>
            <a:endParaRPr lang="en-GB" dirty="0"/>
          </a:p>
          <a:p>
            <a:r>
              <a:rPr lang="en-GB" b="1" dirty="0" smtClean="0"/>
              <a:t>Price</a:t>
            </a:r>
          </a:p>
          <a:p>
            <a:pPr lvl="1"/>
            <a:r>
              <a:rPr lang="en-GB" dirty="0" smtClean="0"/>
              <a:t>How </a:t>
            </a:r>
            <a:r>
              <a:rPr lang="en-GB" dirty="0"/>
              <a:t>do you calculate the </a:t>
            </a:r>
            <a:r>
              <a:rPr lang="en-GB" dirty="0" smtClean="0"/>
              <a:t>price of a particular ticket type?</a:t>
            </a:r>
          </a:p>
          <a:p>
            <a:r>
              <a:rPr lang="en-GB" b="1" dirty="0" smtClean="0"/>
              <a:t>Quantity</a:t>
            </a:r>
          </a:p>
          <a:p>
            <a:pPr lvl="1"/>
            <a:r>
              <a:rPr lang="en-GB" dirty="0" smtClean="0"/>
              <a:t>Note: The quantity will be set to zero as the user will specify the quantity. </a:t>
            </a:r>
            <a:endParaRPr lang="en-GB" dirty="0"/>
          </a:p>
          <a:p>
            <a:endParaRPr lang="en-GB" dirty="0"/>
          </a:p>
        </p:txBody>
      </p:sp>
    </p:spTree>
    <p:extLst>
      <p:ext uri="{BB962C8B-B14F-4D97-AF65-F5344CB8AC3E}">
        <p14:creationId xmlns:p14="http://schemas.microsoft.com/office/powerpoint/2010/main" val="21600003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Quantities</a:t>
            </a:r>
            <a:endParaRPr lang="en-GB" dirty="0"/>
          </a:p>
        </p:txBody>
      </p:sp>
      <p:sp>
        <p:nvSpPr>
          <p:cNvPr id="3" name="Content Placeholder 2"/>
          <p:cNvSpPr>
            <a:spLocks noGrp="1"/>
          </p:cNvSpPr>
          <p:nvPr>
            <p:ph sz="quarter" idx="1"/>
          </p:nvPr>
        </p:nvSpPr>
        <p:spPr/>
        <p:txBody>
          <a:bodyPr>
            <a:normAutofit fontScale="92500"/>
          </a:bodyPr>
          <a:lstStyle/>
          <a:p>
            <a:r>
              <a:rPr lang="en-GB" dirty="0" smtClean="0"/>
              <a:t>For the quantities, you want to send to the view the options for the quantity drop down list.</a:t>
            </a:r>
          </a:p>
          <a:p>
            <a:r>
              <a:rPr lang="en-GB" dirty="0" smtClean="0"/>
              <a:t>In HTML a drop down list has the following syntax.</a:t>
            </a:r>
          </a:p>
          <a:p>
            <a:pPr marL="640080" lvl="2" indent="0">
              <a:buNone/>
            </a:pPr>
            <a:r>
              <a:rPr lang="en-GB" dirty="0">
                <a:solidFill>
                  <a:srgbClr val="0000CD"/>
                </a:solidFill>
                <a:latin typeface="Consolas" panose="020B0609020204030204" pitchFamily="49" charset="0"/>
              </a:rPr>
              <a:t>&lt;</a:t>
            </a:r>
            <a:r>
              <a:rPr lang="en-GB" dirty="0">
                <a:solidFill>
                  <a:srgbClr val="A52A2A"/>
                </a:solidFill>
                <a:latin typeface="Consolas" panose="020B0609020204030204" pitchFamily="49" charset="0"/>
              </a:rPr>
              <a:t>select</a:t>
            </a:r>
            <a:r>
              <a:rPr lang="en-GB" dirty="0">
                <a:solidFill>
                  <a:srgbClr val="FF0000"/>
                </a:solidFill>
                <a:latin typeface="Consolas" panose="020B0609020204030204" pitchFamily="49" charset="0"/>
              </a:rPr>
              <a:t> name</a:t>
            </a:r>
            <a:r>
              <a:rPr lang="en-GB" dirty="0" smtClean="0">
                <a:solidFill>
                  <a:srgbClr val="0000CD"/>
                </a:solidFill>
                <a:latin typeface="Consolas" panose="020B0609020204030204" pitchFamily="49" charset="0"/>
              </a:rPr>
              <a:t>="quantities"&gt;</a:t>
            </a:r>
            <a:r>
              <a:rPr lang="en-GB" dirty="0"/>
              <a:t/>
            </a:r>
            <a:br>
              <a:rPr lang="en-GB" dirty="0"/>
            </a:br>
            <a:r>
              <a:rPr lang="en-GB" dirty="0">
                <a:solidFill>
                  <a:srgbClr val="000000"/>
                </a:solidFill>
                <a:latin typeface="Consolas" panose="020B0609020204030204" pitchFamily="49" charset="0"/>
              </a:rPr>
              <a:t>  </a:t>
            </a:r>
            <a:r>
              <a:rPr lang="en-GB" dirty="0">
                <a:solidFill>
                  <a:srgbClr val="0000CD"/>
                </a:solidFill>
                <a:latin typeface="Consolas" panose="020B0609020204030204" pitchFamily="49" charset="0"/>
              </a:rPr>
              <a:t>&lt;</a:t>
            </a:r>
            <a:r>
              <a:rPr lang="en-GB" dirty="0">
                <a:solidFill>
                  <a:srgbClr val="A52A2A"/>
                </a:solidFill>
                <a:latin typeface="Consolas" panose="020B0609020204030204" pitchFamily="49" charset="0"/>
              </a:rPr>
              <a:t>option</a:t>
            </a:r>
            <a:r>
              <a:rPr lang="en-GB" dirty="0">
                <a:solidFill>
                  <a:srgbClr val="FF0000"/>
                </a:solidFill>
                <a:latin typeface="Consolas" panose="020B0609020204030204" pitchFamily="49" charset="0"/>
              </a:rPr>
              <a:t> value</a:t>
            </a:r>
            <a:r>
              <a:rPr lang="en-GB" dirty="0" smtClean="0">
                <a:solidFill>
                  <a:srgbClr val="0000CD"/>
                </a:solidFill>
                <a:latin typeface="Consolas" panose="020B0609020204030204" pitchFamily="49" charset="0"/>
              </a:rPr>
              <a:t>="0" </a:t>
            </a:r>
            <a:r>
              <a:rPr lang="en-GB" dirty="0" smtClean="0">
                <a:solidFill>
                  <a:srgbClr val="FF0000"/>
                </a:solidFill>
                <a:latin typeface="Consolas" panose="020B0609020204030204" pitchFamily="49" charset="0"/>
              </a:rPr>
              <a:t>selected</a:t>
            </a:r>
            <a:r>
              <a:rPr lang="en-GB" dirty="0" smtClean="0">
                <a:solidFill>
                  <a:srgbClr val="0000CD"/>
                </a:solidFill>
                <a:latin typeface="Consolas" panose="020B0609020204030204" pitchFamily="49" charset="0"/>
              </a:rPr>
              <a:t>&gt;</a:t>
            </a:r>
            <a:r>
              <a:rPr lang="en-GB" dirty="0" smtClean="0">
                <a:solidFill>
                  <a:srgbClr val="000000"/>
                </a:solidFill>
                <a:latin typeface="Consolas" panose="020B0609020204030204" pitchFamily="49" charset="0"/>
              </a:rPr>
              <a:t>0</a:t>
            </a:r>
            <a:r>
              <a:rPr lang="en-GB" dirty="0" smtClean="0">
                <a:solidFill>
                  <a:srgbClr val="0000CD"/>
                </a:solidFill>
                <a:latin typeface="Consolas" panose="020B0609020204030204" pitchFamily="49" charset="0"/>
              </a:rPr>
              <a:t>&lt;</a:t>
            </a:r>
            <a:r>
              <a:rPr lang="en-GB" dirty="0" smtClean="0">
                <a:solidFill>
                  <a:srgbClr val="A52A2A"/>
                </a:solidFill>
                <a:latin typeface="Consolas" panose="020B0609020204030204" pitchFamily="49" charset="0"/>
              </a:rPr>
              <a:t>/</a:t>
            </a:r>
            <a:r>
              <a:rPr lang="en-GB" dirty="0">
                <a:solidFill>
                  <a:srgbClr val="A52A2A"/>
                </a:solidFill>
                <a:latin typeface="Consolas" panose="020B0609020204030204" pitchFamily="49" charset="0"/>
              </a:rPr>
              <a:t>option</a:t>
            </a:r>
            <a:r>
              <a:rPr lang="en-GB" dirty="0">
                <a:solidFill>
                  <a:srgbClr val="0000CD"/>
                </a:solidFill>
                <a:latin typeface="Consolas" panose="020B0609020204030204" pitchFamily="49" charset="0"/>
              </a:rPr>
              <a:t>&gt;</a:t>
            </a:r>
            <a:r>
              <a:rPr lang="en-GB" dirty="0"/>
              <a:t/>
            </a:r>
            <a:br>
              <a:rPr lang="en-GB" dirty="0"/>
            </a:br>
            <a:r>
              <a:rPr lang="en-GB" dirty="0">
                <a:solidFill>
                  <a:srgbClr val="000000"/>
                </a:solidFill>
                <a:latin typeface="Consolas" panose="020B0609020204030204" pitchFamily="49" charset="0"/>
              </a:rPr>
              <a:t>  </a:t>
            </a:r>
            <a:r>
              <a:rPr lang="en-GB" dirty="0">
                <a:solidFill>
                  <a:srgbClr val="0000CD"/>
                </a:solidFill>
                <a:latin typeface="Consolas" panose="020B0609020204030204" pitchFamily="49" charset="0"/>
              </a:rPr>
              <a:t>&lt;</a:t>
            </a:r>
            <a:r>
              <a:rPr lang="en-GB" dirty="0">
                <a:solidFill>
                  <a:srgbClr val="A52A2A"/>
                </a:solidFill>
                <a:latin typeface="Consolas" panose="020B0609020204030204" pitchFamily="49" charset="0"/>
              </a:rPr>
              <a:t>option</a:t>
            </a:r>
            <a:r>
              <a:rPr lang="en-GB" dirty="0">
                <a:solidFill>
                  <a:srgbClr val="FF0000"/>
                </a:solidFill>
                <a:latin typeface="Consolas" panose="020B0609020204030204" pitchFamily="49" charset="0"/>
              </a:rPr>
              <a:t> value</a:t>
            </a:r>
            <a:r>
              <a:rPr lang="en-GB" dirty="0" smtClean="0">
                <a:solidFill>
                  <a:srgbClr val="0000CD"/>
                </a:solidFill>
                <a:latin typeface="Consolas" panose="020B0609020204030204" pitchFamily="49" charset="0"/>
              </a:rPr>
              <a:t>="1"&gt;</a:t>
            </a:r>
            <a:r>
              <a:rPr lang="en-GB" dirty="0" smtClean="0">
                <a:solidFill>
                  <a:srgbClr val="000000"/>
                </a:solidFill>
                <a:latin typeface="Consolas" panose="020B0609020204030204" pitchFamily="49" charset="0"/>
              </a:rPr>
              <a:t>1</a:t>
            </a:r>
            <a:r>
              <a:rPr lang="en-GB" dirty="0" smtClean="0">
                <a:solidFill>
                  <a:srgbClr val="0000CD"/>
                </a:solidFill>
                <a:latin typeface="Consolas" panose="020B0609020204030204" pitchFamily="49" charset="0"/>
              </a:rPr>
              <a:t>&lt;</a:t>
            </a:r>
            <a:r>
              <a:rPr lang="en-GB" dirty="0" smtClean="0">
                <a:solidFill>
                  <a:srgbClr val="A52A2A"/>
                </a:solidFill>
                <a:latin typeface="Consolas" panose="020B0609020204030204" pitchFamily="49" charset="0"/>
              </a:rPr>
              <a:t>/</a:t>
            </a:r>
            <a:r>
              <a:rPr lang="en-GB" dirty="0">
                <a:solidFill>
                  <a:srgbClr val="A52A2A"/>
                </a:solidFill>
                <a:latin typeface="Consolas" panose="020B0609020204030204" pitchFamily="49" charset="0"/>
              </a:rPr>
              <a:t>option</a:t>
            </a:r>
            <a:r>
              <a:rPr lang="en-GB" dirty="0">
                <a:solidFill>
                  <a:srgbClr val="0000CD"/>
                </a:solidFill>
                <a:latin typeface="Consolas" panose="020B0609020204030204" pitchFamily="49" charset="0"/>
              </a:rPr>
              <a:t>&gt;</a:t>
            </a:r>
            <a:r>
              <a:rPr lang="en-GB" dirty="0"/>
              <a:t/>
            </a:r>
            <a:br>
              <a:rPr lang="en-GB" dirty="0"/>
            </a:br>
            <a:r>
              <a:rPr lang="en-GB" dirty="0">
                <a:solidFill>
                  <a:srgbClr val="000000"/>
                </a:solidFill>
                <a:latin typeface="Consolas" panose="020B0609020204030204" pitchFamily="49" charset="0"/>
              </a:rPr>
              <a:t>  </a:t>
            </a:r>
            <a:r>
              <a:rPr lang="en-GB" dirty="0">
                <a:solidFill>
                  <a:srgbClr val="0000CD"/>
                </a:solidFill>
                <a:latin typeface="Consolas" panose="020B0609020204030204" pitchFamily="49" charset="0"/>
              </a:rPr>
              <a:t>&lt;</a:t>
            </a:r>
            <a:r>
              <a:rPr lang="en-GB" dirty="0">
                <a:solidFill>
                  <a:srgbClr val="A52A2A"/>
                </a:solidFill>
                <a:latin typeface="Consolas" panose="020B0609020204030204" pitchFamily="49" charset="0"/>
              </a:rPr>
              <a:t>option</a:t>
            </a:r>
            <a:r>
              <a:rPr lang="en-GB" dirty="0">
                <a:solidFill>
                  <a:srgbClr val="FF0000"/>
                </a:solidFill>
                <a:latin typeface="Consolas" panose="020B0609020204030204" pitchFamily="49" charset="0"/>
              </a:rPr>
              <a:t> value</a:t>
            </a:r>
            <a:r>
              <a:rPr lang="en-GB" dirty="0" smtClean="0">
                <a:solidFill>
                  <a:srgbClr val="0000CD"/>
                </a:solidFill>
                <a:latin typeface="Consolas" panose="020B0609020204030204" pitchFamily="49" charset="0"/>
              </a:rPr>
              <a:t>="2"&gt;2&lt;</a:t>
            </a:r>
            <a:r>
              <a:rPr lang="en-GB" dirty="0" smtClean="0">
                <a:solidFill>
                  <a:srgbClr val="A52A2A"/>
                </a:solidFill>
                <a:latin typeface="Consolas" panose="020B0609020204030204" pitchFamily="49" charset="0"/>
              </a:rPr>
              <a:t>/</a:t>
            </a:r>
            <a:r>
              <a:rPr lang="en-GB" dirty="0">
                <a:solidFill>
                  <a:srgbClr val="A52A2A"/>
                </a:solidFill>
                <a:latin typeface="Consolas" panose="020B0609020204030204" pitchFamily="49" charset="0"/>
              </a:rPr>
              <a:t>option</a:t>
            </a:r>
            <a:r>
              <a:rPr lang="en-GB" dirty="0" smtClean="0">
                <a:solidFill>
                  <a:srgbClr val="0000CD"/>
                </a:solidFill>
                <a:latin typeface="Consolas" panose="020B0609020204030204" pitchFamily="49" charset="0"/>
              </a:rPr>
              <a:t>&gt; …</a:t>
            </a:r>
            <a:r>
              <a:rPr lang="en-GB" dirty="0"/>
              <a:t/>
            </a:r>
            <a:br>
              <a:rPr lang="en-GB" dirty="0"/>
            </a:br>
            <a:r>
              <a:rPr lang="en-GB" dirty="0">
                <a:solidFill>
                  <a:srgbClr val="0000CD"/>
                </a:solidFill>
                <a:latin typeface="Consolas" panose="020B0609020204030204" pitchFamily="49" charset="0"/>
              </a:rPr>
              <a:t>&lt;</a:t>
            </a:r>
            <a:r>
              <a:rPr lang="en-GB" dirty="0">
                <a:solidFill>
                  <a:srgbClr val="A52A2A"/>
                </a:solidFill>
                <a:latin typeface="Consolas" panose="020B0609020204030204" pitchFamily="49" charset="0"/>
              </a:rPr>
              <a:t>/select</a:t>
            </a:r>
            <a:r>
              <a:rPr lang="en-GB" dirty="0">
                <a:solidFill>
                  <a:srgbClr val="0000CD"/>
                </a:solidFill>
                <a:latin typeface="Consolas" panose="020B0609020204030204" pitchFamily="49" charset="0"/>
              </a:rPr>
              <a:t>&gt;</a:t>
            </a:r>
            <a:endParaRPr lang="en-GB" dirty="0" smtClean="0"/>
          </a:p>
          <a:p>
            <a:r>
              <a:rPr lang="en-GB" dirty="0" smtClean="0"/>
              <a:t>ASP.NET MVC provides you with a </a:t>
            </a:r>
            <a:r>
              <a:rPr lang="en-GB" dirty="0" err="1" smtClean="0">
                <a:hlinkClick r:id="rId2"/>
              </a:rPr>
              <a:t>SelectListItem</a:t>
            </a:r>
            <a:r>
              <a:rPr lang="en-GB" dirty="0" smtClean="0"/>
              <a:t> helper class that you can use to create the options.</a:t>
            </a:r>
            <a:endParaRPr lang="en-GB" dirty="0"/>
          </a:p>
          <a:p>
            <a:endParaRPr lang="en-GB" dirty="0"/>
          </a:p>
          <a:p>
            <a:endParaRPr lang="en-GB" dirty="0"/>
          </a:p>
        </p:txBody>
      </p:sp>
    </p:spTree>
    <p:extLst>
      <p:ext uri="{BB962C8B-B14F-4D97-AF65-F5344CB8AC3E}">
        <p14:creationId xmlns:p14="http://schemas.microsoft.com/office/powerpoint/2010/main" val="3971006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Quantities</a:t>
            </a:r>
            <a:endParaRPr lang="en-GB" dirty="0"/>
          </a:p>
        </p:txBody>
      </p:sp>
      <p:sp>
        <p:nvSpPr>
          <p:cNvPr id="3" name="Content Placeholder 2"/>
          <p:cNvSpPr>
            <a:spLocks noGrp="1"/>
          </p:cNvSpPr>
          <p:nvPr>
            <p:ph sz="quarter" idx="1"/>
          </p:nvPr>
        </p:nvSpPr>
        <p:spPr>
          <a:xfrm>
            <a:off x="612648" y="1600200"/>
            <a:ext cx="8153400" cy="5257800"/>
          </a:xfrm>
        </p:spPr>
        <p:txBody>
          <a:bodyPr/>
          <a:lstStyle/>
          <a:p>
            <a:r>
              <a:rPr lang="en-GB" dirty="0" smtClean="0"/>
              <a:t>First you add an </a:t>
            </a:r>
            <a:r>
              <a:rPr lang="en-GB" dirty="0" err="1" smtClean="0"/>
              <a:t>IEnumerable</a:t>
            </a:r>
            <a:r>
              <a:rPr lang="en-GB" dirty="0" smtClean="0"/>
              <a:t> collection of </a:t>
            </a:r>
            <a:r>
              <a:rPr lang="en-GB" dirty="0" err="1" smtClean="0"/>
              <a:t>SelectListItems</a:t>
            </a:r>
            <a:r>
              <a:rPr lang="en-GB" dirty="0" smtClean="0"/>
              <a:t> to your View Model.</a:t>
            </a:r>
          </a:p>
          <a:p>
            <a:pPr marL="640080" lvl="2" indent="0">
              <a:buNone/>
            </a:pPr>
            <a:r>
              <a:rPr lang="en-GB" dirty="0">
                <a:solidFill>
                  <a:srgbClr val="0000FF"/>
                </a:solidFill>
                <a:latin typeface="Consolas" panose="020B0609020204030204" pitchFamily="49" charset="0"/>
              </a:rPr>
              <a:t>public</a:t>
            </a:r>
            <a:r>
              <a:rPr lang="en-GB" dirty="0">
                <a:solidFill>
                  <a:srgbClr val="000000"/>
                </a:solidFill>
                <a:latin typeface="Consolas" panose="020B0609020204030204" pitchFamily="49" charset="0"/>
              </a:rPr>
              <a:t> </a:t>
            </a:r>
            <a:r>
              <a:rPr lang="en-GB" dirty="0" err="1">
                <a:solidFill>
                  <a:srgbClr val="2B91AF"/>
                </a:solidFill>
                <a:latin typeface="Consolas" panose="020B0609020204030204" pitchFamily="49" charset="0"/>
              </a:rPr>
              <a:t>IEnumerable</a:t>
            </a:r>
            <a:r>
              <a:rPr lang="en-GB" dirty="0">
                <a:solidFill>
                  <a:srgbClr val="000000"/>
                </a:solidFill>
                <a:latin typeface="Consolas" panose="020B0609020204030204" pitchFamily="49" charset="0"/>
              </a:rPr>
              <a:t>&lt;</a:t>
            </a:r>
            <a:r>
              <a:rPr lang="en-GB" dirty="0" err="1">
                <a:solidFill>
                  <a:srgbClr val="000000"/>
                </a:solidFill>
                <a:latin typeface="Consolas" panose="020B0609020204030204" pitchFamily="49" charset="0"/>
              </a:rPr>
              <a:t>System.Web.Mvc.</a:t>
            </a:r>
            <a:r>
              <a:rPr lang="en-GB" dirty="0" err="1">
                <a:solidFill>
                  <a:srgbClr val="2B91AF"/>
                </a:solidFill>
                <a:latin typeface="Consolas" panose="020B0609020204030204" pitchFamily="49" charset="0"/>
              </a:rPr>
              <a:t>SelectListItem</a:t>
            </a:r>
            <a:r>
              <a:rPr lang="en-GB" dirty="0">
                <a:solidFill>
                  <a:srgbClr val="000000"/>
                </a:solidFill>
                <a:latin typeface="Consolas" panose="020B0609020204030204" pitchFamily="49" charset="0"/>
              </a:rPr>
              <a:t>&gt; Quantities { </a:t>
            </a:r>
            <a:r>
              <a:rPr lang="en-GB" dirty="0">
                <a:solidFill>
                  <a:srgbClr val="0000FF"/>
                </a:solidFill>
                <a:latin typeface="Consolas" panose="020B0609020204030204" pitchFamily="49" charset="0"/>
              </a:rPr>
              <a:t>get</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set</a:t>
            </a:r>
            <a:r>
              <a:rPr lang="en-GB" dirty="0">
                <a:solidFill>
                  <a:srgbClr val="000000"/>
                </a:solidFill>
                <a:latin typeface="Consolas" panose="020B0609020204030204" pitchFamily="49" charset="0"/>
              </a:rPr>
              <a:t>; }</a:t>
            </a:r>
            <a:endParaRPr lang="en-GB" dirty="0"/>
          </a:p>
          <a:p>
            <a:r>
              <a:rPr lang="en-GB" dirty="0" smtClean="0"/>
              <a:t>Then you need to create a function (method) to populate the items.</a:t>
            </a:r>
          </a:p>
          <a:p>
            <a:r>
              <a:rPr lang="en-GB" dirty="0" smtClean="0"/>
              <a:t>In this case, the options are a list of numbers. We are going to use the </a:t>
            </a:r>
            <a:r>
              <a:rPr lang="en-GB" dirty="0" err="1" smtClean="0"/>
              <a:t>Enumerable.Range</a:t>
            </a:r>
            <a:r>
              <a:rPr lang="en-GB" dirty="0" smtClean="0"/>
              <a:t>() method to help us out.</a:t>
            </a:r>
          </a:p>
          <a:p>
            <a:r>
              <a:rPr lang="en-GB" dirty="0" smtClean="0"/>
              <a:t>The code is shown on the next slide.</a:t>
            </a:r>
            <a:endParaRPr lang="en-GB" dirty="0"/>
          </a:p>
        </p:txBody>
      </p:sp>
    </p:spTree>
    <p:extLst>
      <p:ext uri="{BB962C8B-B14F-4D97-AF65-F5344CB8AC3E}">
        <p14:creationId xmlns:p14="http://schemas.microsoft.com/office/powerpoint/2010/main" val="2768353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Generating the Quantities Options</a:t>
            </a:r>
            <a:endParaRPr lang="en-GB" dirty="0"/>
          </a:p>
        </p:txBody>
      </p:sp>
      <p:sp>
        <p:nvSpPr>
          <p:cNvPr id="3" name="Content Placeholder 2"/>
          <p:cNvSpPr>
            <a:spLocks noGrp="1"/>
          </p:cNvSpPr>
          <p:nvPr>
            <p:ph sz="quarter" idx="1"/>
          </p:nvPr>
        </p:nvSpPr>
        <p:spPr/>
        <p:txBody>
          <a:bodyPr>
            <a:normAutofit fontScale="70000" lnSpcReduction="20000"/>
          </a:bodyPr>
          <a:lstStyle/>
          <a:p>
            <a:pPr marL="0" indent="0">
              <a:buNone/>
            </a:pPr>
            <a:r>
              <a:rPr lang="en-GB" sz="3200" dirty="0" smtClean="0">
                <a:solidFill>
                  <a:srgbClr val="008000"/>
                </a:solidFill>
                <a:latin typeface="Consolas" panose="020B0609020204030204" pitchFamily="49" charset="0"/>
              </a:rPr>
              <a:t>// </a:t>
            </a:r>
            <a:r>
              <a:rPr lang="en-GB" sz="3200" dirty="0">
                <a:solidFill>
                  <a:srgbClr val="008000"/>
                </a:solidFill>
                <a:latin typeface="Consolas" panose="020B0609020204030204" pitchFamily="49" charset="0"/>
              </a:rPr>
              <a:t>Create a sequence of numbers from </a:t>
            </a:r>
            <a:r>
              <a:rPr lang="en-GB" sz="3200" dirty="0" err="1" smtClean="0">
                <a:solidFill>
                  <a:srgbClr val="008000"/>
                </a:solidFill>
                <a:latin typeface="Consolas" panose="020B0609020204030204" pitchFamily="49" charset="0"/>
              </a:rPr>
              <a:t>startNum</a:t>
            </a:r>
            <a:endParaRPr lang="en-GB" sz="3200" dirty="0">
              <a:solidFill>
                <a:srgbClr val="000000"/>
              </a:solidFill>
              <a:latin typeface="Consolas" panose="020B0609020204030204" pitchFamily="49" charset="0"/>
            </a:endParaRPr>
          </a:p>
          <a:p>
            <a:pPr marL="0" indent="0">
              <a:buNone/>
            </a:pPr>
            <a:r>
              <a:rPr lang="en-GB" sz="3200" dirty="0" err="1" smtClean="0">
                <a:solidFill>
                  <a:srgbClr val="0000FF"/>
                </a:solidFill>
                <a:latin typeface="Consolas" panose="020B0609020204030204" pitchFamily="49" charset="0"/>
              </a:rPr>
              <a:t>var</a:t>
            </a:r>
            <a:r>
              <a:rPr lang="en-GB" sz="3200" dirty="0" smtClean="0">
                <a:solidFill>
                  <a:srgbClr val="000000"/>
                </a:solidFill>
                <a:latin typeface="Consolas" panose="020B0609020204030204" pitchFamily="49" charset="0"/>
              </a:rPr>
              <a:t> </a:t>
            </a:r>
            <a:r>
              <a:rPr lang="en-GB" sz="3200" dirty="0" err="1">
                <a:solidFill>
                  <a:srgbClr val="000000"/>
                </a:solidFill>
                <a:latin typeface="Consolas" panose="020B0609020204030204" pitchFamily="49" charset="0"/>
              </a:rPr>
              <a:t>quantites</a:t>
            </a:r>
            <a:r>
              <a:rPr lang="en-GB" sz="3200" dirty="0">
                <a:solidFill>
                  <a:srgbClr val="000000"/>
                </a:solidFill>
                <a:latin typeface="Consolas" panose="020B0609020204030204" pitchFamily="49" charset="0"/>
              </a:rPr>
              <a:t> = </a:t>
            </a:r>
            <a:r>
              <a:rPr lang="en-GB" sz="3200" dirty="0" err="1" smtClean="0">
                <a:solidFill>
                  <a:srgbClr val="2B91AF"/>
                </a:solidFill>
                <a:latin typeface="Consolas" panose="020B0609020204030204" pitchFamily="49" charset="0"/>
              </a:rPr>
              <a:t>Enumerable</a:t>
            </a:r>
            <a:r>
              <a:rPr lang="en-GB" sz="3200" dirty="0" err="1" smtClean="0">
                <a:solidFill>
                  <a:srgbClr val="000000"/>
                </a:solidFill>
                <a:latin typeface="Consolas" panose="020B0609020204030204" pitchFamily="49" charset="0"/>
              </a:rPr>
              <a:t>.Range</a:t>
            </a:r>
            <a:r>
              <a:rPr lang="en-GB" sz="3200" dirty="0" smtClean="0">
                <a:solidFill>
                  <a:srgbClr val="000000"/>
                </a:solidFill>
                <a:latin typeface="Consolas" panose="020B0609020204030204" pitchFamily="49" charset="0"/>
              </a:rPr>
              <a:t>(</a:t>
            </a:r>
            <a:r>
              <a:rPr lang="en-GB" sz="3200" dirty="0" err="1" smtClean="0">
                <a:solidFill>
                  <a:srgbClr val="000000"/>
                </a:solidFill>
                <a:latin typeface="Consolas" panose="020B0609020204030204" pitchFamily="49" charset="0"/>
              </a:rPr>
              <a:t>startNum</a:t>
            </a:r>
            <a:r>
              <a:rPr lang="en-GB" sz="3200" dirty="0" smtClean="0">
                <a:solidFill>
                  <a:srgbClr val="000000"/>
                </a:solidFill>
                <a:latin typeface="Consolas" panose="020B0609020204030204" pitchFamily="49" charset="0"/>
              </a:rPr>
              <a:t>, count);</a:t>
            </a:r>
            <a:endParaRPr lang="en-GB" sz="3200" dirty="0">
              <a:solidFill>
                <a:srgbClr val="000000"/>
              </a:solidFill>
              <a:latin typeface="Consolas" panose="020B0609020204030204" pitchFamily="49" charset="0"/>
            </a:endParaRPr>
          </a:p>
          <a:p>
            <a:pPr marL="0" indent="0">
              <a:buNone/>
            </a:pPr>
            <a:endParaRPr lang="en-GB" sz="3200" dirty="0" smtClean="0">
              <a:solidFill>
                <a:srgbClr val="008000"/>
              </a:solidFill>
              <a:latin typeface="Consolas" panose="020B0609020204030204" pitchFamily="49" charset="0"/>
            </a:endParaRPr>
          </a:p>
          <a:p>
            <a:pPr marL="0" indent="0">
              <a:buNone/>
            </a:pPr>
            <a:r>
              <a:rPr lang="en-GB" sz="3200" dirty="0" smtClean="0">
                <a:solidFill>
                  <a:srgbClr val="008000"/>
                </a:solidFill>
                <a:latin typeface="Consolas" panose="020B0609020204030204" pitchFamily="49" charset="0"/>
              </a:rPr>
              <a:t>// </a:t>
            </a:r>
            <a:r>
              <a:rPr lang="en-GB" sz="3200" dirty="0">
                <a:solidFill>
                  <a:srgbClr val="008000"/>
                </a:solidFill>
                <a:latin typeface="Consolas" panose="020B0609020204030204" pitchFamily="49" charset="0"/>
              </a:rPr>
              <a:t>Use the numbers generated to create a list of select options</a:t>
            </a:r>
            <a:endParaRPr lang="en-GB" sz="3200" dirty="0">
              <a:solidFill>
                <a:srgbClr val="000000"/>
              </a:solidFill>
              <a:latin typeface="Consolas" panose="020B0609020204030204" pitchFamily="49" charset="0"/>
            </a:endParaRPr>
          </a:p>
          <a:p>
            <a:pPr marL="0" indent="0">
              <a:buNone/>
            </a:pPr>
            <a:r>
              <a:rPr lang="en-GB" sz="3200" dirty="0" err="1" smtClean="0">
                <a:solidFill>
                  <a:srgbClr val="0000FF"/>
                </a:solidFill>
                <a:latin typeface="Consolas" panose="020B0609020204030204" pitchFamily="49" charset="0"/>
              </a:rPr>
              <a:t>var</a:t>
            </a:r>
            <a:r>
              <a:rPr lang="en-GB" sz="3200" dirty="0" smtClean="0">
                <a:solidFill>
                  <a:srgbClr val="000000"/>
                </a:solidFill>
                <a:latin typeface="Consolas" panose="020B0609020204030204" pitchFamily="49" charset="0"/>
              </a:rPr>
              <a:t> </a:t>
            </a:r>
            <a:r>
              <a:rPr lang="en-GB" sz="3200" dirty="0" err="1">
                <a:solidFill>
                  <a:srgbClr val="000000"/>
                </a:solidFill>
                <a:latin typeface="Consolas" panose="020B0609020204030204" pitchFamily="49" charset="0"/>
              </a:rPr>
              <a:t>quantitySelectItems</a:t>
            </a:r>
            <a:r>
              <a:rPr lang="en-GB" sz="3200" dirty="0">
                <a:solidFill>
                  <a:srgbClr val="000000"/>
                </a:solidFill>
                <a:latin typeface="Consolas" panose="020B0609020204030204" pitchFamily="49" charset="0"/>
              </a:rPr>
              <a:t> = </a:t>
            </a:r>
          </a:p>
          <a:p>
            <a:pPr marL="0" indent="0">
              <a:buNone/>
            </a:pPr>
            <a:r>
              <a:rPr lang="en-GB" sz="3200" dirty="0" smtClean="0">
                <a:solidFill>
                  <a:srgbClr val="000000"/>
                </a:solidFill>
                <a:latin typeface="Consolas" panose="020B0609020204030204" pitchFamily="49" charset="0"/>
              </a:rPr>
              <a:t>	</a:t>
            </a:r>
            <a:r>
              <a:rPr lang="en-GB" sz="3200" dirty="0" err="1" smtClean="0">
                <a:solidFill>
                  <a:srgbClr val="000000"/>
                </a:solidFill>
                <a:latin typeface="Consolas" panose="020B0609020204030204" pitchFamily="49" charset="0"/>
              </a:rPr>
              <a:t>quantites.Select</a:t>
            </a:r>
            <a:r>
              <a:rPr lang="en-GB" sz="3200" dirty="0" smtClean="0">
                <a:solidFill>
                  <a:srgbClr val="000000"/>
                </a:solidFill>
                <a:latin typeface="Consolas" panose="020B0609020204030204" pitchFamily="49" charset="0"/>
              </a:rPr>
              <a:t>(n </a:t>
            </a:r>
            <a:r>
              <a:rPr lang="en-GB" sz="3200" dirty="0">
                <a:solidFill>
                  <a:srgbClr val="000000"/>
                </a:solidFill>
                <a:latin typeface="Consolas" panose="020B0609020204030204" pitchFamily="49" charset="0"/>
              </a:rPr>
              <a:t>=&gt; </a:t>
            </a:r>
            <a:r>
              <a:rPr lang="en-GB" sz="3200" dirty="0">
                <a:solidFill>
                  <a:srgbClr val="0000FF"/>
                </a:solidFill>
                <a:latin typeface="Consolas" panose="020B0609020204030204" pitchFamily="49" charset="0"/>
              </a:rPr>
              <a:t>new</a:t>
            </a:r>
            <a:r>
              <a:rPr lang="en-GB" sz="3200" dirty="0">
                <a:solidFill>
                  <a:srgbClr val="000000"/>
                </a:solidFill>
                <a:latin typeface="Consolas" panose="020B0609020204030204" pitchFamily="49" charset="0"/>
              </a:rPr>
              <a:t> </a:t>
            </a:r>
            <a:r>
              <a:rPr lang="en-GB" sz="3200" dirty="0" err="1">
                <a:solidFill>
                  <a:srgbClr val="2B91AF"/>
                </a:solidFill>
                <a:latin typeface="Consolas" panose="020B0609020204030204" pitchFamily="49" charset="0"/>
              </a:rPr>
              <a:t>SelectListItem</a:t>
            </a:r>
            <a:endParaRPr lang="en-GB" sz="3200" dirty="0">
              <a:solidFill>
                <a:srgbClr val="000000"/>
              </a:solidFill>
              <a:latin typeface="Consolas" panose="020B0609020204030204" pitchFamily="49" charset="0"/>
            </a:endParaRPr>
          </a:p>
          <a:p>
            <a:pPr marL="0" indent="0">
              <a:buNone/>
            </a:pPr>
            <a:r>
              <a:rPr lang="en-GB" sz="3200" dirty="0" smtClean="0">
                <a:solidFill>
                  <a:srgbClr val="000000"/>
                </a:solidFill>
                <a:latin typeface="Consolas" panose="020B0609020204030204" pitchFamily="49" charset="0"/>
              </a:rPr>
              <a:t>{</a:t>
            </a:r>
            <a:endParaRPr lang="en-GB" sz="3200" dirty="0">
              <a:solidFill>
                <a:srgbClr val="000000"/>
              </a:solidFill>
              <a:latin typeface="Consolas" panose="020B0609020204030204" pitchFamily="49" charset="0"/>
            </a:endParaRPr>
          </a:p>
          <a:p>
            <a:pPr marL="0" indent="0">
              <a:buNone/>
            </a:pPr>
            <a:r>
              <a:rPr lang="en-GB" sz="3200" dirty="0" smtClean="0">
                <a:solidFill>
                  <a:srgbClr val="000000"/>
                </a:solidFill>
                <a:latin typeface="Consolas" panose="020B0609020204030204" pitchFamily="49" charset="0"/>
              </a:rPr>
              <a:t>	Value </a:t>
            </a:r>
            <a:r>
              <a:rPr lang="en-GB" sz="3200" dirty="0">
                <a:solidFill>
                  <a:srgbClr val="000000"/>
                </a:solidFill>
                <a:latin typeface="Consolas" panose="020B0609020204030204" pitchFamily="49" charset="0"/>
              </a:rPr>
              <a:t>= </a:t>
            </a:r>
            <a:r>
              <a:rPr lang="en-GB" sz="3200" dirty="0" err="1">
                <a:solidFill>
                  <a:srgbClr val="000000"/>
                </a:solidFill>
                <a:latin typeface="Consolas" panose="020B0609020204030204" pitchFamily="49" charset="0"/>
              </a:rPr>
              <a:t>n.ToString</a:t>
            </a:r>
            <a:r>
              <a:rPr lang="en-GB" sz="3200" dirty="0">
                <a:solidFill>
                  <a:srgbClr val="000000"/>
                </a:solidFill>
                <a:latin typeface="Consolas" panose="020B0609020204030204" pitchFamily="49" charset="0"/>
              </a:rPr>
              <a:t>(), </a:t>
            </a:r>
            <a:r>
              <a:rPr lang="en-GB" sz="3200" dirty="0">
                <a:solidFill>
                  <a:srgbClr val="008000"/>
                </a:solidFill>
                <a:latin typeface="Consolas" panose="020B0609020204030204" pitchFamily="49" charset="0"/>
              </a:rPr>
              <a:t>// the value attribute</a:t>
            </a:r>
            <a:endParaRPr lang="en-GB" sz="3200" dirty="0">
              <a:solidFill>
                <a:srgbClr val="000000"/>
              </a:solidFill>
              <a:latin typeface="Consolas" panose="020B0609020204030204" pitchFamily="49" charset="0"/>
            </a:endParaRPr>
          </a:p>
          <a:p>
            <a:pPr marL="0" indent="0">
              <a:buNone/>
            </a:pPr>
            <a:r>
              <a:rPr lang="en-GB" sz="3200" dirty="0" smtClean="0">
                <a:solidFill>
                  <a:srgbClr val="000000"/>
                </a:solidFill>
                <a:latin typeface="Consolas" panose="020B0609020204030204" pitchFamily="49" charset="0"/>
              </a:rPr>
              <a:t>	Text </a:t>
            </a:r>
            <a:r>
              <a:rPr lang="en-GB" sz="3200" dirty="0">
                <a:solidFill>
                  <a:srgbClr val="000000"/>
                </a:solidFill>
                <a:latin typeface="Consolas" panose="020B0609020204030204" pitchFamily="49" charset="0"/>
              </a:rPr>
              <a:t>= </a:t>
            </a:r>
            <a:r>
              <a:rPr lang="en-GB" sz="3200" dirty="0" err="1">
                <a:solidFill>
                  <a:srgbClr val="000000"/>
                </a:solidFill>
                <a:latin typeface="Consolas" panose="020B0609020204030204" pitchFamily="49" charset="0"/>
              </a:rPr>
              <a:t>n.ToString</a:t>
            </a:r>
            <a:r>
              <a:rPr lang="en-GB" sz="3200" dirty="0">
                <a:solidFill>
                  <a:srgbClr val="000000"/>
                </a:solidFill>
                <a:latin typeface="Consolas" panose="020B0609020204030204" pitchFamily="49" charset="0"/>
              </a:rPr>
              <a:t>(), </a:t>
            </a:r>
            <a:r>
              <a:rPr lang="en-GB" sz="3200" dirty="0">
                <a:solidFill>
                  <a:srgbClr val="008000"/>
                </a:solidFill>
                <a:latin typeface="Consolas" panose="020B0609020204030204" pitchFamily="49" charset="0"/>
              </a:rPr>
              <a:t>// the visible text</a:t>
            </a:r>
            <a:endParaRPr lang="en-GB" sz="3200" dirty="0">
              <a:solidFill>
                <a:srgbClr val="000000"/>
              </a:solidFill>
              <a:latin typeface="Consolas" panose="020B0609020204030204" pitchFamily="49" charset="0"/>
            </a:endParaRPr>
          </a:p>
          <a:p>
            <a:pPr marL="0" indent="0">
              <a:buNone/>
            </a:pPr>
            <a:r>
              <a:rPr lang="en-GB" sz="3200" dirty="0" smtClean="0">
                <a:solidFill>
                  <a:srgbClr val="000000"/>
                </a:solidFill>
                <a:latin typeface="Consolas" panose="020B0609020204030204" pitchFamily="49" charset="0"/>
              </a:rPr>
              <a:t>	Selected </a:t>
            </a:r>
            <a:r>
              <a:rPr lang="en-GB" sz="3200" dirty="0">
                <a:solidFill>
                  <a:srgbClr val="000000"/>
                </a:solidFill>
                <a:latin typeface="Consolas" panose="020B0609020204030204" pitchFamily="49" charset="0"/>
              </a:rPr>
              <a:t>= (n == 0) </a:t>
            </a:r>
            <a:r>
              <a:rPr lang="en-GB" sz="3200" dirty="0">
                <a:solidFill>
                  <a:srgbClr val="008000"/>
                </a:solidFill>
                <a:latin typeface="Consolas" panose="020B0609020204030204" pitchFamily="49" charset="0"/>
              </a:rPr>
              <a:t>// select by default if zero</a:t>
            </a:r>
            <a:endParaRPr lang="en-GB" sz="3200" dirty="0">
              <a:solidFill>
                <a:srgbClr val="000000"/>
              </a:solidFill>
              <a:latin typeface="Consolas" panose="020B0609020204030204" pitchFamily="49" charset="0"/>
            </a:endParaRPr>
          </a:p>
          <a:p>
            <a:pPr marL="0" indent="0">
              <a:buNone/>
            </a:pPr>
            <a:r>
              <a:rPr lang="en-GB" sz="3200" dirty="0" smtClean="0">
                <a:solidFill>
                  <a:srgbClr val="000000"/>
                </a:solidFill>
                <a:latin typeface="Consolas" panose="020B0609020204030204" pitchFamily="49" charset="0"/>
              </a:rPr>
              <a:t>});</a:t>
            </a:r>
            <a:endParaRPr lang="en-GB" dirty="0" smtClean="0"/>
          </a:p>
          <a:p>
            <a:endParaRPr lang="en-GB" dirty="0"/>
          </a:p>
        </p:txBody>
      </p:sp>
    </p:spTree>
    <p:extLst>
      <p:ext uri="{BB962C8B-B14F-4D97-AF65-F5344CB8AC3E}">
        <p14:creationId xmlns:p14="http://schemas.microsoft.com/office/powerpoint/2010/main" val="32588345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Utility Class</a:t>
            </a:r>
            <a:endParaRPr lang="en-GB" dirty="0"/>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r>
              <a:rPr lang="en-GB" dirty="0" smtClean="0"/>
              <a:t>To help us build and put together all the different data items required in the View Model that will be sent to the view, you will create a separate utility class.</a:t>
            </a:r>
          </a:p>
          <a:p>
            <a:r>
              <a:rPr lang="en-GB" dirty="0" smtClean="0"/>
              <a:t>It will split the work required into small functional units i.e. methods. For example:</a:t>
            </a:r>
          </a:p>
          <a:p>
            <a:pPr lvl="1"/>
            <a:r>
              <a:rPr lang="en-GB" sz="2400" dirty="0" err="1">
                <a:solidFill>
                  <a:srgbClr val="000000"/>
                </a:solidFill>
                <a:latin typeface="Consolas" panose="020B0609020204030204" pitchFamily="49" charset="0"/>
              </a:rPr>
              <a:t>GetQuantities</a:t>
            </a:r>
            <a:r>
              <a:rPr lang="en-GB" sz="2400" dirty="0">
                <a:solidFill>
                  <a:srgbClr val="000000"/>
                </a:solidFill>
                <a:latin typeface="Consolas" panose="020B0609020204030204" pitchFamily="49" charset="0"/>
              </a:rPr>
              <a:t>(</a:t>
            </a:r>
            <a:r>
              <a:rPr lang="en-GB" sz="2400" dirty="0" err="1">
                <a:solidFill>
                  <a:srgbClr val="0000FF"/>
                </a:solidFill>
                <a:latin typeface="Consolas" panose="020B0609020204030204" pitchFamily="49" charset="0"/>
              </a:rPr>
              <a:t>int</a:t>
            </a:r>
            <a:r>
              <a:rPr lang="en-GB" sz="2400" dirty="0">
                <a:solidFill>
                  <a:srgbClr val="000000"/>
                </a:solidFill>
                <a:latin typeface="Consolas" panose="020B0609020204030204" pitchFamily="49" charset="0"/>
              </a:rPr>
              <a:t> min, </a:t>
            </a:r>
            <a:r>
              <a:rPr lang="en-GB" sz="2400" dirty="0" err="1">
                <a:solidFill>
                  <a:srgbClr val="0000FF"/>
                </a:solidFill>
                <a:latin typeface="Consolas" panose="020B0609020204030204" pitchFamily="49" charset="0"/>
              </a:rPr>
              <a:t>int</a:t>
            </a:r>
            <a:r>
              <a:rPr lang="en-GB" sz="2400" dirty="0">
                <a:solidFill>
                  <a:srgbClr val="000000"/>
                </a:solidFill>
                <a:latin typeface="Consolas" panose="020B0609020204030204" pitchFamily="49" charset="0"/>
              </a:rPr>
              <a:t> max</a:t>
            </a:r>
            <a:r>
              <a:rPr lang="en-GB" sz="2400" dirty="0" smtClean="0">
                <a:solidFill>
                  <a:srgbClr val="000000"/>
                </a:solidFill>
                <a:latin typeface="Consolas" panose="020B0609020204030204" pitchFamily="49" charset="0"/>
              </a:rPr>
              <a:t>)</a:t>
            </a:r>
          </a:p>
          <a:p>
            <a:pPr lvl="1"/>
            <a:r>
              <a:rPr lang="en-GB" sz="2400" dirty="0" err="1">
                <a:solidFill>
                  <a:srgbClr val="000000"/>
                </a:solidFill>
                <a:latin typeface="Consolas" panose="020B0609020204030204" pitchFamily="49" charset="0"/>
              </a:rPr>
              <a:t>GetFilmShowTimeTicketTypes</a:t>
            </a:r>
            <a:r>
              <a:rPr lang="en-GB" sz="2400" dirty="0">
                <a:solidFill>
                  <a:srgbClr val="000000"/>
                </a:solidFill>
                <a:latin typeface="Consolas" panose="020B0609020204030204" pitchFamily="49" charset="0"/>
              </a:rPr>
              <a:t>(</a:t>
            </a:r>
            <a:r>
              <a:rPr lang="en-GB" sz="2400" dirty="0" err="1">
                <a:solidFill>
                  <a:srgbClr val="0000FF"/>
                </a:solidFill>
                <a:latin typeface="Consolas" panose="020B0609020204030204" pitchFamily="49" charset="0"/>
              </a:rPr>
              <a:t>int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filmId</a:t>
            </a:r>
            <a:r>
              <a:rPr lang="en-GB" sz="2400" dirty="0" smtClean="0">
                <a:solidFill>
                  <a:srgbClr val="000000"/>
                </a:solidFill>
                <a:latin typeface="Consolas" panose="020B0609020204030204" pitchFamily="49" charset="0"/>
              </a:rPr>
              <a:t>)</a:t>
            </a:r>
          </a:p>
          <a:p>
            <a:pPr lvl="1"/>
            <a:r>
              <a:rPr lang="en-GB" sz="2400" dirty="0" err="1">
                <a:solidFill>
                  <a:srgbClr val="000000"/>
                </a:solidFill>
                <a:latin typeface="Consolas" panose="020B0609020204030204" pitchFamily="49" charset="0"/>
              </a:rPr>
              <a:t>GetBookingViewModel</a:t>
            </a:r>
            <a:r>
              <a:rPr lang="en-GB" sz="2400" dirty="0">
                <a:solidFill>
                  <a:srgbClr val="000000"/>
                </a:solidFill>
                <a:latin typeface="Consolas" panose="020B0609020204030204" pitchFamily="49" charset="0"/>
              </a:rPr>
              <a:t>(</a:t>
            </a:r>
            <a:r>
              <a:rPr lang="en-GB" sz="2400" dirty="0" err="1">
                <a:solidFill>
                  <a:srgbClr val="2B91AF"/>
                </a:solidFill>
                <a:latin typeface="Consolas" panose="020B0609020204030204" pitchFamily="49" charset="0"/>
              </a:rPr>
              <a:t>FilmShowTime</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filmShowTime</a:t>
            </a:r>
            <a:r>
              <a:rPr lang="en-GB" sz="2400" dirty="0" smtClean="0">
                <a:solidFill>
                  <a:srgbClr val="000000"/>
                </a:solidFill>
                <a:latin typeface="Consolas" panose="020B0609020204030204" pitchFamily="49" charset="0"/>
              </a:rPr>
              <a:t>)</a:t>
            </a:r>
          </a:p>
          <a:p>
            <a:pPr lvl="1"/>
            <a:r>
              <a:rPr lang="en-GB" sz="2400" dirty="0" err="1">
                <a:solidFill>
                  <a:srgbClr val="000000"/>
                </a:solidFill>
                <a:latin typeface="Consolas" panose="020B0609020204030204" pitchFamily="49" charset="0"/>
              </a:rPr>
              <a:t>GetTicketPrice</a:t>
            </a:r>
            <a:r>
              <a:rPr lang="en-GB" sz="2400" dirty="0">
                <a:solidFill>
                  <a:srgbClr val="000000"/>
                </a:solidFill>
                <a:latin typeface="Consolas" panose="020B0609020204030204" pitchFamily="49" charset="0"/>
              </a:rPr>
              <a:t>(</a:t>
            </a:r>
            <a:r>
              <a:rPr lang="en-GB" sz="2400" dirty="0" err="1">
                <a:solidFill>
                  <a:srgbClr val="2B91AF"/>
                </a:solidFill>
                <a:latin typeface="Consolas" panose="020B0609020204030204" pitchFamily="49" charset="0"/>
              </a:rPr>
              <a:t>FilmShowTime</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filmShowTime</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bool</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isBlockbusterFilm</a:t>
            </a:r>
            <a:r>
              <a:rPr lang="en-GB" sz="2400" dirty="0">
                <a:solidFill>
                  <a:srgbClr val="000000"/>
                </a:solidFill>
                <a:latin typeface="Consolas" panose="020B0609020204030204" pitchFamily="49" charset="0"/>
              </a:rPr>
              <a:t>, </a:t>
            </a:r>
            <a:r>
              <a:rPr lang="en-GB" sz="2400" dirty="0" err="1">
                <a:solidFill>
                  <a:srgbClr val="2B91AF"/>
                </a:solidFill>
                <a:latin typeface="Consolas" panose="020B0609020204030204" pitchFamily="49" charset="0"/>
              </a:rPr>
              <a:t>TicketType</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ticketType</a:t>
            </a:r>
            <a:r>
              <a:rPr lang="en-GB" sz="2400" dirty="0">
                <a:solidFill>
                  <a:srgbClr val="000000"/>
                </a:solidFill>
                <a:latin typeface="Consolas" panose="020B0609020204030204" pitchFamily="49" charset="0"/>
              </a:rPr>
              <a:t>)</a:t>
            </a:r>
            <a:endParaRPr lang="en-GB" sz="2000" dirty="0"/>
          </a:p>
          <a:p>
            <a:endParaRPr lang="en-GB" dirty="0"/>
          </a:p>
        </p:txBody>
      </p:sp>
    </p:spTree>
    <p:extLst>
      <p:ext uri="{BB962C8B-B14F-4D97-AF65-F5344CB8AC3E}">
        <p14:creationId xmlns:p14="http://schemas.microsoft.com/office/powerpoint/2010/main" val="174384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Displaying the View Model in the View</a:t>
            </a:r>
            <a:endParaRPr lang="en-GB" dirty="0"/>
          </a:p>
        </p:txBody>
      </p:sp>
      <p:sp>
        <p:nvSpPr>
          <p:cNvPr id="3" name="Content Placeholder 2"/>
          <p:cNvSpPr>
            <a:spLocks noGrp="1"/>
          </p:cNvSpPr>
          <p:nvPr>
            <p:ph sz="quarter" idx="1"/>
          </p:nvPr>
        </p:nvSpPr>
        <p:spPr/>
        <p:txBody>
          <a:bodyPr/>
          <a:lstStyle/>
          <a:p>
            <a:r>
              <a:rPr lang="en-GB" dirty="0" smtClean="0"/>
              <a:t>The view model we are using is known as complex data model because it is made up of multiple data model types.</a:t>
            </a:r>
          </a:p>
          <a:p>
            <a:r>
              <a:rPr lang="en-GB" dirty="0" smtClean="0"/>
              <a:t>The only model data in the View Model we are interested in binding to the view to eventually send to the database is:</a:t>
            </a:r>
          </a:p>
          <a:p>
            <a:pPr lvl="1"/>
            <a:r>
              <a:rPr lang="en-GB" dirty="0" smtClean="0"/>
              <a:t>The Booking Data and</a:t>
            </a:r>
          </a:p>
          <a:p>
            <a:pPr lvl="1"/>
            <a:r>
              <a:rPr lang="en-GB" dirty="0" smtClean="0"/>
              <a:t>The Booking Tickets</a:t>
            </a:r>
          </a:p>
          <a:p>
            <a:endParaRPr lang="en-GB" dirty="0" smtClean="0"/>
          </a:p>
          <a:p>
            <a:endParaRPr lang="en-GB" dirty="0"/>
          </a:p>
        </p:txBody>
      </p:sp>
    </p:spTree>
    <p:extLst>
      <p:ext uri="{BB962C8B-B14F-4D97-AF65-F5344CB8AC3E}">
        <p14:creationId xmlns:p14="http://schemas.microsoft.com/office/powerpoint/2010/main" val="701458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Editor Templates</a:t>
            </a:r>
            <a:endParaRPr lang="en-GB" dirty="0"/>
          </a:p>
        </p:txBody>
      </p:sp>
      <p:sp>
        <p:nvSpPr>
          <p:cNvPr id="3" name="Content Placeholder 2"/>
          <p:cNvSpPr>
            <a:spLocks noGrp="1"/>
          </p:cNvSpPr>
          <p:nvPr>
            <p:ph sz="quarter" idx="1"/>
          </p:nvPr>
        </p:nvSpPr>
        <p:spPr/>
        <p:txBody>
          <a:bodyPr>
            <a:normAutofit/>
          </a:bodyPr>
          <a:lstStyle/>
          <a:p>
            <a:r>
              <a:rPr lang="en-GB" dirty="0" smtClean="0"/>
              <a:t>If you have a view that is based on a complex data model (multiple data models), it is recommended that you use:</a:t>
            </a:r>
          </a:p>
          <a:p>
            <a:pPr lvl="1"/>
            <a:r>
              <a:rPr lang="en-GB" b="1" dirty="0" smtClean="0"/>
              <a:t>Display Templates</a:t>
            </a:r>
            <a:r>
              <a:rPr lang="en-GB" dirty="0" smtClean="0"/>
              <a:t>: model data is just for display</a:t>
            </a:r>
            <a:endParaRPr lang="en-GB" dirty="0"/>
          </a:p>
          <a:p>
            <a:pPr lvl="1"/>
            <a:r>
              <a:rPr lang="en-GB" b="1" dirty="0" smtClean="0"/>
              <a:t>Editor Templates</a:t>
            </a:r>
            <a:r>
              <a:rPr lang="en-GB" dirty="0" smtClean="0"/>
              <a:t>: for editing purposes</a:t>
            </a:r>
          </a:p>
          <a:p>
            <a:r>
              <a:rPr lang="en-GB" dirty="0" smtClean="0"/>
              <a:t>If you do not use these templates, you may find out that the data submitted (posted) from the view form is always null.</a:t>
            </a:r>
            <a:endParaRPr lang="en-GB" dirty="0"/>
          </a:p>
        </p:txBody>
      </p:sp>
    </p:spTree>
    <p:extLst>
      <p:ext uri="{BB962C8B-B14F-4D97-AF65-F5344CB8AC3E}">
        <p14:creationId xmlns:p14="http://schemas.microsoft.com/office/powerpoint/2010/main" val="2510059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Editor Templates</a:t>
            </a:r>
            <a:endParaRPr lang="en-GB" dirty="0"/>
          </a:p>
        </p:txBody>
      </p:sp>
      <p:sp>
        <p:nvSpPr>
          <p:cNvPr id="3" name="Content Placeholder 2"/>
          <p:cNvSpPr>
            <a:spLocks noGrp="1"/>
          </p:cNvSpPr>
          <p:nvPr>
            <p:ph sz="quarter" idx="1"/>
          </p:nvPr>
        </p:nvSpPr>
        <p:spPr>
          <a:xfrm>
            <a:off x="612648" y="1600200"/>
            <a:ext cx="8153400" cy="5257800"/>
          </a:xfrm>
        </p:spPr>
        <p:txBody>
          <a:bodyPr>
            <a:normAutofit/>
          </a:bodyPr>
          <a:lstStyle/>
          <a:p>
            <a:r>
              <a:rPr lang="en-GB" dirty="0"/>
              <a:t>The templates are very similar to partial views.</a:t>
            </a:r>
          </a:p>
          <a:p>
            <a:r>
              <a:rPr lang="en-GB" dirty="0"/>
              <a:t>They are stored </a:t>
            </a:r>
            <a:r>
              <a:rPr lang="en-GB" dirty="0" smtClean="0"/>
              <a:t>either in:</a:t>
            </a:r>
          </a:p>
          <a:p>
            <a:pPr lvl="1"/>
            <a:r>
              <a:rPr lang="en-GB" dirty="0" smtClean="0"/>
              <a:t>The general Shared folder in your project</a:t>
            </a:r>
          </a:p>
          <a:p>
            <a:pPr lvl="1"/>
            <a:r>
              <a:rPr lang="en-GB" dirty="0" smtClean="0"/>
              <a:t>A special folder called </a:t>
            </a:r>
            <a:r>
              <a:rPr lang="en-GB" dirty="0" err="1" smtClean="0"/>
              <a:t>EditorTemplates</a:t>
            </a:r>
            <a:r>
              <a:rPr lang="en-GB" dirty="0" smtClean="0"/>
              <a:t> in the applicable Views folder e.g. </a:t>
            </a:r>
          </a:p>
          <a:p>
            <a:pPr lvl="2"/>
            <a:r>
              <a:rPr lang="en-GB" dirty="0" smtClean="0"/>
              <a:t>Views\Bookings\</a:t>
            </a:r>
            <a:r>
              <a:rPr lang="en-GB" dirty="0" err="1" smtClean="0"/>
              <a:t>EditorTemplates</a:t>
            </a:r>
            <a:endParaRPr lang="en-GB" dirty="0"/>
          </a:p>
          <a:p>
            <a:r>
              <a:rPr lang="en-GB" dirty="0" smtClean="0"/>
              <a:t>The file name does not start with an underscore like partial views.</a:t>
            </a:r>
          </a:p>
          <a:p>
            <a:r>
              <a:rPr lang="en-GB" dirty="0" smtClean="0"/>
              <a:t>Each template correspond to one data model type.</a:t>
            </a:r>
          </a:p>
          <a:p>
            <a:endParaRPr lang="en-GB" dirty="0"/>
          </a:p>
        </p:txBody>
      </p:sp>
    </p:spTree>
    <p:extLst>
      <p:ext uri="{BB962C8B-B14F-4D97-AF65-F5344CB8AC3E}">
        <p14:creationId xmlns:p14="http://schemas.microsoft.com/office/powerpoint/2010/main" val="904017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Editor Templates</a:t>
            </a:r>
            <a:endParaRPr lang="en-GB" dirty="0"/>
          </a:p>
        </p:txBody>
      </p:sp>
      <p:sp>
        <p:nvSpPr>
          <p:cNvPr id="3" name="Content Placeholder 2"/>
          <p:cNvSpPr>
            <a:spLocks noGrp="1"/>
          </p:cNvSpPr>
          <p:nvPr>
            <p:ph sz="quarter" idx="1"/>
          </p:nvPr>
        </p:nvSpPr>
        <p:spPr/>
        <p:txBody>
          <a:bodyPr/>
          <a:lstStyle/>
          <a:p>
            <a:r>
              <a:rPr lang="en-GB" dirty="0" smtClean="0"/>
              <a:t>We </a:t>
            </a:r>
            <a:r>
              <a:rPr lang="en-GB" dirty="0"/>
              <a:t>need </a:t>
            </a:r>
            <a:r>
              <a:rPr lang="en-GB" dirty="0" smtClean="0"/>
              <a:t>two editor templates for the Booking View Model for:</a:t>
            </a:r>
          </a:p>
          <a:p>
            <a:pPr lvl="1"/>
            <a:r>
              <a:rPr lang="en-GB" b="1" dirty="0" smtClean="0"/>
              <a:t>Booking</a:t>
            </a:r>
            <a:r>
              <a:rPr lang="en-GB" dirty="0" smtClean="0"/>
              <a:t>: the main booking data</a:t>
            </a:r>
          </a:p>
          <a:p>
            <a:pPr lvl="1"/>
            <a:r>
              <a:rPr lang="en-GB" b="1" dirty="0" err="1" smtClean="0"/>
              <a:t>BookingTicket</a:t>
            </a:r>
            <a:r>
              <a:rPr lang="en-GB" dirty="0" smtClean="0"/>
              <a:t>: each of the ticket types being booked.</a:t>
            </a:r>
          </a:p>
          <a:p>
            <a:r>
              <a:rPr lang="en-GB" dirty="0" smtClean="0"/>
              <a:t>At the top </a:t>
            </a:r>
            <a:r>
              <a:rPr lang="en-GB" dirty="0"/>
              <a:t>of </a:t>
            </a:r>
            <a:r>
              <a:rPr lang="en-GB" dirty="0" smtClean="0"/>
              <a:t>each editor page</a:t>
            </a:r>
            <a:r>
              <a:rPr lang="en-GB" dirty="0"/>
              <a:t>, you specify the model type for </a:t>
            </a:r>
            <a:r>
              <a:rPr lang="en-GB" dirty="0" smtClean="0"/>
              <a:t>that template page </a:t>
            </a:r>
            <a:r>
              <a:rPr lang="en-GB" dirty="0"/>
              <a:t>e.g.</a:t>
            </a:r>
          </a:p>
          <a:p>
            <a:pPr marL="1143000" lvl="3" indent="0">
              <a:buNone/>
            </a:pPr>
            <a:r>
              <a:rPr lang="en-GB" dirty="0">
                <a:solidFill>
                  <a:srgbClr val="000000"/>
                </a:solidFill>
                <a:highlight>
                  <a:srgbClr val="FFFF00"/>
                </a:highlight>
                <a:latin typeface="Consolas" panose="020B0609020204030204" pitchFamily="49" charset="0"/>
              </a:rPr>
              <a:t>@model</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GoMovies.Models.</a:t>
            </a:r>
            <a:r>
              <a:rPr lang="en-GB" dirty="0" err="1">
                <a:solidFill>
                  <a:srgbClr val="2B91AF"/>
                </a:solidFill>
                <a:latin typeface="Consolas" panose="020B0609020204030204" pitchFamily="49" charset="0"/>
              </a:rPr>
              <a:t>Booking</a:t>
            </a:r>
            <a:endParaRPr lang="en-GB" dirty="0"/>
          </a:p>
          <a:p>
            <a:r>
              <a:rPr lang="en-GB" dirty="0"/>
              <a:t>Then add all your normal HTML and Razor code.</a:t>
            </a:r>
          </a:p>
          <a:p>
            <a:endParaRPr lang="en-GB" dirty="0"/>
          </a:p>
          <a:p>
            <a:endParaRPr lang="en-GB" dirty="0"/>
          </a:p>
          <a:p>
            <a:endParaRPr lang="en-GB" dirty="0"/>
          </a:p>
        </p:txBody>
      </p:sp>
    </p:spTree>
    <p:extLst>
      <p:ext uri="{BB962C8B-B14F-4D97-AF65-F5344CB8AC3E}">
        <p14:creationId xmlns:p14="http://schemas.microsoft.com/office/powerpoint/2010/main" val="206881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Editor Templates</a:t>
            </a:r>
            <a:endParaRPr lang="en-GB" dirty="0"/>
          </a:p>
        </p:txBody>
      </p:sp>
      <p:sp>
        <p:nvSpPr>
          <p:cNvPr id="3" name="Content Placeholder 2"/>
          <p:cNvSpPr>
            <a:spLocks noGrp="1"/>
          </p:cNvSpPr>
          <p:nvPr>
            <p:ph sz="quarter" idx="1"/>
          </p:nvPr>
        </p:nvSpPr>
        <p:spPr>
          <a:xfrm>
            <a:off x="612648" y="1600200"/>
            <a:ext cx="8153400" cy="4853136"/>
          </a:xfrm>
        </p:spPr>
        <p:txBody>
          <a:bodyPr>
            <a:normAutofit/>
          </a:bodyPr>
          <a:lstStyle/>
          <a:p>
            <a:r>
              <a:rPr lang="en-GB" dirty="0" smtClean="0"/>
              <a:t>You then add the editor template in the main view using the @</a:t>
            </a:r>
            <a:r>
              <a:rPr lang="en-GB" dirty="0" err="1" smtClean="0">
                <a:hlinkClick r:id="rId2"/>
              </a:rPr>
              <a:t>Html.EditorFor</a:t>
            </a:r>
            <a:r>
              <a:rPr lang="en-GB" dirty="0" smtClean="0"/>
              <a:t>() helper method.</a:t>
            </a:r>
          </a:p>
          <a:p>
            <a:r>
              <a:rPr lang="en-GB" dirty="0" smtClean="0"/>
              <a:t>You simply add it where you want the content for that template to display.</a:t>
            </a:r>
            <a:endParaRPr lang="en-GB" dirty="0"/>
          </a:p>
          <a:p>
            <a:pPr marL="685800" lvl="2" indent="0">
              <a:buNone/>
            </a:pPr>
            <a:r>
              <a:rPr lang="en-GB" sz="2500" dirty="0">
                <a:solidFill>
                  <a:srgbClr val="000000"/>
                </a:solidFill>
                <a:highlight>
                  <a:srgbClr val="FFFF00"/>
                </a:highlight>
                <a:latin typeface="Consolas" panose="020B0609020204030204" pitchFamily="49" charset="0"/>
              </a:rPr>
              <a:t>@</a:t>
            </a:r>
            <a:r>
              <a:rPr lang="en-GB" sz="2500" dirty="0" err="1" smtClean="0">
                <a:solidFill>
                  <a:srgbClr val="000000"/>
                </a:solidFill>
                <a:latin typeface="Consolas" panose="020B0609020204030204" pitchFamily="49" charset="0"/>
              </a:rPr>
              <a:t>Html.EditorFor</a:t>
            </a:r>
            <a:r>
              <a:rPr lang="en-GB" sz="2500" dirty="0" smtClean="0">
                <a:solidFill>
                  <a:srgbClr val="000000"/>
                </a:solidFill>
                <a:latin typeface="Consolas" panose="020B0609020204030204" pitchFamily="49" charset="0"/>
              </a:rPr>
              <a:t>(model </a:t>
            </a:r>
            <a:r>
              <a:rPr lang="en-GB" sz="2500" dirty="0">
                <a:solidFill>
                  <a:srgbClr val="000000"/>
                </a:solidFill>
                <a:latin typeface="Consolas" panose="020B0609020204030204" pitchFamily="49" charset="0"/>
              </a:rPr>
              <a:t>=&gt; </a:t>
            </a:r>
            <a:r>
              <a:rPr lang="en-GB" sz="2500" dirty="0" err="1">
                <a:solidFill>
                  <a:srgbClr val="000000"/>
                </a:solidFill>
                <a:latin typeface="Consolas" panose="020B0609020204030204" pitchFamily="49" charset="0"/>
              </a:rPr>
              <a:t>model.Booking</a:t>
            </a:r>
            <a:r>
              <a:rPr lang="en-GB" sz="2500" dirty="0">
                <a:solidFill>
                  <a:srgbClr val="000000"/>
                </a:solidFill>
                <a:latin typeface="Consolas" panose="020B0609020204030204" pitchFamily="49" charset="0"/>
              </a:rPr>
              <a:t>)</a:t>
            </a:r>
            <a:endParaRPr lang="en-GB" dirty="0" smtClean="0"/>
          </a:p>
          <a:p>
            <a:r>
              <a:rPr lang="en-GB" b="1" i="1" dirty="0" smtClean="0"/>
              <a:t>For collections</a:t>
            </a:r>
            <a:r>
              <a:rPr lang="en-GB" dirty="0" smtClean="0"/>
              <a:t>, e.g. the </a:t>
            </a:r>
            <a:r>
              <a:rPr lang="en-GB" dirty="0" err="1" smtClean="0"/>
              <a:t>BookingTickets</a:t>
            </a:r>
            <a:r>
              <a:rPr lang="en-GB" dirty="0" smtClean="0"/>
              <a:t>, if you are using the </a:t>
            </a:r>
            <a:r>
              <a:rPr lang="en-GB" dirty="0" err="1" smtClean="0"/>
              <a:t>EditorFor</a:t>
            </a:r>
            <a:r>
              <a:rPr lang="en-GB" dirty="0" smtClean="0"/>
              <a:t>() helper method, you do not need a for loop – it is intelligent enough to figure this out.</a:t>
            </a:r>
            <a:endParaRPr lang="en-GB" dirty="0"/>
          </a:p>
        </p:txBody>
      </p:sp>
    </p:spTree>
    <p:extLst>
      <p:ext uri="{BB962C8B-B14F-4D97-AF65-F5344CB8AC3E}">
        <p14:creationId xmlns:p14="http://schemas.microsoft.com/office/powerpoint/2010/main" val="2960178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Passing Additional Data to Editor Templates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Sometimes you may need to pass additional data apart from the model data required by an Editor template.</a:t>
            </a:r>
          </a:p>
          <a:p>
            <a:r>
              <a:rPr lang="en-GB" dirty="0" smtClean="0"/>
              <a:t>For example, for the </a:t>
            </a:r>
            <a:r>
              <a:rPr lang="en-GB" dirty="0" err="1" smtClean="0"/>
              <a:t>BookingTickets</a:t>
            </a:r>
            <a:r>
              <a:rPr lang="en-GB" dirty="0" smtClean="0"/>
              <a:t> editor template, you will need to pass it the following additional data from the View Model:</a:t>
            </a:r>
          </a:p>
          <a:p>
            <a:pPr lvl="1"/>
            <a:r>
              <a:rPr lang="en-GB" b="1" i="1" dirty="0" smtClean="0"/>
              <a:t>The Ticket Types list </a:t>
            </a:r>
            <a:r>
              <a:rPr lang="en-GB" dirty="0" smtClean="0"/>
              <a:t>so it can display the appropriate ticket name and description.</a:t>
            </a:r>
          </a:p>
          <a:p>
            <a:pPr lvl="1"/>
            <a:r>
              <a:rPr lang="en-GB" b="1" i="1" dirty="0" smtClean="0"/>
              <a:t>The Quantities </a:t>
            </a:r>
            <a:r>
              <a:rPr lang="en-GB" dirty="0" smtClean="0"/>
              <a:t>select list items.</a:t>
            </a:r>
          </a:p>
          <a:p>
            <a:r>
              <a:rPr lang="en-GB" dirty="0" smtClean="0"/>
              <a:t>You can do this using the </a:t>
            </a:r>
            <a:r>
              <a:rPr lang="en-GB" dirty="0" err="1" smtClean="0"/>
              <a:t>ViewBag</a:t>
            </a:r>
            <a:r>
              <a:rPr lang="en-GB" dirty="0" smtClean="0"/>
              <a:t>, but this time from the view.</a:t>
            </a:r>
            <a:endParaRPr lang="en-GB" dirty="0"/>
          </a:p>
          <a:p>
            <a:endParaRPr lang="en-GB" dirty="0"/>
          </a:p>
        </p:txBody>
      </p:sp>
    </p:spTree>
    <p:extLst>
      <p:ext uri="{BB962C8B-B14F-4D97-AF65-F5344CB8AC3E}">
        <p14:creationId xmlns:p14="http://schemas.microsoft.com/office/powerpoint/2010/main" val="365734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Passing Additional Data to Editor Templates</a:t>
            </a:r>
          </a:p>
        </p:txBody>
      </p:sp>
      <p:sp>
        <p:nvSpPr>
          <p:cNvPr id="3" name="Content Placeholder 2"/>
          <p:cNvSpPr>
            <a:spLocks noGrp="1"/>
          </p:cNvSpPr>
          <p:nvPr>
            <p:ph sz="quarter" idx="1"/>
          </p:nvPr>
        </p:nvSpPr>
        <p:spPr>
          <a:xfrm>
            <a:off x="612648" y="1600200"/>
            <a:ext cx="8153400" cy="5257800"/>
          </a:xfrm>
        </p:spPr>
        <p:txBody>
          <a:bodyPr>
            <a:normAutofit lnSpcReduction="10000"/>
          </a:bodyPr>
          <a:lstStyle/>
          <a:p>
            <a:r>
              <a:rPr lang="en-GB" dirty="0" smtClean="0"/>
              <a:t>The following shows an example for sending the quantities and retrieving them.</a:t>
            </a:r>
          </a:p>
          <a:p>
            <a:r>
              <a:rPr lang="en-GB" dirty="0" smtClean="0"/>
              <a:t>Sending the additional data to the editor template from </a:t>
            </a:r>
            <a:r>
              <a:rPr lang="en-GB" b="1" dirty="0" smtClean="0"/>
              <a:t>the main view</a:t>
            </a:r>
            <a:r>
              <a:rPr lang="en-GB" dirty="0" smtClean="0"/>
              <a:t>.</a:t>
            </a:r>
          </a:p>
          <a:p>
            <a:pPr lvl="2"/>
            <a:r>
              <a:rPr lang="en-GB" dirty="0" smtClean="0">
                <a:solidFill>
                  <a:srgbClr val="000000"/>
                </a:solidFill>
                <a:highlight>
                  <a:srgbClr val="FFFF00"/>
                </a:highlight>
                <a:latin typeface="Consolas" panose="020B0609020204030204" pitchFamily="49" charset="0"/>
              </a:rPr>
              <a:t>@</a:t>
            </a:r>
            <a:r>
              <a:rPr lang="en-GB" dirty="0" err="1" smtClean="0">
                <a:solidFill>
                  <a:srgbClr val="000000"/>
                </a:solidFill>
                <a:latin typeface="Consolas" panose="020B0609020204030204" pitchFamily="49" charset="0"/>
              </a:rPr>
              <a:t>Html.EditorFor</a:t>
            </a:r>
            <a:r>
              <a:rPr lang="en-GB" dirty="0" smtClean="0">
                <a:solidFill>
                  <a:srgbClr val="000000"/>
                </a:solidFill>
                <a:latin typeface="Consolas" panose="020B0609020204030204" pitchFamily="49" charset="0"/>
              </a:rPr>
              <a:t>(model </a:t>
            </a:r>
            <a:r>
              <a:rPr lang="en-GB" dirty="0">
                <a:solidFill>
                  <a:srgbClr val="000000"/>
                </a:solidFill>
                <a:latin typeface="Consolas" panose="020B0609020204030204" pitchFamily="49" charset="0"/>
              </a:rPr>
              <a:t>=&gt; </a:t>
            </a:r>
            <a:r>
              <a:rPr lang="en-GB" dirty="0" err="1">
                <a:solidFill>
                  <a:srgbClr val="000000"/>
                </a:solidFill>
                <a:latin typeface="Consolas" panose="020B0609020204030204" pitchFamily="49" charset="0"/>
              </a:rPr>
              <a:t>model.Booking.BookingTickets</a:t>
            </a:r>
            <a:r>
              <a:rPr lang="en-GB" dirty="0">
                <a:solidFill>
                  <a:srgbClr val="000000"/>
                </a:solidFill>
                <a:latin typeface="Consolas" panose="020B0609020204030204" pitchFamily="49" charset="0"/>
              </a:rPr>
              <a:t>, </a:t>
            </a:r>
            <a:r>
              <a:rPr lang="en-GB" dirty="0" smtClean="0">
                <a:solidFill>
                  <a:srgbClr val="000000"/>
                </a:solidFill>
                <a:latin typeface="Consolas" panose="020B0609020204030204" pitchFamily="49" charset="0"/>
              </a:rPr>
              <a:t/>
            </a:r>
            <a:br>
              <a:rPr lang="en-GB" dirty="0" smtClean="0">
                <a:solidFill>
                  <a:srgbClr val="000000"/>
                </a:solidFill>
                <a:latin typeface="Consolas" panose="020B0609020204030204" pitchFamily="49" charset="0"/>
              </a:rPr>
            </a:br>
            <a:r>
              <a:rPr lang="en-GB" dirty="0" smtClean="0">
                <a:solidFill>
                  <a:srgbClr val="0000FF"/>
                </a:solidFill>
                <a:latin typeface="Consolas" panose="020B0609020204030204" pitchFamily="49" charset="0"/>
              </a:rPr>
              <a:t>new</a:t>
            </a:r>
            <a:r>
              <a:rPr lang="en-GB" dirty="0" smtClean="0">
                <a:solidFill>
                  <a:srgbClr val="000000"/>
                </a:solidFill>
                <a:latin typeface="Consolas" panose="020B0609020204030204" pitchFamily="49" charset="0"/>
              </a:rPr>
              <a:t> </a:t>
            </a:r>
            <a:r>
              <a:rPr lang="en-GB" dirty="0">
                <a:solidFill>
                  <a:srgbClr val="000000"/>
                </a:solidFill>
                <a:latin typeface="Consolas" panose="020B0609020204030204" pitchFamily="49" charset="0"/>
              </a:rPr>
              <a:t>{ Quantities = </a:t>
            </a:r>
            <a:r>
              <a:rPr lang="en-GB" dirty="0" err="1" smtClean="0">
                <a:solidFill>
                  <a:srgbClr val="000000"/>
                </a:solidFill>
                <a:latin typeface="Consolas" panose="020B0609020204030204" pitchFamily="49" charset="0"/>
              </a:rPr>
              <a:t>Model.Quantities</a:t>
            </a:r>
            <a:r>
              <a:rPr lang="en-GB" dirty="0" smtClean="0">
                <a:solidFill>
                  <a:srgbClr val="000000"/>
                </a:solidFill>
                <a:latin typeface="Consolas" panose="020B0609020204030204" pitchFamily="49" charset="0"/>
              </a:rPr>
              <a:t> </a:t>
            </a:r>
            <a:r>
              <a:rPr lang="en-GB" dirty="0">
                <a:solidFill>
                  <a:srgbClr val="000000"/>
                </a:solidFill>
                <a:latin typeface="Consolas" panose="020B0609020204030204" pitchFamily="49" charset="0"/>
              </a:rPr>
              <a:t>})</a:t>
            </a:r>
            <a:endParaRPr lang="en-GB" dirty="0"/>
          </a:p>
          <a:p>
            <a:r>
              <a:rPr lang="en-GB" dirty="0" smtClean="0"/>
              <a:t>Retrieving the additional data sent in the </a:t>
            </a:r>
            <a:r>
              <a:rPr lang="en-GB" b="1" dirty="0" smtClean="0"/>
              <a:t>editor template</a:t>
            </a:r>
            <a:r>
              <a:rPr lang="en-GB" dirty="0" smtClean="0"/>
              <a:t>.</a:t>
            </a:r>
          </a:p>
          <a:p>
            <a:pPr lvl="1"/>
            <a:r>
              <a:rPr lang="en-GB" dirty="0" smtClean="0"/>
              <a:t>You create a variable to retrieve the data sent.</a:t>
            </a:r>
          </a:p>
          <a:p>
            <a:pPr marL="640080" lvl="2" indent="0">
              <a:buNone/>
            </a:pPr>
            <a:r>
              <a:rPr lang="en-GB" sz="2400" dirty="0" err="1">
                <a:solidFill>
                  <a:srgbClr val="0000FF"/>
                </a:solidFill>
                <a:latin typeface="Consolas" panose="020B0609020204030204" pitchFamily="49" charset="0"/>
              </a:rPr>
              <a:t>var</a:t>
            </a:r>
            <a:r>
              <a:rPr lang="en-GB" sz="2400" dirty="0">
                <a:solidFill>
                  <a:srgbClr val="000000"/>
                </a:solidFill>
                <a:latin typeface="Consolas" panose="020B0609020204030204" pitchFamily="49" charset="0"/>
              </a:rPr>
              <a:t> Quantities = </a:t>
            </a:r>
            <a:r>
              <a:rPr lang="en-GB" sz="2400" dirty="0" err="1">
                <a:solidFill>
                  <a:srgbClr val="000000"/>
                </a:solidFill>
                <a:latin typeface="Consolas" panose="020B0609020204030204" pitchFamily="49" charset="0"/>
              </a:rPr>
              <a:t>ViewBag.Quantities</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as</a:t>
            </a:r>
            <a:r>
              <a:rPr lang="en-GB" sz="2400" dirty="0">
                <a:solidFill>
                  <a:srgbClr val="000000"/>
                </a:solidFill>
                <a:latin typeface="Consolas" panose="020B0609020204030204" pitchFamily="49" charset="0"/>
              </a:rPr>
              <a:t> </a:t>
            </a:r>
            <a:r>
              <a:rPr lang="en-GB" sz="2400" dirty="0" err="1">
                <a:solidFill>
                  <a:srgbClr val="2B91AF"/>
                </a:solidFill>
                <a:latin typeface="Consolas" panose="020B0609020204030204" pitchFamily="49" charset="0"/>
              </a:rPr>
              <a:t>IEnumerable</a:t>
            </a:r>
            <a:r>
              <a:rPr lang="en-GB" sz="2400" dirty="0">
                <a:solidFill>
                  <a:srgbClr val="000000"/>
                </a:solidFill>
                <a:latin typeface="Consolas" panose="020B0609020204030204" pitchFamily="49" charset="0"/>
              </a:rPr>
              <a:t>&lt;</a:t>
            </a:r>
            <a:r>
              <a:rPr lang="en-GB" sz="2400" dirty="0" err="1">
                <a:solidFill>
                  <a:srgbClr val="000000"/>
                </a:solidFill>
                <a:latin typeface="Consolas" panose="020B0609020204030204" pitchFamily="49" charset="0"/>
              </a:rPr>
              <a:t>System.Web.Mvc.</a:t>
            </a:r>
            <a:r>
              <a:rPr lang="en-GB" sz="2400" dirty="0" err="1">
                <a:solidFill>
                  <a:srgbClr val="2B91AF"/>
                </a:solidFill>
                <a:latin typeface="Consolas" panose="020B0609020204030204" pitchFamily="49" charset="0"/>
              </a:rPr>
              <a:t>SelectListItem</a:t>
            </a:r>
            <a:r>
              <a:rPr lang="en-GB" sz="2400" dirty="0">
                <a:solidFill>
                  <a:srgbClr val="000000"/>
                </a:solidFill>
                <a:latin typeface="Consolas" panose="020B0609020204030204" pitchFamily="49" charset="0"/>
              </a:rPr>
              <a:t>&gt;;</a:t>
            </a:r>
            <a:endParaRPr lang="en-GB" sz="2000" dirty="0" smtClean="0"/>
          </a:p>
          <a:p>
            <a:endParaRPr lang="en-GB" dirty="0"/>
          </a:p>
        </p:txBody>
      </p:sp>
    </p:spTree>
    <p:extLst>
      <p:ext uri="{BB962C8B-B14F-4D97-AF65-F5344CB8AC3E}">
        <p14:creationId xmlns:p14="http://schemas.microsoft.com/office/powerpoint/2010/main" val="2404977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Adding Some JavaScript</a:t>
            </a:r>
            <a:endParaRPr lang="en-GB" dirty="0"/>
          </a:p>
        </p:txBody>
      </p:sp>
      <p:sp>
        <p:nvSpPr>
          <p:cNvPr id="3" name="Content Placeholder 2"/>
          <p:cNvSpPr>
            <a:spLocks noGrp="1"/>
          </p:cNvSpPr>
          <p:nvPr>
            <p:ph sz="quarter" idx="1"/>
          </p:nvPr>
        </p:nvSpPr>
        <p:spPr/>
        <p:txBody>
          <a:bodyPr/>
          <a:lstStyle/>
          <a:p>
            <a:pPr marL="0" indent="0">
              <a:buNone/>
            </a:pPr>
            <a:r>
              <a:rPr lang="en-GB" dirty="0" smtClean="0"/>
              <a:t>Have a look at the view again and tell me how you think JavaScript may be useful.</a:t>
            </a:r>
            <a:endParaRPr lang="en-GB" dirty="0"/>
          </a:p>
        </p:txBody>
      </p:sp>
      <p:pic>
        <p:nvPicPr>
          <p:cNvPr id="4" name="Picture 2" descr="C:\Users\sc-ka\AppData\Local\Temp\SNAGHTML1ee16dd1.PNG"/>
          <p:cNvPicPr>
            <a:picLocks noChangeAspect="1" noChangeArrowheads="1"/>
          </p:cNvPicPr>
          <p:nvPr/>
        </p:nvPicPr>
        <p:blipFill rotWithShape="1">
          <a:blip r:embed="rId2">
            <a:extLst>
              <a:ext uri="{28A0092B-C50C-407E-A947-70E740481C1C}">
                <a14:useLocalDpi xmlns:a14="http://schemas.microsoft.com/office/drawing/2010/main" val="0"/>
              </a:ext>
            </a:extLst>
          </a:blip>
          <a:srcRect l="-15" t="11249" r="15" b="-1552"/>
          <a:stretch/>
        </p:blipFill>
        <p:spPr bwMode="auto">
          <a:xfrm>
            <a:off x="642678" y="2636912"/>
            <a:ext cx="7457714" cy="4191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5717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Adding Some JavaScript</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lnSpcReduction="20000"/>
          </a:bodyPr>
          <a:lstStyle/>
          <a:p>
            <a:r>
              <a:rPr lang="en-GB" dirty="0" smtClean="0"/>
              <a:t>You can add JavaScript to an external file or add it to the view.</a:t>
            </a:r>
          </a:p>
          <a:p>
            <a:r>
              <a:rPr lang="en-GB" dirty="0" smtClean="0"/>
              <a:t>For this exercise, we are going to keep things simple and add it to the view page as this is the only page that is going to use the script code.</a:t>
            </a:r>
          </a:p>
          <a:p>
            <a:r>
              <a:rPr lang="en-GB" dirty="0" smtClean="0"/>
              <a:t>You add JavaScript to razor view pages using a script section.</a:t>
            </a:r>
          </a:p>
          <a:p>
            <a:pPr marL="594360" lvl="2" indent="0">
              <a:buNone/>
            </a:pPr>
            <a:r>
              <a:rPr lang="en-GB" dirty="0">
                <a:solidFill>
                  <a:srgbClr val="000000"/>
                </a:solidFill>
                <a:highlight>
                  <a:srgbClr val="FFFF00"/>
                </a:highlight>
                <a:latin typeface="Consolas" panose="020B0609020204030204" pitchFamily="49" charset="0"/>
              </a:rPr>
              <a:t>@section Scripts {</a:t>
            </a:r>
          </a:p>
          <a:p>
            <a:pPr marL="594360" lvl="2" indent="0">
              <a:buNone/>
            </a:pPr>
            <a:r>
              <a:rPr lang="en-GB" dirty="0">
                <a:solidFill>
                  <a:srgbClr val="000000"/>
                </a:solidFill>
                <a:highlight>
                  <a:srgbClr val="FFFF00"/>
                </a:highlight>
                <a:latin typeface="Consolas" panose="020B0609020204030204" pitchFamily="49" charset="0"/>
              </a:rPr>
              <a:t>    </a:t>
            </a:r>
            <a:r>
              <a:rPr lang="en-GB" dirty="0" smtClean="0">
                <a:solidFill>
                  <a:srgbClr val="000000"/>
                </a:solidFill>
                <a:highlight>
                  <a:srgbClr val="FFFF00"/>
                </a:highlight>
                <a:latin typeface="Consolas" panose="020B0609020204030204" pitchFamily="49" charset="0"/>
              </a:rPr>
              <a:t>@*</a:t>
            </a:r>
            <a:r>
              <a:rPr lang="en-GB" dirty="0">
                <a:solidFill>
                  <a:srgbClr val="006400"/>
                </a:solidFill>
                <a:latin typeface="Consolas" panose="020B0609020204030204" pitchFamily="49" charset="0"/>
              </a:rPr>
              <a:t> Link to external script file </a:t>
            </a:r>
            <a:r>
              <a:rPr lang="en-GB" dirty="0" smtClean="0">
                <a:solidFill>
                  <a:srgbClr val="000000"/>
                </a:solidFill>
                <a:highlight>
                  <a:srgbClr val="FFFF00"/>
                </a:highlight>
                <a:latin typeface="Consolas" panose="020B0609020204030204" pitchFamily="49" charset="0"/>
              </a:rPr>
              <a:t>*@</a:t>
            </a:r>
            <a:endParaRPr lang="en-GB" dirty="0">
              <a:solidFill>
                <a:srgbClr val="000000"/>
              </a:solidFill>
              <a:highlight>
                <a:srgbClr val="FFFF00"/>
              </a:highlight>
              <a:latin typeface="Consolas" panose="020B0609020204030204" pitchFamily="49" charset="0"/>
            </a:endParaRPr>
          </a:p>
          <a:p>
            <a:pPr marL="594360" lvl="2" indent="0">
              <a:buNone/>
            </a:pPr>
            <a:r>
              <a:rPr lang="en-GB" dirty="0">
                <a:solidFill>
                  <a:srgbClr val="000000"/>
                </a:solidFill>
                <a:highlight>
                  <a:srgbClr val="FFFF00"/>
                </a:highlight>
                <a:latin typeface="Consolas" panose="020B0609020204030204" pitchFamily="49" charset="0"/>
              </a:rPr>
              <a:t>    </a:t>
            </a:r>
            <a:r>
              <a:rPr lang="en-GB" dirty="0" smtClean="0">
                <a:solidFill>
                  <a:srgbClr val="000000"/>
                </a:solidFill>
                <a:highlight>
                  <a:srgbClr val="FFFF00"/>
                </a:highlight>
                <a:latin typeface="Consolas" panose="020B0609020204030204" pitchFamily="49" charset="0"/>
              </a:rPr>
              <a:t>@</a:t>
            </a:r>
            <a:r>
              <a:rPr lang="en-GB" dirty="0" err="1">
                <a:solidFill>
                  <a:srgbClr val="2B91AF"/>
                </a:solidFill>
                <a:latin typeface="Consolas" panose="020B0609020204030204" pitchFamily="49" charset="0"/>
              </a:rPr>
              <a:t>Scripts</a:t>
            </a:r>
            <a:r>
              <a:rPr lang="en-GB" dirty="0" err="1">
                <a:solidFill>
                  <a:srgbClr val="000000"/>
                </a:solidFill>
                <a:latin typeface="Consolas" panose="020B0609020204030204" pitchFamily="49" charset="0"/>
              </a:rPr>
              <a:t>.Render</a:t>
            </a:r>
            <a:r>
              <a:rPr lang="en-GB" dirty="0">
                <a:solidFill>
                  <a:srgbClr val="000000"/>
                </a:solidFill>
                <a:latin typeface="Consolas" panose="020B0609020204030204" pitchFamily="49" charset="0"/>
              </a:rPr>
              <a:t>(</a:t>
            </a:r>
            <a:r>
              <a:rPr lang="en-GB" dirty="0">
                <a:solidFill>
                  <a:srgbClr val="A31515"/>
                </a:solidFill>
                <a:latin typeface="Consolas" panose="020B0609020204030204" pitchFamily="49" charset="0"/>
              </a:rPr>
              <a:t>"~/bundles/</a:t>
            </a:r>
            <a:r>
              <a:rPr lang="en-GB" dirty="0" err="1">
                <a:solidFill>
                  <a:srgbClr val="A31515"/>
                </a:solidFill>
                <a:latin typeface="Consolas" panose="020B0609020204030204" pitchFamily="49" charset="0"/>
              </a:rPr>
              <a:t>jqueryval</a:t>
            </a:r>
            <a:r>
              <a:rPr lang="en-GB" dirty="0" smtClean="0">
                <a:solidFill>
                  <a:srgbClr val="A31515"/>
                </a:solidFill>
                <a:latin typeface="Consolas" panose="020B0609020204030204" pitchFamily="49" charset="0"/>
              </a:rPr>
              <a:t>"</a:t>
            </a:r>
            <a:r>
              <a:rPr lang="en-GB" dirty="0" smtClean="0">
                <a:solidFill>
                  <a:srgbClr val="000000"/>
                </a:solidFill>
                <a:latin typeface="Consolas" panose="020B0609020204030204" pitchFamily="49" charset="0"/>
              </a:rPr>
              <a:t>)</a:t>
            </a:r>
            <a:endParaRPr lang="en-GB" dirty="0">
              <a:solidFill>
                <a:srgbClr val="000000"/>
              </a:solidFill>
              <a:latin typeface="Consolas" panose="020B0609020204030204" pitchFamily="49" charset="0"/>
            </a:endParaRPr>
          </a:p>
          <a:p>
            <a:pPr marL="594360" lvl="2" indent="0">
              <a:buNone/>
            </a:pP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&lt;</a:t>
            </a:r>
            <a:r>
              <a:rPr lang="en-GB" dirty="0">
                <a:solidFill>
                  <a:srgbClr val="800000"/>
                </a:solidFill>
                <a:latin typeface="Consolas" panose="020B0609020204030204" pitchFamily="49" charset="0"/>
              </a:rPr>
              <a:t>script</a:t>
            </a:r>
            <a:r>
              <a:rPr lang="en-GB" dirty="0">
                <a:solidFill>
                  <a:srgbClr val="0000FF"/>
                </a:solidFill>
                <a:latin typeface="Consolas" panose="020B0609020204030204" pitchFamily="49" charset="0"/>
              </a:rPr>
              <a:t>&gt;</a:t>
            </a:r>
            <a:endParaRPr lang="en-GB" dirty="0">
              <a:solidFill>
                <a:srgbClr val="000000"/>
              </a:solidFill>
              <a:latin typeface="Consolas" panose="020B0609020204030204" pitchFamily="49" charset="0"/>
            </a:endParaRPr>
          </a:p>
          <a:p>
            <a:pPr marL="594360" lvl="2" indent="0">
              <a:buNone/>
            </a:pPr>
            <a:r>
              <a:rPr lang="en-GB" dirty="0">
                <a:solidFill>
                  <a:srgbClr val="000000"/>
                </a:solidFill>
                <a:latin typeface="Consolas" panose="020B0609020204030204" pitchFamily="49" charset="0"/>
              </a:rPr>
              <a:t>        </a:t>
            </a:r>
            <a:r>
              <a:rPr lang="en-GB" dirty="0">
                <a:solidFill>
                  <a:srgbClr val="008000"/>
                </a:solidFill>
                <a:latin typeface="Consolas" panose="020B0609020204030204" pitchFamily="49" charset="0"/>
              </a:rPr>
              <a:t>// Internal code</a:t>
            </a:r>
            <a:endParaRPr lang="en-GB" dirty="0">
              <a:solidFill>
                <a:srgbClr val="000000"/>
              </a:solidFill>
              <a:latin typeface="Consolas" panose="020B0609020204030204" pitchFamily="49" charset="0"/>
            </a:endParaRPr>
          </a:p>
          <a:p>
            <a:pPr marL="594360" lvl="2" indent="0">
              <a:buNone/>
            </a:pP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&lt;/</a:t>
            </a:r>
            <a:r>
              <a:rPr lang="en-GB" dirty="0">
                <a:solidFill>
                  <a:srgbClr val="800000"/>
                </a:solidFill>
                <a:latin typeface="Consolas" panose="020B0609020204030204" pitchFamily="49" charset="0"/>
              </a:rPr>
              <a:t>script</a:t>
            </a:r>
            <a:r>
              <a:rPr lang="en-GB" dirty="0" smtClean="0">
                <a:solidFill>
                  <a:srgbClr val="0000FF"/>
                </a:solidFill>
                <a:latin typeface="Consolas" panose="020B0609020204030204" pitchFamily="49" charset="0"/>
              </a:rPr>
              <a:t>&gt;</a:t>
            </a:r>
          </a:p>
          <a:p>
            <a:pPr marL="594360" lvl="2" indent="0">
              <a:buNone/>
            </a:pPr>
            <a:r>
              <a:rPr lang="en-GB" dirty="0" smtClean="0">
                <a:solidFill>
                  <a:srgbClr val="000000"/>
                </a:solidFill>
                <a:highlight>
                  <a:srgbClr val="FFFF00"/>
                </a:highlight>
                <a:latin typeface="Consolas" panose="020B0609020204030204" pitchFamily="49" charset="0"/>
              </a:rPr>
              <a:t>}</a:t>
            </a:r>
            <a:endParaRPr lang="en-GB" dirty="0"/>
          </a:p>
        </p:txBody>
      </p:sp>
    </p:spTree>
    <p:extLst>
      <p:ext uri="{BB962C8B-B14F-4D97-AF65-F5344CB8AC3E}">
        <p14:creationId xmlns:p14="http://schemas.microsoft.com/office/powerpoint/2010/main" val="869679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Some JavaScript</a:t>
            </a:r>
          </a:p>
        </p:txBody>
      </p:sp>
      <p:sp>
        <p:nvSpPr>
          <p:cNvPr id="3" name="Content Placeholder 2"/>
          <p:cNvSpPr>
            <a:spLocks noGrp="1"/>
          </p:cNvSpPr>
          <p:nvPr>
            <p:ph sz="quarter" idx="1"/>
          </p:nvPr>
        </p:nvSpPr>
        <p:spPr/>
        <p:txBody>
          <a:bodyPr>
            <a:normAutofit lnSpcReduction="10000"/>
          </a:bodyPr>
          <a:lstStyle/>
          <a:p>
            <a:r>
              <a:rPr lang="en-GB" dirty="0" smtClean="0"/>
              <a:t>For this exercise, we are keeping things simple.</a:t>
            </a:r>
          </a:p>
          <a:p>
            <a:r>
              <a:rPr lang="en-GB" dirty="0" smtClean="0"/>
              <a:t>We need to update the Subtotal and Grand Total when the user changes the quantity of tickets.</a:t>
            </a:r>
          </a:p>
          <a:p>
            <a:r>
              <a:rPr lang="en-GB" dirty="0" smtClean="0"/>
              <a:t>We are simply going to add an </a:t>
            </a:r>
            <a:r>
              <a:rPr lang="en-GB" b="1" dirty="0" err="1" smtClean="0"/>
              <a:t>onclick</a:t>
            </a:r>
            <a:r>
              <a:rPr lang="en-GB" dirty="0" smtClean="0"/>
              <a:t> attribute to each of the quantity drop down lists that will run a function to calculate the totals.</a:t>
            </a:r>
          </a:p>
          <a:p>
            <a:r>
              <a:rPr lang="en-GB" dirty="0" smtClean="0"/>
              <a:t>You need to send the function:</a:t>
            </a:r>
          </a:p>
          <a:p>
            <a:pPr lvl="1"/>
            <a:r>
              <a:rPr lang="en-GB" dirty="0" smtClean="0"/>
              <a:t>The value changed</a:t>
            </a:r>
          </a:p>
          <a:p>
            <a:pPr lvl="1"/>
            <a:r>
              <a:rPr lang="en-GB" dirty="0" smtClean="0"/>
              <a:t>The ID of the subtotal element to update</a:t>
            </a:r>
          </a:p>
          <a:p>
            <a:pPr lvl="1"/>
            <a:r>
              <a:rPr lang="en-GB" dirty="0" smtClean="0"/>
              <a:t>The ID of the grand total element to update</a:t>
            </a:r>
            <a:endParaRPr lang="en-GB" dirty="0"/>
          </a:p>
        </p:txBody>
      </p:sp>
    </p:spTree>
    <p:extLst>
      <p:ext uri="{BB962C8B-B14F-4D97-AF65-F5344CB8AC3E}">
        <p14:creationId xmlns:p14="http://schemas.microsoft.com/office/powerpoint/2010/main" val="243421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218198222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item1.xml><?xml version="1.0" encoding="utf-8"?>
<Control xmlns="http://schemas.microsoft.com/VisualStudio/2011/storyboarding/control">
  <Id Name="System.Storyboarding.Common.List" Revision="1" Stencil="System.Storyboarding.Common" StencilVersion="0.1"/>
</Control>
</file>

<file path=customXml/item2.xml><?xml version="1.0" encoding="utf-8"?>
<Control xmlns="http://schemas.microsoft.com/VisualStudio/2011/storyboarding/control">
  <Id Name="System.Storyboarding.Common.List" Revision="1" Stencil="System.Storyboarding.Common" StencilVersion="0.1"/>
</Control>
</file>

<file path=customXml/item3.xml><?xml version="1.0" encoding="utf-8"?>
<Control xmlns="http://schemas.microsoft.com/VisualStudio/2011/storyboarding/control">
  <Id Name="System.Storyboarding.Common.RadioButtonUnselected" Revision="1" Stencil="System.Storyboarding.Common" StencilVersion="0.1"/>
</Control>
</file>

<file path=customXml/item4.xml><?xml version="1.0" encoding="utf-8"?>
<Control xmlns="http://schemas.microsoft.com/VisualStudio/2011/storyboarding/control">
  <Id Name="System.Storyboarding.Common.TextInput" Revision="1" Stencil="System.Storyboarding.Common" StencilVersion="0.1"/>
</Control>
</file>

<file path=customXml/item5.xml><?xml version="1.0" encoding="utf-8"?>
<Control xmlns="http://schemas.microsoft.com/VisualStudio/2011/storyboarding/control">
  <Id Name="System.Storyboarding.Common.ScrollbarVertical" RevisionId="68ea164d-c1de-47a5-804f-d4d1290fa524" Stencil="System.Storyboarding.Common" StencilRevisionId="68ea164d-c1de-47a5-804f-d4d1290fa524" StencilVersion="0.1"/>
</Control>
</file>

<file path=customXml/item6.xml><?xml version="1.0" encoding="utf-8"?>
<Control xmlns="http://schemas.microsoft.com/VisualStudio/2011/storyboarding/control">
  <Id Name="System.Storyboarding.Common.TextInput" Revision="1" Stencil="System.Storyboarding.Common" StencilVersion="0.1"/>
</Control>
</file>

<file path=customXml/item7.xml><?xml version="1.0" encoding="utf-8"?>
<Control xmlns="http://schemas.microsoft.com/VisualStudio/2011/storyboarding/control">
  <Id Name="System.Storyboarding.Common.Text" Revision="1" Stencil="System.Storyboarding.Common" StencilVersion="0.1"/>
</Control>
</file>

<file path=customXml/item8.xml><?xml version="1.0" encoding="utf-8"?>
<Control xmlns="http://schemas.microsoft.com/VisualStudio/2011/storyboarding/control">
  <Id Name="System.Storyboarding.Common.ScrollbarVertical" RevisionId="68ea164d-c1de-47a5-804f-d4d1290fa524" Stencil="System.Storyboarding.Common" StencilRevisionId="68ea164d-c1de-47a5-804f-d4d1290fa524" StencilVersion="0.1"/>
</Control>
</file>

<file path=customXml/item9.xml><?xml version="1.0" encoding="utf-8"?>
<Control xmlns="http://schemas.microsoft.com/VisualStudio/2011/storyboarding/control">
  <Id Name="System.Storyboarding.Common.DropdownBox" Revision="1" Stencil="System.Storyboarding.Common" StencilVersion="0.1"/>
</Control>
</file>

<file path=customXml/item10.xml><?xml version="1.0" encoding="utf-8"?>
<Control xmlns="http://schemas.microsoft.com/VisualStudio/2011/storyboarding/control">
  <Id Name="System.Storyboarding.Common.Text" Revision="1" Stencil="System.Storyboarding.Common" StencilVersion="0.1"/>
</Control>
</file>

<file path=customXml/item11.xml><?xml version="1.0" encoding="utf-8"?>
<Control xmlns="http://schemas.microsoft.com/VisualStudio/2011/storyboarding/control">
  <Id Name="System.Storyboarding.Common.TextInput" Revision="1" Stencil="System.Storyboarding.Common" StencilVersion="0.1"/>
</Control>
</file>

<file path=customXml/item12.xml><?xml version="1.0" encoding="utf-8"?>
<Control xmlns="http://schemas.microsoft.com/VisualStudio/2011/storyboarding/control">
  <Id Name="System.Storyboarding.Common.RadioButtonUnselected" Revision="1" Stencil="System.Storyboarding.Common" StencilVersion="0.1"/>
</Control>
</file>

<file path=customXml/item13.xml><?xml version="1.0" encoding="utf-8"?>
<Control xmlns="http://schemas.microsoft.com/VisualStudio/2011/storyboarding/control">
  <Id Name="System.Storyboarding.Common.RadioButtonUnselected" Revision="1" Stencil="System.Storyboarding.Common" StencilVersion="0.1"/>
</Control>
</file>

<file path=customXml/item14.xml><?xml version="1.0" encoding="utf-8"?>
<Control xmlns="http://schemas.microsoft.com/VisualStudio/2011/storyboarding/control">
  <Id Name="System.Storyboarding.Common.RadioButtonUnselected" Revision="1" Stencil="System.Storyboarding.Common" StencilVersion="0.1"/>
</Control>
</file>

<file path=customXml/item15.xml><?xml version="1.0" encoding="utf-8"?>
<Control xmlns="http://schemas.microsoft.com/VisualStudio/2011/storyboarding/control">
  <Id Name="System.Storyboarding.Common.Text" Revision="1" Stencil="System.Storyboarding.Common" StencilVersion="0.1"/>
</Control>
</file>

<file path=customXml/item16.xml><?xml version="1.0" encoding="utf-8"?>
<Control xmlns="http://schemas.microsoft.com/VisualStudio/2011/storyboarding/control">
  <Id Name="System.Storyboarding.Common.RadioButtonUnselected" Revision="1" Stencil="System.Storyboarding.Common" StencilVersion="0.1"/>
</Control>
</file>

<file path=customXml/item17.xml><?xml version="1.0" encoding="utf-8"?>
<Control xmlns="http://schemas.microsoft.com/VisualStudio/2011/storyboarding/control">
  <Id Name="System.Storyboarding.Common.RadioButtonUnselected" Revision="1" Stencil="System.Storyboarding.Common" StencilVersion="0.1"/>
</Control>
</file>

<file path=customXml/item18.xml><?xml version="1.0" encoding="utf-8"?>
<Control xmlns="http://schemas.microsoft.com/VisualStudio/2011/storyboarding/control">
  <Id Name="System.Storyboarding.Common.Text" Revision="1" Stencil="System.Storyboarding.Common" StencilVersion="0.1"/>
</Control>
</file>

<file path=customXml/item19.xml><?xml version="1.0" encoding="utf-8"?>
<Control xmlns="http://schemas.microsoft.com/VisualStudio/2011/storyboarding/control">
  <Id Name="System.Storyboarding.Common.RadioButtonUnselected" Revision="1" Stencil="System.Storyboarding.Common" StencilVersion="0.1"/>
</Control>
</file>

<file path=customXml/item20.xml><?xml version="1.0" encoding="utf-8"?>
<Control xmlns="http://schemas.microsoft.com/VisualStudio/2011/storyboarding/control">
  <Id Name="System.Storyboarding.Common.Text" Revision="1" Stencil="System.Storyboarding.Common" StencilVersion="0.1"/>
</Control>
</file>

<file path=customXml/item21.xml><?xml version="1.0" encoding="utf-8"?>
<Control xmlns="http://schemas.microsoft.com/VisualStudio/2011/storyboarding/control">
  <Id Name="System.Storyboarding.Common.TextInput" Revision="1" Stencil="System.Storyboarding.Common" StencilVersion="0.1"/>
</Control>
</file>

<file path=customXml/item22.xml><?xml version="1.0" encoding="utf-8"?>
<Control xmlns="http://schemas.microsoft.com/VisualStudio/2011/storyboarding/control">
  <Id Name="System.Storyboarding.Common.TextInput" Revision="1" Stencil="System.Storyboarding.Common" StencilVersion="0.1"/>
</Control>
</file>

<file path=customXml/item23.xml><?xml version="1.0" encoding="utf-8"?>
<Control xmlns="http://schemas.microsoft.com/VisualStudio/2011/storyboarding/control">
  <Id Name="System.Storyboarding.Common.TextInput" Revision="1" Stencil="System.Storyboarding.Common" StencilVersion="0.1"/>
</Control>
</file>

<file path=customXml/item24.xml><?xml version="1.0" encoding="utf-8"?>
<Control xmlns="http://schemas.microsoft.com/VisualStudio/2011/storyboarding/control">
  <Id Name="System.Storyboarding.Common.Text" Revision="1" Stencil="System.Storyboarding.Common" StencilVersion="0.1"/>
</Control>
</file>

<file path=customXml/item25.xml><?xml version="1.0" encoding="utf-8"?>
<Control xmlns="http://schemas.microsoft.com/VisualStudio/2011/storyboarding/control">
  <Id Name="System.Storyboarding.Common.RadioButtonUnselected" Revision="1" Stencil="System.Storyboarding.Common" StencilVersion="0.1"/>
</Control>
</file>

<file path=customXml/item26.xml><?xml version="1.0" encoding="utf-8"?>
<Control xmlns="http://schemas.microsoft.com/VisualStudio/2011/storyboarding/control">
  <Id Name="System.Storyboarding.Common.RadioButtonUnselected" Revision="1" Stencil="System.Storyboarding.Common" StencilVersion="0.1"/>
</Control>
</file>

<file path=customXml/item27.xml><?xml version="1.0" encoding="utf-8"?>
<Control xmlns="http://schemas.microsoft.com/VisualStudio/2011/storyboarding/control">
  <Id Name="System.Storyboarding.Common.RadioButtonUnselected" Revision="1" Stencil="System.Storyboarding.Common" StencilVersion="0.1"/>
</Control>
</file>

<file path=customXml/item28.xml><?xml version="1.0" encoding="utf-8"?>
<Control xmlns="http://schemas.microsoft.com/VisualStudio/2011/storyboarding/control">
  <Id Name="System.Storyboarding.Common.RadioButtonUnselected" Revision="1" Stencil="System.Storyboarding.Common" StencilVersion="0.1"/>
</Control>
</file>

<file path=customXml/item29.xml><?xml version="1.0" encoding="utf-8"?>
<Control xmlns="http://schemas.microsoft.com/VisualStudio/2011/storyboarding/control">
  <Id Name="System.Storyboarding.Common.TextInput" Revision="1" Stencil="System.Storyboarding.Common" StencilVersion="0.1"/>
</Control>
</file>

<file path=customXml/item30.xml><?xml version="1.0" encoding="utf-8"?>
<Control xmlns="http://schemas.microsoft.com/VisualStudio/2011/storyboarding/control">
  <Id Name="System.Storyboarding.Common.Text" Revision="1" Stencil="System.Storyboarding.Common" StencilVersion="0.1"/>
</Control>
</file>

<file path=customXml/item31.xml><?xml version="1.0" encoding="utf-8"?>
<Control xmlns="http://schemas.microsoft.com/VisualStudio/2011/storyboarding/control">
  <Id Name="System.Storyboarding.Common.RadioButtonUnselected" Revision="1" Stencil="System.Storyboarding.Common" StencilVersion="0.1"/>
</Control>
</file>

<file path=customXml/item32.xml><?xml version="1.0" encoding="utf-8"?>
<Control xmlns="http://schemas.microsoft.com/VisualStudio/2011/storyboarding/control">
  <Id Name="System.Storyboarding.Common.DropdownBox" Revision="1" Stencil="System.Storyboarding.Common" StencilVersion="0.1"/>
</Control>
</file>

<file path=customXml/item33.xml><?xml version="1.0" encoding="utf-8"?>
<Control xmlns="http://schemas.microsoft.com/VisualStudio/2011/storyboarding/control">
  <Id Name="System.Storyboarding.Backgrounds.WebBrowser" Revision="1" Stencil="System.Storyboarding.Backgrounds" StencilVersion="0.1"/>
</Control>
</file>

<file path=customXml/item34.xml><?xml version="1.0" encoding="utf-8"?>
<Control xmlns="http://schemas.microsoft.com/VisualStudio/2011/storyboarding/control">
  <Id Name="System.Storyboarding.Common.DropdownBox" Revision="1" Stencil="System.Storyboarding.Common" StencilVersion="0.1"/>
</Control>
</file>

<file path=customXml/item35.xml><?xml version="1.0" encoding="utf-8"?>
<Control xmlns="http://schemas.microsoft.com/VisualStudio/2011/storyboarding/control">
  <Id Name="System.Storyboarding.Common.RadioButtonUnselected" Revision="1" Stencil="System.Storyboarding.Common" StencilVersion="0.1"/>
</Control>
</file>

<file path=customXml/item36.xml><?xml version="1.0" encoding="utf-8"?>
<Control xmlns="http://schemas.microsoft.com/VisualStudio/2011/storyboarding/control">
  <Id Name="System.Storyboarding.Common.Text" Revision="1" Stencil="System.Storyboarding.Common" StencilVersion="0.1"/>
</Control>
</file>

<file path=customXml/item37.xml><?xml version="1.0" encoding="utf-8"?>
<Control xmlns="http://schemas.microsoft.com/VisualStudio/2011/storyboarding/control">
  <Id Name="System.Storyboarding.Common.RadioButtonUnselected" Revision="1" Stencil="System.Storyboarding.Common" StencilVersion="0.1"/>
</Control>
</file>

<file path=customXml/item38.xml><?xml version="1.0" encoding="utf-8"?>
<Control xmlns="http://schemas.microsoft.com/VisualStudio/2011/storyboarding/control">
  <Id Name="System.Storyboarding.Common.RadioButtonUnselected" Revision="1" Stencil="System.Storyboarding.Common" StencilVersion="0.1"/>
</Control>
</file>

<file path=customXml/item39.xml><?xml version="1.0" encoding="utf-8"?>
<Control xmlns="http://schemas.microsoft.com/VisualStudio/2011/storyboarding/control">
  <Id Name="System.Storyboarding.Common.Text" Revision="1" Stencil="System.Storyboarding.Common" StencilVersion="0.1"/>
</Control>
</file>

<file path=customXml/item40.xml><?xml version="1.0" encoding="utf-8"?>
<Control xmlns="http://schemas.microsoft.com/VisualStudio/2011/storyboarding/control">
  <Id Name="System.Storyboarding.Common.Text" Revision="1" Stencil="System.Storyboarding.Common" StencilVersion="0.1"/>
</Control>
</file>

<file path=customXml/item41.xml><?xml version="1.0" encoding="utf-8"?>
<Control xmlns="http://schemas.microsoft.com/VisualStudio/2011/storyboarding/control">
  <Id Name="System.Storyboarding.Common.Text" Revision="1" Stencil="System.Storyboarding.Common" StencilVersion="0.1"/>
</Control>
</file>

<file path=customXml/item42.xml><?xml version="1.0" encoding="utf-8"?>
<Control xmlns="http://schemas.microsoft.com/VisualStudio/2011/storyboarding/control">
  <Id Name="System.Storyboarding.Common.List" Revision="1" Stencil="System.Storyboarding.Common" StencilVersion="0.1"/>
</Control>
</file>

<file path=customXml/item43.xml><?xml version="1.0" encoding="utf-8"?>
<Control xmlns="http://schemas.microsoft.com/VisualStudio/2011/storyboarding/control">
  <Id Name="System.Storyboarding.Common.Text" Revision="1" Stencil="System.Storyboarding.Common" StencilVersion="0.1"/>
</Control>
</file>

<file path=customXml/item44.xml><?xml version="1.0" encoding="utf-8"?>
<Control xmlns="http://schemas.microsoft.com/VisualStudio/2011/storyboarding/control">
  <Id Name="System.Storyboarding.Common.ScrollbarVertical" RevisionId="68ea164d-c1de-47a5-804f-d4d1290fa524" Stencil="System.Storyboarding.Common" StencilRevisionId="68ea164d-c1de-47a5-804f-d4d1290fa524" StencilVersion="0.1"/>
</Control>
</file>

<file path=customXml/itemProps1.xml><?xml version="1.0" encoding="utf-8"?>
<ds:datastoreItem xmlns:ds="http://schemas.openxmlformats.org/officeDocument/2006/customXml" ds:itemID="{8E74532B-03B9-4C0D-BFBA-553461B38319}">
  <ds:schemaRefs>
    <ds:schemaRef ds:uri="http://schemas.microsoft.com/VisualStudio/2011/storyboarding/control"/>
  </ds:schemaRefs>
</ds:datastoreItem>
</file>

<file path=customXml/itemProps2.xml><?xml version="1.0" encoding="utf-8"?>
<ds:datastoreItem xmlns:ds="http://schemas.openxmlformats.org/officeDocument/2006/customXml" ds:itemID="{C6A3A195-FEBB-4A5F-8FE0-B3C359052FFD}">
  <ds:schemaRefs>
    <ds:schemaRef ds:uri="http://schemas.microsoft.com/VisualStudio/2011/storyboarding/control"/>
  </ds:schemaRefs>
</ds:datastoreItem>
</file>

<file path=customXml/itemProps3.xml><?xml version="1.0" encoding="utf-8"?>
<ds:datastoreItem xmlns:ds="http://schemas.openxmlformats.org/officeDocument/2006/customXml" ds:itemID="{561F45A8-42C0-45B9-BF6A-278CA4BA4495}">
  <ds:schemaRefs>
    <ds:schemaRef ds:uri="http://schemas.microsoft.com/VisualStudio/2011/storyboarding/control"/>
  </ds:schemaRefs>
</ds:datastoreItem>
</file>

<file path=customXml/itemProps4.xml><?xml version="1.0" encoding="utf-8"?>
<ds:datastoreItem xmlns:ds="http://schemas.openxmlformats.org/officeDocument/2006/customXml" ds:itemID="{73FA1144-BA6F-4C0D-953C-B7FDB08B0B8C}">
  <ds:schemaRefs>
    <ds:schemaRef ds:uri="http://schemas.microsoft.com/VisualStudio/2011/storyboarding/control"/>
  </ds:schemaRefs>
</ds:datastoreItem>
</file>

<file path=customXml/itemProps5.xml><?xml version="1.0" encoding="utf-8"?>
<ds:datastoreItem xmlns:ds="http://schemas.openxmlformats.org/officeDocument/2006/customXml" ds:itemID="{D480E5BE-035E-48A8-A10A-B3056E9B8991}">
  <ds:schemaRefs>
    <ds:schemaRef ds:uri="http://schemas.microsoft.com/VisualStudio/2011/storyboarding/control"/>
  </ds:schemaRefs>
</ds:datastoreItem>
</file>

<file path=customXml/itemProps6.xml><?xml version="1.0" encoding="utf-8"?>
<ds:datastoreItem xmlns:ds="http://schemas.openxmlformats.org/officeDocument/2006/customXml" ds:itemID="{C6170548-DA9C-4625-8275-45A3D1D365E6}">
  <ds:schemaRefs>
    <ds:schemaRef ds:uri="http://schemas.microsoft.com/VisualStudio/2011/storyboarding/control"/>
  </ds:schemaRefs>
</ds:datastoreItem>
</file>

<file path=customXml/itemProps7.xml><?xml version="1.0" encoding="utf-8"?>
<ds:datastoreItem xmlns:ds="http://schemas.openxmlformats.org/officeDocument/2006/customXml" ds:itemID="{1CB34A67-8C98-44AF-8AE5-0BC9E85CF793}">
  <ds:schemaRefs>
    <ds:schemaRef ds:uri="http://schemas.microsoft.com/VisualStudio/2011/storyboarding/control"/>
  </ds:schemaRefs>
</ds:datastoreItem>
</file>

<file path=customXml/itemProps8.xml><?xml version="1.0" encoding="utf-8"?>
<ds:datastoreItem xmlns:ds="http://schemas.openxmlformats.org/officeDocument/2006/customXml" ds:itemID="{7B946544-EC13-4030-801A-78100FCEBD31}">
  <ds:schemaRefs>
    <ds:schemaRef ds:uri="http://schemas.microsoft.com/VisualStudio/2011/storyboarding/control"/>
  </ds:schemaRefs>
</ds:datastoreItem>
</file>

<file path=customXml/itemProps9.xml><?xml version="1.0" encoding="utf-8"?>
<ds:datastoreItem xmlns:ds="http://schemas.openxmlformats.org/officeDocument/2006/customXml" ds:itemID="{7D5AD573-7FF1-46E9-9D31-D336AC98523A}">
  <ds:schemaRefs>
    <ds:schemaRef ds:uri="http://schemas.microsoft.com/VisualStudio/2011/storyboarding/control"/>
  </ds:schemaRefs>
</ds:datastoreItem>
</file>

<file path=customXml/itemProps10.xml><?xml version="1.0" encoding="utf-8"?>
<ds:datastoreItem xmlns:ds="http://schemas.openxmlformats.org/officeDocument/2006/customXml" ds:itemID="{571372D6-B21C-4AD7-B82D-86A1E2E38543}">
  <ds:schemaRefs>
    <ds:schemaRef ds:uri="http://schemas.microsoft.com/VisualStudio/2011/storyboarding/control"/>
  </ds:schemaRefs>
</ds:datastoreItem>
</file>

<file path=customXml/itemProps11.xml><?xml version="1.0" encoding="utf-8"?>
<ds:datastoreItem xmlns:ds="http://schemas.openxmlformats.org/officeDocument/2006/customXml" ds:itemID="{3610740D-8DF3-426D-964E-B4EBCFA9ED59}">
  <ds:schemaRefs>
    <ds:schemaRef ds:uri="http://schemas.microsoft.com/VisualStudio/2011/storyboarding/control"/>
  </ds:schemaRefs>
</ds:datastoreItem>
</file>

<file path=customXml/itemProps12.xml><?xml version="1.0" encoding="utf-8"?>
<ds:datastoreItem xmlns:ds="http://schemas.openxmlformats.org/officeDocument/2006/customXml" ds:itemID="{51063227-0F20-4015-ADDF-664DC29EF74A}">
  <ds:schemaRefs>
    <ds:schemaRef ds:uri="http://schemas.microsoft.com/VisualStudio/2011/storyboarding/control"/>
  </ds:schemaRefs>
</ds:datastoreItem>
</file>

<file path=customXml/itemProps13.xml><?xml version="1.0" encoding="utf-8"?>
<ds:datastoreItem xmlns:ds="http://schemas.openxmlformats.org/officeDocument/2006/customXml" ds:itemID="{E6EFB792-D199-4033-A774-F9E01CE7161A}">
  <ds:schemaRefs>
    <ds:schemaRef ds:uri="http://schemas.microsoft.com/VisualStudio/2011/storyboarding/control"/>
  </ds:schemaRefs>
</ds:datastoreItem>
</file>

<file path=customXml/itemProps14.xml><?xml version="1.0" encoding="utf-8"?>
<ds:datastoreItem xmlns:ds="http://schemas.openxmlformats.org/officeDocument/2006/customXml" ds:itemID="{461E0288-4EB3-4203-80C7-C6A080CD07EE}">
  <ds:schemaRefs>
    <ds:schemaRef ds:uri="http://schemas.microsoft.com/VisualStudio/2011/storyboarding/control"/>
  </ds:schemaRefs>
</ds:datastoreItem>
</file>

<file path=customXml/itemProps15.xml><?xml version="1.0" encoding="utf-8"?>
<ds:datastoreItem xmlns:ds="http://schemas.openxmlformats.org/officeDocument/2006/customXml" ds:itemID="{7C9438F9-AC55-47F5-82E5-A43B0F1D7781}">
  <ds:schemaRefs>
    <ds:schemaRef ds:uri="http://schemas.microsoft.com/VisualStudio/2011/storyboarding/control"/>
  </ds:schemaRefs>
</ds:datastoreItem>
</file>

<file path=customXml/itemProps16.xml><?xml version="1.0" encoding="utf-8"?>
<ds:datastoreItem xmlns:ds="http://schemas.openxmlformats.org/officeDocument/2006/customXml" ds:itemID="{EE5E33FC-0772-47C1-8216-7BE44CC68775}">
  <ds:schemaRefs>
    <ds:schemaRef ds:uri="http://schemas.microsoft.com/VisualStudio/2011/storyboarding/control"/>
  </ds:schemaRefs>
</ds:datastoreItem>
</file>

<file path=customXml/itemProps17.xml><?xml version="1.0" encoding="utf-8"?>
<ds:datastoreItem xmlns:ds="http://schemas.openxmlformats.org/officeDocument/2006/customXml" ds:itemID="{1ADF5643-A584-462B-B2C8-A01F265813D7}">
  <ds:schemaRefs>
    <ds:schemaRef ds:uri="http://schemas.microsoft.com/VisualStudio/2011/storyboarding/control"/>
  </ds:schemaRefs>
</ds:datastoreItem>
</file>

<file path=customXml/itemProps18.xml><?xml version="1.0" encoding="utf-8"?>
<ds:datastoreItem xmlns:ds="http://schemas.openxmlformats.org/officeDocument/2006/customXml" ds:itemID="{620C6684-F94F-45BC-93CB-F49FC13D7F4E}">
  <ds:schemaRefs>
    <ds:schemaRef ds:uri="http://schemas.microsoft.com/VisualStudio/2011/storyboarding/control"/>
  </ds:schemaRefs>
</ds:datastoreItem>
</file>

<file path=customXml/itemProps19.xml><?xml version="1.0" encoding="utf-8"?>
<ds:datastoreItem xmlns:ds="http://schemas.openxmlformats.org/officeDocument/2006/customXml" ds:itemID="{09C17A3D-2968-4BC0-BC55-D5B11B6C343B}">
  <ds:schemaRefs>
    <ds:schemaRef ds:uri="http://schemas.microsoft.com/VisualStudio/2011/storyboarding/control"/>
  </ds:schemaRefs>
</ds:datastoreItem>
</file>

<file path=customXml/itemProps20.xml><?xml version="1.0" encoding="utf-8"?>
<ds:datastoreItem xmlns:ds="http://schemas.openxmlformats.org/officeDocument/2006/customXml" ds:itemID="{A1469314-66C0-46F3-9A77-A4D3EED76791}">
  <ds:schemaRefs>
    <ds:schemaRef ds:uri="http://schemas.microsoft.com/VisualStudio/2011/storyboarding/control"/>
  </ds:schemaRefs>
</ds:datastoreItem>
</file>

<file path=customXml/itemProps2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2.xml><?xml version="1.0" encoding="utf-8"?>
<ds:datastoreItem xmlns:ds="http://schemas.openxmlformats.org/officeDocument/2006/customXml" ds:itemID="{09324C5C-596E-44CB-A7E4-C6E2D796D50F}">
  <ds:schemaRefs>
    <ds:schemaRef ds:uri="http://schemas.microsoft.com/VisualStudio/2011/storyboarding/control"/>
  </ds:schemaRefs>
</ds:datastoreItem>
</file>

<file path=customXml/itemProps23.xml><?xml version="1.0" encoding="utf-8"?>
<ds:datastoreItem xmlns:ds="http://schemas.openxmlformats.org/officeDocument/2006/customXml" ds:itemID="{97404257-B875-4265-9616-104527517F17}">
  <ds:schemaRefs>
    <ds:schemaRef ds:uri="http://schemas.microsoft.com/VisualStudio/2011/storyboarding/control"/>
  </ds:schemaRefs>
</ds:datastoreItem>
</file>

<file path=customXml/itemProps24.xml><?xml version="1.0" encoding="utf-8"?>
<ds:datastoreItem xmlns:ds="http://schemas.openxmlformats.org/officeDocument/2006/customXml" ds:itemID="{F2B72679-1752-4ED7-8045-98BDE8936BD2}">
  <ds:schemaRefs>
    <ds:schemaRef ds:uri="http://schemas.microsoft.com/VisualStudio/2011/storyboarding/control"/>
  </ds:schemaRefs>
</ds:datastoreItem>
</file>

<file path=customXml/itemProps25.xml><?xml version="1.0" encoding="utf-8"?>
<ds:datastoreItem xmlns:ds="http://schemas.openxmlformats.org/officeDocument/2006/customXml" ds:itemID="{4D785C9A-A12F-42E3-AD3C-8B93A84ED0F1}">
  <ds:schemaRefs>
    <ds:schemaRef ds:uri="http://schemas.microsoft.com/VisualStudio/2011/storyboarding/control"/>
  </ds:schemaRefs>
</ds:datastoreItem>
</file>

<file path=customXml/itemProps26.xml><?xml version="1.0" encoding="utf-8"?>
<ds:datastoreItem xmlns:ds="http://schemas.openxmlformats.org/officeDocument/2006/customXml" ds:itemID="{99329274-C8EC-469B-A8DB-0097A4E2BC7E}">
  <ds:schemaRefs>
    <ds:schemaRef ds:uri="http://schemas.microsoft.com/VisualStudio/2011/storyboarding/control"/>
  </ds:schemaRefs>
</ds:datastoreItem>
</file>

<file path=customXml/itemProps27.xml><?xml version="1.0" encoding="utf-8"?>
<ds:datastoreItem xmlns:ds="http://schemas.openxmlformats.org/officeDocument/2006/customXml" ds:itemID="{C9B303AC-D982-4451-A9CB-AA5347660D63}">
  <ds:schemaRefs>
    <ds:schemaRef ds:uri="http://schemas.microsoft.com/VisualStudio/2011/storyboarding/control"/>
  </ds:schemaRefs>
</ds:datastoreItem>
</file>

<file path=customXml/itemProps28.xml><?xml version="1.0" encoding="utf-8"?>
<ds:datastoreItem xmlns:ds="http://schemas.openxmlformats.org/officeDocument/2006/customXml" ds:itemID="{A35B5D05-2AB1-473F-B0FA-6A5766AD0173}">
  <ds:schemaRefs>
    <ds:schemaRef ds:uri="http://schemas.microsoft.com/VisualStudio/2011/storyboarding/control"/>
  </ds:schemaRefs>
</ds:datastoreItem>
</file>

<file path=customXml/itemProps29.xml><?xml version="1.0" encoding="utf-8"?>
<ds:datastoreItem xmlns:ds="http://schemas.openxmlformats.org/officeDocument/2006/customXml" ds:itemID="{B049BD7C-2F01-4B4D-BFFD-AE473FF14994}">
  <ds:schemaRefs>
    <ds:schemaRef ds:uri="http://schemas.microsoft.com/VisualStudio/2011/storyboarding/control"/>
  </ds:schemaRefs>
</ds:datastoreItem>
</file>

<file path=customXml/itemProps30.xml><?xml version="1.0" encoding="utf-8"?>
<ds:datastoreItem xmlns:ds="http://schemas.openxmlformats.org/officeDocument/2006/customXml" ds:itemID="{D709B6AB-1BC0-492B-9BBE-15D5ABA4E397}">
  <ds:schemaRefs>
    <ds:schemaRef ds:uri="http://schemas.microsoft.com/VisualStudio/2011/storyboarding/control"/>
  </ds:schemaRefs>
</ds:datastoreItem>
</file>

<file path=customXml/itemProps31.xml><?xml version="1.0" encoding="utf-8"?>
<ds:datastoreItem xmlns:ds="http://schemas.openxmlformats.org/officeDocument/2006/customXml" ds:itemID="{64F71302-7F44-4B8D-AF78-B198F5209AFA}">
  <ds:schemaRefs>
    <ds:schemaRef ds:uri="http://schemas.microsoft.com/VisualStudio/2011/storyboarding/control"/>
  </ds:schemaRefs>
</ds:datastoreItem>
</file>

<file path=customXml/itemProps32.xml><?xml version="1.0" encoding="utf-8"?>
<ds:datastoreItem xmlns:ds="http://schemas.openxmlformats.org/officeDocument/2006/customXml" ds:itemID="{79AC20E5-C269-4D0F-BB27-438BF54443DC}">
  <ds:schemaRefs>
    <ds:schemaRef ds:uri="http://schemas.microsoft.com/VisualStudio/2011/storyboarding/control"/>
  </ds:schemaRefs>
</ds:datastoreItem>
</file>

<file path=customXml/itemProps33.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34.xml><?xml version="1.0" encoding="utf-8"?>
<ds:datastoreItem xmlns:ds="http://schemas.openxmlformats.org/officeDocument/2006/customXml" ds:itemID="{799A5842-90A7-4240-A7C2-70AF2158DE2D}">
  <ds:schemaRefs>
    <ds:schemaRef ds:uri="http://schemas.microsoft.com/VisualStudio/2011/storyboarding/control"/>
  </ds:schemaRefs>
</ds:datastoreItem>
</file>

<file path=customXml/itemProps35.xml><?xml version="1.0" encoding="utf-8"?>
<ds:datastoreItem xmlns:ds="http://schemas.openxmlformats.org/officeDocument/2006/customXml" ds:itemID="{826CE00C-30D8-4AC9-BF42-668AE53381EE}">
  <ds:schemaRefs>
    <ds:schemaRef ds:uri="http://schemas.microsoft.com/VisualStudio/2011/storyboarding/control"/>
  </ds:schemaRefs>
</ds:datastoreItem>
</file>

<file path=customXml/itemProps36.xml><?xml version="1.0" encoding="utf-8"?>
<ds:datastoreItem xmlns:ds="http://schemas.openxmlformats.org/officeDocument/2006/customXml" ds:itemID="{5F03000A-ADD0-4EEB-B1A1-1C75CDDCF60E}">
  <ds:schemaRefs>
    <ds:schemaRef ds:uri="http://schemas.microsoft.com/VisualStudio/2011/storyboarding/control"/>
  </ds:schemaRefs>
</ds:datastoreItem>
</file>

<file path=customXml/itemProps37.xml><?xml version="1.0" encoding="utf-8"?>
<ds:datastoreItem xmlns:ds="http://schemas.openxmlformats.org/officeDocument/2006/customXml" ds:itemID="{A4EF239E-81D2-422F-9D9B-1AF2AB46188E}">
  <ds:schemaRefs>
    <ds:schemaRef ds:uri="http://schemas.microsoft.com/VisualStudio/2011/storyboarding/control"/>
  </ds:schemaRefs>
</ds:datastoreItem>
</file>

<file path=customXml/itemProps38.xml><?xml version="1.0" encoding="utf-8"?>
<ds:datastoreItem xmlns:ds="http://schemas.openxmlformats.org/officeDocument/2006/customXml" ds:itemID="{C0E5E86A-BF58-429B-95FA-3A21A0089D20}">
  <ds:schemaRefs>
    <ds:schemaRef ds:uri="http://schemas.microsoft.com/VisualStudio/2011/storyboarding/control"/>
  </ds:schemaRefs>
</ds:datastoreItem>
</file>

<file path=customXml/itemProps39.xml><?xml version="1.0" encoding="utf-8"?>
<ds:datastoreItem xmlns:ds="http://schemas.openxmlformats.org/officeDocument/2006/customXml" ds:itemID="{3E959F6B-050F-4EFC-A661-A317B6E9803F}">
  <ds:schemaRefs>
    <ds:schemaRef ds:uri="http://schemas.microsoft.com/VisualStudio/2011/storyboarding/control"/>
  </ds:schemaRefs>
</ds:datastoreItem>
</file>

<file path=customXml/itemProps40.xml><?xml version="1.0" encoding="utf-8"?>
<ds:datastoreItem xmlns:ds="http://schemas.openxmlformats.org/officeDocument/2006/customXml" ds:itemID="{3A444A4C-FDF0-44EC-BF7D-647E3FB2C746}">
  <ds:schemaRefs>
    <ds:schemaRef ds:uri="http://schemas.microsoft.com/VisualStudio/2011/storyboarding/control"/>
  </ds:schemaRefs>
</ds:datastoreItem>
</file>

<file path=customXml/itemProps41.xml><?xml version="1.0" encoding="utf-8"?>
<ds:datastoreItem xmlns:ds="http://schemas.openxmlformats.org/officeDocument/2006/customXml" ds:itemID="{8B870AB6-A5C8-46C3-AA40-C32B5F7284F4}">
  <ds:schemaRefs>
    <ds:schemaRef ds:uri="http://schemas.microsoft.com/VisualStudio/2011/storyboarding/control"/>
  </ds:schemaRefs>
</ds:datastoreItem>
</file>

<file path=customXml/itemProps42.xml><?xml version="1.0" encoding="utf-8"?>
<ds:datastoreItem xmlns:ds="http://schemas.openxmlformats.org/officeDocument/2006/customXml" ds:itemID="{B3FB967F-A3C9-4CC4-A428-B3F76A0375BE}">
  <ds:schemaRefs>
    <ds:schemaRef ds:uri="http://schemas.microsoft.com/VisualStudio/2011/storyboarding/control"/>
  </ds:schemaRefs>
</ds:datastoreItem>
</file>

<file path=customXml/itemProps43.xml><?xml version="1.0" encoding="utf-8"?>
<ds:datastoreItem xmlns:ds="http://schemas.openxmlformats.org/officeDocument/2006/customXml" ds:itemID="{7C4ADA5C-345E-4811-BD71-5DDDA6F769BF}">
  <ds:schemaRefs>
    <ds:schemaRef ds:uri="http://schemas.microsoft.com/VisualStudio/2011/storyboarding/control"/>
  </ds:schemaRefs>
</ds:datastoreItem>
</file>

<file path=customXml/itemProps44.xml><?xml version="1.0" encoding="utf-8"?>
<ds:datastoreItem xmlns:ds="http://schemas.openxmlformats.org/officeDocument/2006/customXml" ds:itemID="{B0538A06-94B1-456D-BF2F-035047F0DD50}">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16722</TotalTime>
  <Words>1368</Words>
  <Application>Microsoft Office PowerPoint</Application>
  <PresentationFormat>On-screen Show (4:3)</PresentationFormat>
  <Paragraphs>167</Paragraphs>
  <Slides>25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Calibri</vt:lpstr>
      <vt:lpstr>Cambria</vt:lpstr>
      <vt:lpstr>Consolas</vt:lpstr>
      <vt:lpstr>Wingdings</vt:lpstr>
      <vt:lpstr>Wingdings 2</vt:lpstr>
      <vt:lpstr>Median</vt:lpstr>
      <vt:lpstr>View Models II</vt:lpstr>
      <vt:lpstr>Today’s Lecture</vt:lpstr>
      <vt:lpstr>The View</vt:lpstr>
      <vt:lpstr>The View Model Data</vt:lpstr>
      <vt:lpstr>Film Data</vt:lpstr>
      <vt:lpstr>Film Show Time Data</vt:lpstr>
      <vt:lpstr>Booking</vt:lpstr>
      <vt:lpstr>Booking</vt:lpstr>
      <vt:lpstr>Booking Tickets</vt:lpstr>
      <vt:lpstr>Questions: Booking Tickets and Ticket Types</vt:lpstr>
      <vt:lpstr>Quantities</vt:lpstr>
      <vt:lpstr>Quantities</vt:lpstr>
      <vt:lpstr>Generating the Quantities Options</vt:lpstr>
      <vt:lpstr>Utility Class</vt:lpstr>
      <vt:lpstr>Displaying the View Model in the View</vt:lpstr>
      <vt:lpstr>Editor Templates</vt:lpstr>
      <vt:lpstr>Editor Templates</vt:lpstr>
      <vt:lpstr>Editor Templates</vt:lpstr>
      <vt:lpstr>Editor Templates</vt:lpstr>
      <vt:lpstr>Passing Additional Data to Editor Templates</vt:lpstr>
      <vt:lpstr>Passing Additional Data to Editor Templates</vt:lpstr>
      <vt:lpstr>Adding Some JavaScript</vt:lpstr>
      <vt:lpstr>Adding Some JavaScript</vt:lpstr>
      <vt:lpstr>Adding Some JavaScript</vt:lpstr>
      <vt:lpstr>Lab Exercise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3239</cp:revision>
  <cp:lastPrinted>2014-09-29T16:21:25Z</cp:lastPrinted>
  <dcterms:created xsi:type="dcterms:W3CDTF">2013-09-18T07:00:31Z</dcterms:created>
  <dcterms:modified xsi:type="dcterms:W3CDTF">2017-03-09T15:53:52Z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